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221.xml" ContentType="application/vnd.openxmlformats-officedocument.presentationml.slide+xml"/>
  <Override PartName="/ppt/notesSlides/notesSlide41.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46.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notesSlides/notesSlide13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Default Extension="emf" ContentType="image/x-emf"/>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notesSlides/notesSlide129.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5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notesSlides/notesSlide51.xml" ContentType="application/vnd.openxmlformats-officedocument.presentationml.notesSlide+xml"/>
  <Override PartName="/ppt/slides/slide157.xml" ContentType="application/vnd.openxmlformats-officedocument.presentationml.slide+xml"/>
  <Override PartName="/ppt/slides/slide220.xml" ContentType="application/vnd.openxmlformats-officedocument.presentationml.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gif" ContentType="image/gif"/>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notesSlides/notesSlide147.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slides/slide53.xml" ContentType="application/vnd.openxmlformats-officedocument.presentationml.slide+xml"/>
  <Default Extension="jpeg" ContentType="image/jpeg"/>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notesSlides/notesSlide116.xml" ContentType="application/vnd.openxmlformats-officedocument.presentationml.notesSlide+xml"/>
  <Override PartName="/ppt/slides/slide58.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slides/slide207.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230"/>
  </p:notesMasterIdLst>
  <p:handoutMasterIdLst>
    <p:handoutMasterId r:id="rId231"/>
  </p:handoutMasterIdLst>
  <p:sldIdLst>
    <p:sldId id="423" r:id="rId2"/>
    <p:sldId id="781" r:id="rId3"/>
    <p:sldId id="775" r:id="rId4"/>
    <p:sldId id="671" r:id="rId5"/>
    <p:sldId id="463" r:id="rId6"/>
    <p:sldId id="631" r:id="rId7"/>
    <p:sldId id="632" r:id="rId8"/>
    <p:sldId id="633" r:id="rId9"/>
    <p:sldId id="634" r:id="rId10"/>
    <p:sldId id="635" r:id="rId11"/>
    <p:sldId id="636" r:id="rId12"/>
    <p:sldId id="637" r:id="rId13"/>
    <p:sldId id="638" r:id="rId14"/>
    <p:sldId id="639" r:id="rId15"/>
    <p:sldId id="640" r:id="rId16"/>
    <p:sldId id="641" r:id="rId17"/>
    <p:sldId id="774" r:id="rId18"/>
    <p:sldId id="773" r:id="rId19"/>
    <p:sldId id="477" r:id="rId20"/>
    <p:sldId id="685" r:id="rId21"/>
    <p:sldId id="673" r:id="rId22"/>
    <p:sldId id="674" r:id="rId23"/>
    <p:sldId id="675" r:id="rId24"/>
    <p:sldId id="676" r:id="rId25"/>
    <p:sldId id="677" r:id="rId26"/>
    <p:sldId id="678" r:id="rId27"/>
    <p:sldId id="679" r:id="rId28"/>
    <p:sldId id="680" r:id="rId29"/>
    <p:sldId id="681" r:id="rId30"/>
    <p:sldId id="682" r:id="rId31"/>
    <p:sldId id="683" r:id="rId32"/>
    <p:sldId id="642" r:id="rId33"/>
    <p:sldId id="483" r:id="rId34"/>
    <p:sldId id="686" r:id="rId35"/>
    <p:sldId id="687" r:id="rId36"/>
    <p:sldId id="484" r:id="rId37"/>
    <p:sldId id="684" r:id="rId38"/>
    <p:sldId id="688" r:id="rId39"/>
    <p:sldId id="668" r:id="rId40"/>
    <p:sldId id="488" r:id="rId41"/>
    <p:sldId id="489" r:id="rId42"/>
    <p:sldId id="689" r:id="rId43"/>
    <p:sldId id="690" r:id="rId44"/>
    <p:sldId id="691" r:id="rId45"/>
    <p:sldId id="663" r:id="rId46"/>
    <p:sldId id="692" r:id="rId47"/>
    <p:sldId id="693" r:id="rId48"/>
    <p:sldId id="658" r:id="rId49"/>
    <p:sldId id="659" r:id="rId50"/>
    <p:sldId id="656" r:id="rId51"/>
    <p:sldId id="657" r:id="rId52"/>
    <p:sldId id="495" r:id="rId53"/>
    <p:sldId id="694" r:id="rId54"/>
    <p:sldId id="695" r:id="rId55"/>
    <p:sldId id="660" r:id="rId56"/>
    <p:sldId id="497" r:id="rId57"/>
    <p:sldId id="498" r:id="rId58"/>
    <p:sldId id="776" r:id="rId59"/>
    <p:sldId id="696" r:id="rId60"/>
    <p:sldId id="499" r:id="rId61"/>
    <p:sldId id="500" r:id="rId62"/>
    <p:sldId id="643" r:id="rId63"/>
    <p:sldId id="697" r:id="rId64"/>
    <p:sldId id="698" r:id="rId65"/>
    <p:sldId id="662" r:id="rId66"/>
    <p:sldId id="502" r:id="rId67"/>
    <p:sldId id="644" r:id="rId68"/>
    <p:sldId id="699" r:id="rId69"/>
    <p:sldId id="504" r:id="rId70"/>
    <p:sldId id="505" r:id="rId71"/>
    <p:sldId id="506" r:id="rId72"/>
    <p:sldId id="507" r:id="rId73"/>
    <p:sldId id="508" r:id="rId74"/>
    <p:sldId id="509" r:id="rId75"/>
    <p:sldId id="510" r:id="rId76"/>
    <p:sldId id="511" r:id="rId77"/>
    <p:sldId id="512" r:id="rId78"/>
    <p:sldId id="645" r:id="rId79"/>
    <p:sldId id="513" r:id="rId80"/>
    <p:sldId id="711" r:id="rId81"/>
    <p:sldId id="701" r:id="rId82"/>
    <p:sldId id="702" r:id="rId83"/>
    <p:sldId id="703" r:id="rId84"/>
    <p:sldId id="704" r:id="rId85"/>
    <p:sldId id="518" r:id="rId86"/>
    <p:sldId id="705" r:id="rId87"/>
    <p:sldId id="706" r:id="rId88"/>
    <p:sldId id="520" r:id="rId89"/>
    <p:sldId id="521" r:id="rId90"/>
    <p:sldId id="522" r:id="rId91"/>
    <p:sldId id="523" r:id="rId92"/>
    <p:sldId id="524" r:id="rId93"/>
    <p:sldId id="525" r:id="rId94"/>
    <p:sldId id="526" r:id="rId95"/>
    <p:sldId id="527" r:id="rId96"/>
    <p:sldId id="528" r:id="rId97"/>
    <p:sldId id="529" r:id="rId98"/>
    <p:sldId id="530" r:id="rId99"/>
    <p:sldId id="712" r:id="rId100"/>
    <p:sldId id="713" r:id="rId101"/>
    <p:sldId id="533" r:id="rId102"/>
    <p:sldId id="534" r:id="rId103"/>
    <p:sldId id="535" r:id="rId104"/>
    <p:sldId id="536" r:id="rId105"/>
    <p:sldId id="777" r:id="rId106"/>
    <p:sldId id="538" r:id="rId107"/>
    <p:sldId id="539" r:id="rId108"/>
    <p:sldId id="540" r:id="rId109"/>
    <p:sldId id="714" r:id="rId110"/>
    <p:sldId id="541" r:id="rId111"/>
    <p:sldId id="542" r:id="rId112"/>
    <p:sldId id="543" r:id="rId113"/>
    <p:sldId id="544" r:id="rId114"/>
    <p:sldId id="710" r:id="rId115"/>
    <p:sldId id="707" r:id="rId116"/>
    <p:sldId id="708" r:id="rId117"/>
    <p:sldId id="709" r:id="rId118"/>
    <p:sldId id="646" r:id="rId119"/>
    <p:sldId id="715" r:id="rId120"/>
    <p:sldId id="716" r:id="rId121"/>
    <p:sldId id="547" r:id="rId122"/>
    <p:sldId id="667" r:id="rId123"/>
    <p:sldId id="548" r:id="rId124"/>
    <p:sldId id="717" r:id="rId125"/>
    <p:sldId id="718" r:id="rId126"/>
    <p:sldId id="719" r:id="rId127"/>
    <p:sldId id="720" r:id="rId128"/>
    <p:sldId id="721" r:id="rId129"/>
    <p:sldId id="552" r:id="rId130"/>
    <p:sldId id="647" r:id="rId131"/>
    <p:sldId id="722" r:id="rId132"/>
    <p:sldId id="723" r:id="rId133"/>
    <p:sldId id="724" r:id="rId134"/>
    <p:sldId id="778" r:id="rId135"/>
    <p:sldId id="725" r:id="rId136"/>
    <p:sldId id="555" r:id="rId137"/>
    <p:sldId id="556" r:id="rId138"/>
    <p:sldId id="557" r:id="rId139"/>
    <p:sldId id="726" r:id="rId140"/>
    <p:sldId id="558" r:id="rId141"/>
    <p:sldId id="559" r:id="rId142"/>
    <p:sldId id="560" r:id="rId143"/>
    <p:sldId id="779" r:id="rId144"/>
    <p:sldId id="727" r:id="rId145"/>
    <p:sldId id="562" r:id="rId146"/>
    <p:sldId id="563" r:id="rId147"/>
    <p:sldId id="564" r:id="rId148"/>
    <p:sldId id="728" r:id="rId149"/>
    <p:sldId id="729" r:id="rId150"/>
    <p:sldId id="566" r:id="rId151"/>
    <p:sldId id="669" r:id="rId152"/>
    <p:sldId id="730" r:id="rId153"/>
    <p:sldId id="568" r:id="rId154"/>
    <p:sldId id="569" r:id="rId155"/>
    <p:sldId id="570" r:id="rId156"/>
    <p:sldId id="731" r:id="rId157"/>
    <p:sldId id="648" r:id="rId158"/>
    <p:sldId id="732" r:id="rId159"/>
    <p:sldId id="649" r:id="rId160"/>
    <p:sldId id="573" r:id="rId161"/>
    <p:sldId id="733" r:id="rId162"/>
    <p:sldId id="734" r:id="rId163"/>
    <p:sldId id="735" r:id="rId164"/>
    <p:sldId id="575" r:id="rId165"/>
    <p:sldId id="650" r:id="rId166"/>
    <p:sldId id="576" r:id="rId167"/>
    <p:sldId id="577" r:id="rId168"/>
    <p:sldId id="736" r:id="rId169"/>
    <p:sldId id="737" r:id="rId170"/>
    <p:sldId id="578" r:id="rId171"/>
    <p:sldId id="579" r:id="rId172"/>
    <p:sldId id="580" r:id="rId173"/>
    <p:sldId id="581" r:id="rId174"/>
    <p:sldId id="738" r:id="rId175"/>
    <p:sldId id="583" r:id="rId176"/>
    <p:sldId id="739" r:id="rId177"/>
    <p:sldId id="584" r:id="rId178"/>
    <p:sldId id="741" r:id="rId179"/>
    <p:sldId id="740" r:id="rId180"/>
    <p:sldId id="585" r:id="rId181"/>
    <p:sldId id="586" r:id="rId182"/>
    <p:sldId id="587" r:id="rId183"/>
    <p:sldId id="742" r:id="rId184"/>
    <p:sldId id="589" r:id="rId185"/>
    <p:sldId id="748" r:id="rId186"/>
    <p:sldId id="749" r:id="rId187"/>
    <p:sldId id="750" r:id="rId188"/>
    <p:sldId id="751" r:id="rId189"/>
    <p:sldId id="752" r:id="rId190"/>
    <p:sldId id="753" r:id="rId191"/>
    <p:sldId id="754" r:id="rId192"/>
    <p:sldId id="755" r:id="rId193"/>
    <p:sldId id="756" r:id="rId194"/>
    <p:sldId id="757" r:id="rId195"/>
    <p:sldId id="758" r:id="rId196"/>
    <p:sldId id="759" r:id="rId197"/>
    <p:sldId id="760" r:id="rId198"/>
    <p:sldId id="761" r:id="rId199"/>
    <p:sldId id="762" r:id="rId200"/>
    <p:sldId id="763" r:id="rId201"/>
    <p:sldId id="764" r:id="rId202"/>
    <p:sldId id="765" r:id="rId203"/>
    <p:sldId id="766" r:id="rId204"/>
    <p:sldId id="743" r:id="rId205"/>
    <p:sldId id="612" r:id="rId206"/>
    <p:sldId id="652" r:id="rId207"/>
    <p:sldId id="609" r:id="rId208"/>
    <p:sldId id="767" r:id="rId209"/>
    <p:sldId id="768" r:id="rId210"/>
    <p:sldId id="611" r:id="rId211"/>
    <p:sldId id="616" r:id="rId212"/>
    <p:sldId id="617" r:id="rId213"/>
    <p:sldId id="627" r:id="rId214"/>
    <p:sldId id="619" r:id="rId215"/>
    <p:sldId id="653" r:id="rId216"/>
    <p:sldId id="769" r:id="rId217"/>
    <p:sldId id="613" r:id="rId218"/>
    <p:sldId id="770" r:id="rId219"/>
    <p:sldId id="615" r:id="rId220"/>
    <p:sldId id="614" r:id="rId221"/>
    <p:sldId id="621" r:id="rId222"/>
    <p:sldId id="771" r:id="rId223"/>
    <p:sldId id="772" r:id="rId224"/>
    <p:sldId id="624" r:id="rId225"/>
    <p:sldId id="625" r:id="rId226"/>
    <p:sldId id="626" r:id="rId227"/>
    <p:sldId id="654" r:id="rId228"/>
    <p:sldId id="780" r:id="rId22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C99FF"/>
    <a:srgbClr val="CCECFF"/>
    <a:srgbClr val="FFFFCC"/>
    <a:srgbClr val="000066"/>
    <a:srgbClr val="FFCCCC"/>
    <a:srgbClr val="99CCFF"/>
    <a:srgbClr val="CC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14581" autoAdjust="0"/>
    <p:restoredTop sz="85900" autoAdjust="0"/>
  </p:normalViewPr>
  <p:slideViewPr>
    <p:cSldViewPr>
      <p:cViewPr>
        <p:scale>
          <a:sx n="66" d="100"/>
          <a:sy n="66" d="100"/>
        </p:scale>
        <p:origin x="-1248" y="30"/>
      </p:cViewPr>
      <p:guideLst>
        <p:guide orient="horz" pos="2160"/>
        <p:guide pos="2880"/>
      </p:guideLst>
    </p:cSldViewPr>
  </p:slideViewPr>
  <p:notesTextViewPr>
    <p:cViewPr>
      <p:scale>
        <a:sx n="125" d="100"/>
        <a:sy n="125" d="100"/>
      </p:scale>
      <p:origin x="0" y="0"/>
    </p:cViewPr>
  </p:notesTextViewPr>
  <p:sorterViewPr>
    <p:cViewPr>
      <p:scale>
        <a:sx n="90" d="100"/>
        <a:sy n="90" d="100"/>
      </p:scale>
      <p:origin x="0" y="31044"/>
    </p:cViewPr>
  </p:sorterViewPr>
  <p:notesViewPr>
    <p:cSldViewPr>
      <p:cViewPr varScale="1">
        <p:scale>
          <a:sx n="56" d="100"/>
          <a:sy n="56" d="100"/>
        </p:scale>
        <p:origin x="-1842" y="-8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viewProps" Target="view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notesMaster" Target="notesMasters/notesMaster1.xml"/><Relationship Id="rId235"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handoutMaster" Target="handoutMasters/handout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42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39424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39424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39424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5D9132EB-A595-4E20-B106-DF36D0C57F49}" type="slidenum">
              <a:rPr lang="en-US" altLang="zh-CN"/>
              <a:pPr/>
              <a:t>‹#›</a:t>
            </a:fld>
            <a:endParaRPr lang="en-US" altLang="zh-CN"/>
          </a:p>
        </p:txBody>
      </p:sp>
    </p:spTree>
    <p:extLst>
      <p:ext uri="{BB962C8B-B14F-4D97-AF65-F5344CB8AC3E}">
        <p14:creationId xmlns:p14="http://schemas.microsoft.com/office/powerpoint/2010/main" xmlns="" val="7511576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51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17510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1751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7510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7511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17511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B160C279-BE80-4E1D-8AC8-79490B4E2F0A}" type="slidenum">
              <a:rPr lang="en-US" altLang="zh-CN"/>
              <a:pPr/>
              <a:t>‹#›</a:t>
            </a:fld>
            <a:endParaRPr lang="en-US" altLang="zh-CN"/>
          </a:p>
        </p:txBody>
      </p:sp>
    </p:spTree>
    <p:extLst>
      <p:ext uri="{BB962C8B-B14F-4D97-AF65-F5344CB8AC3E}">
        <p14:creationId xmlns:p14="http://schemas.microsoft.com/office/powerpoint/2010/main" xmlns="" val="263807176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宋体" pitchFamily="2" charset="-122"/>
        <a:cs typeface="+mn-cs"/>
      </a:defRPr>
    </a:lvl1pPr>
    <a:lvl2pPr marL="457200" algn="l" rtl="0" fontAlgn="base">
      <a:spcBef>
        <a:spcPct val="30000"/>
      </a:spcBef>
      <a:spcAft>
        <a:spcPct val="0"/>
      </a:spcAft>
      <a:defRPr sz="1200" kern="1200">
        <a:solidFill>
          <a:schemeClr val="tx1"/>
        </a:solidFill>
        <a:latin typeface="Arial" pitchFamily="34" charset="0"/>
        <a:ea typeface="宋体" pitchFamily="2" charset="-122"/>
        <a:cs typeface="+mn-cs"/>
      </a:defRPr>
    </a:lvl2pPr>
    <a:lvl3pPr marL="914400" algn="l" rtl="0" fontAlgn="base">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fontAlgn="base">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fontAlgn="base">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B5ED24-AB59-40C9-B4B4-BB93570C4EF1}" type="slidenum">
              <a:rPr lang="en-US" altLang="zh-CN"/>
              <a:pPr/>
              <a:t>1</a:t>
            </a:fld>
            <a:endParaRPr lang="en-US" altLang="zh-CN"/>
          </a:p>
        </p:txBody>
      </p:sp>
      <p:sp>
        <p:nvSpPr>
          <p:cNvPr id="399362" name="Rectangle 2"/>
          <p:cNvSpPr>
            <a:spLocks noGrp="1" noRot="1" noChangeAspect="1" noChangeArrowheads="1" noTextEdit="1"/>
          </p:cNvSpPr>
          <p:nvPr>
            <p:ph type="sldImg"/>
          </p:nvPr>
        </p:nvSpPr>
        <p:spPr>
          <a:ln/>
        </p:spPr>
      </p:sp>
      <p:sp>
        <p:nvSpPr>
          <p:cNvPr id="399363"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xmlns="" val="2599850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en-US" altLang="zh-CN" sz="1200" kern="1200" baseline="0" dirty="0">
                <a:solidFill>
                  <a:schemeClr val="tx1"/>
                </a:solidFill>
                <a:latin typeface="Arial" pitchFamily="34" charset="0"/>
                <a:ea typeface="宋体" pitchFamily="2" charset="-122"/>
                <a:cs typeface="+mn-cs"/>
              </a:rPr>
              <a:t>From Computer networks </a:t>
            </a:r>
            <a:r>
              <a:rPr lang="en-US" altLang="zh-CN" sz="1200" u="sng" kern="1200" baseline="0" dirty="0">
                <a:solidFill>
                  <a:schemeClr val="tx1"/>
                </a:solidFill>
                <a:latin typeface="Arial" pitchFamily="34" charset="0"/>
                <a:ea typeface="宋体" pitchFamily="2" charset="-122"/>
                <a:cs typeface="+mn-cs"/>
              </a:rPr>
              <a:t>Andrew </a:t>
            </a:r>
            <a:r>
              <a:rPr lang="en-US" altLang="zh-CN" sz="1200" u="sng" kern="1200" baseline="0" dirty="0" err="1">
                <a:solidFill>
                  <a:schemeClr val="tx1"/>
                </a:solidFill>
                <a:latin typeface="Arial" pitchFamily="34" charset="0"/>
                <a:ea typeface="宋体" pitchFamily="2" charset="-122"/>
                <a:cs typeface="+mn-cs"/>
              </a:rPr>
              <a:t>S.Tanenbaum</a:t>
            </a:r>
            <a:r>
              <a:rPr lang="en-US" altLang="zh-CN" sz="1200" u="none" kern="1200" baseline="0" dirty="0">
                <a:solidFill>
                  <a:schemeClr val="tx1"/>
                </a:solidFill>
                <a:latin typeface="Arial" pitchFamily="34" charset="0"/>
                <a:ea typeface="宋体" pitchFamily="2" charset="-122"/>
                <a:cs typeface="+mn-cs"/>
              </a:rPr>
              <a:t> </a:t>
            </a:r>
            <a:r>
              <a:rPr lang="en-US" altLang="zh-CN" sz="1200" kern="1200" baseline="0" dirty="0">
                <a:solidFill>
                  <a:schemeClr val="tx1"/>
                </a:solidFill>
                <a:latin typeface="Arial" pitchFamily="34" charset="0"/>
                <a:ea typeface="宋体" pitchFamily="2" charset="-122"/>
                <a:cs typeface="+mn-cs"/>
              </a:rPr>
              <a:t>(5th edition)    </a:t>
            </a:r>
          </a:p>
          <a:p>
            <a:r>
              <a:rPr lang="en-US" altLang="zh-CN" sz="1200" kern="1200" baseline="0" dirty="0">
                <a:solidFill>
                  <a:schemeClr val="tx1"/>
                </a:solidFill>
                <a:latin typeface="Arial" pitchFamily="34" charset="0"/>
                <a:ea typeface="宋体" pitchFamily="2" charset="-122"/>
                <a:cs typeface="+mn-cs"/>
              </a:rPr>
              <a:t>    A service is </a:t>
            </a:r>
            <a:r>
              <a:rPr lang="en-US" altLang="zh-CN" sz="1200" b="1" kern="1200" baseline="0" dirty="0">
                <a:solidFill>
                  <a:schemeClr val="tx1"/>
                </a:solidFill>
                <a:latin typeface="Arial" pitchFamily="34" charset="0"/>
                <a:ea typeface="宋体" pitchFamily="2" charset="-122"/>
                <a:cs typeface="+mn-cs"/>
              </a:rPr>
              <a:t>formally</a:t>
            </a:r>
            <a:r>
              <a:rPr lang="en-US" altLang="zh-CN" sz="1200" kern="1200" baseline="0" dirty="0">
                <a:solidFill>
                  <a:schemeClr val="tx1"/>
                </a:solidFill>
                <a:latin typeface="Arial" pitchFamily="34" charset="0"/>
                <a:ea typeface="宋体" pitchFamily="2" charset="-122"/>
                <a:cs typeface="+mn-cs"/>
              </a:rPr>
              <a:t> specified by </a:t>
            </a:r>
            <a:r>
              <a:rPr lang="en-US" altLang="zh-CN" sz="1200" u="sng" kern="1200" baseline="0" dirty="0">
                <a:solidFill>
                  <a:schemeClr val="tx1"/>
                </a:solidFill>
                <a:latin typeface="Arial" pitchFamily="34" charset="0"/>
                <a:ea typeface="宋体" pitchFamily="2" charset="-122"/>
                <a:cs typeface="+mn-cs"/>
              </a:rPr>
              <a:t>a set </a:t>
            </a:r>
            <a:r>
              <a:rPr lang="en-US" altLang="zh-CN" sz="1200" b="0" u="sng" kern="1200" baseline="0" dirty="0">
                <a:solidFill>
                  <a:schemeClr val="tx1"/>
                </a:solidFill>
                <a:latin typeface="Arial" pitchFamily="34" charset="0"/>
                <a:ea typeface="宋体" pitchFamily="2" charset="-122"/>
                <a:cs typeface="+mn-cs"/>
              </a:rPr>
              <a:t>of primitives</a:t>
            </a:r>
            <a:r>
              <a:rPr lang="en-US" altLang="zh-CN" sz="1200" b="0" u="none" kern="1200" baseline="0" dirty="0">
                <a:solidFill>
                  <a:schemeClr val="tx1"/>
                </a:solidFill>
                <a:latin typeface="Arial" pitchFamily="34" charset="0"/>
                <a:ea typeface="宋体" pitchFamily="2" charset="-122"/>
                <a:cs typeface="+mn-cs"/>
              </a:rPr>
              <a:t> </a:t>
            </a:r>
            <a:r>
              <a:rPr lang="en-US" altLang="zh-CN" sz="1200" b="0" kern="1200" baseline="0" dirty="0">
                <a:solidFill>
                  <a:schemeClr val="tx1"/>
                </a:solidFill>
                <a:latin typeface="Arial" pitchFamily="34" charset="0"/>
                <a:ea typeface="宋体" pitchFamily="2" charset="-122"/>
                <a:cs typeface="+mn-cs"/>
              </a:rPr>
              <a:t>(operations) available to </a:t>
            </a:r>
            <a:r>
              <a:rPr lang="en-US" altLang="zh-CN" sz="1200" kern="1200" baseline="0" dirty="0">
                <a:solidFill>
                  <a:schemeClr val="tx1"/>
                </a:solidFill>
                <a:latin typeface="Arial" pitchFamily="34" charset="0"/>
                <a:ea typeface="宋体" pitchFamily="2" charset="-122"/>
                <a:cs typeface="+mn-cs"/>
              </a:rPr>
              <a:t>user processes to access the service.    </a:t>
            </a:r>
          </a:p>
          <a:p>
            <a:r>
              <a:rPr lang="en-US" altLang="zh-CN" sz="1200" kern="1200" baseline="0" dirty="0">
                <a:solidFill>
                  <a:schemeClr val="tx1"/>
                </a:solidFill>
                <a:latin typeface="Arial" pitchFamily="34" charset="0"/>
                <a:ea typeface="宋体" pitchFamily="2" charset="-122"/>
                <a:cs typeface="+mn-cs"/>
              </a:rPr>
              <a:t>    These primitives tell the service to </a:t>
            </a:r>
            <a:r>
              <a:rPr lang="en-US" altLang="zh-CN" sz="1200" b="1" u="sng" kern="1200" baseline="0" dirty="0">
                <a:solidFill>
                  <a:schemeClr val="tx1"/>
                </a:solidFill>
                <a:latin typeface="Arial" pitchFamily="34" charset="0"/>
                <a:ea typeface="宋体" pitchFamily="2" charset="-122"/>
                <a:cs typeface="+mn-cs"/>
              </a:rPr>
              <a:t>perform</a:t>
            </a:r>
            <a:r>
              <a:rPr lang="en-US" altLang="zh-CN" sz="1200" u="sng" kern="1200" baseline="0" dirty="0">
                <a:solidFill>
                  <a:schemeClr val="tx1"/>
                </a:solidFill>
                <a:latin typeface="Arial" pitchFamily="34" charset="0"/>
                <a:ea typeface="宋体" pitchFamily="2" charset="-122"/>
                <a:cs typeface="+mn-cs"/>
              </a:rPr>
              <a:t> some action</a:t>
            </a:r>
            <a:r>
              <a:rPr lang="en-US" altLang="zh-CN" sz="1200" u="none" kern="1200" baseline="0" dirty="0">
                <a:solidFill>
                  <a:schemeClr val="tx1"/>
                </a:solidFill>
                <a:latin typeface="Arial" pitchFamily="34" charset="0"/>
                <a:ea typeface="宋体" pitchFamily="2" charset="-122"/>
                <a:cs typeface="+mn-cs"/>
              </a:rPr>
              <a:t> </a:t>
            </a:r>
            <a:r>
              <a:rPr lang="en-US" altLang="zh-CN" sz="1200" kern="1200" baseline="0" dirty="0">
                <a:solidFill>
                  <a:schemeClr val="tx1"/>
                </a:solidFill>
                <a:latin typeface="Arial" pitchFamily="34" charset="0"/>
                <a:ea typeface="宋体" pitchFamily="2" charset="-122"/>
                <a:cs typeface="+mn-cs"/>
              </a:rPr>
              <a:t>or </a:t>
            </a:r>
            <a:r>
              <a:rPr lang="en-US" altLang="zh-CN" sz="1200" b="1" u="sng" kern="1200" baseline="0" dirty="0">
                <a:solidFill>
                  <a:schemeClr val="tx1"/>
                </a:solidFill>
                <a:latin typeface="Arial" pitchFamily="34" charset="0"/>
                <a:ea typeface="宋体" pitchFamily="2" charset="-122"/>
                <a:cs typeface="+mn-cs"/>
              </a:rPr>
              <a:t>report on </a:t>
            </a:r>
            <a:r>
              <a:rPr lang="en-US" altLang="zh-CN" sz="1200" u="sng" kern="1200" baseline="0" dirty="0">
                <a:solidFill>
                  <a:schemeClr val="tx1"/>
                </a:solidFill>
                <a:latin typeface="Arial" pitchFamily="34" charset="0"/>
                <a:ea typeface="宋体" pitchFamily="2" charset="-122"/>
                <a:cs typeface="+mn-cs"/>
              </a:rPr>
              <a:t>an action</a:t>
            </a:r>
            <a:r>
              <a:rPr lang="en-US" altLang="zh-CN" sz="1200" u="none" kern="1200" baseline="0" dirty="0">
                <a:solidFill>
                  <a:schemeClr val="tx1"/>
                </a:solidFill>
                <a:latin typeface="Arial" pitchFamily="34" charset="0"/>
                <a:ea typeface="宋体" pitchFamily="2" charset="-122"/>
                <a:cs typeface="+mn-cs"/>
              </a:rPr>
              <a:t> taken by a peer entity. </a:t>
            </a:r>
          </a:p>
          <a:p>
            <a:r>
              <a:rPr lang="en-US" altLang="zh-CN" sz="1200" kern="1200" baseline="0" dirty="0">
                <a:solidFill>
                  <a:schemeClr val="tx1"/>
                </a:solidFill>
                <a:latin typeface="Arial" pitchFamily="34" charset="0"/>
                <a:ea typeface="宋体" pitchFamily="2" charset="-122"/>
                <a:cs typeface="+mn-cs"/>
              </a:rPr>
              <a:t>    If the protocol stack is located in the operating system, </a:t>
            </a:r>
            <a:r>
              <a:rPr lang="en-US" altLang="zh-CN" sz="1200" u="sng" kern="1200" baseline="0" dirty="0">
                <a:solidFill>
                  <a:schemeClr val="tx1"/>
                </a:solidFill>
                <a:latin typeface="Arial" pitchFamily="34" charset="0"/>
                <a:ea typeface="宋体" pitchFamily="2" charset="-122"/>
                <a:cs typeface="+mn-cs"/>
              </a:rPr>
              <a:t>as it often is</a:t>
            </a:r>
            <a:r>
              <a:rPr lang="en-US" altLang="zh-CN" sz="1200" kern="1200" baseline="0" dirty="0">
                <a:solidFill>
                  <a:schemeClr val="tx1"/>
                </a:solidFill>
                <a:latin typeface="Arial" pitchFamily="34" charset="0"/>
                <a:ea typeface="宋体" pitchFamily="2" charset="-122"/>
                <a:cs typeface="+mn-cs"/>
              </a:rPr>
              <a:t>, the primitives are normally system calls. </a:t>
            </a:r>
          </a:p>
          <a:p>
            <a:r>
              <a:rPr lang="en-US" altLang="zh-CN" sz="1200" kern="1200" baseline="0" dirty="0">
                <a:solidFill>
                  <a:schemeClr val="tx1"/>
                </a:solidFill>
                <a:latin typeface="Arial" pitchFamily="34" charset="0"/>
                <a:ea typeface="宋体" pitchFamily="2" charset="-122"/>
                <a:cs typeface="+mn-cs"/>
              </a:rPr>
              <a:t>    These calls </a:t>
            </a:r>
            <a:r>
              <a:rPr lang="en-US" altLang="zh-CN" sz="1200" u="none" kern="1200" baseline="0" dirty="0">
                <a:solidFill>
                  <a:schemeClr val="tx1"/>
                </a:solidFill>
                <a:latin typeface="Arial" pitchFamily="34" charset="0"/>
                <a:ea typeface="宋体" pitchFamily="2" charset="-122"/>
                <a:cs typeface="+mn-cs"/>
              </a:rPr>
              <a:t>cause a trap </a:t>
            </a:r>
            <a:r>
              <a:rPr lang="en-US" altLang="zh-CN" sz="1200" b="1" u="sng" kern="1200" baseline="0" dirty="0">
                <a:solidFill>
                  <a:schemeClr val="tx1"/>
                </a:solidFill>
                <a:latin typeface="Arial" pitchFamily="34" charset="0"/>
                <a:ea typeface="宋体" pitchFamily="2" charset="-122"/>
                <a:cs typeface="+mn-cs"/>
              </a:rPr>
              <a:t>to</a:t>
            </a:r>
            <a:r>
              <a:rPr lang="en-US" altLang="zh-CN" sz="1200" u="sng" kern="1200" baseline="0" dirty="0">
                <a:solidFill>
                  <a:schemeClr val="tx1"/>
                </a:solidFill>
                <a:latin typeface="Arial" pitchFamily="34" charset="0"/>
                <a:ea typeface="宋体" pitchFamily="2" charset="-122"/>
                <a:cs typeface="+mn-cs"/>
              </a:rPr>
              <a:t> kernel mode</a:t>
            </a:r>
            <a:r>
              <a:rPr lang="en-US" altLang="zh-CN" sz="1200" kern="1200" baseline="0" dirty="0">
                <a:solidFill>
                  <a:schemeClr val="tx1"/>
                </a:solidFill>
                <a:latin typeface="Arial" pitchFamily="34" charset="0"/>
                <a:ea typeface="宋体" pitchFamily="2" charset="-122"/>
                <a:cs typeface="+mn-cs"/>
              </a:rPr>
              <a:t>, which then </a:t>
            </a:r>
            <a:r>
              <a:rPr lang="en-US" altLang="zh-CN" sz="1200" b="1" kern="1200" baseline="0" dirty="0">
                <a:solidFill>
                  <a:schemeClr val="tx1"/>
                </a:solidFill>
                <a:latin typeface="Arial" pitchFamily="34" charset="0"/>
                <a:ea typeface="宋体" pitchFamily="2" charset="-122"/>
                <a:cs typeface="+mn-cs"/>
              </a:rPr>
              <a:t>turns</a:t>
            </a:r>
            <a:r>
              <a:rPr lang="en-US" altLang="zh-CN" sz="1200" kern="1200" baseline="0" dirty="0">
                <a:solidFill>
                  <a:schemeClr val="tx1"/>
                </a:solidFill>
                <a:latin typeface="Arial" pitchFamily="34" charset="0"/>
                <a:ea typeface="宋体" pitchFamily="2" charset="-122"/>
                <a:cs typeface="+mn-cs"/>
              </a:rPr>
              <a:t> control of the machine </a:t>
            </a:r>
            <a:r>
              <a:rPr lang="en-US" altLang="zh-CN" sz="1200" b="1" kern="1200" baseline="0" dirty="0">
                <a:solidFill>
                  <a:schemeClr val="tx1"/>
                </a:solidFill>
                <a:latin typeface="Arial" pitchFamily="34" charset="0"/>
                <a:ea typeface="宋体" pitchFamily="2" charset="-122"/>
                <a:cs typeface="+mn-cs"/>
              </a:rPr>
              <a:t>over to</a:t>
            </a:r>
            <a:r>
              <a:rPr lang="en-US" altLang="zh-CN" sz="1200" kern="1200" baseline="0" dirty="0">
                <a:solidFill>
                  <a:schemeClr val="tx1"/>
                </a:solidFill>
                <a:latin typeface="Arial" pitchFamily="34" charset="0"/>
                <a:ea typeface="宋体" pitchFamily="2" charset="-122"/>
                <a:cs typeface="+mn-cs"/>
              </a:rPr>
              <a:t> the operating system to send the necessary packets.</a:t>
            </a:r>
          </a:p>
          <a:p>
            <a:endParaRPr lang="en-US" altLang="zh-CN" sz="1200" kern="1200" baseline="0" dirty="0">
              <a:solidFill>
                <a:schemeClr val="tx1"/>
              </a:solidFill>
              <a:latin typeface="Arial" pitchFamily="34" charset="0"/>
              <a:ea typeface="宋体" pitchFamily="2" charset="-122"/>
              <a:cs typeface="+mn-cs"/>
            </a:endParaRPr>
          </a:p>
          <a:p>
            <a:r>
              <a:rPr lang="en-US" altLang="zh-CN" sz="1200" kern="1200" baseline="0" dirty="0">
                <a:solidFill>
                  <a:schemeClr val="tx1"/>
                </a:solidFill>
                <a:latin typeface="Arial" pitchFamily="34" charset="0"/>
                <a:ea typeface="宋体" pitchFamily="2" charset="-122"/>
                <a:cs typeface="+mn-cs"/>
              </a:rPr>
              <a:t>    The set of primitives available depends on the nature of the service being provided.</a:t>
            </a:r>
          </a:p>
          <a:p>
            <a:r>
              <a:rPr lang="en-US" altLang="zh-CN" sz="1200" kern="1200" baseline="0" dirty="0">
                <a:solidFill>
                  <a:schemeClr val="tx1"/>
                </a:solidFill>
                <a:latin typeface="Arial" pitchFamily="34" charset="0"/>
                <a:ea typeface="宋体" pitchFamily="2" charset="-122"/>
                <a:cs typeface="+mn-cs"/>
              </a:rPr>
              <a:t>    The primitives for connection-oriented service are different from those of connectionless service. </a:t>
            </a:r>
          </a:p>
          <a:p>
            <a:r>
              <a:rPr lang="en-US" altLang="zh-CN" sz="1200" kern="1200" baseline="0" dirty="0">
                <a:solidFill>
                  <a:schemeClr val="tx1"/>
                </a:solidFill>
                <a:latin typeface="Arial" pitchFamily="34" charset="0"/>
                <a:ea typeface="宋体" pitchFamily="2" charset="-122"/>
                <a:cs typeface="+mn-cs"/>
              </a:rPr>
              <a:t>    As a minimal example of the service primitives that might provide a reliable byte stream, consider the primitives listed in Fig. 1-17.</a:t>
            </a:r>
          </a:p>
          <a:p>
            <a:r>
              <a:rPr lang="en-US" altLang="zh-CN" sz="1200" kern="1200" baseline="0" dirty="0">
                <a:solidFill>
                  <a:schemeClr val="tx1"/>
                </a:solidFill>
                <a:latin typeface="Arial" pitchFamily="34" charset="0"/>
                <a:ea typeface="宋体" pitchFamily="2" charset="-122"/>
                <a:cs typeface="+mn-cs"/>
              </a:rPr>
              <a:t>    They will be familiar to fans of the Berkeley socket interface, as the primitives are a simplified version of that interface.</a:t>
            </a:r>
          </a:p>
          <a:p>
            <a:endParaRPr lang="en-US" altLang="zh-CN" sz="1200" kern="1200" baseline="0" dirty="0">
              <a:solidFill>
                <a:schemeClr val="tx1"/>
              </a:solidFill>
              <a:latin typeface="Arial" pitchFamily="34" charset="0"/>
              <a:ea typeface="宋体" pitchFamily="2" charset="-122"/>
              <a:cs typeface="+mn-cs"/>
            </a:endParaRPr>
          </a:p>
          <a:p>
            <a:r>
              <a:rPr lang="en-US" altLang="zh-CN" sz="1200" kern="1200" baseline="0" dirty="0">
                <a:solidFill>
                  <a:schemeClr val="tx1"/>
                </a:solidFill>
                <a:latin typeface="Arial" pitchFamily="34" charset="0"/>
                <a:ea typeface="宋体" pitchFamily="2" charset="-122"/>
                <a:cs typeface="+mn-cs"/>
              </a:rPr>
              <a:t>   </a:t>
            </a:r>
            <a:endParaRPr lang="zh-CN" altLang="en-US" dirty="0"/>
          </a:p>
        </p:txBody>
      </p:sp>
      <p:sp>
        <p:nvSpPr>
          <p:cNvPr id="4" name="灯片编号占位符 3"/>
          <p:cNvSpPr>
            <a:spLocks noGrp="1"/>
          </p:cNvSpPr>
          <p:nvPr>
            <p:ph type="sldNum" sz="quarter" idx="10"/>
          </p:nvPr>
        </p:nvSpPr>
        <p:spPr/>
        <p:txBody>
          <a:bodyPr/>
          <a:lstStyle/>
          <a:p>
            <a:fld id="{B160C279-BE80-4E1D-8AC8-79490B4E2F0A}" type="slidenum">
              <a:rPr lang="en-US" altLang="zh-CN" smtClean="0"/>
              <a:pPr/>
              <a:t>18</a:t>
            </a:fld>
            <a:endParaRPr lang="en-US" altLang="zh-CN"/>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1E960EE-29BF-44A3-AE07-3237D618C144}" type="slidenum">
              <a:rPr lang="en-US" altLang="zh-CN"/>
              <a:pPr/>
              <a:t>154</a:t>
            </a:fld>
            <a:endParaRPr lang="en-US" altLang="zh-CN"/>
          </a:p>
        </p:txBody>
      </p:sp>
      <p:sp>
        <p:nvSpPr>
          <p:cNvPr id="66867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8F0DE08-FA73-4512-8BC0-2EFBB0391FA6}" type="slidenum">
              <a:rPr lang="en-US" altLang="zh-CN" sz="1200"/>
              <a:pPr algn="r"/>
              <a:t>154</a:t>
            </a:fld>
            <a:endParaRPr lang="en-US" altLang="zh-CN" sz="1200"/>
          </a:p>
        </p:txBody>
      </p:sp>
      <p:sp>
        <p:nvSpPr>
          <p:cNvPr id="668675" name="Rectangle 2"/>
          <p:cNvSpPr>
            <a:spLocks noGrp="1" noRot="1" noChangeAspect="1" noChangeArrowheads="1" noTextEdit="1"/>
          </p:cNvSpPr>
          <p:nvPr>
            <p:ph type="sldImg"/>
          </p:nvPr>
        </p:nvSpPr>
        <p:spPr>
          <a:ln/>
        </p:spPr>
      </p:sp>
      <p:sp>
        <p:nvSpPr>
          <p:cNvPr id="668676"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25745777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C3EE0A5B-C5A3-4C83-8563-A3806FCF209D}" type="slidenum">
              <a:rPr lang="en-US" altLang="zh-CN"/>
              <a:pPr/>
              <a:t>155</a:t>
            </a:fld>
            <a:endParaRPr lang="en-US" altLang="zh-CN"/>
          </a:p>
        </p:txBody>
      </p:sp>
      <p:sp>
        <p:nvSpPr>
          <p:cNvPr id="67072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4B76C9E-66A4-4DDB-BDB4-C87A8723CA81}" type="slidenum">
              <a:rPr lang="en-US" altLang="zh-CN" sz="1200"/>
              <a:pPr algn="r"/>
              <a:t>155</a:t>
            </a:fld>
            <a:endParaRPr lang="en-US" altLang="zh-CN" sz="1200"/>
          </a:p>
        </p:txBody>
      </p:sp>
      <p:sp>
        <p:nvSpPr>
          <p:cNvPr id="670723" name="Rectangle 2"/>
          <p:cNvSpPr>
            <a:spLocks noGrp="1" noRot="1" noChangeAspect="1" noChangeArrowheads="1" noTextEdit="1"/>
          </p:cNvSpPr>
          <p:nvPr>
            <p:ph type="sldImg"/>
          </p:nvPr>
        </p:nvSpPr>
        <p:spPr>
          <a:ln/>
        </p:spPr>
      </p:sp>
      <p:sp>
        <p:nvSpPr>
          <p:cNvPr id="670724"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285182025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EAE26A-63EC-43AC-BBC4-93A0118371AC}" type="slidenum">
              <a:rPr lang="en-US" altLang="zh-CN"/>
              <a:pPr/>
              <a:t>156</a:t>
            </a:fld>
            <a:endParaRPr lang="en-US" altLang="zh-CN"/>
          </a:p>
        </p:txBody>
      </p:sp>
      <p:sp>
        <p:nvSpPr>
          <p:cNvPr id="389122" name="Rectangle 2"/>
          <p:cNvSpPr>
            <a:spLocks noGrp="1" noRot="1" noChangeAspect="1" noChangeArrowheads="1" noTextEdit="1"/>
          </p:cNvSpPr>
          <p:nvPr>
            <p:ph type="sldImg"/>
          </p:nvPr>
        </p:nvSpPr>
        <p:spPr>
          <a:ln/>
        </p:spPr>
      </p:sp>
      <p:sp>
        <p:nvSpPr>
          <p:cNvPr id="3891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E41505-D7A8-4838-BF06-5F421C97A052}" type="slidenum">
              <a:rPr lang="en-US" altLang="zh-CN"/>
              <a:pPr/>
              <a:t>158</a:t>
            </a:fld>
            <a:endParaRPr lang="en-US" altLang="zh-CN"/>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BC22DC0-4470-49BA-80A8-C53824F7D7F6}" type="slidenum">
              <a:rPr lang="en-US" altLang="zh-CN"/>
              <a:pPr/>
              <a:t>160</a:t>
            </a:fld>
            <a:endParaRPr lang="en-US" altLang="zh-CN"/>
          </a:p>
        </p:txBody>
      </p:sp>
      <p:sp>
        <p:nvSpPr>
          <p:cNvPr id="67686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8B71D4C-CFD9-4389-B628-06917ABC71E5}" type="slidenum">
              <a:rPr lang="en-US" altLang="zh-CN" sz="1200"/>
              <a:pPr algn="r"/>
              <a:t>160</a:t>
            </a:fld>
            <a:endParaRPr lang="en-US" altLang="zh-CN" sz="1200"/>
          </a:p>
        </p:txBody>
      </p:sp>
      <p:sp>
        <p:nvSpPr>
          <p:cNvPr id="676867" name="Rectangle 2"/>
          <p:cNvSpPr>
            <a:spLocks noGrp="1" noRot="1" noChangeAspect="1" noChangeArrowheads="1" noTextEdit="1"/>
          </p:cNvSpPr>
          <p:nvPr>
            <p:ph type="sldImg"/>
          </p:nvPr>
        </p:nvSpPr>
        <p:spPr>
          <a:ln/>
        </p:spPr>
      </p:sp>
      <p:sp>
        <p:nvSpPr>
          <p:cNvPr id="676868"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17263936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C6B84B-4AD7-4776-B0C4-EC45B172BB78}" type="slidenum">
              <a:rPr lang="en-US" altLang="zh-CN"/>
              <a:pPr/>
              <a:t>161</a:t>
            </a:fld>
            <a:endParaRPr lang="en-US" altLang="zh-CN"/>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52210C-0E60-463B-AEBC-A1B179D74AD1}" type="slidenum">
              <a:rPr lang="en-US" altLang="zh-CN"/>
              <a:pPr/>
              <a:t>162</a:t>
            </a:fld>
            <a:endParaRPr lang="en-US" altLang="zh-CN"/>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52210C-0E60-463B-AEBC-A1B179D74AD1}" type="slidenum">
              <a:rPr lang="en-US" altLang="zh-CN"/>
              <a:pPr/>
              <a:t>163</a:t>
            </a:fld>
            <a:endParaRPr lang="en-US" altLang="zh-CN"/>
          </a:p>
        </p:txBody>
      </p:sp>
      <p:sp>
        <p:nvSpPr>
          <p:cNvPr id="242690" name="Rectangle 2"/>
          <p:cNvSpPr>
            <a:spLocks noGrp="1" noRot="1" noChangeAspect="1" noChangeArrowheads="1" noTextEdit="1"/>
          </p:cNvSpPr>
          <p:nvPr>
            <p:ph type="sldImg"/>
          </p:nvPr>
        </p:nvSpPr>
        <p:spPr>
          <a:ln/>
        </p:spPr>
      </p:sp>
      <p:sp>
        <p:nvSpPr>
          <p:cNvPr id="2426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23239948-B266-42A5-BEEF-C41314987E94}" type="slidenum">
              <a:rPr lang="en-US" altLang="zh-CN"/>
              <a:pPr/>
              <a:t>164</a:t>
            </a:fld>
            <a:endParaRPr lang="en-US" altLang="zh-CN"/>
          </a:p>
        </p:txBody>
      </p:sp>
      <p:sp>
        <p:nvSpPr>
          <p:cNvPr id="68096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8B4EC79-3828-439C-A5C6-A5CEB613B9A4}" type="slidenum">
              <a:rPr lang="en-US" altLang="zh-CN" sz="1200"/>
              <a:pPr algn="r"/>
              <a:t>164</a:t>
            </a:fld>
            <a:endParaRPr lang="en-US" altLang="zh-CN" sz="1200"/>
          </a:p>
        </p:txBody>
      </p:sp>
      <p:sp>
        <p:nvSpPr>
          <p:cNvPr id="680963" name="Rectangle 2"/>
          <p:cNvSpPr>
            <a:spLocks noGrp="1" noRot="1" noChangeAspect="1" noChangeArrowheads="1" noTextEdit="1"/>
          </p:cNvSpPr>
          <p:nvPr>
            <p:ph type="sldImg"/>
          </p:nvPr>
        </p:nvSpPr>
        <p:spPr>
          <a:ln/>
        </p:spPr>
      </p:sp>
      <p:sp>
        <p:nvSpPr>
          <p:cNvPr id="680964"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xmlns="" val="31928449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7A99ECD9-A9EE-4884-823B-AF709DF06CE0}" type="slidenum">
              <a:rPr lang="en-US" altLang="zh-CN"/>
              <a:pPr/>
              <a:t>166</a:t>
            </a:fld>
            <a:endParaRPr lang="en-US" altLang="zh-CN"/>
          </a:p>
        </p:txBody>
      </p:sp>
      <p:sp>
        <p:nvSpPr>
          <p:cNvPr id="68301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BAEB9E9-E6A0-46F4-9B9C-E71187D35330}" type="slidenum">
              <a:rPr lang="en-US" altLang="zh-CN" sz="1200"/>
              <a:pPr algn="r"/>
              <a:t>166</a:t>
            </a:fld>
            <a:endParaRPr lang="en-US" altLang="zh-CN" sz="1200"/>
          </a:p>
        </p:txBody>
      </p:sp>
      <p:sp>
        <p:nvSpPr>
          <p:cNvPr id="683011" name="Rectangle 2"/>
          <p:cNvSpPr>
            <a:spLocks noGrp="1" noRot="1" noChangeAspect="1" noChangeArrowheads="1" noTextEdit="1"/>
          </p:cNvSpPr>
          <p:nvPr>
            <p:ph type="sldImg"/>
          </p:nvPr>
        </p:nvSpPr>
        <p:spPr>
          <a:ln/>
        </p:spPr>
      </p:sp>
      <p:sp>
        <p:nvSpPr>
          <p:cNvPr id="683012"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2327018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897301">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pPr/>
              <a:t>30</a:t>
            </a:fld>
            <a:endParaRPr lang="en-US" altLang="zh-CN"/>
          </a:p>
        </p:txBody>
      </p:sp>
    </p:spTree>
    <p:extLst>
      <p:ext uri="{BB962C8B-B14F-4D97-AF65-F5344CB8AC3E}">
        <p14:creationId xmlns:p14="http://schemas.microsoft.com/office/powerpoint/2010/main" xmlns="" val="15721494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7D6B052A-8C19-45E0-972A-BF9957C8ABAC}" type="slidenum">
              <a:rPr lang="en-US" altLang="zh-CN"/>
              <a:pPr/>
              <a:t>167</a:t>
            </a:fld>
            <a:endParaRPr lang="en-US" altLang="zh-CN"/>
          </a:p>
        </p:txBody>
      </p:sp>
      <p:sp>
        <p:nvSpPr>
          <p:cNvPr id="68505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1704CA7-88E4-4726-A50F-467CD3063309}" type="slidenum">
              <a:rPr lang="en-US" altLang="zh-CN" sz="1200"/>
              <a:pPr algn="r"/>
              <a:t>167</a:t>
            </a:fld>
            <a:endParaRPr lang="en-US" altLang="zh-CN" sz="1200"/>
          </a:p>
        </p:txBody>
      </p:sp>
      <p:sp>
        <p:nvSpPr>
          <p:cNvPr id="685059" name="Rectangle 2"/>
          <p:cNvSpPr>
            <a:spLocks noGrp="1" noRot="1" noChangeAspect="1" noChangeArrowheads="1" noTextEdit="1"/>
          </p:cNvSpPr>
          <p:nvPr>
            <p:ph type="sldImg"/>
          </p:nvPr>
        </p:nvSpPr>
        <p:spPr>
          <a:ln/>
        </p:spPr>
      </p:sp>
      <p:sp>
        <p:nvSpPr>
          <p:cNvPr id="685060"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9641469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ED35A1A-2F72-49E6-8216-761797170891}" type="slidenum">
              <a:rPr lang="en-US" altLang="zh-CN"/>
              <a:pPr/>
              <a:t>170</a:t>
            </a:fld>
            <a:endParaRPr lang="en-US" altLang="zh-CN"/>
          </a:p>
        </p:txBody>
      </p:sp>
      <p:sp>
        <p:nvSpPr>
          <p:cNvPr id="68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5D31A7A-A9BA-4A01-B0AC-0B204D9290E9}" type="slidenum">
              <a:rPr lang="en-US" altLang="zh-CN" sz="1200"/>
              <a:pPr algn="r"/>
              <a:t>170</a:t>
            </a:fld>
            <a:endParaRPr lang="en-US" altLang="zh-CN" sz="1200"/>
          </a:p>
        </p:txBody>
      </p:sp>
      <p:sp>
        <p:nvSpPr>
          <p:cNvPr id="687107" name="Rectangle 2"/>
          <p:cNvSpPr>
            <a:spLocks noGrp="1" noRot="1" noChangeAspect="1" noChangeArrowheads="1" noTextEdit="1"/>
          </p:cNvSpPr>
          <p:nvPr>
            <p:ph type="sldImg"/>
          </p:nvPr>
        </p:nvSpPr>
        <p:spPr>
          <a:ln/>
        </p:spPr>
      </p:sp>
      <p:sp>
        <p:nvSpPr>
          <p:cNvPr id="687108"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183675165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02C7217-E311-4F7E-9A17-28EF2A0B2CB4}" type="slidenum">
              <a:rPr lang="en-US" altLang="zh-CN"/>
              <a:pPr/>
              <a:t>171</a:t>
            </a:fld>
            <a:endParaRPr lang="en-US" altLang="zh-CN"/>
          </a:p>
        </p:txBody>
      </p:sp>
      <p:sp>
        <p:nvSpPr>
          <p:cNvPr id="68915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35938D7-BFF9-446A-9CC7-D81B550D3BC8}" type="slidenum">
              <a:rPr lang="en-US" altLang="zh-CN" sz="1200"/>
              <a:pPr algn="r"/>
              <a:t>171</a:t>
            </a:fld>
            <a:endParaRPr lang="en-US" altLang="zh-CN" sz="1200"/>
          </a:p>
        </p:txBody>
      </p:sp>
      <p:sp>
        <p:nvSpPr>
          <p:cNvPr id="689155" name="Rectangle 2"/>
          <p:cNvSpPr>
            <a:spLocks noGrp="1" noRot="1" noChangeAspect="1" noChangeArrowheads="1" noTextEdit="1"/>
          </p:cNvSpPr>
          <p:nvPr>
            <p:ph type="sldImg"/>
          </p:nvPr>
        </p:nvSpPr>
        <p:spPr>
          <a:ln/>
        </p:spPr>
      </p:sp>
      <p:sp>
        <p:nvSpPr>
          <p:cNvPr id="689156"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19178608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08844C8-0EFA-403F-9A1F-B2492A56B69C}" type="slidenum">
              <a:rPr lang="en-US" altLang="zh-CN"/>
              <a:pPr/>
              <a:t>172</a:t>
            </a:fld>
            <a:endParaRPr lang="en-US" altLang="zh-CN"/>
          </a:p>
        </p:txBody>
      </p:sp>
      <p:sp>
        <p:nvSpPr>
          <p:cNvPr id="69120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4A1EFF1E-9A50-447A-B75A-98AFDF38B022}" type="slidenum">
              <a:rPr lang="en-US" altLang="zh-CN" sz="1200"/>
              <a:pPr algn="r"/>
              <a:t>172</a:t>
            </a:fld>
            <a:endParaRPr lang="en-US" altLang="zh-CN" sz="1200"/>
          </a:p>
        </p:txBody>
      </p:sp>
      <p:sp>
        <p:nvSpPr>
          <p:cNvPr id="691203" name="Rectangle 2"/>
          <p:cNvSpPr>
            <a:spLocks noGrp="1" noRot="1" noChangeAspect="1" noChangeArrowheads="1" noTextEdit="1"/>
          </p:cNvSpPr>
          <p:nvPr>
            <p:ph type="sldImg"/>
          </p:nvPr>
        </p:nvSpPr>
        <p:spPr>
          <a:ln/>
        </p:spPr>
      </p:sp>
      <p:sp>
        <p:nvSpPr>
          <p:cNvPr id="691204"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320817312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28BB4555-5798-4A9A-A3EC-ACF4CA98714A}" type="slidenum">
              <a:rPr lang="en-US" altLang="zh-CN"/>
              <a:pPr/>
              <a:t>173</a:t>
            </a:fld>
            <a:endParaRPr lang="en-US" altLang="zh-CN"/>
          </a:p>
        </p:txBody>
      </p:sp>
      <p:sp>
        <p:nvSpPr>
          <p:cNvPr id="69325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BAF70D34-B3FA-4E85-BB9F-29B4F48675BF}" type="slidenum">
              <a:rPr lang="en-US" altLang="zh-CN" sz="1200"/>
              <a:pPr algn="r"/>
              <a:t>173</a:t>
            </a:fld>
            <a:endParaRPr lang="en-US" altLang="zh-CN" sz="1200"/>
          </a:p>
        </p:txBody>
      </p:sp>
      <p:sp>
        <p:nvSpPr>
          <p:cNvPr id="693251" name="Rectangle 2"/>
          <p:cNvSpPr>
            <a:spLocks noGrp="1" noRot="1" noChangeAspect="1" noChangeArrowheads="1" noTextEdit="1"/>
          </p:cNvSpPr>
          <p:nvPr>
            <p:ph type="sldImg"/>
          </p:nvPr>
        </p:nvSpPr>
        <p:spPr>
          <a:ln/>
        </p:spPr>
      </p:sp>
      <p:sp>
        <p:nvSpPr>
          <p:cNvPr id="693252"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6863417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D2ED36-0F65-45F1-9138-DE577447BBEC}" type="slidenum">
              <a:rPr lang="en-US" altLang="zh-CN"/>
              <a:pPr/>
              <a:t>174</a:t>
            </a:fld>
            <a:endParaRPr lang="en-US" altLang="zh-CN"/>
          </a:p>
        </p:txBody>
      </p:sp>
      <p:sp>
        <p:nvSpPr>
          <p:cNvPr id="250882" name="Rectangle 2"/>
          <p:cNvSpPr>
            <a:spLocks noGrp="1" noRot="1" noChangeAspect="1" noChangeArrowheads="1" noTextEdit="1"/>
          </p:cNvSpPr>
          <p:nvPr>
            <p:ph type="sldImg"/>
          </p:nvPr>
        </p:nvSpPr>
        <p:spPr>
          <a:ln/>
        </p:spPr>
      </p:sp>
      <p:sp>
        <p:nvSpPr>
          <p:cNvPr id="2508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C25D97E-0B74-43C2-8B7B-2885429CEA25}" type="slidenum">
              <a:rPr lang="en-US" altLang="zh-CN"/>
              <a:pPr/>
              <a:t>175</a:t>
            </a:fld>
            <a:endParaRPr lang="en-US" altLang="zh-CN"/>
          </a:p>
        </p:txBody>
      </p:sp>
      <p:sp>
        <p:nvSpPr>
          <p:cNvPr id="69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B7A06175-C9F7-4230-83D6-0F799106D767}" type="slidenum">
              <a:rPr lang="en-US" altLang="zh-CN" sz="1200"/>
              <a:pPr algn="r"/>
              <a:t>175</a:t>
            </a:fld>
            <a:endParaRPr lang="en-US" altLang="zh-CN" sz="1200"/>
          </a:p>
        </p:txBody>
      </p:sp>
      <p:sp>
        <p:nvSpPr>
          <p:cNvPr id="697347" name="Rectangle 2"/>
          <p:cNvSpPr>
            <a:spLocks noGrp="1" noRot="1" noChangeAspect="1" noChangeArrowheads="1" noTextEdit="1"/>
          </p:cNvSpPr>
          <p:nvPr>
            <p:ph type="sldImg"/>
          </p:nvPr>
        </p:nvSpPr>
        <p:spPr>
          <a:ln/>
        </p:spPr>
      </p:sp>
      <p:sp>
        <p:nvSpPr>
          <p:cNvPr id="697348"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6098186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C734B4-1234-4A7E-8BA8-25A61A3CFC21}" type="slidenum">
              <a:rPr lang="en-US" altLang="zh-CN"/>
              <a:pPr/>
              <a:t>176</a:t>
            </a:fld>
            <a:endParaRPr lang="en-US" altLang="zh-CN"/>
          </a:p>
        </p:txBody>
      </p:sp>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F0F2FFD-7D0B-462A-A83F-B8C62AF4DCAA}" type="slidenum">
              <a:rPr lang="en-US" altLang="zh-CN"/>
              <a:pPr/>
              <a:t>177</a:t>
            </a:fld>
            <a:endParaRPr lang="en-US" altLang="zh-CN"/>
          </a:p>
        </p:txBody>
      </p:sp>
      <p:sp>
        <p:nvSpPr>
          <p:cNvPr id="69939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50623D3-FA53-4055-B914-57BCAFA614F9}" type="slidenum">
              <a:rPr lang="en-US" altLang="zh-CN" sz="1200"/>
              <a:pPr algn="r"/>
              <a:t>177</a:t>
            </a:fld>
            <a:endParaRPr lang="en-US" altLang="zh-CN" sz="1200"/>
          </a:p>
        </p:txBody>
      </p:sp>
      <p:sp>
        <p:nvSpPr>
          <p:cNvPr id="699395" name="Rectangle 2"/>
          <p:cNvSpPr>
            <a:spLocks noGrp="1" noRot="1" noChangeAspect="1" noChangeArrowheads="1" noTextEdit="1"/>
          </p:cNvSpPr>
          <p:nvPr>
            <p:ph type="sldImg"/>
          </p:nvPr>
        </p:nvSpPr>
        <p:spPr>
          <a:ln/>
        </p:spPr>
      </p:sp>
      <p:sp>
        <p:nvSpPr>
          <p:cNvPr id="699396"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42139614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3D3496-1C0A-4DF1-B1A8-F03A4FB43450}" type="slidenum">
              <a:rPr lang="en-US" altLang="zh-CN"/>
              <a:pPr/>
              <a:t>179</a:t>
            </a:fld>
            <a:endParaRPr lang="en-US" altLang="zh-CN"/>
          </a:p>
        </p:txBody>
      </p:sp>
      <p:sp>
        <p:nvSpPr>
          <p:cNvPr id="253954" name="Rectangle 2"/>
          <p:cNvSpPr>
            <a:spLocks noGrp="1" noRot="1" noChangeAspect="1" noChangeArrowheads="1" noTextEdit="1"/>
          </p:cNvSpPr>
          <p:nvPr>
            <p:ph type="sldImg"/>
          </p:nvPr>
        </p:nvSpPr>
        <p:spPr>
          <a:ln/>
        </p:spPr>
      </p:sp>
      <p:sp>
        <p:nvSpPr>
          <p:cNvPr id="2539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68C0EA9F-03C7-489C-9268-0E46BBB4E271}" type="slidenum">
              <a:rPr lang="en-US" altLang="zh-CN"/>
              <a:pPr/>
              <a:t>33</a:t>
            </a:fld>
            <a:endParaRPr lang="en-US" altLang="zh-CN"/>
          </a:p>
        </p:txBody>
      </p:sp>
      <p:sp>
        <p:nvSpPr>
          <p:cNvPr id="50176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CA1DDAE-7BBF-418E-BE08-7FFD598C46F4}" type="slidenum">
              <a:rPr lang="en-US" altLang="zh-CN" sz="1200"/>
              <a:pPr algn="r"/>
              <a:t>33</a:t>
            </a:fld>
            <a:endParaRPr lang="en-US" altLang="zh-CN" sz="1200"/>
          </a:p>
        </p:txBody>
      </p:sp>
      <p:sp>
        <p:nvSpPr>
          <p:cNvPr id="501763" name="Rectangle 2"/>
          <p:cNvSpPr>
            <a:spLocks noGrp="1" noRot="1" noChangeAspect="1" noChangeArrowheads="1" noTextEdit="1"/>
          </p:cNvSpPr>
          <p:nvPr>
            <p:ph type="sldImg"/>
          </p:nvPr>
        </p:nvSpPr>
        <p:spPr>
          <a:ln/>
        </p:spPr>
      </p:sp>
      <p:sp>
        <p:nvSpPr>
          <p:cNvPr id="501764"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375999342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运输层</a:t>
            </a:r>
            <a:endParaRPr lang="en-US" altLang="zh-CN" dirty="0"/>
          </a:p>
        </p:txBody>
      </p:sp>
      <p:sp>
        <p:nvSpPr>
          <p:cNvPr id="4" name="灯片编号占位符 3"/>
          <p:cNvSpPr>
            <a:spLocks noGrp="1"/>
          </p:cNvSpPr>
          <p:nvPr>
            <p:ph type="sldNum" sz="quarter" idx="10"/>
          </p:nvPr>
        </p:nvSpPr>
        <p:spPr/>
        <p:txBody>
          <a:bodyPr/>
          <a:lstStyle/>
          <a:p>
            <a:fld id="{B160C279-BE80-4E1D-8AC8-79490B4E2F0A}" type="slidenum">
              <a:rPr lang="en-US" altLang="zh-CN" smtClean="0"/>
              <a:pPr/>
              <a:t>180</a:t>
            </a:fld>
            <a:endParaRPr lang="en-US" altLang="zh-CN"/>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3D3496-1C0A-4DF1-B1A8-F03A4FB43450}" type="slidenum">
              <a:rPr lang="en-US" altLang="zh-CN"/>
              <a:pPr/>
              <a:t>183</a:t>
            </a:fld>
            <a:endParaRPr lang="en-US" altLang="zh-CN"/>
          </a:p>
        </p:txBody>
      </p:sp>
      <p:sp>
        <p:nvSpPr>
          <p:cNvPr id="253954" name="Rectangle 2"/>
          <p:cNvSpPr>
            <a:spLocks noGrp="1" noRot="1" noChangeAspect="1" noChangeArrowheads="1" noTextEdit="1"/>
          </p:cNvSpPr>
          <p:nvPr>
            <p:ph type="sldImg"/>
          </p:nvPr>
        </p:nvSpPr>
        <p:spPr>
          <a:ln/>
        </p:spPr>
      </p:sp>
      <p:sp>
        <p:nvSpPr>
          <p:cNvPr id="2539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206A80A1-1A55-4EA7-B2FF-178C9AE0D435}" type="slidenum">
              <a:rPr lang="en-US" altLang="zh-CN"/>
              <a:pPr/>
              <a:t>184</a:t>
            </a:fld>
            <a:endParaRPr lang="en-US" altLang="zh-CN"/>
          </a:p>
        </p:txBody>
      </p:sp>
      <p:sp>
        <p:nvSpPr>
          <p:cNvPr id="70656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4913A67-4242-44B8-929E-79A53B611116}" type="slidenum">
              <a:rPr lang="en-US" altLang="zh-CN" sz="1200"/>
              <a:pPr algn="r"/>
              <a:t>184</a:t>
            </a:fld>
            <a:endParaRPr lang="en-US" altLang="zh-CN" sz="1200"/>
          </a:p>
        </p:txBody>
      </p:sp>
      <p:sp>
        <p:nvSpPr>
          <p:cNvPr id="706563" name="Rectangle 2"/>
          <p:cNvSpPr>
            <a:spLocks noGrp="1" noRot="1" noChangeAspect="1" noChangeArrowheads="1" noTextEdit="1"/>
          </p:cNvSpPr>
          <p:nvPr>
            <p:ph type="sldImg"/>
          </p:nvPr>
        </p:nvSpPr>
        <p:spPr>
          <a:ln/>
        </p:spPr>
      </p:sp>
      <p:sp>
        <p:nvSpPr>
          <p:cNvPr id="706564"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422338560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69EBC4-98E1-4732-88E6-9A292CD6315A}" type="slidenum">
              <a:rPr lang="en-US" altLang="zh-CN"/>
              <a:pPr/>
              <a:t>185</a:t>
            </a:fld>
            <a:endParaRPr lang="en-US" altLang="zh-CN"/>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A2E044-7A5C-4215-ACC7-DFFEFAFA1A26}" type="slidenum">
              <a:rPr lang="en-US" altLang="zh-CN"/>
              <a:pPr/>
              <a:t>186</a:t>
            </a:fld>
            <a:endParaRPr lang="en-US" altLang="zh-CN"/>
          </a:p>
        </p:txBody>
      </p:sp>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5815CA-0C9F-4C33-BCB1-3DA82C08D12E}" type="slidenum">
              <a:rPr lang="en-US" altLang="zh-CN"/>
              <a:pPr/>
              <a:t>187</a:t>
            </a:fld>
            <a:endParaRPr lang="en-US" altLang="zh-CN"/>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185870-A4CF-41A3-9179-3D668E7E0155}" type="slidenum">
              <a:rPr lang="en-US" altLang="zh-CN"/>
              <a:pPr/>
              <a:t>188</a:t>
            </a:fld>
            <a:endParaRPr lang="en-US" altLang="zh-CN"/>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5305F7-620A-43A4-9A8F-E6EE3074E54C}" type="slidenum">
              <a:rPr lang="en-US" altLang="zh-CN"/>
              <a:pPr/>
              <a:t>189</a:t>
            </a:fld>
            <a:endParaRPr lang="en-US" altLang="zh-CN"/>
          </a:p>
        </p:txBody>
      </p:sp>
      <p:sp>
        <p:nvSpPr>
          <p:cNvPr id="260098" name="Rectangle 2"/>
          <p:cNvSpPr>
            <a:spLocks noGrp="1" noRot="1" noChangeAspect="1" noChangeArrowheads="1" noTextEdit="1"/>
          </p:cNvSpPr>
          <p:nvPr>
            <p:ph type="sldImg"/>
          </p:nvPr>
        </p:nvSpPr>
        <p:spPr>
          <a:ln/>
        </p:spPr>
      </p:sp>
      <p:sp>
        <p:nvSpPr>
          <p:cNvPr id="2600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CEA96B-E657-40B4-AE3D-1C81E19DACCC}" type="slidenum">
              <a:rPr lang="en-US" altLang="zh-CN"/>
              <a:pPr/>
              <a:t>190</a:t>
            </a:fld>
            <a:endParaRPr lang="en-US" altLang="zh-CN"/>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9A4DC6-1A4D-4A11-9D75-22D803432468}" type="slidenum">
              <a:rPr lang="en-US" altLang="zh-CN"/>
              <a:pPr/>
              <a:t>191</a:t>
            </a:fld>
            <a:endParaRPr lang="en-US" altLang="zh-CN"/>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E70B46A-0978-417E-8EA9-666FCE986743}" type="slidenum">
              <a:rPr lang="en-US" altLang="zh-CN"/>
              <a:pPr/>
              <a:t>36</a:t>
            </a:fld>
            <a:endParaRPr lang="en-US" altLang="zh-CN"/>
          </a:p>
        </p:txBody>
      </p:sp>
      <p:sp>
        <p:nvSpPr>
          <p:cNvPr id="50381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655D9EDF-0280-4EA8-8CBE-329D2E1DDF3E}" type="slidenum">
              <a:rPr lang="en-US" altLang="zh-CN" sz="1200"/>
              <a:pPr algn="r"/>
              <a:t>36</a:t>
            </a:fld>
            <a:endParaRPr lang="en-US" altLang="zh-CN" sz="1200"/>
          </a:p>
        </p:txBody>
      </p:sp>
      <p:sp>
        <p:nvSpPr>
          <p:cNvPr id="503811" name="Rectangle 2"/>
          <p:cNvSpPr>
            <a:spLocks noGrp="1" noRot="1" noChangeAspect="1" noChangeArrowheads="1" noTextEdit="1"/>
          </p:cNvSpPr>
          <p:nvPr>
            <p:ph type="sldImg"/>
          </p:nvPr>
        </p:nvSpPr>
        <p:spPr>
          <a:ln/>
        </p:spPr>
      </p:sp>
      <p:sp>
        <p:nvSpPr>
          <p:cNvPr id="503812"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214818667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A2B163-A93E-4B4D-BCA2-CFDE1658F4C0}" type="slidenum">
              <a:rPr lang="en-US" altLang="zh-CN"/>
              <a:pPr/>
              <a:t>192</a:t>
            </a:fld>
            <a:endParaRPr lang="en-US" altLang="zh-CN"/>
          </a:p>
        </p:txBody>
      </p:sp>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2F913F-A2E4-43E4-AD6D-49A1BF00F4BD}" type="slidenum">
              <a:rPr lang="en-US" altLang="zh-CN"/>
              <a:pPr/>
              <a:t>193</a:t>
            </a:fld>
            <a:endParaRPr lang="en-US" altLang="zh-CN"/>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088012-BA83-446B-A7DE-C84285F2F0A6}" type="slidenum">
              <a:rPr lang="en-US" altLang="zh-CN"/>
              <a:pPr/>
              <a:t>194</a:t>
            </a:fld>
            <a:endParaRPr lang="en-US" altLang="zh-CN"/>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8DC558-AB38-4AE6-B606-53EB354F965C}" type="slidenum">
              <a:rPr lang="en-US" altLang="zh-CN"/>
              <a:pPr/>
              <a:t>195</a:t>
            </a:fld>
            <a:endParaRPr lang="en-US" altLang="zh-CN"/>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E79B73-B8E0-482B-865A-0758133B536D}" type="slidenum">
              <a:rPr lang="en-US" altLang="zh-CN"/>
              <a:pPr/>
              <a:t>196</a:t>
            </a:fld>
            <a:endParaRPr lang="en-US" altLang="zh-CN"/>
          </a:p>
        </p:txBody>
      </p:sp>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83EE4E-517D-45E9-A0ED-D63996FA5A5B}" type="slidenum">
              <a:rPr lang="en-US" altLang="zh-CN"/>
              <a:pPr/>
              <a:t>197</a:t>
            </a:fld>
            <a:endParaRPr lang="en-US" altLang="zh-CN"/>
          </a:p>
        </p:txBody>
      </p:sp>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6D80B2-0670-4416-9043-2E0DC51C5AEF}" type="slidenum">
              <a:rPr lang="en-US" altLang="zh-CN"/>
              <a:pPr/>
              <a:t>198</a:t>
            </a:fld>
            <a:endParaRPr lang="en-US" altLang="zh-CN"/>
          </a:p>
        </p:txBody>
      </p:sp>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9CE3AF-6B66-4E1B-8142-A7F4E39E268C}" type="slidenum">
              <a:rPr lang="en-US" altLang="zh-CN"/>
              <a:pPr/>
              <a:t>199</a:t>
            </a:fld>
            <a:endParaRPr lang="en-US" altLang="zh-CN"/>
          </a:p>
        </p:txBody>
      </p:sp>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53B78E-8CD2-4619-B242-A3DE5A5A2D59}" type="slidenum">
              <a:rPr lang="en-US" altLang="zh-CN"/>
              <a:pPr/>
              <a:t>200</a:t>
            </a:fld>
            <a:endParaRPr lang="en-US" altLang="zh-CN"/>
          </a:p>
        </p:txBody>
      </p:sp>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03F78F-2F75-4602-A4C7-30880D57EEEE}" type="slidenum">
              <a:rPr lang="en-US" altLang="zh-CN"/>
              <a:pPr/>
              <a:t>201</a:t>
            </a:fld>
            <a:endParaRPr lang="en-US" altLang="zh-CN"/>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F4740B-8717-423A-A154-2F468A31106C}" type="slidenum">
              <a:rPr lang="en-US" altLang="zh-CN"/>
              <a:pPr/>
              <a:t>37</a:t>
            </a:fld>
            <a:endParaRPr lang="en-US" altLang="zh-CN"/>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B883E8-22F5-4B56-AD16-D6B1708CA298}" type="slidenum">
              <a:rPr lang="en-US" altLang="zh-CN"/>
              <a:pPr/>
              <a:t>202</a:t>
            </a:fld>
            <a:endParaRPr lang="en-US" altLang="zh-CN"/>
          </a:p>
        </p:txBody>
      </p:sp>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02C3C-FDCE-4514-B34B-EC3E049BBA4D}" type="slidenum">
              <a:rPr lang="en-US" altLang="zh-CN"/>
              <a:pPr/>
              <a:t>203</a:t>
            </a:fld>
            <a:endParaRPr lang="en-US" altLang="zh-CN"/>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9475E5DB-BECF-4BE4-8B66-96CB29487434}" type="slidenum">
              <a:rPr lang="en-US" altLang="zh-CN"/>
              <a:pPr/>
              <a:t>207</a:t>
            </a:fld>
            <a:endParaRPr lang="en-US" altLang="zh-CN"/>
          </a:p>
        </p:txBody>
      </p:sp>
      <p:sp>
        <p:nvSpPr>
          <p:cNvPr id="74752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25BF4696-939A-4F3D-9E02-6BA58ABAECC9}" type="slidenum">
              <a:rPr lang="en-US" altLang="zh-CN" sz="1200"/>
              <a:pPr algn="r"/>
              <a:t>207</a:t>
            </a:fld>
            <a:endParaRPr lang="en-US" altLang="zh-CN" sz="1200"/>
          </a:p>
        </p:txBody>
      </p:sp>
      <p:sp>
        <p:nvSpPr>
          <p:cNvPr id="747523" name="Rectangle 2"/>
          <p:cNvSpPr>
            <a:spLocks noGrp="1" noRot="1" noChangeAspect="1" noChangeArrowheads="1" noTextEdit="1"/>
          </p:cNvSpPr>
          <p:nvPr>
            <p:ph type="sldImg"/>
          </p:nvPr>
        </p:nvSpPr>
        <p:spPr>
          <a:ln/>
        </p:spPr>
      </p:sp>
      <p:sp>
        <p:nvSpPr>
          <p:cNvPr id="747524"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232838261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36DE0-9DF4-47A6-A4AF-DC7C11C7FE1E}" type="slidenum">
              <a:rPr lang="en-US" altLang="zh-CN"/>
              <a:pPr/>
              <a:t>208</a:t>
            </a:fld>
            <a:endParaRPr lang="en-US" altLang="zh-CN"/>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F36DE0-9DF4-47A6-A4AF-DC7C11C7FE1E}" type="slidenum">
              <a:rPr lang="en-US" altLang="zh-CN"/>
              <a:pPr/>
              <a:t>209</a:t>
            </a:fld>
            <a:endParaRPr lang="en-US" altLang="zh-CN"/>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24B8B9FA-C99A-449B-AAE7-76EA8D93AAEB}" type="slidenum">
              <a:rPr lang="en-US" altLang="zh-CN"/>
              <a:pPr/>
              <a:t>210</a:t>
            </a:fld>
            <a:endParaRPr lang="en-US" altLang="zh-CN"/>
          </a:p>
        </p:txBody>
      </p:sp>
      <p:sp>
        <p:nvSpPr>
          <p:cNvPr id="75161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67F17078-5940-4D12-927B-C36BEAFC87BD}" type="slidenum">
              <a:rPr lang="en-US" altLang="zh-CN" sz="1200"/>
              <a:pPr algn="r"/>
              <a:t>210</a:t>
            </a:fld>
            <a:endParaRPr lang="en-US" altLang="zh-CN" sz="1200"/>
          </a:p>
        </p:txBody>
      </p:sp>
      <p:sp>
        <p:nvSpPr>
          <p:cNvPr id="751619" name="Rectangle 2"/>
          <p:cNvSpPr>
            <a:spLocks noGrp="1" noRot="1" noChangeAspect="1" noChangeArrowheads="1" noTextEdit="1"/>
          </p:cNvSpPr>
          <p:nvPr>
            <p:ph type="sldImg"/>
          </p:nvPr>
        </p:nvSpPr>
        <p:spPr>
          <a:ln/>
        </p:spPr>
      </p:sp>
      <p:sp>
        <p:nvSpPr>
          <p:cNvPr id="751620" name="Rectangle 3"/>
          <p:cNvSpPr>
            <a:spLocks noGrp="1" noChangeArrowheads="1"/>
          </p:cNvSpPr>
          <p:nvPr>
            <p:ph type="body" idx="1"/>
          </p:nvPr>
        </p:nvSpPr>
        <p:spPr/>
        <p:txBody>
          <a:bodyPr/>
          <a:lstStyle/>
          <a:p>
            <a:r>
              <a:rPr lang="zh-CN" altLang="en-US" sz="1200" b="0" i="0" kern="1200" dirty="0">
                <a:solidFill>
                  <a:schemeClr val="tx1"/>
                </a:solidFill>
                <a:latin typeface="Arial" pitchFamily="34" charset="0"/>
                <a:ea typeface="宋体" pitchFamily="2" charset="-122"/>
                <a:cs typeface="+mn-cs"/>
              </a:rPr>
              <a:t>一般地，把系统态下执行的某些具有特定功能的程序段成为原语。</a:t>
            </a:r>
            <a:endParaRPr lang="en-US" altLang="zh-CN" sz="1200" b="0" i="0" kern="1200" dirty="0">
              <a:solidFill>
                <a:schemeClr val="tx1"/>
              </a:solidFill>
              <a:latin typeface="Arial" pitchFamily="34" charset="0"/>
              <a:ea typeface="宋体" pitchFamily="2" charset="-122"/>
              <a:cs typeface="+mn-cs"/>
            </a:endParaRPr>
          </a:p>
          <a:p>
            <a:endParaRPr lang="en-US" altLang="zh-CN" sz="1200" b="0" i="0" kern="1200" dirty="0">
              <a:solidFill>
                <a:schemeClr val="tx1"/>
              </a:solidFill>
              <a:latin typeface="Arial" pitchFamily="34" charset="0"/>
              <a:ea typeface="宋体" pitchFamily="2" charset="-122"/>
              <a:cs typeface="+mn-cs"/>
            </a:endParaRPr>
          </a:p>
          <a:p>
            <a:r>
              <a:rPr lang="en-US" altLang="zh-CN" sz="1200" i="0" kern="1200" baseline="0" dirty="0">
                <a:solidFill>
                  <a:schemeClr val="tx1"/>
                </a:solidFill>
                <a:latin typeface="Arial" pitchFamily="34" charset="0"/>
                <a:ea typeface="宋体" pitchFamily="2" charset="-122"/>
                <a:cs typeface="+mn-cs"/>
              </a:rPr>
              <a:t>    In reality, no data are directly transferred from layer n on one machine to layer n on another machine. </a:t>
            </a:r>
          </a:p>
          <a:p>
            <a:r>
              <a:rPr lang="en-US" altLang="zh-CN" sz="1200" i="0" kern="1200" baseline="0" dirty="0">
                <a:solidFill>
                  <a:schemeClr val="tx1"/>
                </a:solidFill>
                <a:latin typeface="Arial" pitchFamily="34" charset="0"/>
                <a:ea typeface="宋体" pitchFamily="2" charset="-122"/>
                <a:cs typeface="+mn-cs"/>
              </a:rPr>
              <a:t>    Instead, each layer passes data and control information to the layer immediately below it, until the lowest layer is reached. </a:t>
            </a:r>
          </a:p>
          <a:p>
            <a:r>
              <a:rPr lang="zh-CN" altLang="en-US" sz="1200" i="0" kern="1200" baseline="0" dirty="0">
                <a:solidFill>
                  <a:schemeClr val="tx1"/>
                </a:solidFill>
                <a:latin typeface="Arial" pitchFamily="34" charset="0"/>
                <a:ea typeface="宋体" pitchFamily="2" charset="-122"/>
                <a:cs typeface="+mn-cs"/>
              </a:rPr>
              <a:t>    </a:t>
            </a:r>
            <a:r>
              <a:rPr lang="en-US" altLang="zh-CN" sz="1200" i="0" kern="1200" baseline="0" dirty="0">
                <a:solidFill>
                  <a:schemeClr val="tx1"/>
                </a:solidFill>
                <a:latin typeface="Arial" pitchFamily="34" charset="0"/>
                <a:ea typeface="宋体" pitchFamily="2" charset="-122"/>
                <a:cs typeface="+mn-cs"/>
              </a:rPr>
              <a:t>Below layer 1 is the </a:t>
            </a:r>
            <a:r>
              <a:rPr lang="en-US" altLang="zh-CN" sz="1200" b="1" i="0" kern="1200" baseline="0" dirty="0">
                <a:solidFill>
                  <a:schemeClr val="tx1"/>
                </a:solidFill>
                <a:latin typeface="Arial" pitchFamily="34" charset="0"/>
                <a:ea typeface="宋体" pitchFamily="2" charset="-122"/>
                <a:cs typeface="+mn-cs"/>
              </a:rPr>
              <a:t>physical medium </a:t>
            </a:r>
            <a:r>
              <a:rPr lang="en-US" altLang="zh-CN" sz="1200" b="0" i="0" u="none" kern="1200" baseline="0" dirty="0">
                <a:solidFill>
                  <a:schemeClr val="tx1"/>
                </a:solidFill>
                <a:latin typeface="Arial" pitchFamily="34" charset="0"/>
                <a:ea typeface="宋体" pitchFamily="2" charset="-122"/>
                <a:cs typeface="+mn-cs"/>
              </a:rPr>
              <a:t>through which </a:t>
            </a:r>
            <a:r>
              <a:rPr lang="en-US" altLang="zh-CN" sz="1200" b="0" i="0" u="sng" kern="1200" baseline="0" dirty="0">
                <a:solidFill>
                  <a:schemeClr val="tx1"/>
                </a:solidFill>
                <a:latin typeface="Arial" pitchFamily="34" charset="0"/>
                <a:ea typeface="宋体" pitchFamily="2" charset="-122"/>
                <a:cs typeface="+mn-cs"/>
              </a:rPr>
              <a:t>actual communication occurs</a:t>
            </a:r>
            <a:r>
              <a:rPr lang="en-US" altLang="zh-CN" sz="1200" b="1" i="0" kern="1200" baseline="0" dirty="0">
                <a:solidFill>
                  <a:schemeClr val="tx1"/>
                </a:solidFill>
                <a:latin typeface="Arial" pitchFamily="34" charset="0"/>
                <a:ea typeface="宋体" pitchFamily="2" charset="-122"/>
                <a:cs typeface="+mn-cs"/>
              </a:rPr>
              <a:t>. </a:t>
            </a:r>
          </a:p>
          <a:p>
            <a:r>
              <a:rPr lang="en-US" altLang="zh-CN" sz="1200" b="1" i="0" kern="1200" baseline="0" dirty="0">
                <a:solidFill>
                  <a:schemeClr val="tx1"/>
                </a:solidFill>
                <a:latin typeface="Arial" pitchFamily="34" charset="0"/>
                <a:ea typeface="宋体" pitchFamily="2" charset="-122"/>
                <a:cs typeface="+mn-cs"/>
              </a:rPr>
              <a:t>    </a:t>
            </a:r>
            <a:r>
              <a:rPr lang="en-US" altLang="zh-CN" sz="1200" b="0" i="0" kern="1200" baseline="0" dirty="0">
                <a:solidFill>
                  <a:schemeClr val="tx1"/>
                </a:solidFill>
                <a:latin typeface="Arial" pitchFamily="34" charset="0"/>
                <a:ea typeface="宋体" pitchFamily="2" charset="-122"/>
                <a:cs typeface="+mn-cs"/>
              </a:rPr>
              <a:t>In </a:t>
            </a:r>
            <a:r>
              <a:rPr lang="en-US" altLang="zh-CN" sz="1200" i="0" kern="1200" baseline="0" dirty="0">
                <a:solidFill>
                  <a:schemeClr val="tx1"/>
                </a:solidFill>
                <a:latin typeface="Arial" pitchFamily="34" charset="0"/>
                <a:ea typeface="宋体" pitchFamily="2" charset="-122"/>
                <a:cs typeface="+mn-cs"/>
              </a:rPr>
              <a:t>Fig.1-13, virtual communication is shown by dotted lines and physical communication</a:t>
            </a:r>
          </a:p>
          <a:p>
            <a:r>
              <a:rPr lang="en-US" altLang="zh-CN" sz="1200" i="0" kern="1200" baseline="0" dirty="0">
                <a:solidFill>
                  <a:schemeClr val="tx1"/>
                </a:solidFill>
                <a:latin typeface="Arial" pitchFamily="34" charset="0"/>
                <a:ea typeface="宋体" pitchFamily="2" charset="-122"/>
                <a:cs typeface="+mn-cs"/>
              </a:rPr>
              <a:t>by solid lines.</a:t>
            </a:r>
          </a:p>
          <a:p>
            <a:endParaRPr lang="en-US" altLang="zh-CN" sz="1200" i="0" kern="1200" baseline="0" dirty="0">
              <a:solidFill>
                <a:schemeClr val="tx1"/>
              </a:solidFill>
              <a:latin typeface="Arial" pitchFamily="34" charset="0"/>
              <a:ea typeface="宋体" pitchFamily="2" charset="-122"/>
              <a:cs typeface="+mn-cs"/>
            </a:endParaRPr>
          </a:p>
          <a:p>
            <a:r>
              <a:rPr lang="en-US" altLang="zh-CN" sz="1200" kern="1200" baseline="0" dirty="0">
                <a:solidFill>
                  <a:schemeClr val="tx1"/>
                </a:solidFill>
                <a:latin typeface="Arial" pitchFamily="34" charset="0"/>
                <a:ea typeface="宋体" pitchFamily="2" charset="-122"/>
                <a:cs typeface="+mn-cs"/>
              </a:rPr>
              <a:t>    Between each pair of adjacent layers is an </a:t>
            </a:r>
            <a:r>
              <a:rPr lang="en-US" altLang="zh-CN" sz="1200" b="1" kern="1200" baseline="0" dirty="0">
                <a:solidFill>
                  <a:schemeClr val="tx1"/>
                </a:solidFill>
                <a:latin typeface="Arial" pitchFamily="34" charset="0"/>
                <a:ea typeface="宋体" pitchFamily="2" charset="-122"/>
                <a:cs typeface="+mn-cs"/>
              </a:rPr>
              <a:t>interface. </a:t>
            </a:r>
          </a:p>
          <a:p>
            <a:r>
              <a:rPr lang="en-US" altLang="zh-CN" sz="1200" b="1" kern="1200" baseline="0" dirty="0">
                <a:solidFill>
                  <a:schemeClr val="tx1"/>
                </a:solidFill>
                <a:latin typeface="Arial" pitchFamily="34" charset="0"/>
                <a:ea typeface="宋体" pitchFamily="2" charset="-122"/>
                <a:cs typeface="+mn-cs"/>
              </a:rPr>
              <a:t>    </a:t>
            </a:r>
            <a:r>
              <a:rPr lang="en-US" altLang="zh-CN" sz="1200" b="0" kern="1200" baseline="0" dirty="0">
                <a:solidFill>
                  <a:schemeClr val="tx1"/>
                </a:solidFill>
                <a:latin typeface="Arial" pitchFamily="34" charset="0"/>
                <a:ea typeface="宋体" pitchFamily="2" charset="-122"/>
                <a:cs typeface="+mn-cs"/>
              </a:rPr>
              <a:t>The interface defines </a:t>
            </a:r>
            <a:r>
              <a:rPr lang="en-US" altLang="zh-CN" sz="1200" b="1" u="sng" kern="1200" baseline="0" dirty="0">
                <a:solidFill>
                  <a:schemeClr val="tx1"/>
                </a:solidFill>
                <a:latin typeface="Arial" pitchFamily="34" charset="0"/>
                <a:ea typeface="宋体" pitchFamily="2" charset="-122"/>
                <a:cs typeface="+mn-cs"/>
              </a:rPr>
              <a:t>which</a:t>
            </a:r>
            <a:r>
              <a:rPr lang="en-US" altLang="zh-CN" sz="1200" b="0" u="sng" kern="1200" baseline="0" dirty="0">
                <a:solidFill>
                  <a:schemeClr val="tx1"/>
                </a:solidFill>
                <a:latin typeface="Arial" pitchFamily="34" charset="0"/>
                <a:ea typeface="宋体" pitchFamily="2" charset="-122"/>
                <a:cs typeface="+mn-cs"/>
              </a:rPr>
              <a:t> primitive </a:t>
            </a:r>
            <a:r>
              <a:rPr lang="en-US" altLang="zh-CN" sz="1200" u="sng" kern="1200" baseline="0" dirty="0">
                <a:solidFill>
                  <a:schemeClr val="tx1"/>
                </a:solidFill>
                <a:latin typeface="Arial" pitchFamily="34" charset="0"/>
                <a:ea typeface="宋体" pitchFamily="2" charset="-122"/>
                <a:cs typeface="+mn-cs"/>
              </a:rPr>
              <a:t>operations and services</a:t>
            </a:r>
            <a:r>
              <a:rPr lang="en-US" altLang="zh-CN" sz="1200" u="none" kern="1200" baseline="0" dirty="0">
                <a:solidFill>
                  <a:schemeClr val="tx1"/>
                </a:solidFill>
                <a:latin typeface="Arial" pitchFamily="34" charset="0"/>
                <a:ea typeface="宋体" pitchFamily="2" charset="-122"/>
                <a:cs typeface="+mn-cs"/>
              </a:rPr>
              <a:t> </a:t>
            </a:r>
            <a:r>
              <a:rPr lang="en-US" altLang="zh-CN" sz="1200" kern="1200" baseline="0" dirty="0">
                <a:solidFill>
                  <a:schemeClr val="tx1"/>
                </a:solidFill>
                <a:latin typeface="Arial" pitchFamily="34" charset="0"/>
                <a:ea typeface="宋体" pitchFamily="2" charset="-122"/>
                <a:cs typeface="+mn-cs"/>
              </a:rPr>
              <a:t>the lower layer makes available to the upper one. </a:t>
            </a:r>
          </a:p>
          <a:p>
            <a:r>
              <a:rPr lang="en-US" altLang="zh-CN" sz="1200" kern="1200" baseline="0" dirty="0">
                <a:solidFill>
                  <a:schemeClr val="tx1"/>
                </a:solidFill>
                <a:latin typeface="Arial" pitchFamily="34" charset="0"/>
                <a:ea typeface="宋体" pitchFamily="2" charset="-122"/>
                <a:cs typeface="+mn-cs"/>
              </a:rPr>
              <a:t>    When network designers decide how many layers to include in a network and what each one should do, one of the most important considerations is defining clean interfaces between the layers.     </a:t>
            </a:r>
          </a:p>
          <a:p>
            <a:r>
              <a:rPr lang="en-US" altLang="zh-CN" sz="1200" kern="1200" baseline="0" dirty="0">
                <a:solidFill>
                  <a:schemeClr val="tx1"/>
                </a:solidFill>
                <a:latin typeface="Arial" pitchFamily="34" charset="0"/>
                <a:ea typeface="宋体" pitchFamily="2" charset="-122"/>
                <a:cs typeface="+mn-cs"/>
              </a:rPr>
              <a:t>    Doing so, in turn, requires that each layer perform a specific collection of well-understood functions. </a:t>
            </a:r>
          </a:p>
          <a:p>
            <a:r>
              <a:rPr lang="en-US" altLang="zh-CN" sz="1200" kern="1200" baseline="0" dirty="0">
                <a:solidFill>
                  <a:schemeClr val="tx1"/>
                </a:solidFill>
                <a:latin typeface="Arial" pitchFamily="34" charset="0"/>
                <a:ea typeface="宋体" pitchFamily="2" charset="-122"/>
                <a:cs typeface="+mn-cs"/>
              </a:rPr>
              <a:t>    In addition to minimizing the amount of information that must be passed between layers, clear-cut interfaces also make it simpler to </a:t>
            </a:r>
            <a:r>
              <a:rPr lang="en-US" altLang="zh-CN" sz="1200" b="1" kern="1200" baseline="0" dirty="0">
                <a:solidFill>
                  <a:schemeClr val="tx1"/>
                </a:solidFill>
                <a:latin typeface="Arial" pitchFamily="34" charset="0"/>
                <a:ea typeface="宋体" pitchFamily="2" charset="-122"/>
                <a:cs typeface="+mn-cs"/>
              </a:rPr>
              <a:t>replace</a:t>
            </a:r>
            <a:r>
              <a:rPr lang="en-US" altLang="zh-CN" sz="1200" kern="1200" baseline="0" dirty="0">
                <a:solidFill>
                  <a:schemeClr val="tx1"/>
                </a:solidFill>
                <a:latin typeface="Arial" pitchFamily="34" charset="0"/>
                <a:ea typeface="宋体" pitchFamily="2" charset="-122"/>
                <a:cs typeface="+mn-cs"/>
              </a:rPr>
              <a:t> one layer </a:t>
            </a:r>
            <a:r>
              <a:rPr lang="en-US" altLang="zh-CN" sz="1200" b="1" kern="1200" baseline="0" dirty="0">
                <a:solidFill>
                  <a:schemeClr val="tx1"/>
                </a:solidFill>
                <a:latin typeface="Arial" pitchFamily="34" charset="0"/>
                <a:ea typeface="宋体" pitchFamily="2" charset="-122"/>
                <a:cs typeface="+mn-cs"/>
              </a:rPr>
              <a:t>with</a:t>
            </a:r>
            <a:r>
              <a:rPr lang="en-US" altLang="zh-CN" sz="1200" kern="1200" baseline="0" dirty="0">
                <a:solidFill>
                  <a:schemeClr val="tx1"/>
                </a:solidFill>
                <a:latin typeface="Arial" pitchFamily="34" charset="0"/>
                <a:ea typeface="宋体" pitchFamily="2" charset="-122"/>
                <a:cs typeface="+mn-cs"/>
              </a:rPr>
              <a:t> a completely different protocol </a:t>
            </a:r>
            <a:r>
              <a:rPr lang="en-US" altLang="zh-CN" sz="1200" b="1" kern="1200" baseline="0" dirty="0">
                <a:solidFill>
                  <a:schemeClr val="tx1"/>
                </a:solidFill>
                <a:latin typeface="Arial" pitchFamily="34" charset="0"/>
                <a:ea typeface="宋体" pitchFamily="2" charset="-122"/>
                <a:cs typeface="+mn-cs"/>
              </a:rPr>
              <a:t>or</a:t>
            </a:r>
            <a:r>
              <a:rPr lang="en-US" altLang="zh-CN" sz="1200" kern="1200" baseline="0" dirty="0">
                <a:solidFill>
                  <a:schemeClr val="tx1"/>
                </a:solidFill>
                <a:latin typeface="Arial" pitchFamily="34" charset="0"/>
                <a:ea typeface="宋体" pitchFamily="2" charset="-122"/>
                <a:cs typeface="+mn-cs"/>
              </a:rPr>
              <a:t> implementation (e.g., replacing all the telephone lines by satellite channels) </a:t>
            </a:r>
            <a:r>
              <a:rPr lang="en-US" altLang="zh-CN" sz="1200" b="0" kern="1200" baseline="0" dirty="0">
                <a:solidFill>
                  <a:schemeClr val="tx1"/>
                </a:solidFill>
                <a:latin typeface="Arial" pitchFamily="34" charset="0"/>
                <a:ea typeface="宋体" pitchFamily="2" charset="-122"/>
                <a:cs typeface="+mn-cs"/>
              </a:rPr>
              <a:t>because</a:t>
            </a:r>
            <a:r>
              <a:rPr lang="en-US" altLang="zh-CN" sz="1200" kern="1200" baseline="0" dirty="0">
                <a:solidFill>
                  <a:schemeClr val="tx1"/>
                </a:solidFill>
                <a:latin typeface="Arial" pitchFamily="34" charset="0"/>
                <a:ea typeface="宋体" pitchFamily="2" charset="-122"/>
                <a:cs typeface="+mn-cs"/>
              </a:rPr>
              <a:t> </a:t>
            </a:r>
            <a:r>
              <a:rPr lang="en-US" altLang="zh-CN" sz="1200" b="1" u="none" kern="1200" baseline="0" dirty="0">
                <a:solidFill>
                  <a:schemeClr val="tx1"/>
                </a:solidFill>
                <a:latin typeface="Arial" pitchFamily="34" charset="0"/>
                <a:ea typeface="宋体" pitchFamily="2" charset="-122"/>
                <a:cs typeface="+mn-cs"/>
              </a:rPr>
              <a:t>all that </a:t>
            </a:r>
            <a:r>
              <a:rPr lang="en-US" altLang="zh-CN" sz="1200" u="sng" kern="1200" baseline="0" dirty="0">
                <a:solidFill>
                  <a:schemeClr val="tx1"/>
                </a:solidFill>
                <a:latin typeface="Arial" pitchFamily="34" charset="0"/>
                <a:ea typeface="宋体" pitchFamily="2" charset="-122"/>
                <a:cs typeface="+mn-cs"/>
              </a:rPr>
              <a:t>is required of the new protocol or implementation</a:t>
            </a:r>
            <a:r>
              <a:rPr lang="en-US" altLang="zh-CN" sz="1200" kern="1200" baseline="0" dirty="0">
                <a:solidFill>
                  <a:schemeClr val="tx1"/>
                </a:solidFill>
                <a:latin typeface="Arial" pitchFamily="34" charset="0"/>
                <a:ea typeface="宋体" pitchFamily="2" charset="-122"/>
                <a:cs typeface="+mn-cs"/>
              </a:rPr>
              <a:t> is that it offer exactly the same set of services </a:t>
            </a:r>
            <a:r>
              <a:rPr lang="en-US" altLang="zh-CN" sz="1200" b="1" kern="1200" baseline="0" dirty="0">
                <a:solidFill>
                  <a:schemeClr val="tx1"/>
                </a:solidFill>
                <a:latin typeface="Arial" pitchFamily="34" charset="0"/>
                <a:ea typeface="宋体" pitchFamily="2" charset="-122"/>
                <a:cs typeface="+mn-cs"/>
              </a:rPr>
              <a:t>to</a:t>
            </a:r>
            <a:r>
              <a:rPr lang="en-US" altLang="zh-CN" sz="1200" kern="1200" baseline="0" dirty="0">
                <a:solidFill>
                  <a:schemeClr val="tx1"/>
                </a:solidFill>
                <a:latin typeface="Arial" pitchFamily="34" charset="0"/>
                <a:ea typeface="宋体" pitchFamily="2" charset="-122"/>
                <a:cs typeface="+mn-cs"/>
              </a:rPr>
              <a:t> its upstairs neighbor </a:t>
            </a:r>
            <a:r>
              <a:rPr lang="en-US" altLang="zh-CN" sz="1200" b="1" kern="1200" baseline="0" dirty="0">
                <a:solidFill>
                  <a:schemeClr val="tx1"/>
                </a:solidFill>
                <a:latin typeface="Arial" pitchFamily="34" charset="0"/>
                <a:ea typeface="宋体" pitchFamily="2" charset="-122"/>
                <a:cs typeface="+mn-cs"/>
              </a:rPr>
              <a:t>as</a:t>
            </a:r>
            <a:r>
              <a:rPr lang="en-US" altLang="zh-CN" sz="1200" kern="1200" baseline="0" dirty="0">
                <a:solidFill>
                  <a:schemeClr val="tx1"/>
                </a:solidFill>
                <a:latin typeface="Arial" pitchFamily="34" charset="0"/>
                <a:ea typeface="宋体" pitchFamily="2" charset="-122"/>
                <a:cs typeface="+mn-cs"/>
              </a:rPr>
              <a:t> the old one did. [</a:t>
            </a:r>
            <a:r>
              <a:rPr lang="zh-CN" altLang="en-US" sz="1200" kern="1200" baseline="0" dirty="0">
                <a:solidFill>
                  <a:schemeClr val="tx1"/>
                </a:solidFill>
                <a:latin typeface="Arial" pitchFamily="34" charset="0"/>
                <a:ea typeface="宋体" pitchFamily="2" charset="-122"/>
                <a:cs typeface="+mn-cs"/>
              </a:rPr>
              <a:t>服务不变就行了</a:t>
            </a:r>
            <a:r>
              <a:rPr lang="en-US" altLang="zh-CN" sz="1200" kern="1200" baseline="0" dirty="0">
                <a:solidFill>
                  <a:schemeClr val="tx1"/>
                </a:solidFill>
                <a:latin typeface="Arial" pitchFamily="34" charset="0"/>
                <a:ea typeface="宋体" pitchFamily="2" charset="-122"/>
                <a:cs typeface="+mn-cs"/>
              </a:rPr>
              <a:t>]</a:t>
            </a:r>
          </a:p>
          <a:p>
            <a:r>
              <a:rPr lang="en-US" altLang="zh-CN" sz="1200" kern="1200" baseline="0" dirty="0">
                <a:solidFill>
                  <a:schemeClr val="tx1"/>
                </a:solidFill>
                <a:latin typeface="Arial" pitchFamily="34" charset="0"/>
                <a:ea typeface="宋体" pitchFamily="2" charset="-122"/>
                <a:cs typeface="+mn-cs"/>
              </a:rPr>
              <a:t>    It is common that different hosts use different implementations of the same protocol (often written by different companies). </a:t>
            </a:r>
          </a:p>
          <a:p>
            <a:r>
              <a:rPr lang="en-US" altLang="zh-CN" sz="1200" kern="1200" baseline="0" dirty="0">
                <a:solidFill>
                  <a:schemeClr val="tx1"/>
                </a:solidFill>
                <a:latin typeface="Arial" pitchFamily="34" charset="0"/>
                <a:ea typeface="宋体" pitchFamily="2" charset="-122"/>
                <a:cs typeface="+mn-cs"/>
              </a:rPr>
              <a:t>    In fact, the protocol itself can change in some layer without the layers above and below it even noticing.</a:t>
            </a:r>
          </a:p>
          <a:p>
            <a:endParaRPr lang="en-US" altLang="zh-CN" sz="1200" i="0" kern="1200" baseline="0" dirty="0">
              <a:solidFill>
                <a:schemeClr val="tx1"/>
              </a:solidFill>
              <a:latin typeface="Arial" pitchFamily="34" charset="0"/>
              <a:ea typeface="宋体" pitchFamily="2" charset="-122"/>
              <a:cs typeface="+mn-cs"/>
            </a:endParaRPr>
          </a:p>
          <a:p>
            <a:r>
              <a:rPr lang="en-US" altLang="zh-CN" sz="1200" kern="1200" baseline="0" dirty="0">
                <a:solidFill>
                  <a:schemeClr val="tx1"/>
                </a:solidFill>
                <a:latin typeface="Arial" pitchFamily="34" charset="0"/>
                <a:ea typeface="宋体" pitchFamily="2" charset="-122"/>
                <a:cs typeface="+mn-cs"/>
              </a:rPr>
              <a:t>    A set of layers and protocols is called a </a:t>
            </a:r>
            <a:r>
              <a:rPr lang="en-US" altLang="zh-CN" sz="1200" b="0" kern="1200" baseline="0" dirty="0">
                <a:solidFill>
                  <a:schemeClr val="tx1"/>
                </a:solidFill>
                <a:latin typeface="Arial" pitchFamily="34" charset="0"/>
                <a:ea typeface="宋体" pitchFamily="2" charset="-122"/>
                <a:cs typeface="+mn-cs"/>
              </a:rPr>
              <a:t>network architecture.</a:t>
            </a:r>
            <a:r>
              <a:rPr lang="en-US" altLang="zh-CN" sz="1200" b="1" kern="1200" baseline="0" dirty="0">
                <a:solidFill>
                  <a:schemeClr val="tx1"/>
                </a:solidFill>
                <a:latin typeface="Arial" pitchFamily="34" charset="0"/>
                <a:ea typeface="宋体" pitchFamily="2" charset="-122"/>
                <a:cs typeface="+mn-cs"/>
              </a:rPr>
              <a:t> </a:t>
            </a:r>
          </a:p>
          <a:p>
            <a:r>
              <a:rPr lang="en-US" altLang="zh-CN" sz="1200" b="1" kern="1200" baseline="0" dirty="0">
                <a:solidFill>
                  <a:schemeClr val="tx1"/>
                </a:solidFill>
                <a:latin typeface="Arial" pitchFamily="34" charset="0"/>
                <a:ea typeface="宋体" pitchFamily="2" charset="-122"/>
                <a:cs typeface="+mn-cs"/>
              </a:rPr>
              <a:t>    </a:t>
            </a:r>
            <a:r>
              <a:rPr lang="en-US" altLang="zh-CN" sz="1200" b="0" kern="1200" baseline="0" dirty="0">
                <a:solidFill>
                  <a:schemeClr val="tx1"/>
                </a:solidFill>
                <a:latin typeface="Arial" pitchFamily="34" charset="0"/>
                <a:ea typeface="宋体" pitchFamily="2" charset="-122"/>
                <a:cs typeface="+mn-cs"/>
              </a:rPr>
              <a:t>The specification </a:t>
            </a:r>
            <a:r>
              <a:rPr lang="en-US" altLang="zh-CN" sz="1200" kern="1200" baseline="0" dirty="0">
                <a:solidFill>
                  <a:schemeClr val="tx1"/>
                </a:solidFill>
                <a:latin typeface="Arial" pitchFamily="34" charset="0"/>
                <a:ea typeface="宋体" pitchFamily="2" charset="-122"/>
                <a:cs typeface="+mn-cs"/>
              </a:rPr>
              <a:t>of an architecture </a:t>
            </a:r>
            <a:r>
              <a:rPr lang="en-US" altLang="zh-CN" sz="1200" b="1" kern="1200" baseline="0" dirty="0">
                <a:solidFill>
                  <a:schemeClr val="tx1"/>
                </a:solidFill>
                <a:latin typeface="Arial" pitchFamily="34" charset="0"/>
                <a:ea typeface="宋体" pitchFamily="2" charset="-122"/>
                <a:cs typeface="+mn-cs"/>
              </a:rPr>
              <a:t>must</a:t>
            </a:r>
            <a:r>
              <a:rPr lang="en-US" altLang="zh-CN" sz="1200" kern="1200" baseline="0" dirty="0">
                <a:solidFill>
                  <a:schemeClr val="tx1"/>
                </a:solidFill>
                <a:latin typeface="Arial" pitchFamily="34" charset="0"/>
                <a:ea typeface="宋体" pitchFamily="2" charset="-122"/>
                <a:cs typeface="+mn-cs"/>
              </a:rPr>
              <a:t> contain enough information </a:t>
            </a:r>
            <a:r>
              <a:rPr lang="en-US" altLang="zh-CN" sz="1200" b="1" kern="1200" baseline="0" dirty="0">
                <a:solidFill>
                  <a:schemeClr val="tx1"/>
                </a:solidFill>
                <a:latin typeface="Arial" pitchFamily="34" charset="0"/>
                <a:ea typeface="宋体" pitchFamily="2" charset="-122"/>
                <a:cs typeface="+mn-cs"/>
              </a:rPr>
              <a:t>to</a:t>
            </a:r>
            <a:r>
              <a:rPr lang="en-US" altLang="zh-CN" sz="1200" kern="1200" baseline="0" dirty="0">
                <a:solidFill>
                  <a:schemeClr val="tx1"/>
                </a:solidFill>
                <a:latin typeface="Arial" pitchFamily="34" charset="0"/>
                <a:ea typeface="宋体" pitchFamily="2" charset="-122"/>
                <a:cs typeface="+mn-cs"/>
              </a:rPr>
              <a:t> allow an implementer</a:t>
            </a:r>
          </a:p>
          <a:p>
            <a:r>
              <a:rPr lang="en-US" altLang="zh-CN" sz="1200" kern="1200" baseline="0" dirty="0">
                <a:solidFill>
                  <a:schemeClr val="tx1"/>
                </a:solidFill>
                <a:latin typeface="Arial" pitchFamily="34" charset="0"/>
                <a:ea typeface="宋体" pitchFamily="2" charset="-122"/>
                <a:cs typeface="+mn-cs"/>
              </a:rPr>
              <a:t>to write the program or build the hardware for each layer </a:t>
            </a:r>
            <a:r>
              <a:rPr lang="en-US" altLang="zh-CN" sz="1200" b="1" kern="1200" baseline="0" dirty="0">
                <a:solidFill>
                  <a:schemeClr val="tx1"/>
                </a:solidFill>
                <a:latin typeface="Arial" pitchFamily="34" charset="0"/>
                <a:ea typeface="宋体" pitchFamily="2" charset="-122"/>
                <a:cs typeface="+mn-cs"/>
              </a:rPr>
              <a:t>so that </a:t>
            </a:r>
            <a:r>
              <a:rPr lang="en-US" altLang="zh-CN" sz="1200" kern="1200" baseline="0" dirty="0">
                <a:solidFill>
                  <a:schemeClr val="tx1"/>
                </a:solidFill>
                <a:latin typeface="Arial" pitchFamily="34" charset="0"/>
                <a:ea typeface="宋体" pitchFamily="2" charset="-122"/>
                <a:cs typeface="+mn-cs"/>
              </a:rPr>
              <a:t>it will correctly </a:t>
            </a:r>
            <a:r>
              <a:rPr lang="en-US" altLang="zh-CN" sz="1200" b="1" kern="1200" baseline="0" dirty="0">
                <a:solidFill>
                  <a:schemeClr val="tx1"/>
                </a:solidFill>
                <a:latin typeface="Arial" pitchFamily="34" charset="0"/>
                <a:ea typeface="宋体" pitchFamily="2" charset="-122"/>
                <a:cs typeface="+mn-cs"/>
              </a:rPr>
              <a:t>obey</a:t>
            </a:r>
            <a:r>
              <a:rPr lang="en-US" altLang="zh-CN" sz="1200" kern="1200" baseline="0" dirty="0">
                <a:solidFill>
                  <a:schemeClr val="tx1"/>
                </a:solidFill>
                <a:latin typeface="Arial" pitchFamily="34" charset="0"/>
                <a:ea typeface="宋体" pitchFamily="2" charset="-122"/>
                <a:cs typeface="+mn-cs"/>
              </a:rPr>
              <a:t> the appropriate protocol. </a:t>
            </a:r>
          </a:p>
          <a:p>
            <a:r>
              <a:rPr lang="en-US" altLang="zh-CN" sz="1200" kern="1200" baseline="0" dirty="0">
                <a:solidFill>
                  <a:schemeClr val="tx1"/>
                </a:solidFill>
                <a:latin typeface="Arial" pitchFamily="34" charset="0"/>
                <a:ea typeface="宋体" pitchFamily="2" charset="-122"/>
                <a:cs typeface="+mn-cs"/>
              </a:rPr>
              <a:t>    </a:t>
            </a:r>
            <a:r>
              <a:rPr lang="en-US" altLang="zh-CN" sz="1200" b="1" kern="1200" baseline="0" dirty="0">
                <a:solidFill>
                  <a:schemeClr val="tx1"/>
                </a:solidFill>
                <a:latin typeface="Arial" pitchFamily="34" charset="0"/>
                <a:ea typeface="宋体" pitchFamily="2" charset="-122"/>
                <a:cs typeface="+mn-cs"/>
              </a:rPr>
              <a:t>Neither</a:t>
            </a:r>
            <a:r>
              <a:rPr lang="en-US" altLang="zh-CN" sz="1200" kern="1200" baseline="0" dirty="0">
                <a:solidFill>
                  <a:schemeClr val="tx1"/>
                </a:solidFill>
                <a:latin typeface="Arial" pitchFamily="34" charset="0"/>
                <a:ea typeface="宋体" pitchFamily="2" charset="-122"/>
                <a:cs typeface="+mn-cs"/>
              </a:rPr>
              <a:t> the details of the implementation </a:t>
            </a:r>
            <a:r>
              <a:rPr lang="en-US" altLang="zh-CN" sz="1200" b="1" kern="1200" baseline="0" dirty="0">
                <a:solidFill>
                  <a:schemeClr val="tx1"/>
                </a:solidFill>
                <a:latin typeface="Arial" pitchFamily="34" charset="0"/>
                <a:ea typeface="宋体" pitchFamily="2" charset="-122"/>
                <a:cs typeface="+mn-cs"/>
              </a:rPr>
              <a:t>nor</a:t>
            </a:r>
            <a:r>
              <a:rPr lang="en-US" altLang="zh-CN" sz="1200" kern="1200" baseline="0" dirty="0">
                <a:solidFill>
                  <a:schemeClr val="tx1"/>
                </a:solidFill>
                <a:latin typeface="Arial" pitchFamily="34" charset="0"/>
                <a:ea typeface="宋体" pitchFamily="2" charset="-122"/>
                <a:cs typeface="+mn-cs"/>
              </a:rPr>
              <a:t> the specification of the interfaces is part of the architecture because these are hidden away inside the machines and not visible from the outside. </a:t>
            </a:r>
          </a:p>
          <a:p>
            <a:r>
              <a:rPr lang="en-US" altLang="zh-CN" sz="1200" kern="1200" baseline="0" dirty="0">
                <a:solidFill>
                  <a:schemeClr val="tx1"/>
                </a:solidFill>
                <a:latin typeface="Arial" pitchFamily="34" charset="0"/>
                <a:ea typeface="宋体" pitchFamily="2" charset="-122"/>
                <a:cs typeface="+mn-cs"/>
              </a:rPr>
              <a:t>    It is not even necessary that the interfaces on all machines in a network be the same, provided that each machine can correctly use all the protocols. </a:t>
            </a:r>
          </a:p>
          <a:p>
            <a:r>
              <a:rPr lang="en-US" altLang="zh-CN" sz="1200" kern="1200" baseline="0" dirty="0">
                <a:solidFill>
                  <a:schemeClr val="tx1"/>
                </a:solidFill>
                <a:latin typeface="Arial" pitchFamily="34" charset="0"/>
                <a:ea typeface="宋体" pitchFamily="2" charset="-122"/>
                <a:cs typeface="+mn-cs"/>
              </a:rPr>
              <a:t>    A list of the protocols used by a certain system, one protocol per layer, is called a </a:t>
            </a:r>
            <a:r>
              <a:rPr lang="en-US" altLang="zh-CN" sz="1200" b="1" kern="1200" baseline="0" dirty="0">
                <a:solidFill>
                  <a:schemeClr val="tx1"/>
                </a:solidFill>
                <a:latin typeface="Arial" pitchFamily="34" charset="0"/>
                <a:ea typeface="宋体" pitchFamily="2" charset="-122"/>
                <a:cs typeface="+mn-cs"/>
              </a:rPr>
              <a:t>protocol stack. </a:t>
            </a:r>
          </a:p>
          <a:p>
            <a:r>
              <a:rPr lang="en-US" altLang="zh-CN" sz="1200" b="1" kern="1200" baseline="0" dirty="0">
                <a:solidFill>
                  <a:schemeClr val="tx1"/>
                </a:solidFill>
                <a:latin typeface="Arial" pitchFamily="34" charset="0"/>
                <a:ea typeface="宋体" pitchFamily="2" charset="-122"/>
                <a:cs typeface="+mn-cs"/>
              </a:rPr>
              <a:t>    </a:t>
            </a:r>
            <a:r>
              <a:rPr lang="en-US" altLang="zh-CN" sz="1200" b="0" kern="1200" baseline="0" dirty="0">
                <a:solidFill>
                  <a:schemeClr val="tx1"/>
                </a:solidFill>
                <a:latin typeface="Arial" pitchFamily="34" charset="0"/>
                <a:ea typeface="宋体" pitchFamily="2" charset="-122"/>
                <a:cs typeface="+mn-cs"/>
              </a:rPr>
              <a:t>Network</a:t>
            </a:r>
            <a:r>
              <a:rPr lang="en-US" altLang="zh-CN" sz="1200" b="1" kern="1200" baseline="0" dirty="0">
                <a:solidFill>
                  <a:schemeClr val="tx1"/>
                </a:solidFill>
                <a:latin typeface="Arial" pitchFamily="34" charset="0"/>
                <a:ea typeface="宋体" pitchFamily="2" charset="-122"/>
                <a:cs typeface="+mn-cs"/>
              </a:rPr>
              <a:t> </a:t>
            </a:r>
            <a:r>
              <a:rPr lang="en-US" altLang="zh-CN" sz="1200" kern="1200" baseline="0" dirty="0">
                <a:solidFill>
                  <a:schemeClr val="tx1"/>
                </a:solidFill>
                <a:latin typeface="Arial" pitchFamily="34" charset="0"/>
                <a:ea typeface="宋体" pitchFamily="2" charset="-122"/>
                <a:cs typeface="+mn-cs"/>
              </a:rPr>
              <a:t>architectures, protocol stacks, and the protocols themselves are the principal subjects of this book.</a:t>
            </a:r>
            <a:endParaRPr lang="zh-CN" altLang="zh-CN" i="0" dirty="0"/>
          </a:p>
        </p:txBody>
      </p:sp>
    </p:spTree>
    <p:extLst>
      <p:ext uri="{BB962C8B-B14F-4D97-AF65-F5344CB8AC3E}">
        <p14:creationId xmlns:p14="http://schemas.microsoft.com/office/powerpoint/2010/main" xmlns="" val="57429164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28A9DD70-D8D1-4F35-ADF3-E09657D4C0F3}" type="slidenum">
              <a:rPr lang="en-US" altLang="zh-CN"/>
              <a:pPr/>
              <a:t>211</a:t>
            </a:fld>
            <a:endParaRPr lang="en-US" altLang="zh-CN"/>
          </a:p>
        </p:txBody>
      </p:sp>
      <p:sp>
        <p:nvSpPr>
          <p:cNvPr id="75776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010E52C-90C8-4E00-B3CE-9F28C144BB96}" type="slidenum">
              <a:rPr lang="en-US" altLang="zh-CN" sz="1200"/>
              <a:pPr algn="r"/>
              <a:t>211</a:t>
            </a:fld>
            <a:endParaRPr lang="en-US" altLang="zh-CN" sz="1200"/>
          </a:p>
        </p:txBody>
      </p:sp>
      <p:sp>
        <p:nvSpPr>
          <p:cNvPr id="757763" name="Rectangle 2"/>
          <p:cNvSpPr>
            <a:spLocks noGrp="1" noRot="1" noChangeAspect="1" noChangeArrowheads="1" noTextEdit="1"/>
          </p:cNvSpPr>
          <p:nvPr>
            <p:ph type="sldImg"/>
          </p:nvPr>
        </p:nvSpPr>
        <p:spPr>
          <a:ln/>
        </p:spPr>
      </p:sp>
      <p:sp>
        <p:nvSpPr>
          <p:cNvPr id="757764"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210718365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D56A7042-226F-4763-9123-083B378DE7E8}" type="slidenum">
              <a:rPr lang="en-US" altLang="zh-CN"/>
              <a:pPr/>
              <a:t>212</a:t>
            </a:fld>
            <a:endParaRPr lang="en-US" altLang="zh-CN"/>
          </a:p>
        </p:txBody>
      </p:sp>
      <p:sp>
        <p:nvSpPr>
          <p:cNvPr id="75981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059791C0-4F1B-41A6-9D63-B586D96B9DC0}" type="slidenum">
              <a:rPr lang="en-US" altLang="zh-CN" sz="1200"/>
              <a:pPr algn="r"/>
              <a:t>212</a:t>
            </a:fld>
            <a:endParaRPr lang="en-US" altLang="zh-CN" sz="1200"/>
          </a:p>
        </p:txBody>
      </p:sp>
      <p:sp>
        <p:nvSpPr>
          <p:cNvPr id="759811" name="Rectangle 2"/>
          <p:cNvSpPr>
            <a:spLocks noGrp="1" noRot="1" noChangeAspect="1" noChangeArrowheads="1" noTextEdit="1"/>
          </p:cNvSpPr>
          <p:nvPr>
            <p:ph type="sldImg"/>
          </p:nvPr>
        </p:nvSpPr>
        <p:spPr>
          <a:ln/>
        </p:spPr>
      </p:sp>
      <p:sp>
        <p:nvSpPr>
          <p:cNvPr id="759812"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391784946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734B4037-E272-4265-AF36-6CCADC725708}" type="slidenum">
              <a:rPr lang="en-US" altLang="zh-CN"/>
              <a:pPr/>
              <a:t>214</a:t>
            </a:fld>
            <a:endParaRPr lang="en-US" altLang="zh-CN"/>
          </a:p>
        </p:txBody>
      </p:sp>
      <p:sp>
        <p:nvSpPr>
          <p:cNvPr id="7639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911B70B-5C86-4097-B231-30D34BBE2EFF}" type="slidenum">
              <a:rPr lang="en-US" altLang="zh-CN" sz="1200"/>
              <a:pPr algn="r"/>
              <a:t>214</a:t>
            </a:fld>
            <a:endParaRPr lang="en-US" altLang="zh-CN" sz="1200"/>
          </a:p>
        </p:txBody>
      </p:sp>
      <p:sp>
        <p:nvSpPr>
          <p:cNvPr id="763907" name="Rectangle 2"/>
          <p:cNvSpPr>
            <a:spLocks noGrp="1" noRot="1" noChangeAspect="1" noChangeArrowheads="1" noTextEdit="1"/>
          </p:cNvSpPr>
          <p:nvPr>
            <p:ph type="sldImg"/>
          </p:nvPr>
        </p:nvSpPr>
        <p:spPr>
          <a:ln/>
        </p:spPr>
      </p:sp>
      <p:sp>
        <p:nvSpPr>
          <p:cNvPr id="763908"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272639196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081363C-D0A0-43F3-8EC0-00D60E98E321}" type="slidenum">
              <a:rPr lang="en-US" altLang="zh-CN"/>
              <a:pPr/>
              <a:t>216</a:t>
            </a:fld>
            <a:endParaRPr lang="en-US" altLang="zh-CN"/>
          </a:p>
        </p:txBody>
      </p:sp>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A1D32AB6-C7C4-4155-B7CE-F34A007CE46A}" type="slidenum">
              <a:rPr lang="en-US" altLang="zh-CN"/>
              <a:pPr/>
              <a:t>40</a:t>
            </a:fld>
            <a:endParaRPr lang="en-US" altLang="zh-CN"/>
          </a:p>
        </p:txBody>
      </p:sp>
      <p:sp>
        <p:nvSpPr>
          <p:cNvPr id="51200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C5516B1-D021-4A09-8C06-05481F656B04}" type="slidenum">
              <a:rPr lang="en-US" altLang="zh-CN" sz="1200"/>
              <a:pPr algn="r"/>
              <a:t>40</a:t>
            </a:fld>
            <a:endParaRPr lang="en-US" altLang="zh-CN" sz="1200"/>
          </a:p>
        </p:txBody>
      </p:sp>
      <p:sp>
        <p:nvSpPr>
          <p:cNvPr id="512003" name="Rectangle 2"/>
          <p:cNvSpPr>
            <a:spLocks noGrp="1" noRot="1" noChangeAspect="1" noChangeArrowheads="1" noTextEdit="1"/>
          </p:cNvSpPr>
          <p:nvPr>
            <p:ph type="sldImg"/>
          </p:nvPr>
        </p:nvSpPr>
        <p:spPr>
          <a:ln/>
        </p:spPr>
      </p:sp>
      <p:sp>
        <p:nvSpPr>
          <p:cNvPr id="512004"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289019414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32ADEF-7B4E-4B9D-881E-B560CE86F079}" type="slidenum">
              <a:rPr lang="en-US" altLang="zh-CN"/>
              <a:pPr/>
              <a:t>222</a:t>
            </a:fld>
            <a:endParaRPr lang="en-US" altLang="zh-CN"/>
          </a:p>
        </p:txBody>
      </p:sp>
      <p:sp>
        <p:nvSpPr>
          <p:cNvPr id="285698" name="Rectangle 2"/>
          <p:cNvSpPr>
            <a:spLocks noGrp="1" noRot="1" noChangeAspect="1" noChangeArrowheads="1" noTextEdit="1"/>
          </p:cNvSpPr>
          <p:nvPr>
            <p:ph type="sldImg"/>
          </p:nvPr>
        </p:nvSpPr>
        <p:spPr>
          <a:ln/>
        </p:spPr>
      </p:sp>
      <p:sp>
        <p:nvSpPr>
          <p:cNvPr id="28569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a:solidFill>
                  <a:schemeClr val="tx1"/>
                </a:solidFill>
                <a:latin typeface="Arial" pitchFamily="34" charset="0"/>
                <a:ea typeface="宋体" pitchFamily="2" charset="-122"/>
                <a:cs typeface="+mn-cs"/>
              </a:rPr>
              <a:t>hourglass</a:t>
            </a:r>
          </a:p>
          <a:p>
            <a:endParaRPr lang="zh-CN" altLang="zh-CN" dirty="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D73A74-1722-44BA-B1B2-5500129478FD}" type="slidenum">
              <a:rPr lang="en-US" altLang="zh-CN"/>
              <a:pPr/>
              <a:t>223</a:t>
            </a:fld>
            <a:endParaRPr lang="en-US" altLang="zh-CN"/>
          </a:p>
        </p:txBody>
      </p:sp>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7A8E0B45-E5EA-4462-AF31-DD79671C5BC0}" type="slidenum">
              <a:rPr lang="en-US" altLang="zh-CN"/>
              <a:pPr/>
              <a:t>224</a:t>
            </a:fld>
            <a:endParaRPr lang="en-US" altLang="zh-CN"/>
          </a:p>
        </p:txBody>
      </p:sp>
      <p:sp>
        <p:nvSpPr>
          <p:cNvPr id="77312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D59806A-45A0-454B-8966-D8DA9E6F01AA}" type="slidenum">
              <a:rPr lang="en-US" altLang="zh-CN" sz="1200"/>
              <a:pPr algn="r"/>
              <a:t>224</a:t>
            </a:fld>
            <a:endParaRPr lang="en-US" altLang="zh-CN" sz="1200"/>
          </a:p>
        </p:txBody>
      </p:sp>
      <p:sp>
        <p:nvSpPr>
          <p:cNvPr id="773123" name="Rectangle 2"/>
          <p:cNvSpPr>
            <a:spLocks noGrp="1" noRot="1" noChangeAspect="1" noChangeArrowheads="1" noTextEdit="1"/>
          </p:cNvSpPr>
          <p:nvPr>
            <p:ph type="sldImg"/>
          </p:nvPr>
        </p:nvSpPr>
        <p:spPr>
          <a:ln/>
        </p:spPr>
      </p:sp>
      <p:sp>
        <p:nvSpPr>
          <p:cNvPr id="773124"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179531829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B5ED24-AB59-40C9-B4B4-BB93570C4EF1}" type="slidenum">
              <a:rPr lang="en-US" altLang="zh-CN"/>
              <a:pPr/>
              <a:t>228</a:t>
            </a:fld>
            <a:endParaRPr lang="en-US" altLang="zh-CN"/>
          </a:p>
        </p:txBody>
      </p:sp>
      <p:sp>
        <p:nvSpPr>
          <p:cNvPr id="399362" name="Rectangle 2"/>
          <p:cNvSpPr>
            <a:spLocks noGrp="1" noRot="1" noChangeAspect="1" noChangeArrowheads="1" noTextEdit="1"/>
          </p:cNvSpPr>
          <p:nvPr>
            <p:ph type="sldImg"/>
          </p:nvPr>
        </p:nvSpPr>
        <p:spPr>
          <a:ln/>
        </p:spPr>
      </p:sp>
      <p:sp>
        <p:nvSpPr>
          <p:cNvPr id="399363"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xmlns="" val="2599850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99EA4FD1-88CC-4215-A360-B1730E25A335}" type="slidenum">
              <a:rPr lang="en-US" altLang="zh-CN"/>
              <a:pPr/>
              <a:t>41</a:t>
            </a:fld>
            <a:endParaRPr lang="en-US" altLang="zh-CN"/>
          </a:p>
        </p:txBody>
      </p:sp>
      <p:sp>
        <p:nvSpPr>
          <p:cNvPr id="51405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BC2F897-F207-4A48-AC94-769B8CE45865}" type="slidenum">
              <a:rPr lang="en-US" altLang="zh-CN" sz="1200"/>
              <a:pPr algn="r"/>
              <a:t>41</a:t>
            </a:fld>
            <a:endParaRPr lang="en-US" altLang="zh-CN" sz="1200"/>
          </a:p>
        </p:txBody>
      </p:sp>
      <p:sp>
        <p:nvSpPr>
          <p:cNvPr id="514051" name="Rectangle 2"/>
          <p:cNvSpPr>
            <a:spLocks noGrp="1" noRot="1" noChangeAspect="1" noChangeArrowheads="1" noTextEdit="1"/>
          </p:cNvSpPr>
          <p:nvPr>
            <p:ph type="sldImg"/>
          </p:nvPr>
        </p:nvSpPr>
        <p:spPr>
          <a:ln/>
        </p:spPr>
      </p:sp>
      <p:sp>
        <p:nvSpPr>
          <p:cNvPr id="514052"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4262314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2E6C49-1489-48AC-B1B3-4F4B2EFDCA9E}" type="slidenum">
              <a:rPr lang="en-US" altLang="zh-CN"/>
              <a:pPr/>
              <a:t>42</a:t>
            </a:fld>
            <a:endParaRPr lang="en-US" altLang="zh-CN"/>
          </a:p>
        </p:txBody>
      </p:sp>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6F8AF1-78D2-4088-8685-D3872DBCFFE3}" type="slidenum">
              <a:rPr lang="en-US" altLang="zh-CN"/>
              <a:pPr/>
              <a:t>43</a:t>
            </a:fld>
            <a:endParaRPr lang="en-US" altLang="zh-CN"/>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6F8AF1-78D2-4088-8685-D3872DBCFFE3}" type="slidenum">
              <a:rPr lang="en-US" altLang="zh-CN"/>
              <a:pPr/>
              <a:t>44</a:t>
            </a:fld>
            <a:endParaRPr lang="en-US" altLang="zh-CN"/>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16FEDA-5913-4256-A3CD-0E0C6937D084}" type="slidenum">
              <a:rPr lang="en-US" altLang="zh-CN"/>
              <a:pPr/>
              <a:t>4</a:t>
            </a:fld>
            <a:endParaRPr lang="en-US" altLang="zh-CN"/>
          </a:p>
        </p:txBody>
      </p:sp>
      <p:sp>
        <p:nvSpPr>
          <p:cNvPr id="454658" name="Rectangle 2"/>
          <p:cNvSpPr>
            <a:spLocks noGrp="1" noRot="1" noChangeAspect="1" noChangeArrowheads="1" noTextEdit="1"/>
          </p:cNvSpPr>
          <p:nvPr>
            <p:ph type="sldImg"/>
          </p:nvPr>
        </p:nvSpPr>
        <p:spPr>
          <a:ln/>
        </p:spPr>
      </p:sp>
      <p:sp>
        <p:nvSpPr>
          <p:cNvPr id="454659" name="Rectangle 3"/>
          <p:cNvSpPr>
            <a:spLocks noGrp="1" noChangeArrowheads="1"/>
          </p:cNvSpPr>
          <p:nvPr>
            <p:ph type="body" idx="1"/>
          </p:nvPr>
        </p:nvSpPr>
        <p:spPr>
          <a:xfrm>
            <a:off x="914400" y="4343400"/>
            <a:ext cx="5029200" cy="4114800"/>
          </a:xfrm>
        </p:spPr>
        <p:txBody>
          <a:bodyPr/>
          <a:lstStyle/>
          <a:p>
            <a:pPr algn="ctr">
              <a:lnSpc>
                <a:spcPct val="80000"/>
              </a:lnSpc>
            </a:pPr>
            <a:r>
              <a:rPr lang="en-US" altLang="zh-CN" b="1" dirty="0">
                <a:effectLst>
                  <a:outerShdw blurRad="38100" dist="38100" dir="2700000" algn="tl">
                    <a:srgbClr val="C0C0C0"/>
                  </a:outerShdw>
                </a:effectLst>
              </a:rPr>
              <a:t>Top 4 Computer Network Books Compared  </a:t>
            </a:r>
          </a:p>
          <a:p>
            <a:pPr>
              <a:lnSpc>
                <a:spcPct val="80000"/>
              </a:lnSpc>
            </a:pPr>
            <a:r>
              <a:rPr lang="en-US" altLang="zh-CN" sz="800" dirty="0"/>
              <a:t>This review compares the following four books: </a:t>
            </a:r>
          </a:p>
          <a:p>
            <a:pPr>
              <a:lnSpc>
                <a:spcPct val="80000"/>
              </a:lnSpc>
            </a:pPr>
            <a:r>
              <a:rPr lang="en-US" altLang="zh-CN" sz="800" b="1" dirty="0"/>
              <a:t>    Computer Networking by Kurose and Ross (K R)</a:t>
            </a:r>
          </a:p>
          <a:p>
            <a:pPr>
              <a:lnSpc>
                <a:spcPct val="80000"/>
              </a:lnSpc>
            </a:pPr>
            <a:r>
              <a:rPr lang="en-US" altLang="zh-CN" sz="800" b="1" dirty="0"/>
              <a:t>    Computer Networks by Peterson and Davie (P D) </a:t>
            </a:r>
          </a:p>
          <a:p>
            <a:pPr>
              <a:lnSpc>
                <a:spcPct val="80000"/>
              </a:lnSpc>
            </a:pPr>
            <a:r>
              <a:rPr lang="en-US" altLang="zh-CN" sz="800" b="1" dirty="0"/>
              <a:t>    Computer Networks and Internets by Comer</a:t>
            </a:r>
            <a:r>
              <a:rPr lang="en-US" altLang="zh-CN" sz="800" dirty="0"/>
              <a:t> /</a:t>
            </a:r>
            <a:r>
              <a:rPr lang="en-US" altLang="zh-CN" sz="800" b="1" dirty="0"/>
              <a:t>Internetworking with TCP/IP</a:t>
            </a:r>
            <a:r>
              <a:rPr lang="en-US" altLang="zh-CN" sz="800" dirty="0"/>
              <a:t> </a:t>
            </a:r>
          </a:p>
          <a:p>
            <a:pPr>
              <a:lnSpc>
                <a:spcPct val="80000"/>
              </a:lnSpc>
            </a:pPr>
            <a:r>
              <a:rPr lang="en-US" altLang="zh-CN" sz="800" b="1" dirty="0"/>
              <a:t>    Computer Networks by Tanenbaum</a:t>
            </a:r>
            <a:r>
              <a:rPr lang="en-US" altLang="zh-CN" sz="800" dirty="0"/>
              <a:t> </a:t>
            </a:r>
          </a:p>
          <a:p>
            <a:pPr>
              <a:lnSpc>
                <a:spcPct val="80000"/>
              </a:lnSpc>
            </a:pPr>
            <a:endParaRPr lang="en-US" altLang="zh-CN" sz="800" dirty="0"/>
          </a:p>
          <a:p>
            <a:pPr>
              <a:lnSpc>
                <a:spcPct val="80000"/>
              </a:lnSpc>
            </a:pPr>
            <a:r>
              <a:rPr lang="en-US" altLang="zh-CN" sz="800" dirty="0"/>
              <a:t>    </a:t>
            </a:r>
            <a:r>
              <a:rPr lang="en-US" altLang="zh-CN" sz="800" b="1" dirty="0"/>
              <a:t>By far the best book in the list is "Computer Networking" by Kurose and Ross</a:t>
            </a:r>
            <a:r>
              <a:rPr lang="en-US" altLang="zh-CN" sz="800" dirty="0"/>
              <a:t>. </a:t>
            </a:r>
          </a:p>
          <a:p>
            <a:pPr>
              <a:lnSpc>
                <a:spcPct val="80000"/>
              </a:lnSpc>
            </a:pPr>
            <a:r>
              <a:rPr lang="en-US" altLang="zh-CN" sz="800" dirty="0"/>
              <a:t>    This book covers all of the essential material </a:t>
            </a:r>
            <a:r>
              <a:rPr lang="en-US" altLang="zh-CN" sz="800" b="1" dirty="0"/>
              <a:t>that</a:t>
            </a:r>
            <a:r>
              <a:rPr lang="en-US" altLang="zh-CN" sz="800" dirty="0"/>
              <a:t> is in the other books but manages to do so in a </a:t>
            </a:r>
            <a:r>
              <a:rPr lang="en-US" altLang="zh-CN" sz="800" b="1" dirty="0"/>
              <a:t>relevant</a:t>
            </a:r>
            <a:r>
              <a:rPr lang="en-US" altLang="zh-CN" sz="800" dirty="0"/>
              <a:t> and </a:t>
            </a:r>
            <a:r>
              <a:rPr lang="en-US" altLang="zh-CN" sz="800" b="1" dirty="0"/>
              <a:t>entertaining</a:t>
            </a:r>
            <a:r>
              <a:rPr lang="en-US" altLang="zh-CN" sz="800" dirty="0"/>
              <a:t> way. </a:t>
            </a:r>
          </a:p>
          <a:p>
            <a:pPr>
              <a:lnSpc>
                <a:spcPct val="80000"/>
              </a:lnSpc>
            </a:pPr>
            <a:r>
              <a:rPr lang="en-US" altLang="zh-CN" sz="800" dirty="0"/>
              <a:t>    This book is very up to date </a:t>
            </a:r>
            <a:r>
              <a:rPr lang="en-US" altLang="zh-CN" sz="800" b="1" dirty="0"/>
              <a:t>as seen</a:t>
            </a:r>
            <a:r>
              <a:rPr lang="en-US" altLang="zh-CN" sz="800" dirty="0"/>
              <a:t> by the release of the 5th Ed when the 4th Ed is barely two years old. </a:t>
            </a:r>
          </a:p>
          <a:p>
            <a:pPr>
              <a:lnSpc>
                <a:spcPct val="80000"/>
              </a:lnSpc>
            </a:pPr>
            <a:r>
              <a:rPr lang="en-US" altLang="zh-CN" sz="800" dirty="0"/>
              <a:t>    There are lots of practical exercises using </a:t>
            </a:r>
            <a:r>
              <a:rPr lang="en-US" altLang="zh-CN" sz="800" dirty="0" err="1"/>
              <a:t>Wireshark</a:t>
            </a:r>
            <a:r>
              <a:rPr lang="en-US" altLang="zh-CN" sz="800" dirty="0"/>
              <a:t> and the companion website is actually useful and relevant. </a:t>
            </a:r>
          </a:p>
          <a:p>
            <a:pPr>
              <a:lnSpc>
                <a:spcPct val="80000"/>
              </a:lnSpc>
            </a:pPr>
            <a:r>
              <a:rPr lang="en-US" altLang="zh-CN" sz="800" dirty="0"/>
              <a:t>    The attitude of this book with regard to teaching networking concepts could be summed up as "try it out and see for yourself". One interesting thing to note is that the socket programming example are all in Java. </a:t>
            </a:r>
          </a:p>
          <a:p>
            <a:pPr>
              <a:lnSpc>
                <a:spcPct val="80000"/>
              </a:lnSpc>
            </a:pPr>
            <a:endParaRPr lang="en-US" altLang="zh-CN" sz="800" dirty="0"/>
          </a:p>
          <a:p>
            <a:pPr>
              <a:lnSpc>
                <a:spcPct val="80000"/>
              </a:lnSpc>
            </a:pPr>
            <a:r>
              <a:rPr lang="en-US" altLang="zh-CN" sz="800" dirty="0"/>
              <a:t>     </a:t>
            </a:r>
            <a:r>
              <a:rPr lang="en-US" altLang="zh-CN" sz="800" b="1" dirty="0"/>
              <a:t>Next up</a:t>
            </a:r>
            <a:r>
              <a:rPr lang="en-US" altLang="zh-CN" sz="800" dirty="0"/>
              <a:t> is the Peterson and Davie book which covers everything that Kurose and Ross discuss but is slightly more mathematical in how it goes about things. There are </a:t>
            </a:r>
            <a:r>
              <a:rPr lang="en-US" altLang="zh-CN" sz="800" b="1" dirty="0"/>
              <a:t>a lot</a:t>
            </a:r>
            <a:r>
              <a:rPr lang="en-US" altLang="zh-CN" sz="800" dirty="0"/>
              <a:t> more numerical examples and defining of formulas in this book which is fine by me and in no way detracts from the book. </a:t>
            </a:r>
          </a:p>
          <a:p>
            <a:pPr>
              <a:lnSpc>
                <a:spcPct val="80000"/>
              </a:lnSpc>
            </a:pPr>
            <a:r>
              <a:rPr lang="en-US" altLang="zh-CN" sz="800" dirty="0"/>
              <a:t>    Also the socket programming examples are in C which is a little more traditional. The points where this text </a:t>
            </a:r>
            <a:r>
              <a:rPr lang="en-US" altLang="zh-CN" sz="800" b="1" dirty="0"/>
              <a:t>loses ground</a:t>
            </a:r>
            <a:r>
              <a:rPr lang="en-US" altLang="zh-CN" sz="800" dirty="0"/>
              <a:t> to K R is that it doesn't have the practical application exercises that K R has and it also doesn't extend the basic networking theory that is covered to modern protocols like K R. </a:t>
            </a:r>
          </a:p>
          <a:p>
            <a:pPr>
              <a:lnSpc>
                <a:spcPct val="80000"/>
              </a:lnSpc>
            </a:pPr>
            <a:endParaRPr lang="en-US" altLang="zh-CN" sz="800" dirty="0"/>
          </a:p>
          <a:p>
            <a:pPr>
              <a:lnSpc>
                <a:spcPct val="80000"/>
              </a:lnSpc>
            </a:pPr>
            <a:r>
              <a:rPr lang="en-US" altLang="zh-CN" sz="800" dirty="0"/>
              <a:t>    </a:t>
            </a:r>
            <a:r>
              <a:rPr lang="en-US" altLang="zh-CN" sz="800" b="1" dirty="0"/>
              <a:t>The two Comer books come next</a:t>
            </a:r>
            <a:r>
              <a:rPr lang="en-US" altLang="zh-CN" sz="800" dirty="0"/>
              <a:t>. Comer's "Computer Networks" book is probably the most introductory book out of this whole list and is more of a survey of networking topics that doesn't cover anything in any real depth. Still, this is an excellent book </a:t>
            </a:r>
            <a:r>
              <a:rPr lang="en-US" altLang="zh-CN" sz="800" b="1" dirty="0"/>
              <a:t>in that</a:t>
            </a:r>
            <a:r>
              <a:rPr lang="en-US" altLang="zh-CN" sz="800" dirty="0"/>
              <a:t> it is a quick clear read that is very lucid in its explanations and you can't help feeling that you understand everything that is covered in the book. </a:t>
            </a:r>
          </a:p>
          <a:p>
            <a:pPr>
              <a:lnSpc>
                <a:spcPct val="80000"/>
              </a:lnSpc>
            </a:pPr>
            <a:r>
              <a:rPr lang="en-US" altLang="zh-CN" sz="800" dirty="0"/>
              <a:t>    Comer's TCP/IP book is the equivalent of the other authors' computer network books and in that respect it is pretty average. It covers all of the relevant material and in a manner which is more than readable but that is all. There is nothing exceptional about the book which stands out from the rest. </a:t>
            </a:r>
          </a:p>
          <a:p>
            <a:pPr>
              <a:lnSpc>
                <a:spcPct val="80000"/>
              </a:lnSpc>
            </a:pPr>
            <a:r>
              <a:rPr lang="en-US" altLang="zh-CN" sz="800" dirty="0"/>
              <a:t> </a:t>
            </a:r>
          </a:p>
          <a:p>
            <a:pPr>
              <a:lnSpc>
                <a:spcPct val="80000"/>
              </a:lnSpc>
            </a:pPr>
            <a:r>
              <a:rPr lang="en-US" altLang="zh-CN" sz="800" dirty="0"/>
              <a:t>    Last comes </a:t>
            </a:r>
            <a:r>
              <a:rPr lang="en-US" altLang="zh-CN" sz="800" dirty="0" err="1"/>
              <a:t>Tanenbaum's</a:t>
            </a:r>
            <a:r>
              <a:rPr lang="en-US" altLang="zh-CN" sz="800" dirty="0"/>
              <a:t> book from the author </a:t>
            </a:r>
            <a:r>
              <a:rPr lang="en-US" altLang="zh-CN" sz="800" b="1" dirty="0"/>
              <a:t>who is probably most famous for his OS books</a:t>
            </a:r>
            <a:r>
              <a:rPr lang="en-US" altLang="zh-CN" sz="800" dirty="0"/>
              <a:t>. This is probably the most technical and detailed </a:t>
            </a:r>
            <a:r>
              <a:rPr lang="en-US" altLang="zh-CN" sz="800" b="1" dirty="0"/>
              <a:t>of the books</a:t>
            </a:r>
            <a:r>
              <a:rPr lang="en-US" altLang="zh-CN" sz="800" dirty="0"/>
              <a:t> with lots of sample C code belying is experience with operating systems and their network stack code. </a:t>
            </a:r>
          </a:p>
          <a:p>
            <a:pPr>
              <a:lnSpc>
                <a:spcPct val="80000"/>
              </a:lnSpc>
            </a:pPr>
            <a:r>
              <a:rPr lang="en-US" altLang="zh-CN" sz="800" dirty="0"/>
              <a:t>    The weak point of this book is that all of the code and technical </a:t>
            </a:r>
            <a:r>
              <a:rPr lang="en-US" altLang="zh-CN" sz="800" b="1" dirty="0"/>
              <a:t>minutia</a:t>
            </a:r>
            <a:r>
              <a:rPr lang="en-US" altLang="zh-CN" sz="800" dirty="0"/>
              <a:t> might prevent the reader from seeing the forest for the trees. Unless you are trying to learn how to program your own network stack for a Unix/Linux system, then I would get either the K R book or the P D book to learn networking for the first time. </a:t>
            </a:r>
            <a:r>
              <a:rPr lang="en-US" altLang="zh-CN" sz="800" b="1" dirty="0"/>
              <a:t>This book would best be served as a reference</a:t>
            </a:r>
            <a:r>
              <a:rPr lang="en-US" altLang="zh-CN" sz="800" dirty="0"/>
              <a:t> in which case the technical nature of the book becomes a benefit rather than detracting from the text.</a:t>
            </a:r>
          </a:p>
          <a:p>
            <a:pPr>
              <a:lnSpc>
                <a:spcPct val="80000"/>
              </a:lnSpc>
            </a:pPr>
            <a:endParaRPr lang="en-US" altLang="zh-CN" sz="800" dirty="0"/>
          </a:p>
          <a:p>
            <a:pPr>
              <a:lnSpc>
                <a:spcPct val="80000"/>
              </a:lnSpc>
            </a:pPr>
            <a:r>
              <a:rPr lang="en-US" altLang="zh-CN" sz="800" b="1" u="sng" dirty="0"/>
              <a:t>More Fun than Sudoku Puzzles</a:t>
            </a:r>
            <a:r>
              <a:rPr lang="en-US" altLang="zh-CN" sz="800" dirty="0"/>
              <a:t>    </a:t>
            </a:r>
          </a:p>
          <a:p>
            <a:pPr>
              <a:lnSpc>
                <a:spcPct val="80000"/>
              </a:lnSpc>
            </a:pPr>
            <a:r>
              <a:rPr lang="en-US" altLang="zh-CN" sz="800" dirty="0"/>
              <a:t>    This book is a thoroughly enjoyable learning experience!!! I bought this book before Christmas out of curiosity and out of a potential need to learn more about computer networking and brush up on it when asked about it on a technical interview. </a:t>
            </a:r>
          </a:p>
          <a:p>
            <a:pPr>
              <a:lnSpc>
                <a:spcPct val="80000"/>
              </a:lnSpc>
            </a:pPr>
            <a:r>
              <a:rPr lang="en-US" altLang="zh-CN" sz="800" dirty="0"/>
              <a:t>    Since I already had certified as a Java Enterprise Architect, which required knowledge of Java 2 Network Security and protocols such as HTTP, HTTPS, IIOP, JRMP, I had some limited, specialized knowledge of network protocols. However, this book really gave me much more background on the Internet than I had anticipated and it broadened my perspective about future technology developments, which will probably continue to be born out of the Internet. </a:t>
            </a:r>
          </a:p>
          <a:p>
            <a:pPr>
              <a:lnSpc>
                <a:spcPct val="80000"/>
              </a:lnSpc>
            </a:pPr>
            <a:r>
              <a:rPr lang="en-US" altLang="zh-CN" sz="800" dirty="0"/>
              <a:t>    Should it be no surprise that a language such as Java, which started out as a network programming language has become much more than that? No doubt the Internet has proven to be much larger of an influence in the world than ever expected. For example, years ago I remember reading about the seven-layer ISO OSI reference model using in data communications in telecommunications. </a:t>
            </a:r>
          </a:p>
          <a:p>
            <a:pPr>
              <a:lnSpc>
                <a:spcPct val="80000"/>
              </a:lnSpc>
            </a:pPr>
            <a:r>
              <a:rPr lang="en-US" altLang="zh-CN" sz="800" dirty="0"/>
              <a:t>     This book made it clear that this has all been compacted into a five-layer Internet protocol stack. Something </a:t>
            </a:r>
            <a:r>
              <a:rPr lang="en-US" altLang="zh-CN" sz="800" b="1" dirty="0"/>
              <a:t>arcane </a:t>
            </a:r>
            <a:r>
              <a:rPr lang="en-US" altLang="zh-CN" sz="800" dirty="0"/>
              <a:t>and</a:t>
            </a:r>
            <a:r>
              <a:rPr lang="en-US" altLang="zh-CN" sz="800" b="1" dirty="0"/>
              <a:t> mystical</a:t>
            </a:r>
            <a:r>
              <a:rPr lang="en-US" altLang="zh-CN" sz="800" dirty="0"/>
              <a:t> has been simplified and is very public domain. </a:t>
            </a:r>
          </a:p>
          <a:p>
            <a:pPr>
              <a:lnSpc>
                <a:spcPct val="80000"/>
              </a:lnSpc>
            </a:pPr>
            <a:r>
              <a:rPr lang="en-US" altLang="zh-CN" sz="800" dirty="0"/>
              <a:t>     This book covers the five-layer protocol stack: Application Layer, Transport Layer, Network Layer, Link Layer, and Physical Layer. I thought </a:t>
            </a:r>
            <a:r>
              <a:rPr lang="en-US" altLang="zh-CN" sz="800" b="1" dirty="0"/>
              <a:t>I might be turned off</a:t>
            </a:r>
            <a:r>
              <a:rPr lang="en-US" altLang="zh-CN" sz="800" dirty="0"/>
              <a:t> by some of the </a:t>
            </a:r>
            <a:r>
              <a:rPr lang="en-US" altLang="zh-CN" sz="800" b="1" dirty="0"/>
              <a:t>geeky</a:t>
            </a:r>
            <a:r>
              <a:rPr lang="en-US" altLang="zh-CN" sz="800" dirty="0"/>
              <a:t> topics in the network protocols, but instead I found them quite tasty too and I </a:t>
            </a:r>
            <a:r>
              <a:rPr lang="en-US" altLang="zh-CN" sz="800" b="1" dirty="0"/>
              <a:t>gobbled up</a:t>
            </a:r>
            <a:r>
              <a:rPr lang="en-US" altLang="zh-CN" sz="800" dirty="0"/>
              <a:t> the whole book. </a:t>
            </a:r>
          </a:p>
          <a:p>
            <a:pPr>
              <a:lnSpc>
                <a:spcPct val="80000"/>
              </a:lnSpc>
            </a:pPr>
            <a:r>
              <a:rPr lang="en-US" altLang="zh-CN" sz="800" dirty="0"/>
              <a:t>      The introduction chapter outlined most of the topics covered in later chapters such as each of the layer protocols and then topics that build on them such as security, wireless and mobile networks, multimedia networking, and network management. </a:t>
            </a:r>
          </a:p>
          <a:p>
            <a:pPr>
              <a:lnSpc>
                <a:spcPct val="80000"/>
              </a:lnSpc>
            </a:pPr>
            <a:r>
              <a:rPr lang="en-US" altLang="zh-CN" sz="800" dirty="0"/>
              <a:t>    Some of my major learning experiences included: DSL, circuit switching, packet switching, application protocols, DNS servers, socket programming using either TCP or UDP, building reliable data transfer protocols such as TCP, TCP congestion control, routers, IPv4 and IPv6, routing algorithms, designing subnet IP addresses, network interface cards/MAC addresses, Ethernet protocol details, and then some. </a:t>
            </a:r>
          </a:p>
          <a:p>
            <a:pPr>
              <a:lnSpc>
                <a:spcPct val="80000"/>
              </a:lnSpc>
            </a:pPr>
            <a:r>
              <a:rPr lang="en-US" altLang="zh-CN" sz="800" dirty="0"/>
              <a:t>   I also used the book's programming assignment downloads, and Ethernet </a:t>
            </a:r>
            <a:r>
              <a:rPr lang="en-US" altLang="zh-CN" sz="800" dirty="0" err="1"/>
              <a:t>Wireshark</a:t>
            </a:r>
            <a:r>
              <a:rPr lang="en-US" altLang="zh-CN" sz="800" dirty="0"/>
              <a:t> labs, study guides and self-assessment tests. All of this really </a:t>
            </a:r>
            <a:r>
              <a:rPr lang="en-US" altLang="zh-CN" sz="800" b="1" dirty="0"/>
              <a:t>anchors</a:t>
            </a:r>
            <a:r>
              <a:rPr lang="en-US" altLang="zh-CN" sz="800" dirty="0"/>
              <a:t> and </a:t>
            </a:r>
            <a:r>
              <a:rPr lang="en-US" altLang="zh-CN" sz="800" b="1" dirty="0"/>
              <a:t>expands</a:t>
            </a:r>
            <a:r>
              <a:rPr lang="en-US" altLang="zh-CN" sz="800" dirty="0"/>
              <a:t> upon the topics covered in each chapter. This book and the online learning aids was more fun and </a:t>
            </a:r>
            <a:r>
              <a:rPr lang="en-US" altLang="zh-CN" sz="800" b="1" dirty="0"/>
              <a:t>brain expanding</a:t>
            </a:r>
            <a:r>
              <a:rPr lang="en-US" altLang="zh-CN" sz="800" dirty="0"/>
              <a:t> than </a:t>
            </a:r>
            <a:r>
              <a:rPr lang="en-US" altLang="zh-CN" sz="800" dirty="0" err="1"/>
              <a:t>sudoku</a:t>
            </a:r>
            <a:r>
              <a:rPr lang="en-US" altLang="zh-CN" sz="800" dirty="0"/>
              <a:t> puzzles!</a:t>
            </a:r>
          </a:p>
          <a:p>
            <a:pPr>
              <a:lnSpc>
                <a:spcPct val="80000"/>
              </a:lnSpc>
            </a:pPr>
            <a:endParaRPr lang="en-US" altLang="zh-CN" sz="800" dirty="0"/>
          </a:p>
          <a:p>
            <a:pPr>
              <a:lnSpc>
                <a:spcPct val="80000"/>
              </a:lnSpc>
            </a:pPr>
            <a:r>
              <a:rPr lang="en-US" altLang="zh-CN" sz="800" b="1" u="sng" dirty="0"/>
              <a:t>good book to read</a:t>
            </a:r>
            <a:r>
              <a:rPr lang="en-US" altLang="zh-CN" sz="800" dirty="0"/>
              <a:t>  </a:t>
            </a:r>
          </a:p>
          <a:p>
            <a:pPr>
              <a:lnSpc>
                <a:spcPct val="80000"/>
              </a:lnSpc>
            </a:pPr>
            <a:r>
              <a:rPr lang="en-US" altLang="zh-CN" sz="800" dirty="0"/>
              <a:t>   This book is very easy to understand, but some of the assignment is challenge. I learn a lot from this book.</a:t>
            </a:r>
          </a:p>
          <a:p>
            <a:pPr>
              <a:lnSpc>
                <a:spcPct val="80000"/>
              </a:lnSpc>
            </a:pPr>
            <a:endParaRPr lang="en-US" altLang="zh-CN" sz="800" dirty="0"/>
          </a:p>
          <a:p>
            <a:pPr>
              <a:lnSpc>
                <a:spcPct val="80000"/>
              </a:lnSpc>
            </a:pPr>
            <a:r>
              <a:rPr lang="en-US" altLang="zh-CN" sz="800" b="1" u="sng" dirty="0"/>
              <a:t>A good book for CS/EE student to begin studying Computer Networks</a:t>
            </a:r>
            <a:r>
              <a:rPr lang="en-US" altLang="zh-CN" sz="800" dirty="0"/>
              <a:t>  </a:t>
            </a:r>
          </a:p>
          <a:p>
            <a:pPr>
              <a:lnSpc>
                <a:spcPct val="80000"/>
              </a:lnSpc>
            </a:pPr>
            <a:r>
              <a:rPr lang="en-US" altLang="zh-CN" sz="800" dirty="0"/>
              <a:t>    Good book for those students who wishes to take computer/data network courses, and also helpful to those who wishes to take the CISCO exams. </a:t>
            </a:r>
          </a:p>
          <a:p>
            <a:pPr>
              <a:lnSpc>
                <a:spcPct val="80000"/>
              </a:lnSpc>
            </a:pPr>
            <a:r>
              <a:rPr lang="en-US" altLang="zh-CN" sz="800" dirty="0"/>
              <a:t>     Keith Ross is one of the best professors I've known so far, and he totally rocks!</a:t>
            </a:r>
          </a:p>
          <a:p>
            <a:pPr>
              <a:lnSpc>
                <a:spcPct val="80000"/>
              </a:lnSpc>
            </a:pPr>
            <a:endParaRPr lang="en-US" altLang="zh-CN" sz="800" dirty="0"/>
          </a:p>
          <a:p>
            <a:pPr>
              <a:lnSpc>
                <a:spcPct val="80000"/>
              </a:lnSpc>
            </a:pPr>
            <a:r>
              <a:rPr lang="en-US" altLang="zh-CN" sz="800" b="1" u="sng" dirty="0"/>
              <a:t>Excellent Book for Networking Fundamentals  </a:t>
            </a:r>
          </a:p>
          <a:p>
            <a:pPr>
              <a:lnSpc>
                <a:spcPct val="80000"/>
              </a:lnSpc>
            </a:pPr>
            <a:r>
              <a:rPr lang="en-US" altLang="zh-CN" sz="800" dirty="0"/>
              <a:t>     Coming from an Electronic Engineering Background and having passed the CCNA exam I wanted to fill in some of the networking gaps as I'm not from an IT background.  </a:t>
            </a:r>
          </a:p>
          <a:p>
            <a:pPr>
              <a:lnSpc>
                <a:spcPct val="80000"/>
              </a:lnSpc>
            </a:pPr>
            <a:r>
              <a:rPr lang="en-US" altLang="zh-CN" sz="800" dirty="0"/>
              <a:t>     I've found this book </a:t>
            </a:r>
            <a:r>
              <a:rPr lang="en-US" altLang="zh-CN" sz="800" u="sng" dirty="0"/>
              <a:t>gave an excellent explanation on</a:t>
            </a:r>
            <a:r>
              <a:rPr lang="en-US" altLang="zh-CN" sz="800" u="none" dirty="0"/>
              <a:t> </a:t>
            </a:r>
            <a:r>
              <a:rPr lang="en-US" altLang="zh-CN" sz="800" dirty="0"/>
              <a:t>Application level and Security which are not covered in the CCNA. </a:t>
            </a:r>
          </a:p>
          <a:p>
            <a:pPr>
              <a:lnSpc>
                <a:spcPct val="80000"/>
              </a:lnSpc>
            </a:pPr>
            <a:r>
              <a:rPr lang="en-US" altLang="zh-CN" sz="800" dirty="0"/>
              <a:t>     This is an excellent reference book for all 7 layers of the OSI model and </a:t>
            </a:r>
            <a:r>
              <a:rPr lang="en-US" altLang="zh-CN" sz="800" u="sng" dirty="0"/>
              <a:t>I </a:t>
            </a:r>
            <a:r>
              <a:rPr lang="en-US" altLang="zh-CN" sz="800" b="1" u="sng" dirty="0"/>
              <a:t>would</a:t>
            </a:r>
            <a:r>
              <a:rPr lang="en-US" altLang="zh-CN" sz="800" u="sng" dirty="0"/>
              <a:t> highly recommend it</a:t>
            </a:r>
            <a:r>
              <a:rPr lang="en-US" altLang="zh-CN" sz="800" u="none" dirty="0"/>
              <a:t> </a:t>
            </a:r>
            <a:r>
              <a:rPr lang="en-US" altLang="zh-CN" sz="800" dirty="0"/>
              <a:t>for people migrating into a networking role or wishing to </a:t>
            </a:r>
            <a:r>
              <a:rPr lang="en-US" altLang="zh-CN" sz="800" u="sng" dirty="0"/>
              <a:t>gain a solid understanding of</a:t>
            </a:r>
            <a:r>
              <a:rPr lang="en-US" altLang="zh-CN" sz="800" dirty="0"/>
              <a:t> networking fundamentals.</a:t>
            </a:r>
          </a:p>
          <a:p>
            <a:pPr>
              <a:lnSpc>
                <a:spcPct val="80000"/>
              </a:lnSpc>
            </a:pPr>
            <a:endParaRPr lang="en-US" altLang="zh-CN" sz="800" dirty="0"/>
          </a:p>
        </p:txBody>
      </p:sp>
    </p:spTree>
    <p:extLst>
      <p:ext uri="{BB962C8B-B14F-4D97-AF65-F5344CB8AC3E}">
        <p14:creationId xmlns:p14="http://schemas.microsoft.com/office/powerpoint/2010/main" xmlns="" val="1299845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9948B4-7142-452E-8843-28C6E0CB7B06}" type="slidenum">
              <a:rPr lang="en-US" altLang="zh-CN"/>
              <a:pPr/>
              <a:t>45</a:t>
            </a:fld>
            <a:endParaRPr lang="en-US" altLang="zh-CN"/>
          </a:p>
        </p:txBody>
      </p:sp>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4037235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82DC04-060A-4333-91EC-476ECF23B24D}" type="slidenum">
              <a:rPr lang="en-US" altLang="zh-CN"/>
              <a:pPr/>
              <a:t>46</a:t>
            </a:fld>
            <a:endParaRPr lang="en-US" altLang="zh-CN"/>
          </a:p>
        </p:txBody>
      </p:sp>
      <p:sp>
        <p:nvSpPr>
          <p:cNvPr id="397314" name="Rectangle 2"/>
          <p:cNvSpPr>
            <a:spLocks noGrp="1" noRot="1" noChangeAspect="1" noChangeArrowheads="1" noTextEdit="1"/>
          </p:cNvSpPr>
          <p:nvPr>
            <p:ph type="sldImg"/>
          </p:nvPr>
        </p:nvSpPr>
        <p:spPr>
          <a:ln/>
        </p:spPr>
      </p:sp>
      <p:sp>
        <p:nvSpPr>
          <p:cNvPr id="3973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UK:</a:t>
            </a:r>
            <a:r>
              <a:rPr lang="en-US" altLang="zh-CN" baseline="0" dirty="0"/>
              <a:t> </a:t>
            </a:r>
            <a:r>
              <a:rPr lang="en-US" sz="1200" b="0" i="0" kern="1200" dirty="0">
                <a:solidFill>
                  <a:schemeClr val="tx1"/>
                </a:solidFill>
                <a:latin typeface="Arial" pitchFamily="34" charset="0"/>
                <a:ea typeface="宋体" pitchFamily="2" charset="-122"/>
                <a:cs typeface="+mn-cs"/>
              </a:rPr>
              <a:t>United Kingdom</a:t>
            </a:r>
          </a:p>
          <a:p>
            <a:r>
              <a:rPr lang="en-US" altLang="zh-CN" sz="1200" b="0" i="0" kern="1200" dirty="0">
                <a:solidFill>
                  <a:schemeClr val="tx1"/>
                </a:solidFill>
                <a:latin typeface="Arial" pitchFamily="34" charset="0"/>
                <a:ea typeface="宋体" pitchFamily="2" charset="-122"/>
                <a:cs typeface="+mn-cs"/>
              </a:rPr>
              <a:t>DFN: Deutsch </a:t>
            </a:r>
            <a:r>
              <a:rPr lang="en-US" altLang="zh-CN" sz="1200" b="0" i="0" kern="1200" dirty="0" err="1">
                <a:solidFill>
                  <a:schemeClr val="tx1"/>
                </a:solidFill>
                <a:latin typeface="Arial" pitchFamily="34" charset="0"/>
                <a:ea typeface="宋体" pitchFamily="2" charset="-122"/>
                <a:cs typeface="+mn-cs"/>
              </a:rPr>
              <a:t>Fundation</a:t>
            </a:r>
            <a:r>
              <a:rPr lang="en-US" altLang="zh-CN" sz="1200" b="0" i="0" kern="1200" dirty="0">
                <a:solidFill>
                  <a:schemeClr val="tx1"/>
                </a:solidFill>
                <a:latin typeface="Arial" pitchFamily="34" charset="0"/>
                <a:ea typeface="宋体" pitchFamily="2" charset="-122"/>
                <a:cs typeface="+mn-cs"/>
              </a:rPr>
              <a:t> Network</a:t>
            </a:r>
            <a:endParaRPr lang="zh-CN" altLang="en-US" dirty="0"/>
          </a:p>
        </p:txBody>
      </p:sp>
      <p:sp>
        <p:nvSpPr>
          <p:cNvPr id="4" name="灯片编号占位符 3"/>
          <p:cNvSpPr>
            <a:spLocks noGrp="1"/>
          </p:cNvSpPr>
          <p:nvPr>
            <p:ph type="sldNum" sz="quarter" idx="10"/>
          </p:nvPr>
        </p:nvSpPr>
        <p:spPr/>
        <p:txBody>
          <a:bodyPr/>
          <a:lstStyle/>
          <a:p>
            <a:fld id="{B160C279-BE80-4E1D-8AC8-79490B4E2F0A}" type="slidenum">
              <a:rPr lang="en-US" altLang="zh-CN" smtClean="0"/>
              <a:pPr/>
              <a:t>48</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93B1CC8-E9AA-4F04-9A47-5877849617CC}" type="slidenum">
              <a:rPr lang="en-US" altLang="zh-CN"/>
              <a:pPr/>
              <a:t>52</a:t>
            </a:fld>
            <a:endParaRPr lang="en-US" altLang="zh-CN"/>
          </a:p>
        </p:txBody>
      </p:sp>
      <p:sp>
        <p:nvSpPr>
          <p:cNvPr id="5253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7C73C84C-EF5E-4D62-BCA6-FED7AD179D4A}" type="slidenum">
              <a:rPr lang="en-US" altLang="zh-CN" sz="1200"/>
              <a:pPr algn="r"/>
              <a:t>52</a:t>
            </a:fld>
            <a:endParaRPr lang="en-US" altLang="zh-CN" sz="1200"/>
          </a:p>
        </p:txBody>
      </p:sp>
      <p:sp>
        <p:nvSpPr>
          <p:cNvPr id="525315" name="Rectangle 2"/>
          <p:cNvSpPr>
            <a:spLocks noGrp="1" noRot="1" noChangeAspect="1" noChangeArrowheads="1" noTextEdit="1"/>
          </p:cNvSpPr>
          <p:nvPr>
            <p:ph type="sldImg"/>
          </p:nvPr>
        </p:nvSpPr>
        <p:spPr>
          <a:ln/>
        </p:spPr>
      </p:sp>
      <p:sp>
        <p:nvSpPr>
          <p:cNvPr id="525316"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2168643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DF7DA4-D68C-44C0-B9F1-6162F9407AA6}" type="slidenum">
              <a:rPr lang="en-US" altLang="zh-CN"/>
              <a:pPr/>
              <a:t>53</a:t>
            </a:fld>
            <a:endParaRPr lang="en-US" altLang="zh-CN"/>
          </a:p>
        </p:txBody>
      </p:sp>
      <p:sp>
        <p:nvSpPr>
          <p:cNvPr id="319490" name="Rectangle 2"/>
          <p:cNvSpPr>
            <a:spLocks noGrp="1" noRot="1" noChangeAspect="1" noChangeArrowheads="1" noTextEdit="1"/>
          </p:cNvSpPr>
          <p:nvPr>
            <p:ph type="sldImg"/>
          </p:nvPr>
        </p:nvSpPr>
        <p:spPr>
          <a:ln/>
        </p:spPr>
      </p:sp>
      <p:sp>
        <p:nvSpPr>
          <p:cNvPr id="3194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DF7DA4-D68C-44C0-B9F1-6162F9407AA6}" type="slidenum">
              <a:rPr lang="en-US" altLang="zh-CN"/>
              <a:pPr/>
              <a:t>54</a:t>
            </a:fld>
            <a:endParaRPr lang="en-US" altLang="zh-CN"/>
          </a:p>
        </p:txBody>
      </p:sp>
      <p:sp>
        <p:nvSpPr>
          <p:cNvPr id="319490" name="Rectangle 2"/>
          <p:cNvSpPr>
            <a:spLocks noGrp="1" noRot="1" noChangeAspect="1" noChangeArrowheads="1" noTextEdit="1"/>
          </p:cNvSpPr>
          <p:nvPr>
            <p:ph type="sldImg"/>
          </p:nvPr>
        </p:nvSpPr>
        <p:spPr>
          <a:ln/>
        </p:spPr>
      </p:sp>
      <p:sp>
        <p:nvSpPr>
          <p:cNvPr id="3194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E62D3A7-CE13-447C-A896-DAE23EEF731B}" type="slidenum">
              <a:rPr lang="en-US" altLang="zh-CN"/>
              <a:pPr/>
              <a:t>56</a:t>
            </a:fld>
            <a:endParaRPr lang="en-US" altLang="zh-CN"/>
          </a:p>
        </p:txBody>
      </p:sp>
      <p:sp>
        <p:nvSpPr>
          <p:cNvPr id="52941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7F14705E-15D1-4A54-9516-27B00C464E26}" type="slidenum">
              <a:rPr lang="en-US" altLang="zh-CN" sz="1200"/>
              <a:pPr algn="r"/>
              <a:t>56</a:t>
            </a:fld>
            <a:endParaRPr lang="en-US" altLang="zh-CN" sz="1200"/>
          </a:p>
        </p:txBody>
      </p:sp>
      <p:sp>
        <p:nvSpPr>
          <p:cNvPr id="529411" name="Rectangle 2"/>
          <p:cNvSpPr>
            <a:spLocks noGrp="1" noRot="1" noChangeAspect="1" noChangeArrowheads="1" noTextEdit="1"/>
          </p:cNvSpPr>
          <p:nvPr>
            <p:ph type="sldImg"/>
          </p:nvPr>
        </p:nvSpPr>
        <p:spPr>
          <a:ln/>
        </p:spPr>
      </p:sp>
      <p:sp>
        <p:nvSpPr>
          <p:cNvPr id="529412"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1949255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D8DCC4FD-0F52-46A5-9F73-CE93284DC7B3}" type="slidenum">
              <a:rPr lang="en-US" altLang="zh-CN"/>
              <a:pPr/>
              <a:t>57</a:t>
            </a:fld>
            <a:endParaRPr lang="en-US" altLang="zh-CN"/>
          </a:p>
        </p:txBody>
      </p:sp>
      <p:sp>
        <p:nvSpPr>
          <p:cNvPr id="53145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953A2E9-8C4A-42E5-8CE6-CDE9F6069567}" type="slidenum">
              <a:rPr lang="en-US" altLang="zh-CN" sz="1200"/>
              <a:pPr algn="r"/>
              <a:t>57</a:t>
            </a:fld>
            <a:endParaRPr lang="en-US" altLang="zh-CN" sz="1200"/>
          </a:p>
        </p:txBody>
      </p:sp>
      <p:sp>
        <p:nvSpPr>
          <p:cNvPr id="531459" name="Rectangle 2"/>
          <p:cNvSpPr>
            <a:spLocks noGrp="1" noRot="1" noChangeAspect="1" noChangeArrowheads="1" noTextEdit="1"/>
          </p:cNvSpPr>
          <p:nvPr>
            <p:ph type="sldImg"/>
          </p:nvPr>
        </p:nvSpPr>
        <p:spPr>
          <a:ln/>
        </p:spPr>
      </p:sp>
      <p:sp>
        <p:nvSpPr>
          <p:cNvPr id="531460"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19884290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3B0F84-253F-4FCC-AE2D-F6BD9E9F1B3F}" type="slidenum">
              <a:rPr lang="en-US" altLang="zh-CN"/>
              <a:pPr/>
              <a:t>59</a:t>
            </a:fld>
            <a:endParaRPr lang="en-US" altLang="zh-CN"/>
          </a:p>
        </p:txBody>
      </p:sp>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77116DF-BCDF-467F-AF9F-51247B5D53E4}" type="slidenum">
              <a:rPr lang="en-US" altLang="zh-CN"/>
              <a:pPr/>
              <a:t>60</a:t>
            </a:fld>
            <a:endParaRPr lang="en-US" altLang="zh-CN"/>
          </a:p>
        </p:txBody>
      </p:sp>
      <p:sp>
        <p:nvSpPr>
          <p:cNvPr id="5335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BD5DEF6-B373-4E7F-8D36-24E31E5EDBC0}" type="slidenum">
              <a:rPr lang="en-US" altLang="zh-CN" sz="1200"/>
              <a:pPr algn="r"/>
              <a:t>60</a:t>
            </a:fld>
            <a:endParaRPr lang="en-US" altLang="zh-CN" sz="1200"/>
          </a:p>
        </p:txBody>
      </p:sp>
      <p:sp>
        <p:nvSpPr>
          <p:cNvPr id="533507" name="Rectangle 2"/>
          <p:cNvSpPr>
            <a:spLocks noGrp="1" noRot="1" noChangeAspect="1" noChangeArrowheads="1" noTextEdit="1"/>
          </p:cNvSpPr>
          <p:nvPr>
            <p:ph type="sldImg"/>
          </p:nvPr>
        </p:nvSpPr>
        <p:spPr>
          <a:ln/>
        </p:spPr>
      </p:sp>
      <p:sp>
        <p:nvSpPr>
          <p:cNvPr id="533508" name="Rectangle 3"/>
          <p:cNvSpPr>
            <a:spLocks noGrp="1" noChangeArrowheads="1"/>
          </p:cNvSpPr>
          <p:nvPr>
            <p:ph type="body" idx="1"/>
          </p:nvPr>
        </p:nvSpPr>
        <p:spPr/>
        <p:txBody>
          <a:bodyPr/>
          <a:lstStyle/>
          <a:p>
            <a:r>
              <a:rPr lang="en-US" altLang="zh-CN" dirty="0"/>
              <a:t>2011</a:t>
            </a:r>
            <a:r>
              <a:rPr lang="zh-CN" altLang="en-US" dirty="0"/>
              <a:t>年</a:t>
            </a:r>
            <a:r>
              <a:rPr lang="en-US" altLang="zh-CN" dirty="0"/>
              <a:t>10</a:t>
            </a:r>
            <a:r>
              <a:rPr lang="zh-CN" altLang="en-US" dirty="0"/>
              <a:t>月起取消了“草案标准”这个阶段。 </a:t>
            </a:r>
            <a:endParaRPr lang="zh-CN" altLang="zh-CN" dirty="0"/>
          </a:p>
        </p:txBody>
      </p:sp>
    </p:spTree>
    <p:extLst>
      <p:ext uri="{BB962C8B-B14F-4D97-AF65-F5344CB8AC3E}">
        <p14:creationId xmlns:p14="http://schemas.microsoft.com/office/powerpoint/2010/main" xmlns="" val="1550717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F927F9D-0B19-4D6D-9268-CEBEC772D4D8}" type="slidenum">
              <a:rPr lang="en-US" altLang="zh-CN"/>
              <a:pPr/>
              <a:t>6</a:t>
            </a:fld>
            <a:endParaRPr lang="en-US" altLang="zh-CN"/>
          </a:p>
        </p:txBody>
      </p:sp>
      <p:sp>
        <p:nvSpPr>
          <p:cNvPr id="47513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751FB67-8BA0-424C-B503-56C81128B508}" type="slidenum">
              <a:rPr lang="en-US" altLang="zh-CN" sz="1200"/>
              <a:pPr algn="r"/>
              <a:t>6</a:t>
            </a:fld>
            <a:endParaRPr lang="en-US" altLang="zh-CN" sz="1200"/>
          </a:p>
        </p:txBody>
      </p:sp>
      <p:sp>
        <p:nvSpPr>
          <p:cNvPr id="475139" name="Rectangle 2"/>
          <p:cNvSpPr>
            <a:spLocks noGrp="1" noRot="1" noChangeAspect="1" noChangeArrowheads="1" noTextEdit="1"/>
          </p:cNvSpPr>
          <p:nvPr>
            <p:ph type="sldImg"/>
          </p:nvPr>
        </p:nvSpPr>
        <p:spPr>
          <a:ln/>
        </p:spPr>
      </p:sp>
      <p:sp>
        <p:nvSpPr>
          <p:cNvPr id="475140" name="Rectangle 3"/>
          <p:cNvSpPr>
            <a:spLocks noGrp="1" noChangeArrowheads="1"/>
          </p:cNvSpPr>
          <p:nvPr>
            <p:ph type="body" idx="1"/>
          </p:nvPr>
        </p:nvSpPr>
        <p:spPr/>
        <p:txBody>
          <a:bodyPr/>
          <a:lstStyle/>
          <a:p>
            <a:r>
              <a:rPr lang="en-US" altLang="zh-CN" dirty="0"/>
              <a:t>ICAN: Integrity,</a:t>
            </a:r>
            <a:r>
              <a:rPr lang="en-US" altLang="zh-CN" baseline="0" dirty="0"/>
              <a:t> Confidentiality, Authentication, Nonrepudiation</a:t>
            </a:r>
            <a:endParaRPr lang="zh-CN" altLang="zh-CN" dirty="0"/>
          </a:p>
        </p:txBody>
      </p:sp>
    </p:spTree>
    <p:extLst>
      <p:ext uri="{BB962C8B-B14F-4D97-AF65-F5344CB8AC3E}">
        <p14:creationId xmlns:p14="http://schemas.microsoft.com/office/powerpoint/2010/main" xmlns="" val="32052271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a:solidFill>
                  <a:schemeClr val="tx1"/>
                </a:solidFill>
                <a:latin typeface="Arial" pitchFamily="34" charset="0"/>
                <a:ea typeface="宋体" pitchFamily="2" charset="-122"/>
                <a:cs typeface="+mn-cs"/>
              </a:rPr>
              <a:t>Historic: </a:t>
            </a:r>
            <a:r>
              <a:rPr lang="zh-CN" altLang="en-US" sz="1200" b="0" i="0" kern="1200" dirty="0">
                <a:solidFill>
                  <a:schemeClr val="tx1"/>
                </a:solidFill>
                <a:latin typeface="Arial" pitchFamily="34" charset="0"/>
                <a:ea typeface="宋体" pitchFamily="2" charset="-122"/>
                <a:cs typeface="+mn-cs"/>
              </a:rPr>
              <a:t>有历史意义的；历史上著名的</a:t>
            </a:r>
            <a:endParaRPr lang="zh-CN" altLang="en-US" dirty="0"/>
          </a:p>
        </p:txBody>
      </p:sp>
      <p:sp>
        <p:nvSpPr>
          <p:cNvPr id="4" name="灯片编号占位符 3"/>
          <p:cNvSpPr>
            <a:spLocks noGrp="1"/>
          </p:cNvSpPr>
          <p:nvPr>
            <p:ph type="sldNum" sz="quarter" idx="10"/>
          </p:nvPr>
        </p:nvSpPr>
        <p:spPr/>
        <p:txBody>
          <a:bodyPr/>
          <a:lstStyle/>
          <a:p>
            <a:fld id="{B160C279-BE80-4E1D-8AC8-79490B4E2F0A}" type="slidenum">
              <a:rPr lang="en-US" altLang="zh-CN" smtClean="0"/>
              <a:pPr/>
              <a:t>61</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2A80B3-C0A5-413B-893E-AEC8AE2A60F3}" type="slidenum">
              <a:rPr lang="en-US" altLang="zh-CN"/>
              <a:pPr/>
              <a:t>63</a:t>
            </a:fld>
            <a:endParaRPr lang="en-US" altLang="zh-CN"/>
          </a:p>
        </p:txBody>
      </p:sp>
      <p:sp>
        <p:nvSpPr>
          <p:cNvPr id="327682" name="Rectangle 2"/>
          <p:cNvSpPr>
            <a:spLocks noGrp="1" noRot="1" noChangeAspect="1" noChangeArrowheads="1" noTextEdit="1"/>
          </p:cNvSpPr>
          <p:nvPr>
            <p:ph type="sldImg"/>
          </p:nvPr>
        </p:nvSpPr>
        <p:spPr>
          <a:ln/>
        </p:spPr>
      </p:sp>
      <p:sp>
        <p:nvSpPr>
          <p:cNvPr id="3276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1E3C24-B2DE-474F-9D4E-5031B58F49A3}" type="slidenum">
              <a:rPr lang="en-US" altLang="zh-CN"/>
              <a:pPr/>
              <a:t>64</a:t>
            </a:fld>
            <a:endParaRPr lang="en-US" altLang="zh-CN"/>
          </a:p>
        </p:txBody>
      </p:sp>
      <p:sp>
        <p:nvSpPr>
          <p:cNvPr id="329730" name="Rectangle 2"/>
          <p:cNvSpPr>
            <a:spLocks noGrp="1" noRot="1" noChangeAspect="1" noChangeArrowheads="1" noTextEdit="1"/>
          </p:cNvSpPr>
          <p:nvPr>
            <p:ph type="sldImg"/>
          </p:nvPr>
        </p:nvSpPr>
        <p:spPr>
          <a:ln/>
        </p:spPr>
      </p:sp>
      <p:sp>
        <p:nvSpPr>
          <p:cNvPr id="3297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3F02B4-BF08-4FFA-9A60-301F9E595FC1}" type="slidenum">
              <a:rPr lang="en-US" altLang="zh-CN"/>
              <a:pPr/>
              <a:t>68</a:t>
            </a:fld>
            <a:endParaRPr lang="en-US" altLang="zh-CN"/>
          </a:p>
        </p:txBody>
      </p:sp>
      <p:sp>
        <p:nvSpPr>
          <p:cNvPr id="331778" name="Rectangle 2"/>
          <p:cNvSpPr>
            <a:spLocks noGrp="1" noRot="1" noChangeAspect="1"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2C5A431-749F-4EE2-B51E-1BB42A785AE6}" type="slidenum">
              <a:rPr lang="en-US" altLang="zh-CN"/>
              <a:pPr/>
              <a:t>69</a:t>
            </a:fld>
            <a:endParaRPr lang="en-US" altLang="zh-CN"/>
          </a:p>
        </p:txBody>
      </p:sp>
      <p:sp>
        <p:nvSpPr>
          <p:cNvPr id="54169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68DC1E06-A3FE-42A7-B420-854B35E75DD1}" type="slidenum">
              <a:rPr lang="en-US" altLang="zh-CN" sz="1200"/>
              <a:pPr algn="r"/>
              <a:t>69</a:t>
            </a:fld>
            <a:endParaRPr lang="en-US" altLang="zh-CN" sz="1200"/>
          </a:p>
        </p:txBody>
      </p:sp>
      <p:sp>
        <p:nvSpPr>
          <p:cNvPr id="541699" name="Rectangle 2"/>
          <p:cNvSpPr>
            <a:spLocks noGrp="1" noRot="1" noChangeAspect="1" noChangeArrowheads="1" noTextEdit="1"/>
          </p:cNvSpPr>
          <p:nvPr>
            <p:ph type="sldImg"/>
          </p:nvPr>
        </p:nvSpPr>
        <p:spPr>
          <a:ln/>
        </p:spPr>
      </p:sp>
      <p:sp>
        <p:nvSpPr>
          <p:cNvPr id="541700"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23555810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18FE7133-2546-4B97-8B5B-CCEA609FDF0E}" type="slidenum">
              <a:rPr lang="en-US" altLang="zh-CN"/>
              <a:pPr/>
              <a:t>70</a:t>
            </a:fld>
            <a:endParaRPr lang="en-US" altLang="zh-CN"/>
          </a:p>
        </p:txBody>
      </p:sp>
      <p:sp>
        <p:nvSpPr>
          <p:cNvPr id="5437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B3A311E2-7AAF-4E87-BCF0-9E5F1B90E522}" type="slidenum">
              <a:rPr lang="en-US" altLang="zh-CN" sz="1200"/>
              <a:pPr algn="r"/>
              <a:t>70</a:t>
            </a:fld>
            <a:endParaRPr lang="en-US" altLang="zh-CN" sz="1200"/>
          </a:p>
        </p:txBody>
      </p:sp>
      <p:sp>
        <p:nvSpPr>
          <p:cNvPr id="543747" name="Rectangle 2"/>
          <p:cNvSpPr>
            <a:spLocks noGrp="1" noRot="1" noChangeAspect="1" noChangeArrowheads="1" noTextEdit="1"/>
          </p:cNvSpPr>
          <p:nvPr>
            <p:ph type="sldImg"/>
          </p:nvPr>
        </p:nvSpPr>
        <p:spPr>
          <a:ln/>
        </p:spPr>
      </p:sp>
      <p:sp>
        <p:nvSpPr>
          <p:cNvPr id="543748"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2859172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C3B26BC8-63E9-4939-8416-BB90B63BFF35}" type="slidenum">
              <a:rPr lang="en-US" altLang="zh-CN"/>
              <a:pPr/>
              <a:t>71</a:t>
            </a:fld>
            <a:endParaRPr lang="en-US" altLang="zh-CN"/>
          </a:p>
        </p:txBody>
      </p:sp>
      <p:sp>
        <p:nvSpPr>
          <p:cNvPr id="54579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B0E406DB-75A4-4449-8FB8-3C96FB3A3DED}" type="slidenum">
              <a:rPr lang="en-US" altLang="zh-CN" sz="1200"/>
              <a:pPr algn="r"/>
              <a:t>71</a:t>
            </a:fld>
            <a:endParaRPr lang="en-US" altLang="zh-CN" sz="1200"/>
          </a:p>
        </p:txBody>
      </p:sp>
      <p:sp>
        <p:nvSpPr>
          <p:cNvPr id="545795" name="Rectangle 2"/>
          <p:cNvSpPr>
            <a:spLocks noGrp="1" noRot="1" noChangeAspect="1" noChangeArrowheads="1" noTextEdit="1"/>
          </p:cNvSpPr>
          <p:nvPr>
            <p:ph type="sldImg"/>
          </p:nvPr>
        </p:nvSpPr>
        <p:spPr>
          <a:ln/>
        </p:spPr>
      </p:sp>
      <p:sp>
        <p:nvSpPr>
          <p:cNvPr id="545796"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2675767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48D22E3-B6A7-468B-83C7-8B11A334B911}" type="slidenum">
              <a:rPr lang="en-US" altLang="zh-CN"/>
              <a:pPr/>
              <a:t>72</a:t>
            </a:fld>
            <a:endParaRPr lang="en-US" altLang="zh-CN"/>
          </a:p>
        </p:txBody>
      </p:sp>
      <p:sp>
        <p:nvSpPr>
          <p:cNvPr id="54784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55E1469-45EE-455F-A0A1-E56C3AC6E3D5}" type="slidenum">
              <a:rPr lang="en-US" altLang="zh-CN" sz="1200"/>
              <a:pPr algn="r"/>
              <a:t>72</a:t>
            </a:fld>
            <a:endParaRPr lang="en-US" altLang="zh-CN" sz="1200"/>
          </a:p>
        </p:txBody>
      </p:sp>
      <p:sp>
        <p:nvSpPr>
          <p:cNvPr id="547843" name="Rectangle 2"/>
          <p:cNvSpPr>
            <a:spLocks noGrp="1" noRot="1" noChangeAspect="1" noChangeArrowheads="1" noTextEdit="1"/>
          </p:cNvSpPr>
          <p:nvPr>
            <p:ph type="sldImg"/>
          </p:nvPr>
        </p:nvSpPr>
        <p:spPr>
          <a:ln/>
        </p:spPr>
      </p:sp>
      <p:sp>
        <p:nvSpPr>
          <p:cNvPr id="547844"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6571711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CB557D94-DFCE-46AA-807B-750216C65BB3}" type="slidenum">
              <a:rPr lang="en-US" altLang="zh-CN"/>
              <a:pPr/>
              <a:t>73</a:t>
            </a:fld>
            <a:endParaRPr lang="en-US" altLang="zh-CN"/>
          </a:p>
        </p:txBody>
      </p:sp>
      <p:sp>
        <p:nvSpPr>
          <p:cNvPr id="54989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F0D8E28-B4B4-4BF6-9218-00BA56CD1E4B}" type="slidenum">
              <a:rPr lang="en-US" altLang="zh-CN" sz="1200"/>
              <a:pPr algn="r"/>
              <a:t>73</a:t>
            </a:fld>
            <a:endParaRPr lang="en-US" altLang="zh-CN" sz="1200"/>
          </a:p>
        </p:txBody>
      </p:sp>
      <p:sp>
        <p:nvSpPr>
          <p:cNvPr id="549891" name="Rectangle 2"/>
          <p:cNvSpPr>
            <a:spLocks noGrp="1" noRot="1" noChangeAspect="1" noChangeArrowheads="1" noTextEdit="1"/>
          </p:cNvSpPr>
          <p:nvPr>
            <p:ph type="sldImg"/>
          </p:nvPr>
        </p:nvSpPr>
        <p:spPr>
          <a:ln/>
        </p:spPr>
      </p:sp>
      <p:sp>
        <p:nvSpPr>
          <p:cNvPr id="549892"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xmlns="" val="39698479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1CF5D21-F07D-402C-ADE6-D984CBEEE73E}" type="slidenum">
              <a:rPr lang="en-US" altLang="zh-CN"/>
              <a:pPr/>
              <a:t>74</a:t>
            </a:fld>
            <a:endParaRPr lang="en-US" altLang="zh-CN"/>
          </a:p>
        </p:txBody>
      </p:sp>
      <p:sp>
        <p:nvSpPr>
          <p:cNvPr id="55193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833B9CE-4B97-41CD-8227-6F38A2946611}" type="slidenum">
              <a:rPr lang="en-US" altLang="zh-CN" sz="1200"/>
              <a:pPr algn="r"/>
              <a:t>74</a:t>
            </a:fld>
            <a:endParaRPr lang="en-US" altLang="zh-CN" sz="1200"/>
          </a:p>
        </p:txBody>
      </p:sp>
      <p:sp>
        <p:nvSpPr>
          <p:cNvPr id="551939" name="Rectangle 2"/>
          <p:cNvSpPr>
            <a:spLocks noGrp="1" noRot="1" noChangeAspect="1" noChangeArrowheads="1" noTextEdit="1"/>
          </p:cNvSpPr>
          <p:nvPr>
            <p:ph type="sldImg"/>
          </p:nvPr>
        </p:nvSpPr>
        <p:spPr>
          <a:ln/>
        </p:spPr>
      </p:sp>
      <p:sp>
        <p:nvSpPr>
          <p:cNvPr id="551940"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4005890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A909D6C-21A8-4CDD-B880-D32A89C75D88}" type="slidenum">
              <a:rPr lang="en-US" altLang="zh-CN"/>
              <a:pPr/>
              <a:t>8</a:t>
            </a:fld>
            <a:endParaRPr lang="en-US" altLang="zh-CN"/>
          </a:p>
        </p:txBody>
      </p:sp>
      <p:sp>
        <p:nvSpPr>
          <p:cNvPr id="47821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3D0A6C1-DB62-4CA0-B079-DEBF637A451F}" type="slidenum">
              <a:rPr lang="en-US" altLang="zh-CN" sz="1200"/>
              <a:pPr algn="r"/>
              <a:t>8</a:t>
            </a:fld>
            <a:endParaRPr lang="en-US" altLang="zh-CN" sz="1200"/>
          </a:p>
        </p:txBody>
      </p:sp>
      <p:sp>
        <p:nvSpPr>
          <p:cNvPr id="478211" name="Rectangle 2"/>
          <p:cNvSpPr>
            <a:spLocks noGrp="1" noRot="1" noChangeAspect="1" noChangeArrowheads="1" noTextEdit="1"/>
          </p:cNvSpPr>
          <p:nvPr>
            <p:ph type="sldImg"/>
          </p:nvPr>
        </p:nvSpPr>
        <p:spPr>
          <a:ln/>
        </p:spPr>
      </p:sp>
      <p:sp>
        <p:nvSpPr>
          <p:cNvPr id="478212" name="Rectangle 3"/>
          <p:cNvSpPr>
            <a:spLocks noGrp="1" noChangeArrowheads="1"/>
          </p:cNvSpPr>
          <p:nvPr>
            <p:ph type="body" idx="1"/>
          </p:nvPr>
        </p:nvSpPr>
        <p:spPr/>
        <p:txBody>
          <a:bodyPr/>
          <a:lstStyle/>
          <a:p>
            <a:r>
              <a:rPr lang="en-US" altLang="zh-CN" dirty="0"/>
              <a:t> Internet</a:t>
            </a:r>
            <a:r>
              <a:rPr lang="zh-CN" altLang="en-US" dirty="0"/>
              <a:t>是如此负责，以至于很难用非常简洁的一句话来给出它的定义。我们下面从两个角度介绍什么是</a:t>
            </a:r>
            <a:r>
              <a:rPr lang="en-US" altLang="zh-CN" dirty="0"/>
              <a:t>Internet</a:t>
            </a:r>
            <a:r>
              <a:rPr lang="zh-CN" altLang="en-US" dirty="0"/>
              <a:t>。</a:t>
            </a:r>
          </a:p>
          <a:p>
            <a:r>
              <a:rPr lang="zh-CN" altLang="en-US" dirty="0"/>
              <a:t>   </a:t>
            </a:r>
            <a:r>
              <a:rPr lang="en-US" altLang="zh-CN" dirty="0"/>
              <a:t>1</a:t>
            </a:r>
            <a:r>
              <a:rPr lang="zh-CN" altLang="en-US" dirty="0"/>
              <a:t>、</a:t>
            </a:r>
            <a:r>
              <a:rPr lang="en-US" altLang="zh-CN" dirty="0"/>
              <a:t>nuts and bolts</a:t>
            </a:r>
            <a:r>
              <a:rPr lang="zh-CN" altLang="en-US" dirty="0"/>
              <a:t>：</a:t>
            </a:r>
            <a:r>
              <a:rPr lang="zh-CN" altLang="en-US" b="1" dirty="0">
                <a:latin typeface="Times New Roman" pitchFamily="18" charset="0"/>
              </a:rPr>
              <a:t>“</a:t>
            </a:r>
            <a:r>
              <a:rPr lang="en-US" altLang="zh-CN" b="1" dirty="0"/>
              <a:t>Nuts and bolts</a:t>
            </a:r>
            <a:r>
              <a:rPr lang="en-US" altLang="zh-CN" b="1" dirty="0">
                <a:latin typeface="Times New Roman" pitchFamily="18" charset="0"/>
              </a:rPr>
              <a:t>”</a:t>
            </a:r>
            <a:r>
              <a:rPr lang="en-US" altLang="zh-CN" b="1" dirty="0"/>
              <a:t> of the internet is the basic hardware and software components</a:t>
            </a:r>
            <a:r>
              <a:rPr lang="en-US" altLang="zh-CN" dirty="0"/>
              <a:t> that make up the Internet. </a:t>
            </a:r>
          </a:p>
          <a:p>
            <a:r>
              <a:rPr lang="en-US" altLang="zh-CN" dirty="0"/>
              <a:t>   2</a:t>
            </a:r>
            <a:r>
              <a:rPr lang="zh-CN" altLang="en-US" dirty="0"/>
              <a:t>、</a:t>
            </a:r>
            <a:r>
              <a:rPr lang="en-US" altLang="zh-CN" dirty="0"/>
              <a:t>service-oriented view. Service-oriented view is </a:t>
            </a:r>
            <a:r>
              <a:rPr lang="en-US" altLang="zh-CN" b="1" u="sng" dirty="0"/>
              <a:t>describing the Internet </a:t>
            </a:r>
            <a:r>
              <a:rPr lang="en-US" altLang="zh-CN" b="1" u="none" dirty="0"/>
              <a:t>in terms of a networking infrastructure </a:t>
            </a:r>
            <a:r>
              <a:rPr lang="en-US" altLang="zh-CN" b="1" i="1" u="sng" dirty="0"/>
              <a:t>that provides services to distributed applications</a:t>
            </a:r>
            <a:r>
              <a:rPr lang="en-US" altLang="zh-CN" i="1" dirty="0"/>
              <a:t>. </a:t>
            </a:r>
          </a:p>
          <a:p>
            <a:r>
              <a:rPr lang="en-US" altLang="zh-CN" dirty="0"/>
              <a:t>  </a:t>
            </a:r>
            <a:r>
              <a:rPr lang="zh-CN" altLang="en-US" dirty="0"/>
              <a:t>公共</a:t>
            </a:r>
            <a:r>
              <a:rPr lang="en-US" altLang="zh-CN" dirty="0"/>
              <a:t>Internet</a:t>
            </a:r>
            <a:r>
              <a:rPr lang="zh-CN" altLang="en-US" dirty="0"/>
              <a:t>是一个全球性的计算机网络，连接了分布在世界各地的许许多多的</a:t>
            </a:r>
            <a:r>
              <a:rPr lang="en-US" altLang="zh-CN" dirty="0"/>
              <a:t>Computing devices.</a:t>
            </a:r>
          </a:p>
          <a:p>
            <a:r>
              <a:rPr lang="en-US" altLang="zh-CN" dirty="0"/>
              <a:t>  </a:t>
            </a:r>
            <a:r>
              <a:rPr lang="zh-CN" altLang="en-US" dirty="0"/>
              <a:t>这些设备包括传统</a:t>
            </a:r>
            <a:r>
              <a:rPr lang="en-US" altLang="zh-CN" dirty="0"/>
              <a:t>PC</a:t>
            </a:r>
            <a:r>
              <a:rPr lang="zh-CN" altLang="en-US" dirty="0"/>
              <a:t>、基于</a:t>
            </a:r>
            <a:r>
              <a:rPr lang="en-US" altLang="zh-CN" dirty="0"/>
              <a:t>Unix</a:t>
            </a:r>
            <a:r>
              <a:rPr lang="zh-CN" altLang="en-US" dirty="0"/>
              <a:t>的工作站和服务器等，也包括目前越来越多的，诸如</a:t>
            </a:r>
            <a:r>
              <a:rPr lang="en-US" altLang="zh-CN" dirty="0"/>
              <a:t>PDA</a:t>
            </a:r>
            <a:r>
              <a:rPr lang="zh-CN" altLang="en-US" dirty="0"/>
              <a:t>，移动电话，环境感应设备，甚至家用电器</a:t>
            </a:r>
            <a:r>
              <a:rPr lang="en-US" altLang="zh-CN" dirty="0"/>
              <a:t>(household appliances)</a:t>
            </a:r>
            <a:r>
              <a:rPr lang="zh-CN" altLang="en-US" dirty="0"/>
              <a:t>等的设备。</a:t>
            </a:r>
          </a:p>
          <a:p>
            <a:r>
              <a:rPr lang="zh-CN" altLang="en-US" dirty="0"/>
              <a:t>  因此，从某种意义上讲，</a:t>
            </a:r>
            <a:r>
              <a:rPr lang="en-US" altLang="zh-CN" dirty="0"/>
              <a:t>Computer Networks</a:t>
            </a:r>
            <a:r>
              <a:rPr lang="zh-CN" altLang="en-US" dirty="0"/>
              <a:t>这个概念有些陈旧、过时了。</a:t>
            </a:r>
          </a:p>
          <a:p>
            <a:r>
              <a:rPr lang="zh-CN" altLang="en-US" dirty="0"/>
              <a:t>  所有的这些</a:t>
            </a:r>
            <a:r>
              <a:rPr lang="en-US" altLang="zh-CN" dirty="0"/>
              <a:t>Computing device</a:t>
            </a:r>
            <a:r>
              <a:rPr lang="zh-CN" altLang="en-US" dirty="0"/>
              <a:t>均叫做</a:t>
            </a:r>
            <a:r>
              <a:rPr lang="en-US" altLang="zh-CN" dirty="0"/>
              <a:t>host</a:t>
            </a:r>
            <a:r>
              <a:rPr lang="zh-CN" altLang="en-US" dirty="0"/>
              <a:t>或</a:t>
            </a:r>
            <a:r>
              <a:rPr lang="en-US" altLang="zh-CN" dirty="0"/>
              <a:t>end system</a:t>
            </a:r>
            <a:r>
              <a:rPr lang="zh-CN" altLang="en-US" dirty="0"/>
              <a:t>。</a:t>
            </a:r>
            <a:endParaRPr lang="en-US" altLang="zh-CN" dirty="0"/>
          </a:p>
          <a:p>
            <a:r>
              <a:rPr lang="en-US" altLang="zh-CN" dirty="0"/>
              <a:t>  </a:t>
            </a:r>
            <a:r>
              <a:rPr lang="zh-CN" altLang="en-US" dirty="0"/>
              <a:t>目前，联网的主机数已达四亿多。</a:t>
            </a:r>
          </a:p>
        </p:txBody>
      </p:sp>
    </p:spTree>
    <p:extLst>
      <p:ext uri="{BB962C8B-B14F-4D97-AF65-F5344CB8AC3E}">
        <p14:creationId xmlns:p14="http://schemas.microsoft.com/office/powerpoint/2010/main" xmlns="" val="15931087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D246274F-4E5E-4955-84D2-9641D41E12CB}" type="slidenum">
              <a:rPr lang="en-US" altLang="zh-CN"/>
              <a:pPr/>
              <a:t>75</a:t>
            </a:fld>
            <a:endParaRPr lang="en-US" altLang="zh-CN"/>
          </a:p>
        </p:txBody>
      </p:sp>
      <p:sp>
        <p:nvSpPr>
          <p:cNvPr id="55398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060DDC5F-3348-49AA-BF66-4502740EE9D2}" type="slidenum">
              <a:rPr lang="en-US" altLang="zh-CN" sz="1200"/>
              <a:pPr algn="r"/>
              <a:t>75</a:t>
            </a:fld>
            <a:endParaRPr lang="en-US" altLang="zh-CN" sz="1200"/>
          </a:p>
        </p:txBody>
      </p:sp>
      <p:sp>
        <p:nvSpPr>
          <p:cNvPr id="553987" name="Rectangle 2"/>
          <p:cNvSpPr>
            <a:spLocks noGrp="1" noRot="1" noChangeAspect="1" noChangeArrowheads="1" noTextEdit="1"/>
          </p:cNvSpPr>
          <p:nvPr>
            <p:ph type="sldImg"/>
          </p:nvPr>
        </p:nvSpPr>
        <p:spPr>
          <a:ln/>
        </p:spPr>
      </p:sp>
      <p:sp>
        <p:nvSpPr>
          <p:cNvPr id="553988"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943962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0B165ED3-34C4-469A-9DC2-6755209CEC56}" type="slidenum">
              <a:rPr lang="en-US" altLang="zh-CN"/>
              <a:pPr/>
              <a:t>76</a:t>
            </a:fld>
            <a:endParaRPr lang="en-US" altLang="zh-CN"/>
          </a:p>
        </p:txBody>
      </p:sp>
      <p:sp>
        <p:nvSpPr>
          <p:cNvPr id="55603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B9A2FFA6-B104-4BA8-A744-5B06CD4B771E}" type="slidenum">
              <a:rPr lang="en-US" altLang="zh-CN" sz="1200"/>
              <a:pPr algn="r"/>
              <a:t>76</a:t>
            </a:fld>
            <a:endParaRPr lang="en-US" altLang="zh-CN" sz="1200"/>
          </a:p>
        </p:txBody>
      </p:sp>
      <p:sp>
        <p:nvSpPr>
          <p:cNvPr id="556035" name="Rectangle 2"/>
          <p:cNvSpPr>
            <a:spLocks noGrp="1" noRot="1" noChangeAspect="1" noChangeArrowheads="1" noTextEdit="1"/>
          </p:cNvSpPr>
          <p:nvPr>
            <p:ph type="sldImg"/>
          </p:nvPr>
        </p:nvSpPr>
        <p:spPr>
          <a:ln/>
        </p:spPr>
      </p:sp>
      <p:sp>
        <p:nvSpPr>
          <p:cNvPr id="556036"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14773670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D8DE1365-79AE-4154-8AD3-5877992C19F3}" type="slidenum">
              <a:rPr lang="en-US" altLang="zh-CN"/>
              <a:pPr/>
              <a:t>77</a:t>
            </a:fld>
            <a:endParaRPr lang="en-US" altLang="zh-CN"/>
          </a:p>
        </p:txBody>
      </p:sp>
      <p:sp>
        <p:nvSpPr>
          <p:cNvPr id="55808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A9DDC9E-4549-4BB5-9F18-E82E15CC63F2}" type="slidenum">
              <a:rPr lang="en-US" altLang="zh-CN" sz="1200"/>
              <a:pPr algn="r"/>
              <a:t>77</a:t>
            </a:fld>
            <a:endParaRPr lang="en-US" altLang="zh-CN" sz="1200"/>
          </a:p>
        </p:txBody>
      </p:sp>
      <p:sp>
        <p:nvSpPr>
          <p:cNvPr id="558083" name="Rectangle 2"/>
          <p:cNvSpPr>
            <a:spLocks noGrp="1" noRot="1" noChangeAspect="1" noChangeArrowheads="1" noTextEdit="1"/>
          </p:cNvSpPr>
          <p:nvPr>
            <p:ph type="sldImg"/>
          </p:nvPr>
        </p:nvSpPr>
        <p:spPr>
          <a:ln/>
        </p:spPr>
      </p:sp>
      <p:sp>
        <p:nvSpPr>
          <p:cNvPr id="558084"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28362011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8ED1444-E63A-475C-A0EA-A84699954561}" type="slidenum">
              <a:rPr lang="en-US" altLang="zh-CN"/>
              <a:pPr/>
              <a:t>79</a:t>
            </a:fld>
            <a:endParaRPr lang="en-US" altLang="zh-CN"/>
          </a:p>
        </p:txBody>
      </p:sp>
      <p:sp>
        <p:nvSpPr>
          <p:cNvPr id="56013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D49050AF-DF4B-4887-A656-FE3414AD955D}" type="slidenum">
              <a:rPr lang="en-US" altLang="zh-CN" sz="1200"/>
              <a:pPr algn="r"/>
              <a:t>79</a:t>
            </a:fld>
            <a:endParaRPr lang="en-US" altLang="zh-CN" sz="1200"/>
          </a:p>
        </p:txBody>
      </p:sp>
      <p:sp>
        <p:nvSpPr>
          <p:cNvPr id="560131" name="Rectangle 2"/>
          <p:cNvSpPr>
            <a:spLocks noGrp="1" noRot="1" noChangeAspect="1" noChangeArrowheads="1" noTextEdit="1"/>
          </p:cNvSpPr>
          <p:nvPr>
            <p:ph type="sldImg"/>
          </p:nvPr>
        </p:nvSpPr>
        <p:spPr>
          <a:ln/>
        </p:spPr>
      </p:sp>
      <p:sp>
        <p:nvSpPr>
          <p:cNvPr id="560132"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30177683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8ED1444-E63A-475C-A0EA-A84699954561}" type="slidenum">
              <a:rPr lang="en-US" altLang="zh-CN"/>
              <a:pPr/>
              <a:t>80</a:t>
            </a:fld>
            <a:endParaRPr lang="en-US" altLang="zh-CN"/>
          </a:p>
        </p:txBody>
      </p:sp>
      <p:sp>
        <p:nvSpPr>
          <p:cNvPr id="56013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D49050AF-DF4B-4887-A656-FE3414AD955D}" type="slidenum">
              <a:rPr lang="en-US" altLang="zh-CN" sz="1200"/>
              <a:pPr algn="r"/>
              <a:t>80</a:t>
            </a:fld>
            <a:endParaRPr lang="en-US" altLang="zh-CN" sz="1200"/>
          </a:p>
        </p:txBody>
      </p:sp>
      <p:sp>
        <p:nvSpPr>
          <p:cNvPr id="560131" name="Rectangle 2"/>
          <p:cNvSpPr>
            <a:spLocks noGrp="1" noRot="1" noChangeAspect="1" noChangeArrowheads="1" noTextEdit="1"/>
          </p:cNvSpPr>
          <p:nvPr>
            <p:ph type="sldImg"/>
          </p:nvPr>
        </p:nvSpPr>
        <p:spPr>
          <a:ln/>
        </p:spPr>
      </p:sp>
      <p:sp>
        <p:nvSpPr>
          <p:cNvPr id="560132"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30177683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C5DD5A-299F-4462-8D7C-6EE537579D72}" type="slidenum">
              <a:rPr lang="en-US" altLang="zh-CN"/>
              <a:pPr/>
              <a:t>81</a:t>
            </a:fld>
            <a:endParaRPr lang="en-US" altLang="zh-CN"/>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C5DD5A-299F-4462-8D7C-6EE537579D72}" type="slidenum">
              <a:rPr lang="en-US" altLang="zh-CN"/>
              <a:pPr/>
              <a:t>82</a:t>
            </a:fld>
            <a:endParaRPr lang="en-US" altLang="zh-CN"/>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C5DD5A-299F-4462-8D7C-6EE537579D72}" type="slidenum">
              <a:rPr lang="en-US" altLang="zh-CN"/>
              <a:pPr/>
              <a:t>83</a:t>
            </a:fld>
            <a:endParaRPr lang="en-US" altLang="zh-CN"/>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47FF53-B6BC-4FB0-B8C0-889A8A60AD40}" type="slidenum">
              <a:rPr lang="en-US" altLang="zh-CN"/>
              <a:pPr/>
              <a:t>84</a:t>
            </a:fld>
            <a:endParaRPr lang="en-US" altLang="zh-CN"/>
          </a:p>
        </p:txBody>
      </p:sp>
      <p:sp>
        <p:nvSpPr>
          <p:cNvPr id="189442" name="Rectangl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1CFBEC91-9905-4A7D-9520-5766717D0D2B}" type="slidenum">
              <a:rPr lang="en-US" altLang="zh-CN"/>
              <a:pPr/>
              <a:t>85</a:t>
            </a:fld>
            <a:endParaRPr lang="en-US" altLang="zh-CN"/>
          </a:p>
        </p:txBody>
      </p:sp>
      <p:sp>
        <p:nvSpPr>
          <p:cNvPr id="57037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7F9CA3F8-D961-4EEC-A28C-D4EF630C4B91}" type="slidenum">
              <a:rPr lang="en-US" altLang="zh-CN" sz="1200"/>
              <a:pPr algn="r"/>
              <a:t>85</a:t>
            </a:fld>
            <a:endParaRPr lang="en-US" altLang="zh-CN" sz="1200"/>
          </a:p>
        </p:txBody>
      </p:sp>
      <p:sp>
        <p:nvSpPr>
          <p:cNvPr id="570371" name="Rectangle 2"/>
          <p:cNvSpPr>
            <a:spLocks noGrp="1" noRot="1" noChangeAspect="1" noChangeArrowheads="1" noTextEdit="1"/>
          </p:cNvSpPr>
          <p:nvPr>
            <p:ph type="sldImg"/>
          </p:nvPr>
        </p:nvSpPr>
        <p:spPr>
          <a:ln/>
        </p:spPr>
      </p:sp>
      <p:sp>
        <p:nvSpPr>
          <p:cNvPr id="570372"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1177415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D8A31808-CFD7-40A8-9825-392A3D01D093}" type="slidenum">
              <a:rPr lang="en-US" altLang="zh-CN"/>
              <a:pPr/>
              <a:t>11</a:t>
            </a:fld>
            <a:endParaRPr lang="en-US" altLang="zh-CN"/>
          </a:p>
        </p:txBody>
      </p:sp>
      <p:sp>
        <p:nvSpPr>
          <p:cNvPr id="4823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0CEE8B2-9396-4287-9FA1-49B1692F553C}" type="slidenum">
              <a:rPr lang="en-US" altLang="zh-CN" sz="1200"/>
              <a:pPr algn="r"/>
              <a:t>11</a:t>
            </a:fld>
            <a:endParaRPr lang="en-US" altLang="zh-CN" sz="1200"/>
          </a:p>
        </p:txBody>
      </p:sp>
      <p:sp>
        <p:nvSpPr>
          <p:cNvPr id="482307" name="Rectangle 2"/>
          <p:cNvSpPr>
            <a:spLocks noGrp="1" noRot="1" noChangeAspect="1" noChangeArrowheads="1" noTextEdit="1"/>
          </p:cNvSpPr>
          <p:nvPr>
            <p:ph type="sldImg"/>
          </p:nvPr>
        </p:nvSpPr>
        <p:spPr>
          <a:ln/>
        </p:spPr>
      </p:sp>
      <p:sp>
        <p:nvSpPr>
          <p:cNvPr id="482308" name="Rectangle 3"/>
          <p:cNvSpPr>
            <a:spLocks noGrp="1" noChangeArrowheads="1"/>
          </p:cNvSpPr>
          <p:nvPr>
            <p:ph type="body" idx="1"/>
          </p:nvPr>
        </p:nvSpPr>
        <p:spPr>
          <a:xfrm>
            <a:off x="914400" y="4343400"/>
            <a:ext cx="5029200" cy="4114800"/>
          </a:xfrm>
        </p:spPr>
        <p:txBody>
          <a:bodyPr/>
          <a:lstStyle/>
          <a:p>
            <a:r>
              <a:rPr lang="en-US" altLang="zh-CN" dirty="0"/>
              <a:t>HTTP</a:t>
            </a:r>
            <a:r>
              <a:rPr lang="zh-CN" altLang="en-US" dirty="0"/>
              <a:t>协议规范</a:t>
            </a:r>
            <a:r>
              <a:rPr lang="en-US" altLang="zh-CN" dirty="0"/>
              <a:t>(RFC2616)</a:t>
            </a:r>
            <a:r>
              <a:rPr lang="zh-CN" altLang="en-US" dirty="0"/>
              <a:t>对</a:t>
            </a:r>
            <a:r>
              <a:rPr lang="en-US" altLang="zh-CN" dirty="0"/>
              <a:t>HTPP</a:t>
            </a:r>
            <a:r>
              <a:rPr lang="zh-CN" altLang="en-US" dirty="0"/>
              <a:t>的报文格式进行了定义，报文有两类，分别是</a:t>
            </a:r>
            <a:r>
              <a:rPr lang="en-US" altLang="zh-CN" dirty="0"/>
              <a:t>Request</a:t>
            </a:r>
            <a:r>
              <a:rPr lang="zh-CN" altLang="en-US" dirty="0"/>
              <a:t>和</a:t>
            </a:r>
            <a:r>
              <a:rPr lang="en-US" altLang="zh-CN" dirty="0"/>
              <a:t>Respond</a:t>
            </a:r>
            <a:r>
              <a:rPr lang="zh-CN" altLang="en-US" dirty="0"/>
              <a:t>报文。</a:t>
            </a:r>
          </a:p>
          <a:p>
            <a:r>
              <a:rPr lang="en-US" altLang="zh-CN" dirty="0"/>
              <a:t>1</a:t>
            </a:r>
            <a:r>
              <a:rPr lang="zh-CN" altLang="en-US" dirty="0"/>
              <a:t>、</a:t>
            </a:r>
            <a:r>
              <a:rPr lang="en-US" altLang="zh-CN" dirty="0"/>
              <a:t>HTTP</a:t>
            </a:r>
            <a:r>
              <a:rPr lang="zh-CN" altLang="en-US" dirty="0"/>
              <a:t>报文的编码为</a:t>
            </a:r>
            <a:r>
              <a:rPr lang="en-US" altLang="zh-CN" b="1" dirty="0"/>
              <a:t>ASCII</a:t>
            </a:r>
            <a:r>
              <a:rPr lang="zh-CN" altLang="en-US" dirty="0"/>
              <a:t>，我们能够容易地看清楚</a:t>
            </a:r>
          </a:p>
          <a:p>
            <a:r>
              <a:rPr lang="en-US" altLang="zh-CN" dirty="0"/>
              <a:t>2</a:t>
            </a:r>
            <a:r>
              <a:rPr lang="zh-CN" altLang="en-US" dirty="0"/>
              <a:t>、</a:t>
            </a:r>
            <a:r>
              <a:rPr lang="en-US" altLang="zh-CN" dirty="0"/>
              <a:t>HTTP</a:t>
            </a:r>
            <a:r>
              <a:rPr lang="zh-CN" altLang="en-US" dirty="0"/>
              <a:t>报文包含多行，行与行之间用</a:t>
            </a:r>
            <a:r>
              <a:rPr lang="en-US" altLang="zh-CN" b="1" dirty="0"/>
              <a:t>Carriage Return</a:t>
            </a:r>
            <a:r>
              <a:rPr lang="en-US" altLang="zh-CN" dirty="0"/>
              <a:t> + </a:t>
            </a:r>
            <a:r>
              <a:rPr lang="en-US" altLang="zh-CN" b="1" dirty="0"/>
              <a:t>Line Feed</a:t>
            </a:r>
            <a:r>
              <a:rPr lang="zh-CN" altLang="en-US" dirty="0"/>
              <a:t>分割</a:t>
            </a:r>
          </a:p>
          <a:p>
            <a:r>
              <a:rPr lang="en-US" altLang="zh-CN" dirty="0"/>
              <a:t>3</a:t>
            </a:r>
            <a:r>
              <a:rPr lang="zh-CN" altLang="en-US" dirty="0"/>
              <a:t>、第一行叫做</a:t>
            </a:r>
            <a:r>
              <a:rPr lang="en-US" altLang="zh-CN" b="1" dirty="0"/>
              <a:t>request line</a:t>
            </a:r>
            <a:r>
              <a:rPr lang="zh-CN" altLang="en-US" dirty="0"/>
              <a:t>，下面的其它行叫做</a:t>
            </a:r>
            <a:r>
              <a:rPr lang="en-US" altLang="zh-CN" b="1" dirty="0"/>
              <a:t>Head line</a:t>
            </a:r>
            <a:r>
              <a:rPr lang="zh-CN" altLang="en-US" dirty="0"/>
              <a:t>：</a:t>
            </a:r>
          </a:p>
          <a:p>
            <a:r>
              <a:rPr lang="zh-CN" altLang="en-US" dirty="0"/>
              <a:t>   </a:t>
            </a:r>
            <a:r>
              <a:rPr lang="en-US" altLang="zh-CN" dirty="0"/>
              <a:t>1) </a:t>
            </a:r>
            <a:r>
              <a:rPr lang="en-US" altLang="zh-CN" b="1" dirty="0"/>
              <a:t>Request</a:t>
            </a:r>
            <a:r>
              <a:rPr lang="zh-CN" altLang="en-US" dirty="0"/>
              <a:t>行：有三个域：</a:t>
            </a:r>
            <a:r>
              <a:rPr lang="en-US" altLang="zh-CN" dirty="0"/>
              <a:t>method</a:t>
            </a:r>
            <a:r>
              <a:rPr lang="zh-CN" altLang="en-US" dirty="0"/>
              <a:t>域、</a:t>
            </a:r>
            <a:r>
              <a:rPr lang="en-US" altLang="zh-CN" dirty="0"/>
              <a:t>URL</a:t>
            </a:r>
            <a:r>
              <a:rPr lang="zh-CN" altLang="en-US" dirty="0"/>
              <a:t>域和</a:t>
            </a:r>
            <a:r>
              <a:rPr lang="en-US" altLang="zh-CN" dirty="0"/>
              <a:t>Version</a:t>
            </a:r>
            <a:r>
              <a:rPr lang="zh-CN" altLang="en-US" dirty="0"/>
              <a:t>域。</a:t>
            </a:r>
            <a:r>
              <a:rPr lang="en-US" altLang="zh-CN" dirty="0"/>
              <a:t>Method</a:t>
            </a:r>
            <a:r>
              <a:rPr lang="zh-CN" altLang="en-US" dirty="0"/>
              <a:t>可以为</a:t>
            </a:r>
            <a:r>
              <a:rPr lang="en-US" altLang="zh-CN" dirty="0"/>
              <a:t>GET</a:t>
            </a:r>
            <a:r>
              <a:rPr lang="zh-CN" altLang="en-US" dirty="0"/>
              <a:t>、</a:t>
            </a:r>
            <a:r>
              <a:rPr lang="en-US" altLang="zh-CN" dirty="0"/>
              <a:t>POST</a:t>
            </a:r>
            <a:r>
              <a:rPr lang="zh-CN" altLang="en-US" dirty="0"/>
              <a:t>和</a:t>
            </a:r>
            <a:r>
              <a:rPr lang="en-US" altLang="zh-CN" dirty="0"/>
              <a:t>HEAD</a:t>
            </a:r>
            <a:r>
              <a:rPr lang="zh-CN" altLang="en-US" dirty="0"/>
              <a:t>，通常情况为</a:t>
            </a:r>
            <a:r>
              <a:rPr lang="en-US" altLang="zh-CN" dirty="0"/>
              <a:t>GET</a:t>
            </a:r>
            <a:r>
              <a:rPr lang="zh-CN" altLang="en-US" dirty="0"/>
              <a:t>。当</a:t>
            </a:r>
            <a:r>
              <a:rPr lang="en-US" altLang="zh-CN" dirty="0"/>
              <a:t>Browser</a:t>
            </a:r>
            <a:r>
              <a:rPr lang="zh-CN" altLang="en-US" dirty="0"/>
              <a:t>向</a:t>
            </a:r>
            <a:r>
              <a:rPr lang="en-US" altLang="zh-CN" dirty="0"/>
              <a:t>Server</a:t>
            </a:r>
            <a:r>
              <a:rPr lang="zh-CN" altLang="en-US" dirty="0"/>
              <a:t>请求一个对象时通常使用</a:t>
            </a:r>
            <a:r>
              <a:rPr lang="en-US" altLang="zh-CN" dirty="0"/>
              <a:t>GET</a:t>
            </a:r>
            <a:r>
              <a:rPr lang="zh-CN" altLang="en-US" dirty="0"/>
              <a:t>，被请求的对象以</a:t>
            </a:r>
            <a:r>
              <a:rPr lang="en-US" altLang="zh-CN" dirty="0"/>
              <a:t>URL</a:t>
            </a:r>
            <a:r>
              <a:rPr lang="zh-CN" altLang="en-US" dirty="0"/>
              <a:t>标识。版本号域给出了所使用的</a:t>
            </a:r>
            <a:r>
              <a:rPr lang="en-US" altLang="zh-CN" dirty="0"/>
              <a:t>HTTP</a:t>
            </a:r>
            <a:r>
              <a:rPr lang="zh-CN" altLang="en-US" dirty="0"/>
              <a:t>协议的版本号。</a:t>
            </a:r>
          </a:p>
          <a:p>
            <a:r>
              <a:rPr lang="zh-CN" altLang="en-US" dirty="0"/>
              <a:t>   </a:t>
            </a:r>
            <a:r>
              <a:rPr lang="en-US" altLang="zh-CN" dirty="0"/>
              <a:t>2) Head</a:t>
            </a:r>
            <a:r>
              <a:rPr lang="zh-CN" altLang="en-US" dirty="0"/>
              <a:t>行：</a:t>
            </a:r>
            <a:r>
              <a:rPr lang="en-US" altLang="zh-CN" b="1" dirty="0"/>
              <a:t>Host</a:t>
            </a:r>
            <a:r>
              <a:rPr lang="zh-CN" altLang="en-US" dirty="0"/>
              <a:t>行：指定被请求对象所在的</a:t>
            </a:r>
            <a:r>
              <a:rPr lang="en-US" altLang="zh-CN" dirty="0"/>
              <a:t>Host</a:t>
            </a:r>
            <a:r>
              <a:rPr lang="zh-CN" altLang="en-US" dirty="0"/>
              <a:t>地址</a:t>
            </a:r>
            <a:r>
              <a:rPr lang="en-US" altLang="zh-CN" dirty="0"/>
              <a:t>/</a:t>
            </a:r>
            <a:r>
              <a:rPr lang="zh-CN" altLang="en-US" dirty="0"/>
              <a:t>域名：由于</a:t>
            </a:r>
            <a:r>
              <a:rPr lang="en-US" altLang="zh-CN" dirty="0"/>
              <a:t>Browse</a:t>
            </a:r>
            <a:r>
              <a:rPr lang="zh-CN" altLang="en-US" dirty="0"/>
              <a:t>可以使用</a:t>
            </a:r>
            <a:r>
              <a:rPr lang="en-US" altLang="zh-CN" dirty="0"/>
              <a:t>Proxy, Host</a:t>
            </a:r>
            <a:r>
              <a:rPr lang="zh-CN" altLang="en-US" dirty="0"/>
              <a:t>行是必须的。</a:t>
            </a:r>
          </a:p>
          <a:p>
            <a:r>
              <a:rPr lang="zh-CN" altLang="en-US" dirty="0"/>
              <a:t>   </a:t>
            </a:r>
            <a:r>
              <a:rPr lang="en-US" altLang="zh-CN" b="1" dirty="0"/>
              <a:t>Connection</a:t>
            </a:r>
            <a:r>
              <a:rPr lang="zh-CN" altLang="en-US" dirty="0"/>
              <a:t>行：如果值为</a:t>
            </a:r>
            <a:r>
              <a:rPr lang="en-US" altLang="zh-CN" dirty="0"/>
              <a:t>close</a:t>
            </a:r>
            <a:r>
              <a:rPr lang="zh-CN" altLang="en-US" dirty="0"/>
              <a:t>则指示</a:t>
            </a:r>
            <a:r>
              <a:rPr lang="en-US" altLang="zh-CN" dirty="0"/>
              <a:t>Server</a:t>
            </a:r>
            <a:r>
              <a:rPr lang="zh-CN" altLang="en-US" dirty="0"/>
              <a:t>在发送完被请求</a:t>
            </a:r>
            <a:r>
              <a:rPr lang="en-US" altLang="zh-CN" dirty="0"/>
              <a:t>object</a:t>
            </a:r>
            <a:r>
              <a:rPr lang="zh-CN" altLang="en-US" dirty="0"/>
              <a:t>后关闭</a:t>
            </a:r>
            <a:r>
              <a:rPr lang="en-US" altLang="zh-CN" dirty="0"/>
              <a:t>TCP</a:t>
            </a:r>
            <a:r>
              <a:rPr lang="zh-CN" altLang="en-US" dirty="0"/>
              <a:t>连接，即连接时</a:t>
            </a:r>
            <a:r>
              <a:rPr lang="en-US" altLang="zh-CN" dirty="0"/>
              <a:t>nonpersistent</a:t>
            </a:r>
            <a:r>
              <a:rPr lang="zh-CN" altLang="en-US" dirty="0"/>
              <a:t>的；如果是</a:t>
            </a:r>
            <a:r>
              <a:rPr lang="en-US" altLang="zh-CN" dirty="0"/>
              <a:t>Keep-Alive</a:t>
            </a:r>
            <a:r>
              <a:rPr lang="zh-CN" altLang="en-US" dirty="0"/>
              <a:t>则指示 </a:t>
            </a:r>
            <a:r>
              <a:rPr lang="en-US" altLang="zh-CN" dirty="0"/>
              <a:t>Server</a:t>
            </a:r>
            <a:r>
              <a:rPr lang="zh-CN" altLang="en-US" dirty="0"/>
              <a:t>采用</a:t>
            </a:r>
            <a:r>
              <a:rPr lang="en-US" altLang="zh-CN" dirty="0"/>
              <a:t>Persistent</a:t>
            </a:r>
            <a:r>
              <a:rPr lang="zh-CN" altLang="en-US" dirty="0"/>
              <a:t>方式。</a:t>
            </a:r>
          </a:p>
          <a:p>
            <a:r>
              <a:rPr lang="zh-CN" altLang="en-US" dirty="0"/>
              <a:t>   </a:t>
            </a:r>
            <a:r>
              <a:rPr lang="en-US" altLang="zh-CN" b="1" dirty="0"/>
              <a:t>User-agent</a:t>
            </a:r>
            <a:r>
              <a:rPr lang="zh-CN" altLang="en-US" dirty="0"/>
              <a:t>：说明发送</a:t>
            </a:r>
            <a:r>
              <a:rPr lang="en-US" altLang="zh-CN" dirty="0"/>
              <a:t>request</a:t>
            </a:r>
            <a:r>
              <a:rPr lang="zh-CN" altLang="en-US" dirty="0"/>
              <a:t>报文的</a:t>
            </a:r>
            <a:r>
              <a:rPr lang="en-US" altLang="zh-CN" dirty="0"/>
              <a:t>Browser</a:t>
            </a:r>
            <a:r>
              <a:rPr lang="zh-CN" altLang="en-US" dirty="0"/>
              <a:t>的种类。</a:t>
            </a:r>
            <a:r>
              <a:rPr lang="en-US" altLang="zh-CN" dirty="0"/>
              <a:t>Mozilla</a:t>
            </a:r>
            <a:r>
              <a:rPr lang="zh-CN" altLang="en-US" dirty="0"/>
              <a:t>开始是</a:t>
            </a:r>
            <a:r>
              <a:rPr lang="en-US" altLang="zh-CN" dirty="0"/>
              <a:t>Netscape Navigator</a:t>
            </a:r>
            <a:r>
              <a:rPr lang="zh-CN" altLang="en-US" dirty="0"/>
              <a:t>浏览器的内部名称，来源于</a:t>
            </a:r>
            <a:r>
              <a:rPr lang="en-US" altLang="zh-CN" b="1" dirty="0"/>
              <a:t>Mosaic </a:t>
            </a:r>
            <a:r>
              <a:rPr lang="zh-CN" altLang="en-US" dirty="0"/>
              <a:t>和</a:t>
            </a:r>
            <a:r>
              <a:rPr lang="en-US" altLang="zh-CN" b="1" dirty="0"/>
              <a:t>Godzilla</a:t>
            </a:r>
            <a:r>
              <a:rPr lang="zh-CN" altLang="en-US" dirty="0"/>
              <a:t>两个词组成，意指</a:t>
            </a:r>
            <a:r>
              <a:rPr lang="en-US" altLang="zh-CN" b="1" dirty="0"/>
              <a:t>Mosaic</a:t>
            </a:r>
            <a:r>
              <a:rPr lang="zh-CN" altLang="en-US" dirty="0"/>
              <a:t>终结者。利用这个</a:t>
            </a:r>
            <a:r>
              <a:rPr lang="en-US" altLang="zh-CN" dirty="0"/>
              <a:t>Head Line</a:t>
            </a:r>
            <a:r>
              <a:rPr lang="zh-CN" altLang="en-US" dirty="0"/>
              <a:t>，</a:t>
            </a:r>
            <a:r>
              <a:rPr lang="en-US" altLang="zh-CN" dirty="0"/>
              <a:t>Server</a:t>
            </a:r>
            <a:r>
              <a:rPr lang="zh-CN" altLang="en-US" dirty="0"/>
              <a:t>可以根据</a:t>
            </a:r>
            <a:r>
              <a:rPr lang="en-US" altLang="zh-CN" dirty="0"/>
              <a:t>Browser</a:t>
            </a:r>
            <a:r>
              <a:rPr lang="zh-CN" altLang="en-US" dirty="0"/>
              <a:t>的类型提供个性化服务。</a:t>
            </a:r>
          </a:p>
          <a:p>
            <a:r>
              <a:rPr lang="zh-CN" altLang="en-US" b="1" dirty="0"/>
              <a:t>   </a:t>
            </a:r>
            <a:r>
              <a:rPr lang="en-US" altLang="zh-CN" b="1" dirty="0"/>
              <a:t>Accept-language</a:t>
            </a:r>
            <a:r>
              <a:rPr lang="zh-CN" altLang="en-US" dirty="0"/>
              <a:t>：指定客户更愿意接收</a:t>
            </a:r>
            <a:r>
              <a:rPr lang="en-US" altLang="zh-CN" dirty="0"/>
              <a:t>Object</a:t>
            </a:r>
            <a:r>
              <a:rPr lang="zh-CN" altLang="en-US" dirty="0"/>
              <a:t>的语言版本。</a:t>
            </a:r>
            <a:endParaRPr lang="en-US" altLang="zh-CN" dirty="0"/>
          </a:p>
          <a:p>
            <a:endParaRPr lang="en-US" altLang="zh-CN" dirty="0"/>
          </a:p>
          <a:p>
            <a:r>
              <a:rPr lang="zh-CN" altLang="en-US" dirty="0"/>
              <a:t>在</a:t>
            </a:r>
            <a:r>
              <a:rPr lang="en-US" altLang="zh-CN" dirty="0"/>
              <a:t>head line</a:t>
            </a:r>
            <a:r>
              <a:rPr lang="zh-CN" altLang="en-US" dirty="0"/>
              <a:t>后面的</a:t>
            </a:r>
            <a:r>
              <a:rPr lang="en-US" altLang="zh-CN" dirty="0" err="1"/>
              <a:t>cr</a:t>
            </a:r>
            <a:r>
              <a:rPr lang="en-US" altLang="zh-CN" dirty="0"/>
              <a:t> + lf </a:t>
            </a:r>
            <a:r>
              <a:rPr lang="zh-CN" altLang="en-US" dirty="0"/>
              <a:t>行指示着</a:t>
            </a:r>
            <a:r>
              <a:rPr lang="en-US" altLang="zh-CN" dirty="0"/>
              <a:t>Entity body</a:t>
            </a:r>
            <a:r>
              <a:rPr lang="zh-CN" altLang="en-US" dirty="0"/>
              <a:t>的开始。</a:t>
            </a:r>
          </a:p>
          <a:p>
            <a:r>
              <a:rPr lang="en-US" altLang="zh-CN" dirty="0"/>
              <a:t>Entity body</a:t>
            </a:r>
            <a:r>
              <a:rPr lang="zh-CN" altLang="en-US" dirty="0"/>
              <a:t>根据</a:t>
            </a:r>
            <a:r>
              <a:rPr lang="en-US" altLang="zh-CN" dirty="0"/>
              <a:t>request</a:t>
            </a:r>
            <a:r>
              <a:rPr lang="zh-CN" altLang="en-US" dirty="0"/>
              <a:t>行中</a:t>
            </a:r>
            <a:r>
              <a:rPr lang="en-US" altLang="zh-CN" dirty="0"/>
              <a:t>Method</a:t>
            </a:r>
            <a:r>
              <a:rPr lang="zh-CN" altLang="en-US" dirty="0"/>
              <a:t>域值的不同而不同。</a:t>
            </a:r>
          </a:p>
          <a:p>
            <a:r>
              <a:rPr lang="zh-CN" altLang="en-US" dirty="0"/>
              <a:t> </a:t>
            </a:r>
            <a:r>
              <a:rPr lang="en-US" altLang="zh-CN" dirty="0"/>
              <a:t>1) </a:t>
            </a:r>
            <a:r>
              <a:rPr lang="zh-CN" altLang="en-US" dirty="0"/>
              <a:t>使用</a:t>
            </a:r>
            <a:r>
              <a:rPr lang="en-US" altLang="zh-CN" dirty="0"/>
              <a:t>GET</a:t>
            </a:r>
            <a:r>
              <a:rPr lang="zh-CN" altLang="en-US" dirty="0"/>
              <a:t>方法的</a:t>
            </a:r>
            <a:r>
              <a:rPr lang="en-US" altLang="zh-CN" dirty="0"/>
              <a:t>Request</a:t>
            </a:r>
            <a:r>
              <a:rPr lang="zh-CN" altLang="en-US" dirty="0"/>
              <a:t>报文中没有</a:t>
            </a:r>
            <a:r>
              <a:rPr lang="en-US" altLang="zh-CN" dirty="0"/>
              <a:t>entity body</a:t>
            </a:r>
            <a:r>
              <a:rPr lang="zh-CN" altLang="en-US" dirty="0"/>
              <a:t>，而使用</a:t>
            </a:r>
            <a:r>
              <a:rPr lang="en-US" altLang="zh-CN" dirty="0"/>
              <a:t>POST</a:t>
            </a:r>
            <a:r>
              <a:rPr lang="zh-CN" altLang="en-US" dirty="0"/>
              <a:t>方法的</a:t>
            </a:r>
            <a:r>
              <a:rPr lang="en-US" altLang="zh-CN" dirty="0"/>
              <a:t>Request</a:t>
            </a:r>
            <a:r>
              <a:rPr lang="zh-CN" altLang="en-US" dirty="0"/>
              <a:t>报文中在</a:t>
            </a:r>
            <a:r>
              <a:rPr lang="en-US" altLang="zh-CN" dirty="0"/>
              <a:t>Entity Body</a:t>
            </a:r>
            <a:r>
              <a:rPr lang="zh-CN" altLang="en-US" dirty="0"/>
              <a:t>中包含一些需要传回</a:t>
            </a:r>
            <a:r>
              <a:rPr lang="en-US" altLang="zh-CN" dirty="0"/>
              <a:t>Server</a:t>
            </a:r>
            <a:r>
              <a:rPr lang="zh-CN" altLang="en-US" dirty="0"/>
              <a:t>的数据。</a:t>
            </a:r>
          </a:p>
          <a:p>
            <a:r>
              <a:rPr lang="zh-CN" altLang="en-US" dirty="0"/>
              <a:t> </a:t>
            </a:r>
            <a:r>
              <a:rPr lang="en-US" altLang="zh-CN" dirty="0"/>
              <a:t>2) </a:t>
            </a:r>
            <a:r>
              <a:rPr lang="zh-CN" altLang="en-US" dirty="0"/>
              <a:t>利用</a:t>
            </a:r>
            <a:r>
              <a:rPr lang="en-US" altLang="zh-CN" dirty="0"/>
              <a:t>GET</a:t>
            </a:r>
            <a:r>
              <a:rPr lang="zh-CN" altLang="en-US" dirty="0"/>
              <a:t>方法也可以将用户在</a:t>
            </a:r>
            <a:r>
              <a:rPr lang="en-US" altLang="zh-CN" dirty="0"/>
              <a:t>Page</a:t>
            </a:r>
            <a:r>
              <a:rPr lang="zh-CN" altLang="en-US" dirty="0"/>
              <a:t>输入的一些数据传回</a:t>
            </a:r>
            <a:r>
              <a:rPr lang="en-US" altLang="zh-CN" dirty="0"/>
              <a:t>Server, </a:t>
            </a:r>
            <a:r>
              <a:rPr lang="zh-CN" altLang="en-US" dirty="0"/>
              <a:t>见下页</a:t>
            </a:r>
          </a:p>
          <a:p>
            <a:endParaRPr lang="zh-CN" altLang="en-US" dirty="0"/>
          </a:p>
        </p:txBody>
      </p:sp>
    </p:spTree>
    <p:extLst>
      <p:ext uri="{BB962C8B-B14F-4D97-AF65-F5344CB8AC3E}">
        <p14:creationId xmlns:p14="http://schemas.microsoft.com/office/powerpoint/2010/main" xmlns="" val="16440698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677FC5-2808-4AB1-B8E5-92ACB335AB22}" type="slidenum">
              <a:rPr lang="en-US" altLang="zh-CN"/>
              <a:pPr/>
              <a:t>86</a:t>
            </a:fld>
            <a:endParaRPr lang="en-US" altLang="zh-CN"/>
          </a:p>
        </p:txBody>
      </p:sp>
      <p:sp>
        <p:nvSpPr>
          <p:cNvPr id="191490" name="Rectangle 2"/>
          <p:cNvSpPr>
            <a:spLocks noGrp="1" noRot="1" noChangeAspect="1" noChangeArrowheads="1" noTextEdit="1"/>
          </p:cNvSpPr>
          <p:nvPr>
            <p:ph type="sldImg"/>
          </p:nvPr>
        </p:nvSpPr>
        <p:spPr>
          <a:ln/>
        </p:spPr>
      </p:sp>
      <p:sp>
        <p:nvSpPr>
          <p:cNvPr id="1914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336F7C-A9A7-4153-AED7-75B3E6122C85}" type="slidenum">
              <a:rPr lang="en-US" altLang="zh-CN"/>
              <a:pPr/>
              <a:t>87</a:t>
            </a:fld>
            <a:endParaRPr lang="en-US" altLang="zh-CN"/>
          </a:p>
        </p:txBody>
      </p:sp>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C533C5AC-F6CE-4486-A89C-49661DD42F37}" type="slidenum">
              <a:rPr lang="en-US" altLang="zh-CN"/>
              <a:pPr/>
              <a:t>88</a:t>
            </a:fld>
            <a:endParaRPr lang="en-US" altLang="zh-CN"/>
          </a:p>
        </p:txBody>
      </p:sp>
      <p:sp>
        <p:nvSpPr>
          <p:cNvPr id="57446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449AF3C-DA6D-44E0-87C2-9F3CECA2CC00}" type="slidenum">
              <a:rPr lang="en-US" altLang="zh-CN" sz="1200"/>
              <a:pPr algn="r"/>
              <a:t>88</a:t>
            </a:fld>
            <a:endParaRPr lang="en-US" altLang="zh-CN" sz="1200"/>
          </a:p>
        </p:txBody>
      </p:sp>
      <p:sp>
        <p:nvSpPr>
          <p:cNvPr id="574467" name="Rectangle 2"/>
          <p:cNvSpPr>
            <a:spLocks noGrp="1" noRot="1" noChangeAspect="1" noChangeArrowheads="1" noTextEdit="1"/>
          </p:cNvSpPr>
          <p:nvPr>
            <p:ph type="sldImg"/>
          </p:nvPr>
        </p:nvSpPr>
        <p:spPr>
          <a:ln/>
        </p:spPr>
      </p:sp>
      <p:sp>
        <p:nvSpPr>
          <p:cNvPr id="574468"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13870409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9E7DBD03-7C05-4ECF-8DD6-0FFB25270EB4}" type="slidenum">
              <a:rPr lang="en-US" altLang="zh-CN"/>
              <a:pPr/>
              <a:t>89</a:t>
            </a:fld>
            <a:endParaRPr lang="en-US" altLang="zh-CN"/>
          </a:p>
        </p:txBody>
      </p:sp>
      <p:sp>
        <p:nvSpPr>
          <p:cNvPr id="57651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167CDC8-7ED0-466D-A90C-0C9FAFB6925D}" type="slidenum">
              <a:rPr lang="en-US" altLang="zh-CN" sz="1200"/>
              <a:pPr algn="r"/>
              <a:t>89</a:t>
            </a:fld>
            <a:endParaRPr lang="en-US" altLang="zh-CN" sz="1200"/>
          </a:p>
        </p:txBody>
      </p:sp>
      <p:sp>
        <p:nvSpPr>
          <p:cNvPr id="576515" name="Rectangle 2"/>
          <p:cNvSpPr>
            <a:spLocks noGrp="1" noRot="1" noChangeAspect="1" noChangeArrowheads="1" noTextEdit="1"/>
          </p:cNvSpPr>
          <p:nvPr>
            <p:ph type="sldImg"/>
          </p:nvPr>
        </p:nvSpPr>
        <p:spPr>
          <a:ln/>
        </p:spPr>
      </p:sp>
      <p:sp>
        <p:nvSpPr>
          <p:cNvPr id="576516"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1542811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C30B9315-2F4D-4017-B60B-9DFC5EDF1587}" type="slidenum">
              <a:rPr lang="en-US" altLang="zh-CN"/>
              <a:pPr/>
              <a:t>90</a:t>
            </a:fld>
            <a:endParaRPr lang="en-US" altLang="zh-CN"/>
          </a:p>
        </p:txBody>
      </p:sp>
      <p:sp>
        <p:nvSpPr>
          <p:cNvPr id="57856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6844ED66-EB40-4EF2-962B-3A616E1FB52A}" type="slidenum">
              <a:rPr lang="en-US" altLang="zh-CN" sz="1200"/>
              <a:pPr algn="r"/>
              <a:t>90</a:t>
            </a:fld>
            <a:endParaRPr lang="en-US" altLang="zh-CN" sz="1200"/>
          </a:p>
        </p:txBody>
      </p:sp>
      <p:sp>
        <p:nvSpPr>
          <p:cNvPr id="578563" name="Rectangle 2"/>
          <p:cNvSpPr>
            <a:spLocks noGrp="1" noRot="1" noChangeAspect="1" noChangeArrowheads="1" noTextEdit="1"/>
          </p:cNvSpPr>
          <p:nvPr>
            <p:ph type="sldImg"/>
          </p:nvPr>
        </p:nvSpPr>
        <p:spPr>
          <a:ln/>
        </p:spPr>
      </p:sp>
      <p:sp>
        <p:nvSpPr>
          <p:cNvPr id="578564"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6621603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76D1B6D-C0D9-4088-8AFA-684587A102B3}" type="slidenum">
              <a:rPr lang="en-US" altLang="zh-CN"/>
              <a:pPr/>
              <a:t>91</a:t>
            </a:fld>
            <a:endParaRPr lang="en-US" altLang="zh-CN"/>
          </a:p>
        </p:txBody>
      </p:sp>
      <p:sp>
        <p:nvSpPr>
          <p:cNvPr id="58061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D436EFE2-F7CD-4625-BF59-B82A14D8A4E0}" type="slidenum">
              <a:rPr lang="en-US" altLang="zh-CN" sz="1200"/>
              <a:pPr algn="r"/>
              <a:t>91</a:t>
            </a:fld>
            <a:endParaRPr lang="en-US" altLang="zh-CN" sz="1200"/>
          </a:p>
        </p:txBody>
      </p:sp>
      <p:sp>
        <p:nvSpPr>
          <p:cNvPr id="580611" name="Rectangle 2"/>
          <p:cNvSpPr>
            <a:spLocks noGrp="1" noRot="1" noChangeAspect="1" noChangeArrowheads="1" noTextEdit="1"/>
          </p:cNvSpPr>
          <p:nvPr>
            <p:ph type="sldImg"/>
          </p:nvPr>
        </p:nvSpPr>
        <p:spPr>
          <a:ln/>
        </p:spPr>
      </p:sp>
      <p:sp>
        <p:nvSpPr>
          <p:cNvPr id="580612"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21216234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C6FB25D6-5F98-42C3-A4FF-045567CC0AC4}" type="slidenum">
              <a:rPr lang="en-US" altLang="zh-CN"/>
              <a:pPr/>
              <a:t>92</a:t>
            </a:fld>
            <a:endParaRPr lang="en-US" altLang="zh-CN"/>
          </a:p>
        </p:txBody>
      </p:sp>
      <p:sp>
        <p:nvSpPr>
          <p:cNvPr id="58265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194AD61-1682-44CC-99CD-339A9AB5BF9A}" type="slidenum">
              <a:rPr lang="en-US" altLang="zh-CN" sz="1200"/>
              <a:pPr algn="r"/>
              <a:t>92</a:t>
            </a:fld>
            <a:endParaRPr lang="en-US" altLang="zh-CN" sz="1200"/>
          </a:p>
        </p:txBody>
      </p:sp>
      <p:sp>
        <p:nvSpPr>
          <p:cNvPr id="582659" name="Rectangle 2"/>
          <p:cNvSpPr>
            <a:spLocks noGrp="1" noRot="1" noChangeAspect="1" noChangeArrowheads="1" noTextEdit="1"/>
          </p:cNvSpPr>
          <p:nvPr>
            <p:ph type="sldImg"/>
          </p:nvPr>
        </p:nvSpPr>
        <p:spPr>
          <a:ln/>
        </p:spPr>
      </p:sp>
      <p:sp>
        <p:nvSpPr>
          <p:cNvPr id="582660"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22647680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9F851C4-27F5-4FC2-9D05-A408F4D3995C}" type="slidenum">
              <a:rPr lang="en-US" altLang="zh-CN"/>
              <a:pPr/>
              <a:t>93</a:t>
            </a:fld>
            <a:endParaRPr lang="en-US" altLang="zh-CN"/>
          </a:p>
        </p:txBody>
      </p:sp>
      <p:sp>
        <p:nvSpPr>
          <p:cNvPr id="5847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EEC0DD-478B-444F-91EC-62ED916F283E}" type="slidenum">
              <a:rPr lang="en-US" altLang="zh-CN" sz="1200"/>
              <a:pPr algn="r"/>
              <a:t>93</a:t>
            </a:fld>
            <a:endParaRPr lang="en-US" altLang="zh-CN" sz="1200"/>
          </a:p>
        </p:txBody>
      </p:sp>
      <p:sp>
        <p:nvSpPr>
          <p:cNvPr id="584707" name="Rectangle 2"/>
          <p:cNvSpPr>
            <a:spLocks noGrp="1" noRot="1" noChangeAspect="1" noChangeArrowheads="1" noTextEdit="1"/>
          </p:cNvSpPr>
          <p:nvPr>
            <p:ph type="sldImg"/>
          </p:nvPr>
        </p:nvSpPr>
        <p:spPr>
          <a:ln/>
        </p:spPr>
      </p:sp>
      <p:sp>
        <p:nvSpPr>
          <p:cNvPr id="584708"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32906864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0F9BA811-1722-43C4-B3DF-BC39831C3782}" type="slidenum">
              <a:rPr lang="en-US" altLang="zh-CN"/>
              <a:pPr/>
              <a:t>94</a:t>
            </a:fld>
            <a:endParaRPr lang="en-US" altLang="zh-CN"/>
          </a:p>
        </p:txBody>
      </p:sp>
      <p:sp>
        <p:nvSpPr>
          <p:cNvPr id="58675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285D22F-8F58-49FA-B9DA-52B1ACEC1676}" type="slidenum">
              <a:rPr lang="en-US" altLang="zh-CN" sz="1200"/>
              <a:pPr algn="r"/>
              <a:t>94</a:t>
            </a:fld>
            <a:endParaRPr lang="en-US" altLang="zh-CN" sz="1200"/>
          </a:p>
        </p:txBody>
      </p:sp>
      <p:sp>
        <p:nvSpPr>
          <p:cNvPr id="586755" name="Rectangle 2"/>
          <p:cNvSpPr>
            <a:spLocks noGrp="1" noRot="1" noChangeAspect="1" noChangeArrowheads="1" noTextEdit="1"/>
          </p:cNvSpPr>
          <p:nvPr>
            <p:ph type="sldImg"/>
          </p:nvPr>
        </p:nvSpPr>
        <p:spPr>
          <a:ln/>
        </p:spPr>
      </p:sp>
      <p:sp>
        <p:nvSpPr>
          <p:cNvPr id="586756"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29408302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2350CAE-795F-498F-AC8C-9DF9D0263790}" type="slidenum">
              <a:rPr lang="en-US" altLang="zh-CN"/>
              <a:pPr/>
              <a:t>95</a:t>
            </a:fld>
            <a:endParaRPr lang="en-US" altLang="zh-CN"/>
          </a:p>
        </p:txBody>
      </p:sp>
      <p:sp>
        <p:nvSpPr>
          <p:cNvPr id="58880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D90F2282-3219-44C7-9889-5E972E228801}" type="slidenum">
              <a:rPr lang="en-US" altLang="zh-CN" sz="1200"/>
              <a:pPr algn="r"/>
              <a:t>95</a:t>
            </a:fld>
            <a:endParaRPr lang="en-US" altLang="zh-CN" sz="1200"/>
          </a:p>
        </p:txBody>
      </p:sp>
      <p:sp>
        <p:nvSpPr>
          <p:cNvPr id="588803" name="Rectangle 2"/>
          <p:cNvSpPr>
            <a:spLocks noGrp="1" noRot="1" noChangeAspect="1" noChangeArrowheads="1" noTextEdit="1"/>
          </p:cNvSpPr>
          <p:nvPr>
            <p:ph type="sldImg"/>
          </p:nvPr>
        </p:nvSpPr>
        <p:spPr>
          <a:ln/>
        </p:spPr>
      </p:sp>
      <p:sp>
        <p:nvSpPr>
          <p:cNvPr id="588804"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3759191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434939D-EFBA-427E-90A9-BB5F75DD7439}" type="slidenum">
              <a:rPr lang="en-US" altLang="zh-CN"/>
              <a:pPr/>
              <a:t>12</a:t>
            </a:fld>
            <a:endParaRPr lang="en-US" altLang="zh-CN"/>
          </a:p>
        </p:txBody>
      </p:sp>
      <p:sp>
        <p:nvSpPr>
          <p:cNvPr id="48435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FE162A9-24A1-405E-B7A7-A7953E213EC5}" type="slidenum">
              <a:rPr lang="en-US" altLang="zh-CN" sz="1200"/>
              <a:pPr algn="r"/>
              <a:t>12</a:t>
            </a:fld>
            <a:endParaRPr lang="en-US" altLang="zh-CN" sz="1200"/>
          </a:p>
        </p:txBody>
      </p:sp>
      <p:sp>
        <p:nvSpPr>
          <p:cNvPr id="484355" name="Rectangle 2"/>
          <p:cNvSpPr>
            <a:spLocks noGrp="1" noRot="1" noChangeAspect="1" noChangeArrowheads="1" noTextEdit="1"/>
          </p:cNvSpPr>
          <p:nvPr>
            <p:ph type="sldImg"/>
          </p:nvPr>
        </p:nvSpPr>
        <p:spPr>
          <a:ln/>
        </p:spPr>
      </p:sp>
      <p:sp>
        <p:nvSpPr>
          <p:cNvPr id="484356" name="Rectangle 3"/>
          <p:cNvSpPr>
            <a:spLocks noGrp="1" noChangeArrowheads="1"/>
          </p:cNvSpPr>
          <p:nvPr>
            <p:ph type="body" idx="1"/>
          </p:nvPr>
        </p:nvSpPr>
        <p:spPr>
          <a:xfrm>
            <a:off x="914400" y="4343400"/>
            <a:ext cx="5029200" cy="4114800"/>
          </a:xfrm>
        </p:spPr>
        <p:txBody>
          <a:bodyPr/>
          <a:lstStyle/>
          <a:p>
            <a:r>
              <a:rPr lang="zh-CN" altLang="en-US" dirty="0"/>
              <a:t>在</a:t>
            </a:r>
            <a:r>
              <a:rPr lang="en-US" altLang="zh-CN" dirty="0"/>
              <a:t>head line</a:t>
            </a:r>
            <a:r>
              <a:rPr lang="zh-CN" altLang="en-US" dirty="0"/>
              <a:t>后面的</a:t>
            </a:r>
            <a:r>
              <a:rPr lang="en-US" altLang="zh-CN" dirty="0"/>
              <a:t>Cr + lf </a:t>
            </a:r>
            <a:r>
              <a:rPr lang="zh-CN" altLang="en-US" dirty="0"/>
              <a:t>行指示着</a:t>
            </a:r>
            <a:r>
              <a:rPr lang="en-US" altLang="zh-CN" dirty="0"/>
              <a:t>Entity body</a:t>
            </a:r>
            <a:r>
              <a:rPr lang="zh-CN" altLang="en-US" dirty="0"/>
              <a:t>的开始。</a:t>
            </a:r>
          </a:p>
          <a:p>
            <a:r>
              <a:rPr lang="en-US" altLang="zh-CN" dirty="0"/>
              <a:t>Entity body</a:t>
            </a:r>
            <a:r>
              <a:rPr lang="zh-CN" altLang="en-US" dirty="0"/>
              <a:t>根据</a:t>
            </a:r>
            <a:r>
              <a:rPr lang="en-US" altLang="zh-CN" dirty="0"/>
              <a:t>request</a:t>
            </a:r>
            <a:r>
              <a:rPr lang="zh-CN" altLang="en-US" dirty="0"/>
              <a:t>行中</a:t>
            </a:r>
            <a:r>
              <a:rPr lang="en-US" altLang="zh-CN" dirty="0"/>
              <a:t>Method</a:t>
            </a:r>
            <a:r>
              <a:rPr lang="zh-CN" altLang="en-US" dirty="0"/>
              <a:t>域值的不同而不同。</a:t>
            </a:r>
          </a:p>
          <a:p>
            <a:r>
              <a:rPr lang="zh-CN" altLang="en-US" dirty="0"/>
              <a:t>   </a:t>
            </a:r>
            <a:r>
              <a:rPr lang="en-US" altLang="zh-CN" dirty="0"/>
              <a:t>1) </a:t>
            </a:r>
            <a:r>
              <a:rPr lang="zh-CN" altLang="en-US" dirty="0"/>
              <a:t>使用</a:t>
            </a:r>
            <a:r>
              <a:rPr lang="en-US" altLang="zh-CN" dirty="0"/>
              <a:t>GET</a:t>
            </a:r>
            <a:r>
              <a:rPr lang="zh-CN" altLang="en-US" dirty="0"/>
              <a:t>方法的</a:t>
            </a:r>
            <a:r>
              <a:rPr lang="en-US" altLang="zh-CN" dirty="0"/>
              <a:t>Request</a:t>
            </a:r>
            <a:r>
              <a:rPr lang="zh-CN" altLang="en-US" dirty="0"/>
              <a:t>报文中没有</a:t>
            </a:r>
            <a:r>
              <a:rPr lang="en-US" altLang="zh-CN" dirty="0"/>
              <a:t>entity body</a:t>
            </a:r>
            <a:r>
              <a:rPr lang="zh-CN" altLang="en-US" dirty="0"/>
              <a:t>，而使用</a:t>
            </a:r>
            <a:r>
              <a:rPr lang="en-US" altLang="zh-CN" dirty="0"/>
              <a:t>POST</a:t>
            </a:r>
            <a:r>
              <a:rPr lang="zh-CN" altLang="en-US" dirty="0"/>
              <a:t>方法的</a:t>
            </a:r>
            <a:r>
              <a:rPr lang="en-US" altLang="zh-CN" dirty="0"/>
              <a:t>Request</a:t>
            </a:r>
            <a:r>
              <a:rPr lang="zh-CN" altLang="en-US" dirty="0"/>
              <a:t>报文中在</a:t>
            </a:r>
            <a:r>
              <a:rPr lang="en-US" altLang="zh-CN" dirty="0"/>
              <a:t>Entity Body</a:t>
            </a:r>
            <a:r>
              <a:rPr lang="zh-CN" altLang="en-US" dirty="0"/>
              <a:t>中包含一些需要传回</a:t>
            </a:r>
            <a:r>
              <a:rPr lang="en-US" altLang="zh-CN" dirty="0"/>
              <a:t>Server</a:t>
            </a:r>
            <a:r>
              <a:rPr lang="zh-CN" altLang="en-US" dirty="0"/>
              <a:t>的数据。</a:t>
            </a:r>
          </a:p>
          <a:p>
            <a:r>
              <a:rPr lang="zh-CN" altLang="en-US" dirty="0"/>
              <a:t>   </a:t>
            </a:r>
            <a:r>
              <a:rPr lang="en-US" altLang="zh-CN" dirty="0"/>
              <a:t>2) </a:t>
            </a:r>
            <a:r>
              <a:rPr lang="zh-CN" altLang="en-US" dirty="0"/>
              <a:t>利用</a:t>
            </a:r>
            <a:r>
              <a:rPr lang="en-US" altLang="zh-CN" dirty="0"/>
              <a:t>GET</a:t>
            </a:r>
            <a:r>
              <a:rPr lang="zh-CN" altLang="en-US" dirty="0"/>
              <a:t>方法也可以将用户在</a:t>
            </a:r>
            <a:r>
              <a:rPr lang="en-US" altLang="zh-CN" dirty="0"/>
              <a:t>Page</a:t>
            </a:r>
            <a:r>
              <a:rPr lang="zh-CN" altLang="en-US" dirty="0"/>
              <a:t>输入的一些数据传回</a:t>
            </a:r>
            <a:r>
              <a:rPr lang="en-US" altLang="zh-CN" dirty="0"/>
              <a:t>Server, </a:t>
            </a:r>
            <a:r>
              <a:rPr lang="zh-CN" altLang="en-US" dirty="0"/>
              <a:t>见下页</a:t>
            </a:r>
          </a:p>
        </p:txBody>
      </p:sp>
    </p:spTree>
    <p:extLst>
      <p:ext uri="{BB962C8B-B14F-4D97-AF65-F5344CB8AC3E}">
        <p14:creationId xmlns:p14="http://schemas.microsoft.com/office/powerpoint/2010/main" xmlns="" val="22811145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C470A44-F148-491B-923C-F1131AA9DBC9}" type="slidenum">
              <a:rPr lang="en-US" altLang="zh-CN"/>
              <a:pPr/>
              <a:t>96</a:t>
            </a:fld>
            <a:endParaRPr lang="en-US" altLang="zh-CN"/>
          </a:p>
        </p:txBody>
      </p:sp>
      <p:sp>
        <p:nvSpPr>
          <p:cNvPr id="59085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47500246-6FF4-4A80-B43D-35805F5E5738}" type="slidenum">
              <a:rPr lang="en-US" altLang="zh-CN" sz="1200"/>
              <a:pPr algn="r"/>
              <a:t>96</a:t>
            </a:fld>
            <a:endParaRPr lang="en-US" altLang="zh-CN" sz="1200"/>
          </a:p>
        </p:txBody>
      </p:sp>
      <p:sp>
        <p:nvSpPr>
          <p:cNvPr id="590851" name="Rectangle 2"/>
          <p:cNvSpPr>
            <a:spLocks noGrp="1" noRot="1" noChangeAspect="1" noChangeArrowheads="1" noTextEdit="1"/>
          </p:cNvSpPr>
          <p:nvPr>
            <p:ph type="sldImg"/>
          </p:nvPr>
        </p:nvSpPr>
        <p:spPr>
          <a:ln/>
        </p:spPr>
      </p:sp>
      <p:sp>
        <p:nvSpPr>
          <p:cNvPr id="590852"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6363407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3D25859-91A4-4A51-BD1C-35BC62C9A5BE}" type="slidenum">
              <a:rPr lang="en-US" altLang="zh-CN"/>
              <a:pPr/>
              <a:t>97</a:t>
            </a:fld>
            <a:endParaRPr lang="en-US" altLang="zh-CN"/>
          </a:p>
        </p:txBody>
      </p:sp>
      <p:sp>
        <p:nvSpPr>
          <p:cNvPr id="59289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C16F56B-37D8-417B-A358-598145B7E209}" type="slidenum">
              <a:rPr lang="en-US" altLang="zh-CN" sz="1200"/>
              <a:pPr algn="r"/>
              <a:t>97</a:t>
            </a:fld>
            <a:endParaRPr lang="en-US" altLang="zh-CN" sz="1200"/>
          </a:p>
        </p:txBody>
      </p:sp>
      <p:sp>
        <p:nvSpPr>
          <p:cNvPr id="592899" name="Rectangle 2"/>
          <p:cNvSpPr>
            <a:spLocks noGrp="1" noRot="1" noChangeAspect="1" noChangeArrowheads="1" noTextEdit="1"/>
          </p:cNvSpPr>
          <p:nvPr>
            <p:ph type="sldImg"/>
          </p:nvPr>
        </p:nvSpPr>
        <p:spPr>
          <a:ln/>
        </p:spPr>
      </p:sp>
      <p:sp>
        <p:nvSpPr>
          <p:cNvPr id="592900"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801901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D3E51BEB-0894-4923-B8C3-50AC693F7D67}" type="slidenum">
              <a:rPr lang="en-US" altLang="zh-CN"/>
              <a:pPr/>
              <a:t>98</a:t>
            </a:fld>
            <a:endParaRPr lang="en-US" altLang="zh-CN"/>
          </a:p>
        </p:txBody>
      </p:sp>
      <p:sp>
        <p:nvSpPr>
          <p:cNvPr id="5949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6C0729E5-A21F-4C5A-915A-DF34C83C04F0}" type="slidenum">
              <a:rPr lang="en-US" altLang="zh-CN" sz="1200"/>
              <a:pPr algn="r"/>
              <a:t>98</a:t>
            </a:fld>
            <a:endParaRPr lang="en-US" altLang="zh-CN" sz="1200"/>
          </a:p>
        </p:txBody>
      </p:sp>
      <p:sp>
        <p:nvSpPr>
          <p:cNvPr id="594947" name="Rectangle 2"/>
          <p:cNvSpPr>
            <a:spLocks noGrp="1" noRot="1" noChangeAspect="1" noChangeArrowheads="1" noTextEdit="1"/>
          </p:cNvSpPr>
          <p:nvPr>
            <p:ph type="sldImg"/>
          </p:nvPr>
        </p:nvSpPr>
        <p:spPr>
          <a:ln/>
        </p:spPr>
      </p:sp>
      <p:sp>
        <p:nvSpPr>
          <p:cNvPr id="594948"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40637504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D47C55-2FFF-454B-8B9A-6E04F90AB220}" type="slidenum">
              <a:rPr lang="en-US" altLang="zh-CN"/>
              <a:pPr/>
              <a:t>99</a:t>
            </a:fld>
            <a:endParaRPr lang="en-US" altLang="zh-CN"/>
          </a:p>
        </p:txBody>
      </p:sp>
      <p:sp>
        <p:nvSpPr>
          <p:cNvPr id="364546" name="Rectangle 2"/>
          <p:cNvSpPr>
            <a:spLocks noGrp="1" noRot="1" noChangeAspect="1" noChangeArrowheads="1" noTextEdit="1"/>
          </p:cNvSpPr>
          <p:nvPr>
            <p:ph type="sldImg"/>
          </p:nvPr>
        </p:nvSpPr>
        <p:spPr>
          <a:ln/>
        </p:spPr>
      </p:sp>
      <p:sp>
        <p:nvSpPr>
          <p:cNvPr id="3645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B1E307-0AAA-4342-A048-505FBB1C239F}" type="slidenum">
              <a:rPr lang="en-US" altLang="zh-CN"/>
              <a:pPr/>
              <a:t>100</a:t>
            </a:fld>
            <a:endParaRPr lang="en-US" altLang="zh-CN"/>
          </a:p>
        </p:txBody>
      </p:sp>
      <p:sp>
        <p:nvSpPr>
          <p:cNvPr id="366594" name="Rectangle 2"/>
          <p:cNvSpPr>
            <a:spLocks noGrp="1" noRot="1" noChangeAspect="1" noChangeArrowheads="1" noTextEdit="1"/>
          </p:cNvSpPr>
          <p:nvPr>
            <p:ph type="sldImg"/>
          </p:nvPr>
        </p:nvSpPr>
        <p:spPr>
          <a:ln/>
        </p:spPr>
      </p:sp>
      <p:sp>
        <p:nvSpPr>
          <p:cNvPr id="3665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2E281D2-5088-42F1-AC5C-66AEA9F3BBFC}" type="slidenum">
              <a:rPr lang="en-US" altLang="zh-CN"/>
              <a:pPr/>
              <a:t>101</a:t>
            </a:fld>
            <a:endParaRPr lang="en-US" altLang="zh-CN"/>
          </a:p>
        </p:txBody>
      </p:sp>
      <p:sp>
        <p:nvSpPr>
          <p:cNvPr id="60109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2156156A-6A41-47FE-8628-4A7013EAF07E}" type="slidenum">
              <a:rPr lang="en-US" altLang="zh-CN" sz="1200"/>
              <a:pPr algn="r"/>
              <a:t>101</a:t>
            </a:fld>
            <a:endParaRPr lang="en-US" altLang="zh-CN" sz="1200"/>
          </a:p>
        </p:txBody>
      </p:sp>
      <p:sp>
        <p:nvSpPr>
          <p:cNvPr id="601091" name="Rectangle 2"/>
          <p:cNvSpPr>
            <a:spLocks noGrp="1" noRot="1" noChangeAspect="1" noChangeArrowheads="1" noTextEdit="1"/>
          </p:cNvSpPr>
          <p:nvPr>
            <p:ph type="sldImg"/>
          </p:nvPr>
        </p:nvSpPr>
        <p:spPr>
          <a:ln/>
        </p:spPr>
      </p:sp>
      <p:sp>
        <p:nvSpPr>
          <p:cNvPr id="601092"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32727965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E987168-8270-4E6A-A15A-A76C14D5D14D}" type="slidenum">
              <a:rPr lang="en-US" altLang="zh-CN"/>
              <a:pPr/>
              <a:t>102</a:t>
            </a:fld>
            <a:endParaRPr lang="en-US" altLang="zh-CN"/>
          </a:p>
        </p:txBody>
      </p:sp>
      <p:sp>
        <p:nvSpPr>
          <p:cNvPr id="60313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5B810100-F6C6-4816-8BD8-96321102975A}" type="slidenum">
              <a:rPr lang="en-US" altLang="zh-CN" sz="1200"/>
              <a:pPr algn="r"/>
              <a:t>102</a:t>
            </a:fld>
            <a:endParaRPr lang="en-US" altLang="zh-CN" sz="1200"/>
          </a:p>
        </p:txBody>
      </p:sp>
      <p:sp>
        <p:nvSpPr>
          <p:cNvPr id="603139" name="Rectangle 2"/>
          <p:cNvSpPr>
            <a:spLocks noGrp="1" noRot="1" noChangeAspect="1" noChangeArrowheads="1" noTextEdit="1"/>
          </p:cNvSpPr>
          <p:nvPr>
            <p:ph type="sldImg"/>
          </p:nvPr>
        </p:nvSpPr>
        <p:spPr>
          <a:ln/>
        </p:spPr>
      </p:sp>
      <p:sp>
        <p:nvSpPr>
          <p:cNvPr id="603140"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7752331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11EDA4DC-88E8-40FF-BEFD-4C9566F52346}" type="slidenum">
              <a:rPr lang="en-US" altLang="zh-CN"/>
              <a:pPr/>
              <a:t>103</a:t>
            </a:fld>
            <a:endParaRPr lang="en-US" altLang="zh-CN"/>
          </a:p>
        </p:txBody>
      </p:sp>
      <p:sp>
        <p:nvSpPr>
          <p:cNvPr id="60518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414A5BEB-16C9-4728-BE06-F574E43682D9}" type="slidenum">
              <a:rPr lang="en-US" altLang="zh-CN" sz="1200"/>
              <a:pPr algn="r"/>
              <a:t>103</a:t>
            </a:fld>
            <a:endParaRPr lang="en-US" altLang="zh-CN" sz="1200"/>
          </a:p>
        </p:txBody>
      </p:sp>
      <p:sp>
        <p:nvSpPr>
          <p:cNvPr id="605187" name="Rectangle 2"/>
          <p:cNvSpPr>
            <a:spLocks noGrp="1" noRot="1" noChangeAspect="1" noChangeArrowheads="1" noTextEdit="1"/>
          </p:cNvSpPr>
          <p:nvPr>
            <p:ph type="sldImg"/>
          </p:nvPr>
        </p:nvSpPr>
        <p:spPr>
          <a:ln/>
        </p:spPr>
      </p:sp>
      <p:sp>
        <p:nvSpPr>
          <p:cNvPr id="605188"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741528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E470A5FC-764A-447A-80BD-99FCA984275C}" type="slidenum">
              <a:rPr lang="en-US" altLang="zh-CN"/>
              <a:pPr/>
              <a:t>104</a:t>
            </a:fld>
            <a:endParaRPr lang="en-US" altLang="zh-CN"/>
          </a:p>
        </p:txBody>
      </p:sp>
      <p:sp>
        <p:nvSpPr>
          <p:cNvPr id="60723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C3146124-A002-4E5F-89A7-B656E25180D7}" type="slidenum">
              <a:rPr lang="en-US" altLang="zh-CN" sz="1200"/>
              <a:pPr algn="r"/>
              <a:t>104</a:t>
            </a:fld>
            <a:endParaRPr lang="en-US" altLang="zh-CN" sz="1200"/>
          </a:p>
        </p:txBody>
      </p:sp>
      <p:sp>
        <p:nvSpPr>
          <p:cNvPr id="607235" name="Rectangle 2"/>
          <p:cNvSpPr>
            <a:spLocks noGrp="1" noRot="1" noChangeAspect="1" noChangeArrowheads="1" noTextEdit="1"/>
          </p:cNvSpPr>
          <p:nvPr>
            <p:ph type="sldImg"/>
          </p:nvPr>
        </p:nvSpPr>
        <p:spPr>
          <a:ln/>
        </p:spPr>
      </p:sp>
      <p:sp>
        <p:nvSpPr>
          <p:cNvPr id="607236"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34735066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31F9F220-C93C-44E4-B730-8E3410355DDE}" type="slidenum">
              <a:rPr lang="en-US" altLang="zh-CN"/>
              <a:pPr/>
              <a:t>106</a:t>
            </a:fld>
            <a:endParaRPr lang="en-US" altLang="zh-CN"/>
          </a:p>
        </p:txBody>
      </p:sp>
      <p:sp>
        <p:nvSpPr>
          <p:cNvPr id="61133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D8F9C42C-4ADC-41B0-B460-FAF7F7A0BC6B}" type="slidenum">
              <a:rPr lang="en-US" altLang="zh-CN" sz="1200"/>
              <a:pPr algn="r"/>
              <a:t>106</a:t>
            </a:fld>
            <a:endParaRPr lang="en-US" altLang="zh-CN" sz="1200"/>
          </a:p>
        </p:txBody>
      </p:sp>
      <p:sp>
        <p:nvSpPr>
          <p:cNvPr id="611331" name="Rectangle 2"/>
          <p:cNvSpPr>
            <a:spLocks noGrp="1" noRot="1" noChangeAspect="1" noChangeArrowheads="1" noTextEdit="1"/>
          </p:cNvSpPr>
          <p:nvPr>
            <p:ph type="sldImg"/>
          </p:nvPr>
        </p:nvSpPr>
        <p:spPr>
          <a:ln/>
        </p:spPr>
      </p:sp>
      <p:sp>
        <p:nvSpPr>
          <p:cNvPr id="611332"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1561638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B406F62-8A48-458A-81EE-89AC1702EC1C}" type="slidenum">
              <a:rPr lang="en-US" altLang="zh-CN"/>
              <a:pPr/>
              <a:t>13</a:t>
            </a:fld>
            <a:endParaRPr lang="en-US" altLang="zh-CN"/>
          </a:p>
        </p:txBody>
      </p:sp>
      <p:sp>
        <p:nvSpPr>
          <p:cNvPr id="48640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B4CF6DB7-52BA-4C86-AC18-B3D195AC7BAA}" type="slidenum">
              <a:rPr lang="en-US" altLang="zh-CN" sz="1200"/>
              <a:pPr algn="r"/>
              <a:t>13</a:t>
            </a:fld>
            <a:endParaRPr lang="en-US" altLang="zh-CN" sz="1200"/>
          </a:p>
        </p:txBody>
      </p:sp>
      <p:sp>
        <p:nvSpPr>
          <p:cNvPr id="486403" name="Rectangle 2"/>
          <p:cNvSpPr>
            <a:spLocks noGrp="1" noRot="1" noChangeAspect="1" noChangeArrowheads="1" noTextEdit="1"/>
          </p:cNvSpPr>
          <p:nvPr>
            <p:ph type="sldImg"/>
          </p:nvPr>
        </p:nvSpPr>
        <p:spPr>
          <a:ln/>
        </p:spPr>
      </p:sp>
      <p:sp>
        <p:nvSpPr>
          <p:cNvPr id="486404" name="Rectangle 3"/>
          <p:cNvSpPr>
            <a:spLocks noGrp="1" noChangeArrowheads="1"/>
          </p:cNvSpPr>
          <p:nvPr>
            <p:ph type="body" idx="1"/>
          </p:nvPr>
        </p:nvSpPr>
        <p:spPr>
          <a:xfrm>
            <a:off x="914400" y="4343400"/>
            <a:ext cx="5029200" cy="4114800"/>
          </a:xfrm>
        </p:spPr>
        <p:txBody>
          <a:bodyPr/>
          <a:lstStyle/>
          <a:p>
            <a:r>
              <a:rPr lang="en-US" altLang="zh-CN" dirty="0"/>
              <a:t>Response</a:t>
            </a:r>
            <a:r>
              <a:rPr lang="zh-CN" altLang="en-US" dirty="0"/>
              <a:t>报文包括三部分：</a:t>
            </a:r>
          </a:p>
          <a:p>
            <a:r>
              <a:rPr lang="zh-CN" altLang="en-US" b="1" dirty="0"/>
              <a:t>   </a:t>
            </a:r>
            <a:r>
              <a:rPr lang="en-US" altLang="zh-CN" b="1" dirty="0"/>
              <a:t>1</a:t>
            </a:r>
            <a:r>
              <a:rPr lang="zh-CN" altLang="en-US" b="1" dirty="0"/>
              <a:t>、</a:t>
            </a:r>
            <a:r>
              <a:rPr lang="en-US" altLang="zh-CN" b="1" dirty="0"/>
              <a:t>status line</a:t>
            </a:r>
            <a:r>
              <a:rPr lang="zh-CN" altLang="en-US" b="1" dirty="0"/>
              <a:t>：</a:t>
            </a:r>
            <a:r>
              <a:rPr lang="zh-CN" altLang="en-US" dirty="0"/>
              <a:t>包括</a:t>
            </a:r>
            <a:r>
              <a:rPr lang="en-US" altLang="zh-CN" dirty="0"/>
              <a:t>version</a:t>
            </a:r>
            <a:r>
              <a:rPr lang="zh-CN" altLang="en-US" dirty="0"/>
              <a:t>、</a:t>
            </a:r>
            <a:r>
              <a:rPr lang="en-US" altLang="zh-CN" dirty="0"/>
              <a:t>status code</a:t>
            </a:r>
            <a:r>
              <a:rPr lang="zh-CN" altLang="en-US" dirty="0"/>
              <a:t>、</a:t>
            </a:r>
            <a:r>
              <a:rPr lang="en-US" altLang="zh-CN" dirty="0"/>
              <a:t>corresponding status</a:t>
            </a:r>
            <a:r>
              <a:rPr lang="zh-CN" altLang="en-US" dirty="0"/>
              <a:t>信息等三个域。</a:t>
            </a:r>
          </a:p>
          <a:p>
            <a:r>
              <a:rPr lang="zh-CN" altLang="en-US" b="1" dirty="0"/>
              <a:t>   </a:t>
            </a:r>
            <a:r>
              <a:rPr lang="en-US" altLang="zh-CN" b="1" dirty="0"/>
              <a:t>2</a:t>
            </a:r>
            <a:r>
              <a:rPr lang="zh-CN" altLang="en-US" b="1" dirty="0"/>
              <a:t>、</a:t>
            </a:r>
            <a:r>
              <a:rPr lang="en-US" altLang="zh-CN" b="1" dirty="0"/>
              <a:t>head lines</a:t>
            </a:r>
            <a:r>
              <a:rPr lang="zh-CN" altLang="en-US" b="1" dirty="0"/>
              <a:t>：</a:t>
            </a:r>
          </a:p>
          <a:p>
            <a:r>
              <a:rPr lang="zh-CN" altLang="en-US" dirty="0"/>
              <a:t> </a:t>
            </a:r>
            <a:r>
              <a:rPr lang="en-US" altLang="zh-CN" dirty="0"/>
              <a:t>1) Connection</a:t>
            </a:r>
            <a:r>
              <a:rPr lang="zh-CN" altLang="en-US" dirty="0"/>
              <a:t>行：</a:t>
            </a:r>
            <a:r>
              <a:rPr lang="en-US" altLang="zh-CN" dirty="0"/>
              <a:t>close</a:t>
            </a:r>
            <a:r>
              <a:rPr lang="zh-CN" altLang="en-US" dirty="0"/>
              <a:t>指</a:t>
            </a:r>
            <a:r>
              <a:rPr lang="en-US" altLang="zh-CN" dirty="0"/>
              <a:t>Server</a:t>
            </a:r>
            <a:r>
              <a:rPr lang="zh-CN" altLang="en-US" dirty="0"/>
              <a:t>在发送完被请求的</a:t>
            </a:r>
            <a:r>
              <a:rPr lang="en-US" altLang="zh-CN" dirty="0"/>
              <a:t>object</a:t>
            </a:r>
            <a:r>
              <a:rPr lang="zh-CN" altLang="en-US" dirty="0"/>
              <a:t>后将关闭</a:t>
            </a:r>
            <a:r>
              <a:rPr lang="en-US" altLang="zh-CN" dirty="0"/>
              <a:t>TCP</a:t>
            </a:r>
            <a:r>
              <a:rPr lang="zh-CN" altLang="en-US" dirty="0"/>
              <a:t>连接</a:t>
            </a:r>
            <a:r>
              <a:rPr lang="en-US" altLang="zh-CN" dirty="0"/>
              <a:t>; keep-alive</a:t>
            </a:r>
            <a:r>
              <a:rPr lang="zh-CN" altLang="en-US" dirty="0"/>
              <a:t>指</a:t>
            </a:r>
            <a:r>
              <a:rPr lang="en-US" altLang="zh-CN" dirty="0"/>
              <a:t>Server</a:t>
            </a:r>
            <a:r>
              <a:rPr lang="zh-CN" altLang="en-US" dirty="0"/>
              <a:t>在发送完被请求的</a:t>
            </a:r>
            <a:r>
              <a:rPr lang="en-US" altLang="zh-CN" dirty="0"/>
              <a:t>Object</a:t>
            </a:r>
            <a:r>
              <a:rPr lang="zh-CN" altLang="en-US" dirty="0"/>
              <a:t>后保持</a:t>
            </a:r>
            <a:r>
              <a:rPr lang="en-US" altLang="zh-CN" dirty="0"/>
              <a:t>TCP</a:t>
            </a:r>
            <a:r>
              <a:rPr lang="zh-CN" altLang="en-US" dirty="0"/>
              <a:t>连接    </a:t>
            </a:r>
          </a:p>
          <a:p>
            <a:r>
              <a:rPr lang="en-US" altLang="zh-CN" dirty="0"/>
              <a:t> 2) Date</a:t>
            </a:r>
            <a:r>
              <a:rPr lang="zh-CN" altLang="en-US" dirty="0"/>
              <a:t>行：</a:t>
            </a:r>
            <a:r>
              <a:rPr lang="en-US" altLang="zh-CN" dirty="0"/>
              <a:t>Server</a:t>
            </a:r>
            <a:r>
              <a:rPr lang="zh-CN" altLang="en-US" dirty="0"/>
              <a:t>创建</a:t>
            </a:r>
            <a:r>
              <a:rPr lang="en-US" altLang="zh-CN" dirty="0"/>
              <a:t>respond</a:t>
            </a:r>
            <a:r>
              <a:rPr lang="zh-CN" altLang="en-US" dirty="0"/>
              <a:t>报文的时间</a:t>
            </a:r>
          </a:p>
          <a:p>
            <a:r>
              <a:rPr lang="en-US" altLang="zh-CN" dirty="0"/>
              <a:t> 3) Server</a:t>
            </a:r>
            <a:r>
              <a:rPr lang="zh-CN" altLang="en-US" dirty="0"/>
              <a:t>行：</a:t>
            </a:r>
            <a:r>
              <a:rPr lang="en-US" altLang="zh-CN" dirty="0"/>
              <a:t>Server</a:t>
            </a:r>
            <a:r>
              <a:rPr lang="zh-CN" altLang="en-US" dirty="0"/>
              <a:t>的基本信息</a:t>
            </a:r>
          </a:p>
          <a:p>
            <a:r>
              <a:rPr lang="en-US" altLang="zh-CN" dirty="0"/>
              <a:t> 4) Last-Modified</a:t>
            </a:r>
            <a:r>
              <a:rPr lang="zh-CN" altLang="en-US" dirty="0"/>
              <a:t>：所发送</a:t>
            </a:r>
            <a:r>
              <a:rPr lang="en-US" altLang="zh-CN" dirty="0"/>
              <a:t>object</a:t>
            </a:r>
            <a:r>
              <a:rPr lang="zh-CN" altLang="en-US" dirty="0"/>
              <a:t>被创建或最后修改的时间，与</a:t>
            </a:r>
            <a:r>
              <a:rPr lang="en-US" altLang="zh-CN" dirty="0"/>
              <a:t>Web Cache</a:t>
            </a:r>
            <a:r>
              <a:rPr lang="zh-CN" altLang="en-US" dirty="0"/>
              <a:t>有关</a:t>
            </a:r>
          </a:p>
          <a:p>
            <a:r>
              <a:rPr lang="en-US" altLang="zh-CN" dirty="0"/>
              <a:t> 5) Content-Length</a:t>
            </a:r>
            <a:r>
              <a:rPr lang="zh-CN" altLang="en-US" dirty="0"/>
              <a:t>：所发送</a:t>
            </a:r>
            <a:r>
              <a:rPr lang="en-US" altLang="zh-CN" b="1" dirty="0"/>
              <a:t>object</a:t>
            </a:r>
            <a:r>
              <a:rPr lang="zh-CN" altLang="en-US" dirty="0"/>
              <a:t>的长度，单位为</a:t>
            </a:r>
            <a:r>
              <a:rPr lang="en-US" altLang="zh-CN" dirty="0"/>
              <a:t>byte</a:t>
            </a:r>
          </a:p>
          <a:p>
            <a:r>
              <a:rPr lang="en-US" altLang="zh-CN" dirty="0"/>
              <a:t> 6) Content-type</a:t>
            </a:r>
            <a:r>
              <a:rPr lang="zh-CN" altLang="en-US" dirty="0"/>
              <a:t>：所发送</a:t>
            </a:r>
            <a:r>
              <a:rPr lang="en-US" altLang="zh-CN" b="1" dirty="0"/>
              <a:t>object</a:t>
            </a:r>
            <a:r>
              <a:rPr lang="zh-CN" altLang="en-US" dirty="0"/>
              <a:t>的类型。</a:t>
            </a:r>
          </a:p>
          <a:p>
            <a:r>
              <a:rPr lang="zh-CN" altLang="en-US" b="1" dirty="0"/>
              <a:t>   </a:t>
            </a:r>
            <a:r>
              <a:rPr lang="en-US" altLang="zh-CN" b="1" dirty="0"/>
              <a:t>3</a:t>
            </a:r>
            <a:r>
              <a:rPr lang="zh-CN" altLang="en-US" b="1" dirty="0"/>
              <a:t>、</a:t>
            </a:r>
            <a:r>
              <a:rPr lang="en-US" altLang="zh-CN" b="1" dirty="0"/>
              <a:t>entity body</a:t>
            </a:r>
            <a:r>
              <a:rPr lang="zh-CN" altLang="en-US" b="1" dirty="0"/>
              <a:t>：</a:t>
            </a:r>
            <a:r>
              <a:rPr lang="zh-CN" altLang="en-US" dirty="0"/>
              <a:t>包含被请求的</a:t>
            </a:r>
            <a:r>
              <a:rPr lang="en-US" altLang="zh-CN" dirty="0"/>
              <a:t>object</a:t>
            </a:r>
          </a:p>
          <a:p>
            <a:r>
              <a:rPr lang="en-US" altLang="zh-CN" dirty="0"/>
              <a:t>   HTTP</a:t>
            </a:r>
            <a:r>
              <a:rPr lang="zh-CN" altLang="en-US" dirty="0"/>
              <a:t>协议支持的</a:t>
            </a:r>
            <a:r>
              <a:rPr lang="en-US" altLang="zh-CN" dirty="0"/>
              <a:t>Response</a:t>
            </a:r>
            <a:r>
              <a:rPr lang="zh-CN" altLang="en-US" dirty="0"/>
              <a:t>报文</a:t>
            </a:r>
            <a:r>
              <a:rPr lang="en-US" altLang="zh-CN" dirty="0"/>
              <a:t>Head Line</a:t>
            </a:r>
            <a:r>
              <a:rPr lang="zh-CN" altLang="en-US" dirty="0"/>
              <a:t>有许多许多。</a:t>
            </a:r>
          </a:p>
        </p:txBody>
      </p:sp>
    </p:spTree>
    <p:extLst>
      <p:ext uri="{BB962C8B-B14F-4D97-AF65-F5344CB8AC3E}">
        <p14:creationId xmlns:p14="http://schemas.microsoft.com/office/powerpoint/2010/main" xmlns="" val="20405290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7E66CE6-CDA0-49C2-B528-886CF19B49E4}" type="slidenum">
              <a:rPr lang="en-US" altLang="zh-CN"/>
              <a:pPr/>
              <a:t>107</a:t>
            </a:fld>
            <a:endParaRPr lang="en-US" altLang="zh-CN"/>
          </a:p>
        </p:txBody>
      </p:sp>
      <p:sp>
        <p:nvSpPr>
          <p:cNvPr id="61337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6818083E-82DC-4458-A6DF-38A27353AF7F}" type="slidenum">
              <a:rPr lang="en-US" altLang="zh-CN" sz="1200"/>
              <a:pPr algn="r"/>
              <a:t>107</a:t>
            </a:fld>
            <a:endParaRPr lang="en-US" altLang="zh-CN" sz="1200"/>
          </a:p>
        </p:txBody>
      </p:sp>
      <p:sp>
        <p:nvSpPr>
          <p:cNvPr id="613379" name="Rectangle 2"/>
          <p:cNvSpPr>
            <a:spLocks noGrp="1" noRot="1" noChangeAspect="1" noChangeArrowheads="1" noTextEdit="1"/>
          </p:cNvSpPr>
          <p:nvPr>
            <p:ph type="sldImg"/>
          </p:nvPr>
        </p:nvSpPr>
        <p:spPr>
          <a:ln/>
        </p:spPr>
      </p:sp>
      <p:sp>
        <p:nvSpPr>
          <p:cNvPr id="613380"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39738038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5FE9B5EB-FF7E-47FC-B4EE-3FB3081F2500}" type="slidenum">
              <a:rPr lang="en-US" altLang="zh-CN"/>
              <a:pPr/>
              <a:t>108</a:t>
            </a:fld>
            <a:endParaRPr lang="en-US" altLang="zh-CN"/>
          </a:p>
        </p:txBody>
      </p:sp>
      <p:sp>
        <p:nvSpPr>
          <p:cNvPr id="61542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8C1B1DF-6789-4218-9FF9-4A80475F9272}" type="slidenum">
              <a:rPr lang="en-US" altLang="zh-CN" sz="1200"/>
              <a:pPr algn="r"/>
              <a:t>108</a:t>
            </a:fld>
            <a:endParaRPr lang="en-US" altLang="zh-CN" sz="1200"/>
          </a:p>
        </p:txBody>
      </p:sp>
      <p:sp>
        <p:nvSpPr>
          <p:cNvPr id="615427" name="Rectangle 2"/>
          <p:cNvSpPr>
            <a:spLocks noGrp="1" noRot="1" noChangeAspect="1" noChangeArrowheads="1" noTextEdit="1"/>
          </p:cNvSpPr>
          <p:nvPr>
            <p:ph type="sldImg"/>
          </p:nvPr>
        </p:nvSpPr>
        <p:spPr>
          <a:ln/>
        </p:spPr>
      </p:sp>
      <p:sp>
        <p:nvSpPr>
          <p:cNvPr id="615428"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14501398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68E442C-ED68-4437-9C27-637B8F0ABE9B}" type="slidenum">
              <a:rPr lang="en-US" altLang="zh-CN"/>
              <a:pPr/>
              <a:t>110</a:t>
            </a:fld>
            <a:endParaRPr lang="en-US" altLang="zh-CN"/>
          </a:p>
        </p:txBody>
      </p:sp>
      <p:sp>
        <p:nvSpPr>
          <p:cNvPr id="61747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4729153-3856-41D7-892A-36FE1FA1596C}" type="slidenum">
              <a:rPr lang="en-US" altLang="zh-CN" sz="1200"/>
              <a:pPr algn="r"/>
              <a:t>110</a:t>
            </a:fld>
            <a:endParaRPr lang="en-US" altLang="zh-CN" sz="1200"/>
          </a:p>
        </p:txBody>
      </p:sp>
      <p:sp>
        <p:nvSpPr>
          <p:cNvPr id="617475" name="Rectangle 2"/>
          <p:cNvSpPr>
            <a:spLocks noGrp="1" noRot="1" noChangeAspect="1" noChangeArrowheads="1" noTextEdit="1"/>
          </p:cNvSpPr>
          <p:nvPr>
            <p:ph type="sldImg"/>
          </p:nvPr>
        </p:nvSpPr>
        <p:spPr>
          <a:ln/>
        </p:spPr>
      </p:sp>
      <p:sp>
        <p:nvSpPr>
          <p:cNvPr id="617476"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41304734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7F8547E5-32BE-4990-A5C7-CCEB685D1E1B}" type="slidenum">
              <a:rPr lang="en-US" altLang="zh-CN"/>
              <a:pPr/>
              <a:t>111</a:t>
            </a:fld>
            <a:endParaRPr lang="en-US" altLang="zh-CN"/>
          </a:p>
        </p:txBody>
      </p:sp>
      <p:sp>
        <p:nvSpPr>
          <p:cNvPr id="61952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23ED284A-9121-4409-B01E-14A762D5BEF6}" type="slidenum">
              <a:rPr lang="en-US" altLang="zh-CN" sz="1200"/>
              <a:pPr algn="r"/>
              <a:t>111</a:t>
            </a:fld>
            <a:endParaRPr lang="en-US" altLang="zh-CN" sz="1200"/>
          </a:p>
        </p:txBody>
      </p:sp>
      <p:sp>
        <p:nvSpPr>
          <p:cNvPr id="619523" name="Rectangle 2"/>
          <p:cNvSpPr>
            <a:spLocks noGrp="1" noRot="1" noChangeAspect="1" noChangeArrowheads="1" noTextEdit="1"/>
          </p:cNvSpPr>
          <p:nvPr>
            <p:ph type="sldImg"/>
          </p:nvPr>
        </p:nvSpPr>
        <p:spPr>
          <a:ln/>
        </p:spPr>
      </p:sp>
      <p:sp>
        <p:nvSpPr>
          <p:cNvPr id="619524"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40829526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90BAE4C-8E61-4A4F-8A10-1C4D82ED3CBD}" type="slidenum">
              <a:rPr lang="en-US" altLang="zh-CN"/>
              <a:pPr/>
              <a:t>112</a:t>
            </a:fld>
            <a:endParaRPr lang="en-US" altLang="zh-CN"/>
          </a:p>
        </p:txBody>
      </p:sp>
      <p:sp>
        <p:nvSpPr>
          <p:cNvPr id="62157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D6BFE69E-4F8D-4C04-A771-A7274934CD07}" type="slidenum">
              <a:rPr lang="en-US" altLang="zh-CN" sz="1200"/>
              <a:pPr algn="r"/>
              <a:t>112</a:t>
            </a:fld>
            <a:endParaRPr lang="en-US" altLang="zh-CN" sz="1200"/>
          </a:p>
        </p:txBody>
      </p:sp>
      <p:sp>
        <p:nvSpPr>
          <p:cNvPr id="621571" name="Rectangle 2"/>
          <p:cNvSpPr>
            <a:spLocks noGrp="1" noRot="1" noChangeAspect="1" noChangeArrowheads="1" noTextEdit="1"/>
          </p:cNvSpPr>
          <p:nvPr>
            <p:ph type="sldImg"/>
          </p:nvPr>
        </p:nvSpPr>
        <p:spPr>
          <a:ln/>
        </p:spPr>
      </p:sp>
      <p:sp>
        <p:nvSpPr>
          <p:cNvPr id="621572"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18877438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12CEFF71-664B-41F0-9374-F19DB7F86C03}" type="slidenum">
              <a:rPr lang="en-US" altLang="zh-CN"/>
              <a:pPr/>
              <a:t>113</a:t>
            </a:fld>
            <a:endParaRPr lang="en-US" altLang="zh-CN"/>
          </a:p>
        </p:txBody>
      </p:sp>
      <p:sp>
        <p:nvSpPr>
          <p:cNvPr id="62361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6E2667E6-36E7-4316-B2A2-7523373A7718}" type="slidenum">
              <a:rPr lang="en-US" altLang="zh-CN" sz="1200"/>
              <a:pPr algn="r"/>
              <a:t>113</a:t>
            </a:fld>
            <a:endParaRPr lang="en-US" altLang="zh-CN" sz="1200"/>
          </a:p>
        </p:txBody>
      </p:sp>
      <p:sp>
        <p:nvSpPr>
          <p:cNvPr id="623619" name="Rectangle 2"/>
          <p:cNvSpPr>
            <a:spLocks noGrp="1" noRot="1" noChangeAspect="1" noChangeArrowheads="1" noTextEdit="1"/>
          </p:cNvSpPr>
          <p:nvPr>
            <p:ph type="sldImg"/>
          </p:nvPr>
        </p:nvSpPr>
        <p:spPr>
          <a:ln/>
        </p:spPr>
      </p:sp>
      <p:sp>
        <p:nvSpPr>
          <p:cNvPr id="623620"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36459600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83E107-570B-46DF-A5E5-8030F34D4458}" type="slidenum">
              <a:rPr lang="en-US" altLang="zh-CN"/>
              <a:pPr/>
              <a:t>119</a:t>
            </a:fld>
            <a:endParaRPr lang="en-US" altLang="zh-CN"/>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a:solidFill>
                  <a:schemeClr val="tx1"/>
                </a:solidFill>
                <a:latin typeface="Arial" pitchFamily="34" charset="0"/>
                <a:ea typeface="宋体" pitchFamily="2" charset="-122"/>
                <a:cs typeface="+mn-cs"/>
              </a:rPr>
              <a:t>ever increasing</a:t>
            </a:r>
          </a:p>
          <a:p>
            <a:endParaRPr lang="zh-CN" altLang="zh-CN"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83E107-570B-46DF-A5E5-8030F34D4458}" type="slidenum">
              <a:rPr lang="en-US" altLang="zh-CN"/>
              <a:pPr/>
              <a:t>120</a:t>
            </a:fld>
            <a:endParaRPr lang="en-US" altLang="zh-CN"/>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a:solidFill>
                  <a:schemeClr val="tx1"/>
                </a:solidFill>
                <a:latin typeface="Arial" pitchFamily="34" charset="0"/>
                <a:ea typeface="宋体" pitchFamily="2" charset="-122"/>
                <a:cs typeface="+mn-cs"/>
              </a:rPr>
              <a:t>storage area network</a:t>
            </a:r>
          </a:p>
          <a:p>
            <a:r>
              <a:rPr lang="en-US" altLang="zh-CN" dirty="0"/>
              <a:t>Wireless</a:t>
            </a:r>
            <a:r>
              <a:rPr lang="en-US" altLang="zh-CN" baseline="0" dirty="0"/>
              <a:t> Sensor networks</a:t>
            </a:r>
          </a:p>
          <a:p>
            <a:r>
              <a:rPr lang="en-US" altLang="zh-CN" baseline="0" dirty="0"/>
              <a:t>Fiber channel </a:t>
            </a:r>
            <a:r>
              <a:rPr lang="zh-CN" altLang="en-US" baseline="0" dirty="0"/>
              <a:t>存储网络</a:t>
            </a:r>
            <a:endParaRPr lang="zh-CN" altLang="en-US" dirty="0"/>
          </a:p>
        </p:txBody>
      </p:sp>
      <p:sp>
        <p:nvSpPr>
          <p:cNvPr id="4" name="灯片编号占位符 3"/>
          <p:cNvSpPr>
            <a:spLocks noGrp="1"/>
          </p:cNvSpPr>
          <p:nvPr>
            <p:ph type="sldNum" sz="quarter" idx="10"/>
          </p:nvPr>
        </p:nvSpPr>
        <p:spPr/>
        <p:txBody>
          <a:bodyPr/>
          <a:lstStyle/>
          <a:p>
            <a:fld id="{B160C279-BE80-4E1D-8AC8-79490B4E2F0A}" type="slidenum">
              <a:rPr lang="en-US" altLang="zh-CN" smtClean="0"/>
              <a:pPr/>
              <a:t>121</a:t>
            </a:fld>
            <a:endParaRPr lang="en-US"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9C9ECBE5-06FE-41D2-BE56-42E811A98E9D}" type="slidenum">
              <a:rPr lang="en-US" altLang="zh-CN"/>
              <a:pPr/>
              <a:t>123</a:t>
            </a:fld>
            <a:endParaRPr lang="en-US" altLang="zh-CN"/>
          </a:p>
        </p:txBody>
      </p:sp>
      <p:sp>
        <p:nvSpPr>
          <p:cNvPr id="63078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153ADC5-64C7-45CD-8AD2-5C46FC2F3C63}" type="slidenum">
              <a:rPr lang="en-US" altLang="zh-CN" sz="1200"/>
              <a:pPr algn="r"/>
              <a:t>123</a:t>
            </a:fld>
            <a:endParaRPr lang="en-US" altLang="zh-CN" sz="1200"/>
          </a:p>
        </p:txBody>
      </p:sp>
      <p:sp>
        <p:nvSpPr>
          <p:cNvPr id="630787" name="Rectangle 2"/>
          <p:cNvSpPr>
            <a:spLocks noGrp="1" noRot="1" noChangeAspect="1" noChangeArrowheads="1" noTextEdit="1"/>
          </p:cNvSpPr>
          <p:nvPr>
            <p:ph type="sldImg"/>
          </p:nvPr>
        </p:nvSpPr>
        <p:spPr>
          <a:ln/>
        </p:spPr>
      </p:sp>
      <p:sp>
        <p:nvSpPr>
          <p:cNvPr id="630788"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2189117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12B856-F98D-4B3A-8DC1-3E3E743C9585}" type="slidenum">
              <a:rPr lang="en-US" altLang="zh-CN"/>
              <a:pPr/>
              <a:t>15</a:t>
            </a:fld>
            <a:endParaRPr lang="en-US" altLang="zh-CN"/>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a:xfrm>
            <a:off x="914400" y="4343400"/>
            <a:ext cx="5029200" cy="4114800"/>
          </a:xfrm>
        </p:spPr>
        <p:txBody>
          <a:bodyPr/>
          <a:lstStyle/>
          <a:p>
            <a:r>
              <a:rPr lang="en-US" altLang="zh-CN" baseline="0" dirty="0"/>
              <a:t>    </a:t>
            </a:r>
            <a:r>
              <a:rPr lang="zh-CN" altLang="en-US" dirty="0"/>
              <a:t>传输层协议为运行在不同</a:t>
            </a:r>
            <a:r>
              <a:rPr lang="en-US" altLang="zh-CN" dirty="0"/>
              <a:t>Host</a:t>
            </a:r>
            <a:r>
              <a:rPr lang="zh-CN" altLang="en-US" dirty="0"/>
              <a:t>上的进程提供了一种逻辑通信机制，之所以叫做逻辑通信，是因为两个进程之间的通信就像所在的两个</a:t>
            </a:r>
            <a:r>
              <a:rPr lang="en-US" altLang="zh-CN" dirty="0"/>
              <a:t>Host</a:t>
            </a:r>
            <a:r>
              <a:rPr lang="zh-CN" altLang="en-US" dirty="0"/>
              <a:t>存在直接链接一样。其实，两个</a:t>
            </a:r>
            <a:r>
              <a:rPr lang="en-US" altLang="zh-CN" dirty="0"/>
              <a:t>Host</a:t>
            </a:r>
            <a:r>
              <a:rPr lang="zh-CN" altLang="en-US" dirty="0"/>
              <a:t>可能相距很远，两者的物理连接可能经过了多个交换机</a:t>
            </a:r>
            <a:r>
              <a:rPr lang="en-US" altLang="zh-CN" dirty="0"/>
              <a:t>/</a:t>
            </a:r>
            <a:r>
              <a:rPr lang="zh-CN" altLang="en-US" dirty="0"/>
              <a:t>路由器，传输路径可能由不同类型的物理链路组成。</a:t>
            </a:r>
          </a:p>
          <a:p>
            <a:r>
              <a:rPr lang="zh-CN" altLang="en-US" dirty="0"/>
              <a:t>    利用这种逻辑通信机制，两个进程可以不用考虑两者之间的物理连接方式而实现发送</a:t>
            </a:r>
            <a:r>
              <a:rPr lang="en-US" altLang="zh-CN" dirty="0"/>
              <a:t>/</a:t>
            </a:r>
            <a:r>
              <a:rPr lang="zh-CN" altLang="en-US" dirty="0"/>
              <a:t>接收消息。</a:t>
            </a:r>
          </a:p>
          <a:p>
            <a:r>
              <a:rPr lang="zh-CN" altLang="en-US" dirty="0"/>
              <a:t>    传输层协议在</a:t>
            </a:r>
            <a:r>
              <a:rPr lang="en-US" altLang="zh-CN" dirty="0"/>
              <a:t>Host</a:t>
            </a:r>
            <a:r>
              <a:rPr lang="zh-CN" altLang="en-US" dirty="0"/>
              <a:t>中实现，交换机</a:t>
            </a:r>
            <a:r>
              <a:rPr lang="en-US" altLang="zh-CN" dirty="0"/>
              <a:t>/</a:t>
            </a:r>
            <a:r>
              <a:rPr lang="zh-CN" altLang="en-US" dirty="0"/>
              <a:t>路由器中没有传输层。</a:t>
            </a:r>
          </a:p>
          <a:p>
            <a:r>
              <a:rPr lang="zh-CN" altLang="en-US" dirty="0"/>
              <a:t>    发送方：将应用递交的消息分成一个或多个的</a:t>
            </a:r>
            <a:r>
              <a:rPr lang="en-US" altLang="zh-CN" dirty="0"/>
              <a:t>Segment</a:t>
            </a:r>
            <a:r>
              <a:rPr lang="zh-CN" altLang="en-US" dirty="0"/>
              <a:t>，并向下传给网络层。</a:t>
            </a:r>
          </a:p>
          <a:p>
            <a:r>
              <a:rPr lang="zh-CN" altLang="en-US" dirty="0"/>
              <a:t>    接收方：将接收到的</a:t>
            </a:r>
            <a:r>
              <a:rPr lang="en-US" altLang="zh-CN" dirty="0"/>
              <a:t>segment</a:t>
            </a:r>
            <a:r>
              <a:rPr lang="zh-CN" altLang="en-US" dirty="0"/>
              <a:t>组装成消息，并向上交给应用层。</a:t>
            </a:r>
          </a:p>
          <a:p>
            <a:endParaRPr lang="en-US" altLang="zh-CN" dirty="0"/>
          </a:p>
        </p:txBody>
      </p:sp>
    </p:spTree>
    <p:extLst>
      <p:ext uri="{BB962C8B-B14F-4D97-AF65-F5344CB8AC3E}">
        <p14:creationId xmlns:p14="http://schemas.microsoft.com/office/powerpoint/2010/main" xmlns="" val="17799955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36B3BC-51B1-4B04-9A42-62DAE4C32B5E}" type="slidenum">
              <a:rPr lang="en-US" altLang="zh-CN"/>
              <a:pPr/>
              <a:t>124</a:t>
            </a:fld>
            <a:endParaRPr lang="en-US" altLang="zh-CN"/>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36B3BC-51B1-4B04-9A42-62DAE4C32B5E}" type="slidenum">
              <a:rPr lang="en-US" altLang="zh-CN"/>
              <a:pPr/>
              <a:t>125</a:t>
            </a:fld>
            <a:endParaRPr lang="en-US" altLang="zh-CN"/>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5244FC-F90C-4ABE-BF34-B8442F8279E1}" type="slidenum">
              <a:rPr lang="en-US" altLang="zh-CN"/>
              <a:pPr/>
              <a:t>126</a:t>
            </a:fld>
            <a:endParaRPr lang="en-US" altLang="zh-CN"/>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B136E5-549C-438D-97E5-2E907A7F0731}" type="slidenum">
              <a:rPr lang="en-US" altLang="zh-CN"/>
              <a:pPr/>
              <a:t>127</a:t>
            </a:fld>
            <a:endParaRPr lang="en-US" altLang="zh-CN"/>
          </a:p>
        </p:txBody>
      </p:sp>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B136E5-549C-438D-97E5-2E907A7F0731}" type="slidenum">
              <a:rPr lang="en-US" altLang="zh-CN"/>
              <a:pPr/>
              <a:t>128</a:t>
            </a:fld>
            <a:endParaRPr lang="en-US" altLang="zh-CN"/>
          </a:p>
        </p:txBody>
      </p:sp>
      <p:sp>
        <p:nvSpPr>
          <p:cNvPr id="377858" name="Rectangle 2"/>
          <p:cNvSpPr>
            <a:spLocks noGrp="1" noRot="1" noChangeAspect="1" noChangeArrowheads="1" noTextEdit="1"/>
          </p:cNvSpPr>
          <p:nvPr>
            <p:ph type="sldImg"/>
          </p:nvPr>
        </p:nvSpPr>
        <p:spPr>
          <a:ln/>
        </p:spPr>
      </p:sp>
      <p:sp>
        <p:nvSpPr>
          <p:cNvPr id="3778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E87EC8-B378-4B6D-8827-87FA1C22091C}" type="slidenum">
              <a:rPr lang="en-US" altLang="zh-CN"/>
              <a:pPr/>
              <a:t>133</a:t>
            </a:fld>
            <a:endParaRPr lang="en-US" altLang="zh-CN"/>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E87EC8-B378-4B6D-8827-87FA1C22091C}" type="slidenum">
              <a:rPr lang="en-US" altLang="zh-CN"/>
              <a:pPr/>
              <a:t>134</a:t>
            </a:fld>
            <a:endParaRPr lang="en-US" altLang="zh-CN"/>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833EC6-C4F3-487C-ABAA-F4A85115DD85}" type="slidenum">
              <a:rPr lang="en-US" altLang="zh-CN"/>
              <a:pPr/>
              <a:t>135</a:t>
            </a:fld>
            <a:endParaRPr lang="en-US" altLang="zh-CN"/>
          </a:p>
        </p:txBody>
      </p:sp>
      <p:sp>
        <p:nvSpPr>
          <p:cNvPr id="378882" name="Rectangle 2"/>
          <p:cNvSpPr>
            <a:spLocks noGrp="1" noRot="1" noChangeAspect="1" noChangeArrowheads="1" noTextEdit="1"/>
          </p:cNvSpPr>
          <p:nvPr>
            <p:ph type="sldImg"/>
          </p:nvPr>
        </p:nvSpPr>
        <p:spPr>
          <a:ln/>
        </p:spPr>
      </p:sp>
      <p:sp>
        <p:nvSpPr>
          <p:cNvPr id="3788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D4592D4-DA01-4B9C-AAF6-1B4934F73DC6}" type="slidenum">
              <a:rPr lang="en-US" altLang="zh-CN"/>
              <a:pPr/>
              <a:t>136</a:t>
            </a:fld>
            <a:endParaRPr lang="en-US" altLang="zh-CN"/>
          </a:p>
        </p:txBody>
      </p:sp>
      <p:sp>
        <p:nvSpPr>
          <p:cNvPr id="64409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63976CB-23CD-4F1E-B7CC-6A5734EAAE56}" type="slidenum">
              <a:rPr lang="en-US" altLang="zh-CN" sz="1200"/>
              <a:pPr algn="r"/>
              <a:t>136</a:t>
            </a:fld>
            <a:endParaRPr lang="en-US" altLang="zh-CN" sz="1200"/>
          </a:p>
        </p:txBody>
      </p:sp>
      <p:sp>
        <p:nvSpPr>
          <p:cNvPr id="644099" name="Rectangle 2"/>
          <p:cNvSpPr>
            <a:spLocks noGrp="1" noRot="1" noChangeAspect="1" noChangeArrowheads="1" noTextEdit="1"/>
          </p:cNvSpPr>
          <p:nvPr>
            <p:ph type="sldImg"/>
          </p:nvPr>
        </p:nvSpPr>
        <p:spPr>
          <a:ln/>
        </p:spPr>
      </p:sp>
      <p:sp>
        <p:nvSpPr>
          <p:cNvPr id="644100"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38983683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AF5EB6CB-7BBA-4646-BB2A-B012FFAB8BF6}" type="slidenum">
              <a:rPr lang="en-US" altLang="zh-CN"/>
              <a:pPr/>
              <a:t>137</a:t>
            </a:fld>
            <a:endParaRPr lang="en-US" altLang="zh-CN"/>
          </a:p>
        </p:txBody>
      </p:sp>
      <p:sp>
        <p:nvSpPr>
          <p:cNvPr id="6461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762A4AD4-70FA-41FA-AFCF-24AB3FA2B000}" type="slidenum">
              <a:rPr lang="en-US" altLang="zh-CN" sz="1200"/>
              <a:pPr algn="r"/>
              <a:t>137</a:t>
            </a:fld>
            <a:endParaRPr lang="en-US" altLang="zh-CN" sz="1200"/>
          </a:p>
        </p:txBody>
      </p:sp>
      <p:sp>
        <p:nvSpPr>
          <p:cNvPr id="646147" name="Rectangle 2"/>
          <p:cNvSpPr>
            <a:spLocks noGrp="1" noRot="1" noChangeAspect="1" noChangeArrowheads="1" noTextEdit="1"/>
          </p:cNvSpPr>
          <p:nvPr>
            <p:ph type="sldImg"/>
          </p:nvPr>
        </p:nvSpPr>
        <p:spPr>
          <a:ln/>
        </p:spPr>
      </p:sp>
      <p:sp>
        <p:nvSpPr>
          <p:cNvPr id="646148" name="Rectangle 3"/>
          <p:cNvSpPr>
            <a:spLocks noGrp="1" noChangeArrowheads="1"/>
          </p:cNvSpPr>
          <p:nvPr>
            <p:ph type="body" idx="1"/>
          </p:nvPr>
        </p:nvSpPr>
        <p:spPr/>
        <p:txBody>
          <a:bodyPr/>
          <a:lstStyle/>
          <a:p>
            <a:r>
              <a:rPr lang="en-US" altLang="zh-CN" dirty="0"/>
              <a:t>NRZ-L</a:t>
            </a:r>
            <a:endParaRPr lang="zh-CN" altLang="zh-CN" dirty="0"/>
          </a:p>
        </p:txBody>
      </p:sp>
    </p:spTree>
    <p:extLst>
      <p:ext uri="{BB962C8B-B14F-4D97-AF65-F5344CB8AC3E}">
        <p14:creationId xmlns:p14="http://schemas.microsoft.com/office/powerpoint/2010/main" xmlns="" val="3823316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r>
              <a:rPr lang="en-US" altLang="zh-CN" sz="1200" kern="1200" baseline="0" dirty="0">
                <a:solidFill>
                  <a:schemeClr val="tx1"/>
                </a:solidFill>
                <a:latin typeface="Arial" pitchFamily="34" charset="0"/>
                <a:ea typeface="宋体" pitchFamily="2" charset="-122"/>
                <a:cs typeface="+mn-cs"/>
              </a:rPr>
              <a:t>   These primitives might be used for a request-reply interaction in a client-server environment.    </a:t>
            </a:r>
          </a:p>
          <a:p>
            <a:r>
              <a:rPr lang="en-US" altLang="zh-CN" sz="1200" kern="1200" baseline="0" dirty="0">
                <a:solidFill>
                  <a:schemeClr val="tx1"/>
                </a:solidFill>
                <a:latin typeface="Arial" pitchFamily="34" charset="0"/>
                <a:ea typeface="宋体" pitchFamily="2" charset="-122"/>
                <a:cs typeface="+mn-cs"/>
              </a:rPr>
              <a:t>   To illustrate how, we </a:t>
            </a:r>
            <a:r>
              <a:rPr lang="en-US" altLang="zh-CN" sz="1200" u="sng" kern="1200" baseline="0" dirty="0">
                <a:solidFill>
                  <a:schemeClr val="tx1"/>
                </a:solidFill>
                <a:latin typeface="Arial" pitchFamily="34" charset="0"/>
                <a:ea typeface="宋体" pitchFamily="2" charset="-122"/>
                <a:cs typeface="+mn-cs"/>
              </a:rPr>
              <a:t>sketch a simple protocol</a:t>
            </a:r>
            <a:r>
              <a:rPr lang="en-US" altLang="zh-CN" sz="1200" u="none" kern="1200" baseline="0" dirty="0">
                <a:solidFill>
                  <a:schemeClr val="tx1"/>
                </a:solidFill>
                <a:latin typeface="Arial" pitchFamily="34" charset="0"/>
                <a:ea typeface="宋体" pitchFamily="2" charset="-122"/>
                <a:cs typeface="+mn-cs"/>
              </a:rPr>
              <a:t> </a:t>
            </a:r>
            <a:r>
              <a:rPr lang="en-US" altLang="zh-CN" sz="1200" kern="1200" baseline="0" dirty="0">
                <a:solidFill>
                  <a:schemeClr val="tx1"/>
                </a:solidFill>
                <a:latin typeface="Arial" pitchFamily="34" charset="0"/>
                <a:ea typeface="宋体" pitchFamily="2" charset="-122"/>
                <a:cs typeface="+mn-cs"/>
              </a:rPr>
              <a:t>that implements the service using acknowledged datagrams.</a:t>
            </a:r>
          </a:p>
          <a:p>
            <a:r>
              <a:rPr lang="en-US" altLang="zh-CN" sz="1200" kern="1200" baseline="0" dirty="0">
                <a:solidFill>
                  <a:schemeClr val="tx1"/>
                </a:solidFill>
                <a:latin typeface="Arial" pitchFamily="34" charset="0"/>
                <a:ea typeface="宋体" pitchFamily="2" charset="-122"/>
                <a:cs typeface="+mn-cs"/>
              </a:rPr>
              <a:t>   First, the server executes LISTEN to indicate that it is prepared to accept incoming connections. </a:t>
            </a:r>
          </a:p>
          <a:p>
            <a:r>
              <a:rPr lang="en-US" altLang="zh-CN" sz="1200" kern="1200" baseline="0" dirty="0">
                <a:solidFill>
                  <a:schemeClr val="tx1"/>
                </a:solidFill>
                <a:latin typeface="Arial" pitchFamily="34" charset="0"/>
                <a:ea typeface="宋体" pitchFamily="2" charset="-122"/>
                <a:cs typeface="+mn-cs"/>
              </a:rPr>
              <a:t>   </a:t>
            </a:r>
            <a:r>
              <a:rPr lang="en-US" altLang="zh-CN" sz="1200" i="0" u="sng" kern="1200" baseline="0" dirty="0">
                <a:solidFill>
                  <a:schemeClr val="tx1"/>
                </a:solidFill>
                <a:latin typeface="Arial" pitchFamily="34" charset="0"/>
                <a:ea typeface="宋体" pitchFamily="2" charset="-122"/>
                <a:cs typeface="+mn-cs"/>
              </a:rPr>
              <a:t>A common way to implement LISTEN is to make it a blocking system call</a:t>
            </a:r>
            <a:r>
              <a:rPr lang="en-US" altLang="zh-CN" sz="1200" kern="1200" baseline="0" dirty="0">
                <a:solidFill>
                  <a:schemeClr val="tx1"/>
                </a:solidFill>
                <a:latin typeface="Arial" pitchFamily="34" charset="0"/>
                <a:ea typeface="宋体" pitchFamily="2" charset="-122"/>
                <a:cs typeface="+mn-cs"/>
              </a:rPr>
              <a:t>. </a:t>
            </a:r>
          </a:p>
          <a:p>
            <a:r>
              <a:rPr lang="en-US" altLang="zh-CN" sz="1200" kern="1200" baseline="0" dirty="0">
                <a:solidFill>
                  <a:schemeClr val="tx1"/>
                </a:solidFill>
                <a:latin typeface="Arial" pitchFamily="34" charset="0"/>
                <a:ea typeface="宋体" pitchFamily="2" charset="-122"/>
                <a:cs typeface="+mn-cs"/>
              </a:rPr>
              <a:t>   After executing the primitive, the server process is blocked </a:t>
            </a:r>
            <a:r>
              <a:rPr lang="en-US" altLang="zh-CN" sz="1200" b="1" kern="1200" baseline="0" dirty="0">
                <a:solidFill>
                  <a:schemeClr val="tx1"/>
                </a:solidFill>
                <a:latin typeface="Arial" pitchFamily="34" charset="0"/>
                <a:ea typeface="宋体" pitchFamily="2" charset="-122"/>
                <a:cs typeface="+mn-cs"/>
              </a:rPr>
              <a:t>until</a:t>
            </a:r>
            <a:r>
              <a:rPr lang="en-US" altLang="zh-CN" sz="1200" kern="1200" baseline="0" dirty="0">
                <a:solidFill>
                  <a:schemeClr val="tx1"/>
                </a:solidFill>
                <a:latin typeface="Arial" pitchFamily="34" charset="0"/>
                <a:ea typeface="宋体" pitchFamily="2" charset="-122"/>
                <a:cs typeface="+mn-cs"/>
              </a:rPr>
              <a:t> a request for connection appears.</a:t>
            </a:r>
          </a:p>
          <a:p>
            <a:r>
              <a:rPr lang="en-US" altLang="zh-CN" sz="1200" kern="1200" baseline="0" dirty="0">
                <a:solidFill>
                  <a:schemeClr val="tx1"/>
                </a:solidFill>
                <a:latin typeface="Arial" pitchFamily="34" charset="0"/>
                <a:ea typeface="宋体" pitchFamily="2" charset="-122"/>
                <a:cs typeface="+mn-cs"/>
              </a:rPr>
              <a:t>   Next, the client process executes CONNECT to establish a connection with the server. </a:t>
            </a:r>
          </a:p>
          <a:p>
            <a:r>
              <a:rPr lang="en-US" altLang="zh-CN" sz="1200" kern="1200" baseline="0" dirty="0">
                <a:solidFill>
                  <a:schemeClr val="tx1"/>
                </a:solidFill>
                <a:latin typeface="Arial" pitchFamily="34" charset="0"/>
                <a:ea typeface="宋体" pitchFamily="2" charset="-122"/>
                <a:cs typeface="+mn-cs"/>
              </a:rPr>
              <a:t>   The CONNECT call </a:t>
            </a:r>
            <a:r>
              <a:rPr lang="en-US" altLang="zh-CN" sz="1200" b="1" kern="1200" baseline="0" dirty="0">
                <a:solidFill>
                  <a:schemeClr val="tx1"/>
                </a:solidFill>
                <a:latin typeface="Arial" pitchFamily="34" charset="0"/>
                <a:ea typeface="宋体" pitchFamily="2" charset="-122"/>
                <a:cs typeface="+mn-cs"/>
              </a:rPr>
              <a:t>needs to specify </a:t>
            </a:r>
            <a:r>
              <a:rPr lang="en-US" altLang="zh-CN" sz="1200" kern="1200" baseline="0" dirty="0">
                <a:solidFill>
                  <a:schemeClr val="tx1"/>
                </a:solidFill>
                <a:latin typeface="Arial" pitchFamily="34" charset="0"/>
                <a:ea typeface="宋体" pitchFamily="2" charset="-122"/>
                <a:cs typeface="+mn-cs"/>
              </a:rPr>
              <a:t>who to connect to, so it might have a parameter </a:t>
            </a:r>
            <a:r>
              <a:rPr lang="en-US" altLang="zh-CN" sz="1200" b="1" kern="1200" baseline="0" dirty="0">
                <a:solidFill>
                  <a:schemeClr val="tx1"/>
                </a:solidFill>
                <a:latin typeface="Arial" pitchFamily="34" charset="0"/>
                <a:ea typeface="宋体" pitchFamily="2" charset="-122"/>
                <a:cs typeface="+mn-cs"/>
              </a:rPr>
              <a:t>giving</a:t>
            </a:r>
            <a:r>
              <a:rPr lang="en-US" altLang="zh-CN" sz="1200" kern="1200" baseline="0" dirty="0">
                <a:solidFill>
                  <a:schemeClr val="tx1"/>
                </a:solidFill>
                <a:latin typeface="Arial" pitchFamily="34" charset="0"/>
                <a:ea typeface="宋体" pitchFamily="2" charset="-122"/>
                <a:cs typeface="+mn-cs"/>
              </a:rPr>
              <a:t> the server’s address. </a:t>
            </a:r>
          </a:p>
          <a:p>
            <a:r>
              <a:rPr lang="en-US" altLang="zh-CN" sz="1200" kern="1200" baseline="0" dirty="0">
                <a:solidFill>
                  <a:schemeClr val="tx1"/>
                </a:solidFill>
                <a:latin typeface="Arial" pitchFamily="34" charset="0"/>
                <a:ea typeface="宋体" pitchFamily="2" charset="-122"/>
                <a:cs typeface="+mn-cs"/>
              </a:rPr>
              <a:t>   The operating system then typically sends a packet to the peer asking it to connect, as shown by </a:t>
            </a:r>
            <a:r>
              <a:rPr lang="en-US" altLang="zh-CN" sz="1200" b="1" kern="1200" baseline="0" dirty="0">
                <a:solidFill>
                  <a:schemeClr val="tx1"/>
                </a:solidFill>
                <a:latin typeface="Arial" pitchFamily="34" charset="0"/>
                <a:ea typeface="宋体" pitchFamily="2" charset="-122"/>
                <a:cs typeface="+mn-cs"/>
              </a:rPr>
              <a:t>(1)</a:t>
            </a:r>
            <a:r>
              <a:rPr lang="en-US" altLang="zh-CN" sz="1200" kern="1200" baseline="0" dirty="0">
                <a:solidFill>
                  <a:schemeClr val="tx1"/>
                </a:solidFill>
                <a:latin typeface="Arial" pitchFamily="34" charset="0"/>
                <a:ea typeface="宋体" pitchFamily="2" charset="-122"/>
                <a:cs typeface="+mn-cs"/>
              </a:rPr>
              <a:t> in Fig. 1-18. </a:t>
            </a:r>
          </a:p>
          <a:p>
            <a:r>
              <a:rPr lang="en-US" altLang="zh-CN" sz="1200" kern="1200" baseline="0" dirty="0">
                <a:solidFill>
                  <a:schemeClr val="tx1"/>
                </a:solidFill>
                <a:latin typeface="Arial" pitchFamily="34" charset="0"/>
                <a:ea typeface="宋体" pitchFamily="2" charset="-122"/>
                <a:cs typeface="+mn-cs"/>
              </a:rPr>
              <a:t>   The client process is suspended </a:t>
            </a:r>
            <a:r>
              <a:rPr lang="en-US" altLang="zh-CN" sz="1200" b="1" kern="1200" baseline="0" dirty="0">
                <a:solidFill>
                  <a:schemeClr val="tx1"/>
                </a:solidFill>
                <a:latin typeface="Arial" pitchFamily="34" charset="0"/>
                <a:ea typeface="宋体" pitchFamily="2" charset="-122"/>
                <a:cs typeface="+mn-cs"/>
              </a:rPr>
              <a:t>until</a:t>
            </a:r>
            <a:r>
              <a:rPr lang="en-US" altLang="zh-CN" sz="1200" kern="1200" baseline="0" dirty="0">
                <a:solidFill>
                  <a:schemeClr val="tx1"/>
                </a:solidFill>
                <a:latin typeface="Arial" pitchFamily="34" charset="0"/>
                <a:ea typeface="宋体" pitchFamily="2" charset="-122"/>
                <a:cs typeface="+mn-cs"/>
              </a:rPr>
              <a:t> there is a response.</a:t>
            </a:r>
          </a:p>
          <a:p>
            <a:endParaRPr lang="en-US" altLang="zh-CN" sz="1200" kern="1200" baseline="0" dirty="0">
              <a:solidFill>
                <a:schemeClr val="tx1"/>
              </a:solidFill>
              <a:latin typeface="Arial" pitchFamily="34" charset="0"/>
              <a:ea typeface="宋体" pitchFamily="2" charset="-122"/>
              <a:cs typeface="+mn-cs"/>
            </a:endParaRPr>
          </a:p>
          <a:p>
            <a:r>
              <a:rPr lang="en-US" altLang="zh-CN" sz="1200" kern="1200" baseline="0" dirty="0">
                <a:solidFill>
                  <a:schemeClr val="tx1"/>
                </a:solidFill>
                <a:latin typeface="Arial" pitchFamily="34" charset="0"/>
                <a:ea typeface="宋体" pitchFamily="2" charset="-122"/>
                <a:cs typeface="+mn-cs"/>
              </a:rPr>
              <a:t>   When the packet arrives at the server, the operating system sees that the packet</a:t>
            </a:r>
          </a:p>
          <a:p>
            <a:r>
              <a:rPr lang="en-US" altLang="zh-CN" sz="1200" kern="1200" baseline="0" dirty="0">
                <a:solidFill>
                  <a:schemeClr val="tx1"/>
                </a:solidFill>
                <a:latin typeface="Arial" pitchFamily="34" charset="0"/>
                <a:ea typeface="宋体" pitchFamily="2" charset="-122"/>
                <a:cs typeface="+mn-cs"/>
              </a:rPr>
              <a:t>is requesting a connection. It checks to see if there is a listener, and if so it</a:t>
            </a:r>
          </a:p>
          <a:p>
            <a:r>
              <a:rPr lang="en-US" altLang="zh-CN" sz="1200" kern="1200" baseline="0" dirty="0">
                <a:solidFill>
                  <a:schemeClr val="tx1"/>
                </a:solidFill>
                <a:latin typeface="Arial" pitchFamily="34" charset="0"/>
                <a:ea typeface="宋体" pitchFamily="2" charset="-122"/>
                <a:cs typeface="+mn-cs"/>
              </a:rPr>
              <a:t>unblocks the listener. The server process can then establish the connection with</a:t>
            </a:r>
          </a:p>
          <a:p>
            <a:r>
              <a:rPr lang="en-US" altLang="zh-CN" sz="1200" kern="1200" baseline="0" dirty="0">
                <a:solidFill>
                  <a:schemeClr val="tx1"/>
                </a:solidFill>
                <a:latin typeface="Arial" pitchFamily="34" charset="0"/>
                <a:ea typeface="宋体" pitchFamily="2" charset="-122"/>
                <a:cs typeface="+mn-cs"/>
              </a:rPr>
              <a:t>the ACCEPT call. This sends a response (2) back to the client process to accept the connection. The arrival of this response then releases the client. At this point the</a:t>
            </a:r>
          </a:p>
          <a:p>
            <a:r>
              <a:rPr lang="en-US" altLang="zh-CN" sz="1200" kern="1200" baseline="0" dirty="0">
                <a:solidFill>
                  <a:schemeClr val="tx1"/>
                </a:solidFill>
                <a:latin typeface="Arial" pitchFamily="34" charset="0"/>
                <a:ea typeface="宋体" pitchFamily="2" charset="-122"/>
                <a:cs typeface="+mn-cs"/>
              </a:rPr>
              <a:t>client and server are both running and they have a connection established.</a:t>
            </a:r>
            <a:endParaRPr lang="zh-CN" altLang="en-US" dirty="0"/>
          </a:p>
        </p:txBody>
      </p:sp>
      <p:sp>
        <p:nvSpPr>
          <p:cNvPr id="4" name="灯片编号占位符 3"/>
          <p:cNvSpPr>
            <a:spLocks noGrp="1"/>
          </p:cNvSpPr>
          <p:nvPr>
            <p:ph type="sldNum" sz="quarter" idx="10"/>
          </p:nvPr>
        </p:nvSpPr>
        <p:spPr/>
        <p:txBody>
          <a:bodyPr/>
          <a:lstStyle/>
          <a:p>
            <a:fld id="{B160C279-BE80-4E1D-8AC8-79490B4E2F0A}" type="slidenum">
              <a:rPr lang="en-US" altLang="zh-CN" smtClean="0"/>
              <a:pPr/>
              <a:t>17</a:t>
            </a:fld>
            <a:endParaRPr lang="en-US"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1E287788-74B1-42E0-A31A-541655B0B441}" type="slidenum">
              <a:rPr lang="en-US" altLang="zh-CN"/>
              <a:pPr/>
              <a:t>138</a:t>
            </a:fld>
            <a:endParaRPr lang="en-US" altLang="zh-CN"/>
          </a:p>
        </p:txBody>
      </p:sp>
      <p:sp>
        <p:nvSpPr>
          <p:cNvPr id="64819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D3FCD80-ABB0-49B8-ABB7-0DC0AD966FB4}" type="slidenum">
              <a:rPr lang="en-US" altLang="zh-CN" sz="1200"/>
              <a:pPr algn="r"/>
              <a:t>138</a:t>
            </a:fld>
            <a:endParaRPr lang="en-US" altLang="zh-CN" sz="1200"/>
          </a:p>
        </p:txBody>
      </p:sp>
      <p:sp>
        <p:nvSpPr>
          <p:cNvPr id="648195" name="Rectangle 2"/>
          <p:cNvSpPr>
            <a:spLocks noGrp="1" noRot="1" noChangeAspect="1" noChangeArrowheads="1" noTextEdit="1"/>
          </p:cNvSpPr>
          <p:nvPr>
            <p:ph type="sldImg"/>
          </p:nvPr>
        </p:nvSpPr>
        <p:spPr>
          <a:ln/>
        </p:spPr>
      </p:sp>
      <p:sp>
        <p:nvSpPr>
          <p:cNvPr id="648196"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36973063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0099824C-436B-49E3-A06A-1DC7BDEB5D45}" type="slidenum">
              <a:rPr lang="en-US" altLang="zh-CN"/>
              <a:pPr/>
              <a:t>140</a:t>
            </a:fld>
            <a:endParaRPr lang="en-US" altLang="zh-CN"/>
          </a:p>
        </p:txBody>
      </p:sp>
      <p:sp>
        <p:nvSpPr>
          <p:cNvPr id="650242"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075A911F-7DE1-47ED-BE41-0D6892183491}" type="slidenum">
              <a:rPr lang="en-US" altLang="zh-CN" sz="1200"/>
              <a:pPr algn="r"/>
              <a:t>140</a:t>
            </a:fld>
            <a:endParaRPr lang="en-US" altLang="zh-CN" sz="1200"/>
          </a:p>
        </p:txBody>
      </p:sp>
      <p:sp>
        <p:nvSpPr>
          <p:cNvPr id="650243" name="Rectangle 2"/>
          <p:cNvSpPr>
            <a:spLocks noGrp="1" noRot="1" noChangeAspect="1" noChangeArrowheads="1" noTextEdit="1"/>
          </p:cNvSpPr>
          <p:nvPr>
            <p:ph type="sldImg"/>
          </p:nvPr>
        </p:nvSpPr>
        <p:spPr>
          <a:ln/>
        </p:spPr>
      </p:sp>
      <p:sp>
        <p:nvSpPr>
          <p:cNvPr id="650244"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40045039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2A6518F6-4111-4538-89FD-6E8F552600A8}" type="slidenum">
              <a:rPr lang="en-US" altLang="zh-CN"/>
              <a:pPr/>
              <a:t>141</a:t>
            </a:fld>
            <a:endParaRPr lang="en-US" altLang="zh-CN"/>
          </a:p>
        </p:txBody>
      </p:sp>
      <p:sp>
        <p:nvSpPr>
          <p:cNvPr id="652290"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9AE48D76-24D6-4D1B-BBDC-3F7768CF5DC9}" type="slidenum">
              <a:rPr lang="en-US" altLang="zh-CN" sz="1200"/>
              <a:pPr algn="r"/>
              <a:t>141</a:t>
            </a:fld>
            <a:endParaRPr lang="en-US" altLang="zh-CN" sz="1200"/>
          </a:p>
        </p:txBody>
      </p:sp>
      <p:sp>
        <p:nvSpPr>
          <p:cNvPr id="652291" name="Rectangle 2"/>
          <p:cNvSpPr>
            <a:spLocks noGrp="1" noRot="1" noChangeAspect="1" noChangeArrowheads="1" noTextEdit="1"/>
          </p:cNvSpPr>
          <p:nvPr>
            <p:ph type="sldImg"/>
          </p:nvPr>
        </p:nvSpPr>
        <p:spPr>
          <a:ln/>
        </p:spPr>
      </p:sp>
      <p:sp>
        <p:nvSpPr>
          <p:cNvPr id="652292"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34069559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926E9086-3670-4EF0-9EDC-78BD4921B111}" type="slidenum">
              <a:rPr lang="en-US" altLang="zh-CN"/>
              <a:pPr/>
              <a:t>142</a:t>
            </a:fld>
            <a:endParaRPr lang="en-US" altLang="zh-CN"/>
          </a:p>
        </p:txBody>
      </p:sp>
      <p:sp>
        <p:nvSpPr>
          <p:cNvPr id="65433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10228A4-BB41-42E9-84C1-5A8C756B7DE6}" type="slidenum">
              <a:rPr lang="en-US" altLang="zh-CN" sz="1200"/>
              <a:pPr algn="r"/>
              <a:t>142</a:t>
            </a:fld>
            <a:endParaRPr lang="en-US" altLang="zh-CN" sz="1200"/>
          </a:p>
        </p:txBody>
      </p:sp>
      <p:sp>
        <p:nvSpPr>
          <p:cNvPr id="654339" name="Rectangle 2"/>
          <p:cNvSpPr>
            <a:spLocks noGrp="1" noRot="1" noChangeAspect="1" noChangeArrowheads="1" noTextEdit="1"/>
          </p:cNvSpPr>
          <p:nvPr>
            <p:ph type="sldImg"/>
          </p:nvPr>
        </p:nvSpPr>
        <p:spPr>
          <a:ln/>
        </p:spPr>
      </p:sp>
      <p:sp>
        <p:nvSpPr>
          <p:cNvPr id="654340"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21089563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926E9086-3670-4EF0-9EDC-78BD4921B111}" type="slidenum">
              <a:rPr lang="en-US" altLang="zh-CN"/>
              <a:pPr/>
              <a:t>143</a:t>
            </a:fld>
            <a:endParaRPr lang="en-US" altLang="zh-CN"/>
          </a:p>
        </p:txBody>
      </p:sp>
      <p:sp>
        <p:nvSpPr>
          <p:cNvPr id="65433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E10228A4-BB41-42E9-84C1-5A8C756B7DE6}" type="slidenum">
              <a:rPr lang="en-US" altLang="zh-CN" sz="1200"/>
              <a:pPr algn="r"/>
              <a:t>143</a:t>
            </a:fld>
            <a:endParaRPr lang="en-US" altLang="zh-CN" sz="1200"/>
          </a:p>
        </p:txBody>
      </p:sp>
      <p:sp>
        <p:nvSpPr>
          <p:cNvPr id="654339" name="Rectangle 2"/>
          <p:cNvSpPr>
            <a:spLocks noGrp="1" noRot="1" noChangeAspect="1" noChangeArrowheads="1" noTextEdit="1"/>
          </p:cNvSpPr>
          <p:nvPr>
            <p:ph type="sldImg"/>
          </p:nvPr>
        </p:nvSpPr>
        <p:spPr>
          <a:ln/>
        </p:spPr>
      </p:sp>
      <p:sp>
        <p:nvSpPr>
          <p:cNvPr id="654340"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21089563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43462EEB-8B3C-4137-8533-F65E1E3EF7C6}" type="slidenum">
              <a:rPr lang="en-US" altLang="zh-CN"/>
              <a:pPr/>
              <a:t>145</a:t>
            </a:fld>
            <a:endParaRPr lang="en-US" altLang="zh-CN"/>
          </a:p>
        </p:txBody>
      </p:sp>
      <p:sp>
        <p:nvSpPr>
          <p:cNvPr id="658434"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12FE9C12-B56C-47CF-B64B-D3EB3A7E9557}" type="slidenum">
              <a:rPr lang="en-US" altLang="zh-CN" sz="1200"/>
              <a:pPr algn="r"/>
              <a:t>145</a:t>
            </a:fld>
            <a:endParaRPr lang="en-US" altLang="zh-CN" sz="1200"/>
          </a:p>
        </p:txBody>
      </p:sp>
      <p:sp>
        <p:nvSpPr>
          <p:cNvPr id="658435" name="Rectangle 2"/>
          <p:cNvSpPr>
            <a:spLocks noGrp="1" noRot="1" noChangeAspect="1" noChangeArrowheads="1" noTextEdit="1"/>
          </p:cNvSpPr>
          <p:nvPr>
            <p:ph type="sldImg"/>
          </p:nvPr>
        </p:nvSpPr>
        <p:spPr>
          <a:ln/>
        </p:spPr>
      </p:sp>
      <p:sp>
        <p:nvSpPr>
          <p:cNvPr id="658436"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117356939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EADE02-BD4D-477A-A66B-EE16B3824D0F}" type="slidenum">
              <a:rPr lang="en-US" altLang="zh-CN"/>
              <a:pPr/>
              <a:t>148</a:t>
            </a:fld>
            <a:endParaRPr lang="en-US" altLang="zh-CN"/>
          </a:p>
        </p:txBody>
      </p:sp>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72C422-65E6-4961-99FA-7F6E2F807D07}" type="slidenum">
              <a:rPr lang="en-US" altLang="zh-CN"/>
              <a:pPr/>
              <a:t>149</a:t>
            </a:fld>
            <a:endParaRPr lang="en-US" altLang="zh-CN"/>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r>
              <a:rPr lang="en-US" altLang="zh-CN" dirty="0"/>
              <a:t>Cross</a:t>
            </a:r>
            <a:r>
              <a:rPr lang="en-US" altLang="zh-CN" baseline="0" dirty="0"/>
              <a:t> section</a:t>
            </a:r>
            <a:endParaRPr lang="zh-CN" altLang="zh-CN"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BB4AC1FE-66AF-4F0A-92AE-16ABF1060D5D}" type="slidenum">
              <a:rPr lang="en-US" altLang="zh-CN"/>
              <a:pPr/>
              <a:t>150</a:t>
            </a:fld>
            <a:endParaRPr lang="en-US" altLang="zh-CN"/>
          </a:p>
        </p:txBody>
      </p:sp>
      <p:sp>
        <p:nvSpPr>
          <p:cNvPr id="664578"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4462FCF0-4C75-4109-AF61-A1BDEDC40DCD}" type="slidenum">
              <a:rPr lang="en-US" altLang="zh-CN" sz="1200"/>
              <a:pPr algn="r"/>
              <a:t>150</a:t>
            </a:fld>
            <a:endParaRPr lang="en-US" altLang="zh-CN" sz="1200"/>
          </a:p>
        </p:txBody>
      </p:sp>
      <p:sp>
        <p:nvSpPr>
          <p:cNvPr id="664579" name="Rectangle 2"/>
          <p:cNvSpPr>
            <a:spLocks noGrp="1" noRot="1" noChangeAspect="1" noChangeArrowheads="1" noTextEdit="1"/>
          </p:cNvSpPr>
          <p:nvPr>
            <p:ph type="sldImg"/>
          </p:nvPr>
        </p:nvSpPr>
        <p:spPr>
          <a:ln/>
        </p:spPr>
      </p:sp>
      <p:sp>
        <p:nvSpPr>
          <p:cNvPr id="664580"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xmlns="" val="171947857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3" name="Rectangle 7"/>
          <p:cNvSpPr>
            <a:spLocks noGrp="1" noChangeArrowheads="1"/>
          </p:cNvSpPr>
          <p:nvPr>
            <p:ph type="sldNum" sz="quarter" idx="5"/>
          </p:nvPr>
        </p:nvSpPr>
        <p:spPr>
          <a:noFill/>
        </p:spPr>
        <p:txBody>
          <a:bodyPr/>
          <a:lstStyle/>
          <a:p>
            <a:fld id="{512DD4E4-72A8-4D80-840F-DEF3BF91D2E0}" type="slidenum">
              <a:rPr lang="en-US" altLang="zh-CN" smtClean="0">
                <a:ea typeface="宋体" charset="-122"/>
              </a:rPr>
              <a:pPr/>
              <a:t>151</a:t>
            </a:fld>
            <a:endParaRPr lang="en-US" altLang="zh-CN">
              <a:ea typeface="宋体" charset="-122"/>
            </a:endParaRPr>
          </a:p>
        </p:txBody>
      </p:sp>
      <p:sp>
        <p:nvSpPr>
          <p:cNvPr id="484354" name="Rectangle 2"/>
          <p:cNvSpPr>
            <a:spLocks noGrp="1" noRot="1" noChangeAspect="1" noChangeArrowheads="1" noTextEdit="1"/>
          </p:cNvSpPr>
          <p:nvPr>
            <p:ph type="sldImg"/>
          </p:nvPr>
        </p:nvSpPr>
        <p:spPr>
          <a:ln/>
        </p:spPr>
      </p:sp>
      <p:sp>
        <p:nvSpPr>
          <p:cNvPr id="484355" name="Rectangle 3"/>
          <p:cNvSpPr>
            <a:spLocks noGrp="1" noChangeArrowheads="1"/>
          </p:cNvSpPr>
          <p:nvPr>
            <p:ph type="body" idx="1"/>
          </p:nvPr>
        </p:nvSpPr>
        <p:spPr>
          <a:noFill/>
          <a:ln/>
        </p:spPr>
        <p:txBody>
          <a:bodyPr/>
          <a:lstStyle/>
          <a:p>
            <a:pPr eaLnBrk="1" hangingPunct="1"/>
            <a:endParaRPr lang="zh-CN" altLang="zh-CN">
              <a:ea typeface="宋体" charset="-122"/>
            </a:endParaRPr>
          </a:p>
        </p:txBody>
      </p:sp>
    </p:spTree>
    <p:extLst>
      <p:ext uri="{BB962C8B-B14F-4D97-AF65-F5344CB8AC3E}">
        <p14:creationId xmlns:p14="http://schemas.microsoft.com/office/powerpoint/2010/main" xmlns="" val="11717867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57730" name="Group 2"/>
          <p:cNvGrpSpPr>
            <a:grpSpLocks/>
          </p:cNvGrpSpPr>
          <p:nvPr/>
        </p:nvGrpSpPr>
        <p:grpSpPr bwMode="auto">
          <a:xfrm>
            <a:off x="0" y="2438400"/>
            <a:ext cx="9009063" cy="1052513"/>
            <a:chOff x="0" y="1536"/>
            <a:chExt cx="5675" cy="663"/>
          </a:xfrm>
        </p:grpSpPr>
        <p:grpSp>
          <p:nvGrpSpPr>
            <p:cNvPr id="457731" name="Group 3"/>
            <p:cNvGrpSpPr>
              <a:grpSpLocks/>
            </p:cNvGrpSpPr>
            <p:nvPr userDrawn="1"/>
          </p:nvGrpSpPr>
          <p:grpSpPr bwMode="auto">
            <a:xfrm>
              <a:off x="183" y="1604"/>
              <a:ext cx="448" cy="299"/>
              <a:chOff x="720" y="336"/>
              <a:chExt cx="624" cy="432"/>
            </a:xfrm>
          </p:grpSpPr>
          <p:sp>
            <p:nvSpPr>
              <p:cNvPr id="457732" name="Rectangle 4"/>
              <p:cNvSpPr>
                <a:spLocks noChangeArrowheads="1"/>
              </p:cNvSpPr>
              <p:nvPr userDrawn="1"/>
            </p:nvSpPr>
            <p:spPr bwMode="auto">
              <a:xfrm>
                <a:off x="720" y="336"/>
                <a:ext cx="384" cy="432"/>
              </a:xfrm>
              <a:prstGeom prst="rect">
                <a:avLst/>
              </a:prstGeom>
              <a:solidFill>
                <a:schemeClr val="folHlink"/>
              </a:solidFill>
              <a:ln w="9525">
                <a:noFill/>
                <a:miter lim="800000"/>
                <a:headEnd/>
                <a:tailEnd/>
              </a:ln>
              <a:effectLst/>
            </p:spPr>
            <p:txBody>
              <a:bodyPr wrap="none" anchor="ctr"/>
              <a:lstStyle/>
              <a:p>
                <a:endParaRPr lang="zh-CN" altLang="en-US"/>
              </a:p>
            </p:txBody>
          </p:sp>
          <p:sp>
            <p:nvSpPr>
              <p:cNvPr id="457733" name="Rectangle 5"/>
              <p:cNvSpPr>
                <a:spLocks noChangeArrowheads="1"/>
              </p:cNvSpPr>
              <p:nvPr userDrawn="1"/>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endParaRPr lang="zh-CN" altLang="en-US"/>
              </a:p>
            </p:txBody>
          </p:sp>
        </p:grpSp>
        <p:grpSp>
          <p:nvGrpSpPr>
            <p:cNvPr id="457734" name="Group 6"/>
            <p:cNvGrpSpPr>
              <a:grpSpLocks/>
            </p:cNvGrpSpPr>
            <p:nvPr userDrawn="1"/>
          </p:nvGrpSpPr>
          <p:grpSpPr bwMode="auto">
            <a:xfrm>
              <a:off x="261" y="1870"/>
              <a:ext cx="465" cy="299"/>
              <a:chOff x="912" y="2640"/>
              <a:chExt cx="672" cy="432"/>
            </a:xfrm>
          </p:grpSpPr>
          <p:sp>
            <p:nvSpPr>
              <p:cNvPr id="457735" name="Rectangle 7"/>
              <p:cNvSpPr>
                <a:spLocks noChangeArrowheads="1"/>
              </p:cNvSpPr>
              <p:nvPr userDrawn="1"/>
            </p:nvSpPr>
            <p:spPr bwMode="auto">
              <a:xfrm>
                <a:off x="912" y="2640"/>
                <a:ext cx="384" cy="432"/>
              </a:xfrm>
              <a:prstGeom prst="rect">
                <a:avLst/>
              </a:prstGeom>
              <a:solidFill>
                <a:schemeClr val="accent2"/>
              </a:solidFill>
              <a:ln w="9525">
                <a:noFill/>
                <a:miter lim="800000"/>
                <a:headEnd/>
                <a:tailEnd/>
              </a:ln>
              <a:effectLst/>
            </p:spPr>
            <p:txBody>
              <a:bodyPr wrap="none" anchor="ctr"/>
              <a:lstStyle/>
              <a:p>
                <a:endParaRPr lang="zh-CN" altLang="en-US"/>
              </a:p>
            </p:txBody>
          </p:sp>
          <p:sp>
            <p:nvSpPr>
              <p:cNvPr id="457736" name="Rectangle 8"/>
              <p:cNvSpPr>
                <a:spLocks noChangeArrowheads="1"/>
              </p:cNvSpPr>
              <p:nvPr userDrawn="1"/>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endParaRPr lang="zh-CN" altLang="en-US"/>
              </a:p>
            </p:txBody>
          </p:sp>
        </p:grpSp>
        <p:sp>
          <p:nvSpPr>
            <p:cNvPr id="457737" name="Rectangle 9"/>
            <p:cNvSpPr>
              <a:spLocks noChangeArrowheads="1"/>
            </p:cNvSpPr>
            <p:nvPr userDrawn="1"/>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endParaRPr lang="zh-CN" altLang="en-US"/>
            </a:p>
          </p:txBody>
        </p:sp>
        <p:sp>
          <p:nvSpPr>
            <p:cNvPr id="457738" name="Rectangle 10"/>
            <p:cNvSpPr>
              <a:spLocks noChangeArrowheads="1"/>
            </p:cNvSpPr>
            <p:nvPr userDrawn="1"/>
          </p:nvSpPr>
          <p:spPr bwMode="auto">
            <a:xfrm>
              <a:off x="400" y="1536"/>
              <a:ext cx="20" cy="663"/>
            </a:xfrm>
            <a:prstGeom prst="rect">
              <a:avLst/>
            </a:prstGeom>
            <a:solidFill>
              <a:schemeClr val="bg2"/>
            </a:solidFill>
            <a:ln w="9525">
              <a:noFill/>
              <a:miter lim="800000"/>
              <a:headEnd/>
              <a:tailEnd/>
            </a:ln>
            <a:effectLst/>
          </p:spPr>
          <p:txBody>
            <a:bodyPr wrap="none" anchor="ctr"/>
            <a:lstStyle/>
            <a:p>
              <a:endParaRPr lang="zh-CN" altLang="en-US"/>
            </a:p>
          </p:txBody>
        </p:sp>
        <p:sp>
          <p:nvSpPr>
            <p:cNvPr id="457739" name="Rectangle 11"/>
            <p:cNvSpPr>
              <a:spLocks noChangeArrowheads="1"/>
            </p:cNvSpPr>
            <p:nvPr userDrawn="1"/>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zh-CN" altLang="en-US"/>
            </a:p>
          </p:txBody>
        </p:sp>
      </p:grpSp>
      <p:sp>
        <p:nvSpPr>
          <p:cNvPr id="457740" name="Rectangle 12"/>
          <p:cNvSpPr>
            <a:spLocks noGrp="1" noChangeArrowheads="1"/>
          </p:cNvSpPr>
          <p:nvPr>
            <p:ph type="ctrTitle"/>
          </p:nvPr>
        </p:nvSpPr>
        <p:spPr>
          <a:xfrm>
            <a:off x="990600" y="1752600"/>
            <a:ext cx="7772400" cy="1385888"/>
          </a:xfrm>
        </p:spPr>
        <p:txBody>
          <a:bodyPr anchor="b"/>
          <a:lstStyle>
            <a:lvl1pPr>
              <a:defRPr/>
            </a:lvl1pPr>
          </a:lstStyle>
          <a:p>
            <a:r>
              <a:rPr lang="en-US" altLang="zh-CN"/>
              <a:t>Click to edit Master title style</a:t>
            </a:r>
          </a:p>
        </p:txBody>
      </p:sp>
      <p:sp>
        <p:nvSpPr>
          <p:cNvPr id="457741" name="Rectangle 13"/>
          <p:cNvSpPr>
            <a:spLocks noGrp="1" noChangeArrowheads="1"/>
          </p:cNvSpPr>
          <p:nvPr>
            <p:ph type="subTitle" idx="1"/>
          </p:nvPr>
        </p:nvSpPr>
        <p:spPr>
          <a:xfrm>
            <a:off x="838200" y="3352800"/>
            <a:ext cx="7848600" cy="2819400"/>
          </a:xfrm>
        </p:spPr>
        <p:txBody>
          <a:bodyPr/>
          <a:lstStyle>
            <a:lvl1pPr marL="0" indent="0" algn="ctr">
              <a:buFontTx/>
              <a:buNone/>
              <a:defRPr/>
            </a:lvl1pPr>
          </a:lstStyle>
          <a:p>
            <a:r>
              <a:rPr lang="en-US" altLang="zh-CN"/>
              <a:t>Click to edit Master subtitle style</a:t>
            </a:r>
          </a:p>
        </p:txBody>
      </p:sp>
      <p:pic>
        <p:nvPicPr>
          <p:cNvPr id="457742" name="Picture 14"/>
          <p:cNvPicPr>
            <a:picLocks noChangeAspect="1" noChangeArrowheads="1"/>
          </p:cNvPicPr>
          <p:nvPr/>
        </p:nvPicPr>
        <p:blipFill>
          <a:blip r:embed="rId2" cstate="print"/>
          <a:srcRect/>
          <a:stretch>
            <a:fillRect/>
          </a:stretch>
        </p:blipFill>
        <p:spPr bwMode="auto">
          <a:xfrm>
            <a:off x="1828800" y="381000"/>
            <a:ext cx="914400" cy="914400"/>
          </a:xfrm>
          <a:prstGeom prst="rect">
            <a:avLst/>
          </a:prstGeom>
          <a:noFill/>
        </p:spPr>
      </p:pic>
      <p:sp>
        <p:nvSpPr>
          <p:cNvPr id="457743" name="Text Box 15"/>
          <p:cNvSpPr txBox="1">
            <a:spLocks noChangeArrowheads="1"/>
          </p:cNvSpPr>
          <p:nvPr/>
        </p:nvSpPr>
        <p:spPr bwMode="auto">
          <a:xfrm>
            <a:off x="3200400" y="304800"/>
            <a:ext cx="4054475" cy="1066800"/>
          </a:xfrm>
          <a:prstGeom prst="rect">
            <a:avLst/>
          </a:prstGeom>
          <a:noFill/>
          <a:ln w="9525">
            <a:noFill/>
            <a:miter lim="800000"/>
            <a:headEnd/>
            <a:tailEnd/>
          </a:ln>
          <a:effectLst/>
        </p:spPr>
        <p:txBody>
          <a:bodyPr>
            <a:spAutoFit/>
          </a:bodyPr>
          <a:lstStyle/>
          <a:p>
            <a:r>
              <a:rPr lang="zh-CN" altLang="en-US" sz="4400">
                <a:latin typeface="Tahoma" pitchFamily="34" charset="0"/>
                <a:ea typeface="方正舒体" pitchFamily="2" charset="-122"/>
              </a:rPr>
              <a:t>中国地质大学</a:t>
            </a:r>
          </a:p>
          <a:p>
            <a:r>
              <a:rPr lang="en-US" altLang="zh-CN" sz="2000">
                <a:latin typeface="Tahoma" pitchFamily="34" charset="0"/>
              </a:rPr>
              <a:t>China University of Geosciences</a:t>
            </a:r>
            <a:r>
              <a:rPr lang="en-US" altLang="zh-CN">
                <a:latin typeface="Tahoma" pitchFamily="34" charset="0"/>
              </a:rPr>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lvl1pPr>
              <a:spcBef>
                <a:spcPts val="6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30200" y="1028700"/>
            <a:ext cx="4165600" cy="5148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028700"/>
            <a:ext cx="4165600" cy="5148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428596" y="1071546"/>
            <a:ext cx="714380" cy="507209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85852" y="1071546"/>
            <a:ext cx="7500990" cy="5143536"/>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标题 1"/>
          <p:cNvSpPr txBox="1">
            <a:spLocks/>
          </p:cNvSpPr>
          <p:nvPr userDrawn="1"/>
        </p:nvSpPr>
        <p:spPr bwMode="auto">
          <a:xfrm>
            <a:off x="355600" y="203200"/>
            <a:ext cx="8420100" cy="6270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800" b="0" i="0" u="none" strike="noStrike" kern="0" cap="none" spc="0" normalizeH="0" baseline="0" noProof="0">
                <a:ln>
                  <a:noFill/>
                </a:ln>
                <a:solidFill>
                  <a:schemeClr val="tx1"/>
                </a:solidFill>
                <a:effectLst/>
                <a:uLnTx/>
                <a:uFillTx/>
                <a:latin typeface="+mj-lt"/>
                <a:ea typeface="+mj-ea"/>
                <a:cs typeface="+mj-cs"/>
              </a:rPr>
              <a:t>单击此处编辑母版标题样式</a:t>
            </a:r>
            <a:endParaRPr kumimoji="0" lang="zh-CN" altLang="en-US" sz="2800" b="0" i="0" u="none" strike="noStrike" kern="0" cap="none" spc="0" normalizeH="0" baseline="0" noProof="0" dirty="0">
              <a:ln>
                <a:noFill/>
              </a:ln>
              <a:solidFill>
                <a:schemeClr val="tx1"/>
              </a:solidFill>
              <a:effectLst/>
              <a:uLnTx/>
              <a:uFillTx/>
              <a:latin typeface="+mj-lt"/>
              <a:ea typeface="+mj-ea"/>
              <a:cs typeface="+mj-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357158" y="188640"/>
            <a:ext cx="8468853" cy="668592"/>
          </a:xfrm>
        </p:spPr>
        <p:txBody>
          <a:bodyPr/>
          <a:lstStyle>
            <a:lvl1pPr>
              <a:defRPr b="0">
                <a:solidFill>
                  <a:srgbClr val="333399"/>
                </a:solidFill>
                <a:latin typeface="+mn-lt"/>
                <a:ea typeface="黑体" pitchFamily="2" charset="-122"/>
              </a:defRPr>
            </a:lvl1pPr>
          </a:lstStyle>
          <a:p>
            <a:r>
              <a:rPr lang="zh-CN" altLang="en-US" dirty="0"/>
              <a:t>单击此处编辑母版标题样式</a:t>
            </a:r>
          </a:p>
        </p:txBody>
      </p:sp>
      <p:sp>
        <p:nvSpPr>
          <p:cNvPr id="3" name="文本占位符 2"/>
          <p:cNvSpPr>
            <a:spLocks noGrp="1"/>
          </p:cNvSpPr>
          <p:nvPr>
            <p:ph type="body" idx="1"/>
          </p:nvPr>
        </p:nvSpPr>
        <p:spPr>
          <a:xfrm>
            <a:off x="428596" y="1000108"/>
            <a:ext cx="8368812" cy="639762"/>
          </a:xfrm>
        </p:spPr>
        <p:txBody>
          <a:bodyPr anchor="b"/>
          <a:lstStyle>
            <a:lvl1pPr marL="0" indent="0">
              <a:buNone/>
              <a:defRPr sz="2800" b="1">
                <a:latin typeface="+mn-lt"/>
                <a:ea typeface="黑体"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500034" y="1714488"/>
            <a:ext cx="4112781" cy="4364208"/>
          </a:xfrm>
        </p:spPr>
        <p:txBody>
          <a:bodyPr/>
          <a:lstStyle>
            <a:lvl1pPr>
              <a:defRPr sz="2400" b="1">
                <a:solidFill>
                  <a:schemeClr val="tx1"/>
                </a:solidFill>
                <a:latin typeface="+mn-lt"/>
                <a:ea typeface="黑体" pitchFamily="2" charset="-122"/>
              </a:defRPr>
            </a:lvl1pPr>
            <a:lvl2pPr>
              <a:defRPr sz="2400" b="1">
                <a:solidFill>
                  <a:schemeClr val="tx1"/>
                </a:solidFill>
                <a:latin typeface="+mn-lt"/>
                <a:ea typeface="黑体" pitchFamily="2" charset="-122"/>
              </a:defRPr>
            </a:lvl2pPr>
            <a:lvl3pPr>
              <a:defRPr sz="2400" b="1">
                <a:solidFill>
                  <a:schemeClr val="tx1"/>
                </a:solidFill>
                <a:latin typeface="+mn-lt"/>
                <a:ea typeface="黑体" pitchFamily="2" charset="-122"/>
              </a:defRPr>
            </a:lvl3pPr>
            <a:lvl4pPr>
              <a:defRPr sz="2400" b="1">
                <a:solidFill>
                  <a:schemeClr val="tx1"/>
                </a:solidFill>
                <a:latin typeface="+mn-lt"/>
                <a:ea typeface="黑体" pitchFamily="2" charset="-122"/>
              </a:defRPr>
            </a:lvl4pPr>
            <a:lvl5pPr>
              <a:defRPr sz="2400" b="1">
                <a:solidFill>
                  <a:schemeClr val="tx1"/>
                </a:solidFill>
                <a:latin typeface="+mn-lt"/>
                <a:ea typeface="黑体" pitchFamily="2" charset="-122"/>
              </a:defRPr>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内容占位符 5"/>
          <p:cNvSpPr>
            <a:spLocks noGrp="1"/>
          </p:cNvSpPr>
          <p:nvPr>
            <p:ph sz="quarter" idx="4"/>
          </p:nvPr>
        </p:nvSpPr>
        <p:spPr>
          <a:xfrm>
            <a:off x="4711739" y="1714488"/>
            <a:ext cx="4114273" cy="4450816"/>
          </a:xfrm>
        </p:spPr>
        <p:txBody>
          <a:bodyPr/>
          <a:lstStyle>
            <a:lvl1pPr>
              <a:defRPr sz="2400" b="1">
                <a:solidFill>
                  <a:schemeClr val="tx1"/>
                </a:solidFill>
                <a:latin typeface="+mn-lt"/>
                <a:ea typeface="黑体" pitchFamily="2" charset="-122"/>
              </a:defRPr>
            </a:lvl1pPr>
            <a:lvl2pPr>
              <a:defRPr sz="2400" b="1">
                <a:solidFill>
                  <a:schemeClr val="tx1"/>
                </a:solidFill>
                <a:latin typeface="+mn-lt"/>
                <a:ea typeface="黑体" pitchFamily="2" charset="-122"/>
              </a:defRPr>
            </a:lvl2pPr>
            <a:lvl3pPr>
              <a:defRPr sz="2400" b="1">
                <a:solidFill>
                  <a:schemeClr val="tx1"/>
                </a:solidFill>
                <a:latin typeface="+mn-lt"/>
                <a:ea typeface="黑体" pitchFamily="2" charset="-122"/>
              </a:defRPr>
            </a:lvl3pPr>
            <a:lvl4pPr>
              <a:defRPr sz="2400" b="1">
                <a:solidFill>
                  <a:schemeClr val="tx1"/>
                </a:solidFill>
                <a:latin typeface="+mn-lt"/>
                <a:ea typeface="黑体" pitchFamily="2" charset="-122"/>
              </a:defRPr>
            </a:lvl4pPr>
            <a:lvl5pPr>
              <a:defRPr sz="2400" b="1">
                <a:solidFill>
                  <a:schemeClr val="tx1"/>
                </a:solidFill>
                <a:latin typeface="+mn-lt"/>
                <a:ea typeface="黑体" pitchFamily="2" charset="-122"/>
              </a:defRPr>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xmlns="" val="2052090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285720" y="188642"/>
            <a:ext cx="8501122" cy="668589"/>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071547"/>
            <a:ext cx="4044462" cy="505938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剪贴画占位符 3"/>
          <p:cNvSpPr>
            <a:spLocks noGrp="1"/>
          </p:cNvSpPr>
          <p:nvPr>
            <p:ph type="clipArt" sz="half" idx="2"/>
          </p:nvPr>
        </p:nvSpPr>
        <p:spPr>
          <a:xfrm>
            <a:off x="4642338" y="1071547"/>
            <a:ext cx="4044462" cy="5059380"/>
          </a:xfrm>
        </p:spPr>
        <p:txBody>
          <a:bodyPr/>
          <a:lstStyle/>
          <a:p>
            <a:r>
              <a:rPr lang="zh-CN" altLang="en-US"/>
              <a:t>单击图标添加剪 贴画</a:t>
            </a:r>
          </a:p>
        </p:txBody>
      </p:sp>
      <p:sp>
        <p:nvSpPr>
          <p:cNvPr id="5" name="日期占位符 4"/>
          <p:cNvSpPr>
            <a:spLocks noGrp="1"/>
          </p:cNvSpPr>
          <p:nvPr>
            <p:ph type="dt" sz="half" idx="10"/>
          </p:nvPr>
        </p:nvSpPr>
        <p:spPr>
          <a:xfrm>
            <a:off x="457200" y="6248400"/>
            <a:ext cx="2133600" cy="457200"/>
          </a:xfrm>
          <a:prstGeom prst="rect">
            <a:avLst/>
          </a:prstGeo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8400"/>
            <a:ext cx="2133600" cy="457200"/>
          </a:xfrm>
          <a:prstGeom prst="rect">
            <a:avLst/>
          </a:prstGeom>
        </p:spPr>
        <p:txBody>
          <a:bodyPr/>
          <a:lstStyle>
            <a:lvl1pPr>
              <a:defRPr/>
            </a:lvl1pPr>
          </a:lstStyle>
          <a:p>
            <a:fld id="{966CAE82-64C7-4E5B-88D2-F38A61F120C5}" type="slidenum">
              <a:rPr lang="zh-CN" altLang="en-US"/>
              <a:pPr/>
              <a:t>‹#›</a:t>
            </a:fld>
            <a:endParaRPr lang="en-US" altLang="zh-CN"/>
          </a:p>
        </p:txBody>
      </p:sp>
    </p:spTree>
    <p:extLst>
      <p:ext uri="{BB962C8B-B14F-4D97-AF65-F5344CB8AC3E}">
        <p14:creationId xmlns:p14="http://schemas.microsoft.com/office/powerpoint/2010/main" xmlns="" val="2750890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640"/>
            <a:ext cx="8368811" cy="792088"/>
          </a:xfrm>
        </p:spPr>
        <p:txBody>
          <a:bodyPr/>
          <a:lstStyle>
            <a:lvl1pPr>
              <a:defRPr b="1">
                <a:solidFill>
                  <a:srgbClr val="333399"/>
                </a:solidFill>
                <a:latin typeface="+mn-lt"/>
                <a:ea typeface="黑体" pitchFamily="2" charset="-122"/>
              </a:defRPr>
            </a:lvl1pPr>
          </a:lstStyle>
          <a:p>
            <a:r>
              <a:rPr lang="zh-CN" altLang="en-US" dirty="0"/>
              <a:t>单击此处编辑母版标题样式</a:t>
            </a:r>
          </a:p>
        </p:txBody>
      </p:sp>
      <p:sp>
        <p:nvSpPr>
          <p:cNvPr id="3" name="文本占位符 2"/>
          <p:cNvSpPr>
            <a:spLocks noGrp="1"/>
          </p:cNvSpPr>
          <p:nvPr>
            <p:ph type="body" idx="1"/>
          </p:nvPr>
        </p:nvSpPr>
        <p:spPr>
          <a:xfrm>
            <a:off x="457200" y="1207874"/>
            <a:ext cx="4112781" cy="639762"/>
          </a:xfrm>
        </p:spPr>
        <p:txBody>
          <a:bodyPr anchor="b"/>
          <a:lstStyle>
            <a:lvl1pPr marL="0" indent="0">
              <a:buNone/>
              <a:defRPr sz="2800" b="1">
                <a:latin typeface="+mn-lt"/>
                <a:ea typeface="黑体"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457200" y="1872534"/>
            <a:ext cx="4112781" cy="4292770"/>
          </a:xfrm>
        </p:spPr>
        <p:txBody>
          <a:bodyPr/>
          <a:lstStyle>
            <a:lvl1pPr>
              <a:defRPr sz="2800" b="1">
                <a:solidFill>
                  <a:schemeClr val="tx1"/>
                </a:solidFill>
                <a:latin typeface="+mn-lt"/>
                <a:ea typeface="黑体" pitchFamily="2" charset="-122"/>
              </a:defRPr>
            </a:lvl1pPr>
            <a:lvl2pPr>
              <a:defRPr sz="2400" b="1">
                <a:solidFill>
                  <a:schemeClr val="tx1"/>
                </a:solidFill>
                <a:latin typeface="+mn-lt"/>
                <a:ea typeface="黑体" pitchFamily="2" charset="-122"/>
              </a:defRPr>
            </a:lvl2pPr>
            <a:lvl3pPr>
              <a:defRPr sz="2000" b="1">
                <a:solidFill>
                  <a:schemeClr val="tx1"/>
                </a:solidFill>
                <a:latin typeface="+mn-lt"/>
                <a:ea typeface="黑体" pitchFamily="2" charset="-122"/>
              </a:defRPr>
            </a:lvl3pPr>
            <a:lvl4pPr>
              <a:defRPr sz="1800" b="1">
                <a:solidFill>
                  <a:schemeClr val="tx1"/>
                </a:solidFill>
                <a:latin typeface="+mn-lt"/>
                <a:ea typeface="黑体" pitchFamily="2" charset="-122"/>
              </a:defRPr>
            </a:lvl4pPr>
            <a:lvl5pPr>
              <a:defRPr sz="1800" b="1">
                <a:solidFill>
                  <a:schemeClr val="tx1"/>
                </a:solidFill>
                <a:latin typeface="+mn-lt"/>
                <a:ea typeface="黑体" pitchFamily="2" charset="-122"/>
              </a:defRPr>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711739" y="1207874"/>
            <a:ext cx="4114273" cy="639762"/>
          </a:xfrm>
        </p:spPr>
        <p:txBody>
          <a:bodyPr anchor="b"/>
          <a:lstStyle>
            <a:lvl1pPr marL="0" indent="0">
              <a:buNone/>
              <a:defRPr sz="2800" b="1">
                <a:latin typeface="+mn-lt"/>
                <a:ea typeface="黑体"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4711739" y="1872534"/>
            <a:ext cx="4114273" cy="4292770"/>
          </a:xfrm>
        </p:spPr>
        <p:txBody>
          <a:bodyPr/>
          <a:lstStyle>
            <a:lvl1pPr>
              <a:defRPr sz="2800" b="1">
                <a:solidFill>
                  <a:schemeClr val="tx1"/>
                </a:solidFill>
                <a:latin typeface="+mn-lt"/>
                <a:ea typeface="黑体" pitchFamily="2" charset="-122"/>
              </a:defRPr>
            </a:lvl1pPr>
            <a:lvl2pPr>
              <a:defRPr sz="2400" b="1">
                <a:solidFill>
                  <a:schemeClr val="tx1"/>
                </a:solidFill>
                <a:latin typeface="+mn-lt"/>
                <a:ea typeface="黑体" pitchFamily="2" charset="-122"/>
              </a:defRPr>
            </a:lvl2pPr>
            <a:lvl3pPr>
              <a:defRPr sz="2000" b="1">
                <a:solidFill>
                  <a:schemeClr val="tx1"/>
                </a:solidFill>
                <a:latin typeface="+mn-lt"/>
                <a:ea typeface="黑体" pitchFamily="2" charset="-122"/>
              </a:defRPr>
            </a:lvl3pPr>
            <a:lvl4pPr>
              <a:defRPr sz="1800" b="1">
                <a:solidFill>
                  <a:schemeClr val="tx1"/>
                </a:solidFill>
                <a:latin typeface="+mn-lt"/>
                <a:ea typeface="黑体" pitchFamily="2" charset="-122"/>
              </a:defRPr>
            </a:lvl4pPr>
            <a:lvl5pPr>
              <a:defRPr sz="1800" b="1">
                <a:solidFill>
                  <a:schemeClr val="tx1"/>
                </a:solidFill>
                <a:latin typeface="+mn-lt"/>
                <a:ea typeface="黑体" pitchFamily="2" charset="-122"/>
              </a:defRPr>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457200" y="6356176"/>
            <a:ext cx="2133600" cy="457200"/>
          </a:xfrm>
          <a:prstGeom prst="rect">
            <a:avLst/>
          </a:prstGeom>
        </p:spPr>
        <p:txBody>
          <a:bodyPr/>
          <a:lstStyle>
            <a:lvl1pPr>
              <a:defRPr/>
            </a:lvl1pPr>
          </a:lstStyle>
          <a:p>
            <a:endParaRPr lang="en-US" altLang="zh-CN"/>
          </a:p>
        </p:txBody>
      </p:sp>
      <p:sp>
        <p:nvSpPr>
          <p:cNvPr id="8" name="页脚占位符 7"/>
          <p:cNvSpPr>
            <a:spLocks noGrp="1"/>
          </p:cNvSpPr>
          <p:nvPr>
            <p:ph type="ftr" sz="quarter" idx="11"/>
          </p:nvPr>
        </p:nvSpPr>
        <p:spPr>
          <a:xfrm>
            <a:off x="3124200" y="6356176"/>
            <a:ext cx="2895600" cy="457200"/>
          </a:xfrm>
          <a:prstGeom prst="rect">
            <a:avLst/>
          </a:prstGeom>
        </p:spPr>
        <p:txBody>
          <a:bodyPr/>
          <a:lstStyle>
            <a:lvl1pPr>
              <a:defRPr/>
            </a:lvl1pPr>
          </a:lstStyle>
          <a:p>
            <a:endParaRPr lang="en-US" altLang="zh-CN"/>
          </a:p>
        </p:txBody>
      </p:sp>
      <p:sp>
        <p:nvSpPr>
          <p:cNvPr id="9" name="灯片编号占位符 8"/>
          <p:cNvSpPr>
            <a:spLocks noGrp="1"/>
          </p:cNvSpPr>
          <p:nvPr>
            <p:ph type="sldNum" sz="quarter" idx="12"/>
          </p:nvPr>
        </p:nvSpPr>
        <p:spPr>
          <a:xfrm>
            <a:off x="6553200" y="6356176"/>
            <a:ext cx="2133600" cy="457200"/>
          </a:xfrm>
          <a:prstGeom prst="rect">
            <a:avLst/>
          </a:prstGeom>
        </p:spPr>
        <p:txBody>
          <a:bodyPr/>
          <a:lstStyle>
            <a:lvl1pPr>
              <a:defRPr/>
            </a:lvl1pPr>
          </a:lstStyle>
          <a:p>
            <a:fld id="{FAC03054-A18C-4CF4-8FEF-67B6C74EC7CF}" type="slidenum">
              <a:rPr lang="zh-CN" altLang="en-US"/>
              <a:pPr/>
              <a:t>‹#›</a:t>
            </a:fld>
            <a:endParaRPr lang="en-US" altLang="zh-CN"/>
          </a:p>
        </p:txBody>
      </p:sp>
      <p:sp>
        <p:nvSpPr>
          <p:cNvPr id="10" name="Line 8"/>
          <p:cNvSpPr>
            <a:spLocks noChangeShapeType="1"/>
          </p:cNvSpPr>
          <p:nvPr userDrawn="1"/>
        </p:nvSpPr>
        <p:spPr bwMode="auto">
          <a:xfrm>
            <a:off x="457200" y="1052736"/>
            <a:ext cx="8368811" cy="0"/>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xmlns="" val="1046753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56706" name="Rectangle 2"/>
          <p:cNvSpPr>
            <a:spLocks noChangeArrowheads="1"/>
          </p:cNvSpPr>
          <p:nvPr/>
        </p:nvSpPr>
        <p:spPr bwMode="auto">
          <a:xfrm>
            <a:off x="311150" y="6384925"/>
            <a:ext cx="1905000" cy="304800"/>
          </a:xfrm>
          <a:prstGeom prst="rect">
            <a:avLst/>
          </a:prstGeom>
          <a:noFill/>
          <a:ln w="9525">
            <a:noFill/>
            <a:miter lim="800000"/>
            <a:headEnd/>
            <a:tailEnd/>
          </a:ln>
          <a:effectLst/>
        </p:spPr>
        <p:txBody>
          <a:bodyPr anchor="b"/>
          <a:lstStyle/>
          <a:p>
            <a:r>
              <a:rPr lang="en-US" altLang="zh-CN">
                <a:solidFill>
                  <a:schemeClr val="bg2"/>
                </a:solidFill>
              </a:rPr>
              <a:t>1.</a:t>
            </a:r>
            <a:fld id="{619A064E-D753-4CAB-8A95-75F12CFAF0F0}" type="slidenum">
              <a:rPr lang="en-US" altLang="zh-CN">
                <a:solidFill>
                  <a:schemeClr val="bg2"/>
                </a:solidFill>
              </a:rPr>
              <a:pPr/>
              <a:t>‹#›</a:t>
            </a:fld>
            <a:endParaRPr lang="en-US" altLang="zh-CN">
              <a:solidFill>
                <a:schemeClr val="bg2"/>
              </a:solidFill>
            </a:endParaRPr>
          </a:p>
        </p:txBody>
      </p:sp>
      <p:sp>
        <p:nvSpPr>
          <p:cNvPr id="456707" name="Rectangle 3"/>
          <p:cNvSpPr>
            <a:spLocks noChangeArrowheads="1"/>
          </p:cNvSpPr>
          <p:nvPr/>
        </p:nvSpPr>
        <p:spPr bwMode="auto">
          <a:xfrm>
            <a:off x="304800" y="914400"/>
            <a:ext cx="8543925" cy="42863"/>
          </a:xfrm>
          <a:prstGeom prst="rect">
            <a:avLst/>
          </a:prstGeom>
          <a:solidFill>
            <a:srgbClr val="FF0000"/>
          </a:solidFill>
          <a:ln w="12700">
            <a:solidFill>
              <a:srgbClr val="FF0000"/>
            </a:solidFill>
            <a:miter lim="800000"/>
            <a:headEnd/>
            <a:tailEnd/>
          </a:ln>
          <a:effectLst/>
        </p:spPr>
        <p:txBody>
          <a:bodyPr wrap="none" lIns="90488" tIns="44450" rIns="90488" bIns="44450" anchor="ctr"/>
          <a:lstStyle/>
          <a:p>
            <a:pPr algn="ctr"/>
            <a:endParaRPr lang="zh-CN" altLang="zh-CN">
              <a:solidFill>
                <a:srgbClr val="FF0000"/>
              </a:solidFill>
            </a:endParaRPr>
          </a:p>
        </p:txBody>
      </p:sp>
      <p:sp>
        <p:nvSpPr>
          <p:cNvPr id="456708" name="Line 4"/>
          <p:cNvSpPr>
            <a:spLocks noChangeShapeType="1"/>
          </p:cNvSpPr>
          <p:nvPr/>
        </p:nvSpPr>
        <p:spPr bwMode="auto">
          <a:xfrm>
            <a:off x="282575" y="6248400"/>
            <a:ext cx="8610600" cy="0"/>
          </a:xfrm>
          <a:prstGeom prst="line">
            <a:avLst/>
          </a:prstGeom>
          <a:noFill/>
          <a:ln w="19050">
            <a:solidFill>
              <a:srgbClr val="FF3300"/>
            </a:solidFill>
            <a:round/>
            <a:headEnd/>
            <a:tailEnd/>
          </a:ln>
          <a:effectLst/>
        </p:spPr>
        <p:txBody>
          <a:bodyPr/>
          <a:lstStyle/>
          <a:p>
            <a:endParaRPr lang="zh-CN" altLang="en-US"/>
          </a:p>
        </p:txBody>
      </p:sp>
      <p:sp>
        <p:nvSpPr>
          <p:cNvPr id="456709" name="Rectangle 5"/>
          <p:cNvSpPr>
            <a:spLocks noChangeArrowheads="1"/>
          </p:cNvSpPr>
          <p:nvPr/>
        </p:nvSpPr>
        <p:spPr bwMode="auto">
          <a:xfrm>
            <a:off x="2590800" y="6324600"/>
            <a:ext cx="3733800" cy="307975"/>
          </a:xfrm>
          <a:prstGeom prst="rect">
            <a:avLst/>
          </a:prstGeom>
          <a:noFill/>
          <a:ln w="9525">
            <a:noFill/>
            <a:miter lim="800000"/>
            <a:headEnd/>
            <a:tailEnd/>
          </a:ln>
          <a:effectLst/>
        </p:spPr>
        <p:txBody>
          <a:bodyPr/>
          <a:lstStyle/>
          <a:p>
            <a:pPr algn="ctr"/>
            <a:r>
              <a:rPr lang="zh-CN" altLang="en-US" sz="1400" dirty="0">
                <a:latin typeface="Times New Roman" pitchFamily="18" charset="0"/>
              </a:rPr>
              <a:t>计算机网络</a:t>
            </a:r>
            <a:r>
              <a:rPr lang="en-US" altLang="zh-CN" sz="1400" dirty="0">
                <a:latin typeface="Times New Roman" pitchFamily="18" charset="0"/>
              </a:rPr>
              <a:t>(</a:t>
            </a:r>
            <a:r>
              <a:rPr lang="zh-CN" altLang="en-US" sz="1400" dirty="0">
                <a:latin typeface="Times New Roman" pitchFamily="18" charset="0"/>
              </a:rPr>
              <a:t>谢</a:t>
            </a:r>
            <a:r>
              <a:rPr lang="en-US" altLang="zh-CN" sz="1400" dirty="0">
                <a:latin typeface="Times New Roman" pitchFamily="18" charset="0"/>
              </a:rPr>
              <a:t>.</a:t>
            </a:r>
            <a:r>
              <a:rPr lang="zh-CN" altLang="en-US" sz="1400" dirty="0">
                <a:latin typeface="Times New Roman" pitchFamily="18" charset="0"/>
              </a:rPr>
              <a:t>第</a:t>
            </a:r>
            <a:r>
              <a:rPr lang="en-US" altLang="zh-CN" sz="1400" dirty="0">
                <a:latin typeface="Times New Roman" pitchFamily="18" charset="0"/>
              </a:rPr>
              <a:t>7</a:t>
            </a:r>
            <a:r>
              <a:rPr lang="zh-CN" altLang="en-US" sz="1400" dirty="0">
                <a:latin typeface="Times New Roman" pitchFamily="18" charset="0"/>
              </a:rPr>
              <a:t>版</a:t>
            </a:r>
            <a:r>
              <a:rPr lang="en-US" altLang="zh-CN" sz="1400" dirty="0">
                <a:latin typeface="Times New Roman" pitchFamily="18" charset="0"/>
              </a:rPr>
              <a:t>)</a:t>
            </a:r>
            <a:endParaRPr lang="zh-CN" altLang="en-US" sz="1400" dirty="0">
              <a:latin typeface="Times New Roman" pitchFamily="18" charset="0"/>
            </a:endParaRPr>
          </a:p>
        </p:txBody>
      </p:sp>
      <p:sp>
        <p:nvSpPr>
          <p:cNvPr id="456710" name="Rectangle 6"/>
          <p:cNvSpPr>
            <a:spLocks noGrp="1" noChangeArrowheads="1"/>
          </p:cNvSpPr>
          <p:nvPr>
            <p:ph type="title"/>
          </p:nvPr>
        </p:nvSpPr>
        <p:spPr bwMode="auto">
          <a:xfrm>
            <a:off x="355600" y="203200"/>
            <a:ext cx="8420100" cy="6270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456711" name="Rectangle 7"/>
          <p:cNvSpPr>
            <a:spLocks noGrp="1" noChangeArrowheads="1"/>
          </p:cNvSpPr>
          <p:nvPr>
            <p:ph type="body" idx="1"/>
          </p:nvPr>
        </p:nvSpPr>
        <p:spPr bwMode="auto">
          <a:xfrm>
            <a:off x="330200" y="1028700"/>
            <a:ext cx="8483600" cy="51482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6" r:id="rId3"/>
    <p:sldLayoutId id="2147483658" r:id="rId4"/>
    <p:sldLayoutId id="2147483659" r:id="rId5"/>
    <p:sldLayoutId id="2147483663" r:id="rId6"/>
    <p:sldLayoutId id="2147483664" r:id="rId7"/>
    <p:sldLayoutId id="2147483665" r:id="rId8"/>
    <p:sldLayoutId id="2147483666" r:id="rId9"/>
  </p:sldLayoutIdLst>
  <p:txStyles>
    <p:titleStyle>
      <a:lvl1pPr algn="ctr" rtl="0" fontAlgn="base">
        <a:spcBef>
          <a:spcPct val="0"/>
        </a:spcBef>
        <a:spcAft>
          <a:spcPct val="0"/>
        </a:spcAft>
        <a:defRPr sz="2800">
          <a:solidFill>
            <a:schemeClr val="tx1"/>
          </a:solidFill>
          <a:latin typeface="+mj-lt"/>
          <a:ea typeface="+mj-ea"/>
          <a:cs typeface="+mj-cs"/>
        </a:defRPr>
      </a:lvl1pPr>
      <a:lvl2pPr algn="ctr" rtl="0" fontAlgn="base">
        <a:spcBef>
          <a:spcPct val="0"/>
        </a:spcBef>
        <a:spcAft>
          <a:spcPct val="0"/>
        </a:spcAft>
        <a:defRPr sz="2800">
          <a:solidFill>
            <a:schemeClr val="tx1"/>
          </a:solidFill>
          <a:latin typeface="Tahoma" pitchFamily="34" charset="0"/>
          <a:ea typeface="宋体" pitchFamily="2" charset="-122"/>
        </a:defRPr>
      </a:lvl2pPr>
      <a:lvl3pPr algn="ctr" rtl="0" fontAlgn="base">
        <a:spcBef>
          <a:spcPct val="0"/>
        </a:spcBef>
        <a:spcAft>
          <a:spcPct val="0"/>
        </a:spcAft>
        <a:defRPr sz="2800">
          <a:solidFill>
            <a:schemeClr val="tx1"/>
          </a:solidFill>
          <a:latin typeface="Tahoma" pitchFamily="34" charset="0"/>
          <a:ea typeface="宋体" pitchFamily="2" charset="-122"/>
        </a:defRPr>
      </a:lvl3pPr>
      <a:lvl4pPr algn="ctr" rtl="0" fontAlgn="base">
        <a:spcBef>
          <a:spcPct val="0"/>
        </a:spcBef>
        <a:spcAft>
          <a:spcPct val="0"/>
        </a:spcAft>
        <a:defRPr sz="2800">
          <a:solidFill>
            <a:schemeClr val="tx1"/>
          </a:solidFill>
          <a:latin typeface="Tahoma" pitchFamily="34" charset="0"/>
          <a:ea typeface="宋体" pitchFamily="2" charset="-122"/>
        </a:defRPr>
      </a:lvl4pPr>
      <a:lvl5pPr algn="ctr" rtl="0" fontAlgn="base">
        <a:spcBef>
          <a:spcPct val="0"/>
        </a:spcBef>
        <a:spcAft>
          <a:spcPct val="0"/>
        </a:spcAft>
        <a:defRPr sz="2800">
          <a:solidFill>
            <a:schemeClr val="tx1"/>
          </a:solidFill>
          <a:latin typeface="Tahoma" pitchFamily="34" charset="0"/>
          <a:ea typeface="宋体" pitchFamily="2" charset="-122"/>
        </a:defRPr>
      </a:lvl5pPr>
      <a:lvl6pPr marL="457200" algn="ctr" rtl="0" fontAlgn="base">
        <a:spcBef>
          <a:spcPct val="0"/>
        </a:spcBef>
        <a:spcAft>
          <a:spcPct val="0"/>
        </a:spcAft>
        <a:defRPr sz="2800">
          <a:solidFill>
            <a:schemeClr val="tx1"/>
          </a:solidFill>
          <a:latin typeface="Tahoma" pitchFamily="34" charset="0"/>
          <a:ea typeface="宋体" pitchFamily="2" charset="-122"/>
        </a:defRPr>
      </a:lvl6pPr>
      <a:lvl7pPr marL="914400" algn="ctr" rtl="0" fontAlgn="base">
        <a:spcBef>
          <a:spcPct val="0"/>
        </a:spcBef>
        <a:spcAft>
          <a:spcPct val="0"/>
        </a:spcAft>
        <a:defRPr sz="2800">
          <a:solidFill>
            <a:schemeClr val="tx1"/>
          </a:solidFill>
          <a:latin typeface="Tahoma" pitchFamily="34" charset="0"/>
          <a:ea typeface="宋体" pitchFamily="2" charset="-122"/>
        </a:defRPr>
      </a:lvl7pPr>
      <a:lvl8pPr marL="1371600" algn="ctr" rtl="0" fontAlgn="base">
        <a:spcBef>
          <a:spcPct val="0"/>
        </a:spcBef>
        <a:spcAft>
          <a:spcPct val="0"/>
        </a:spcAft>
        <a:defRPr sz="2800">
          <a:solidFill>
            <a:schemeClr val="tx1"/>
          </a:solidFill>
          <a:latin typeface="Tahoma" pitchFamily="34" charset="0"/>
          <a:ea typeface="宋体" pitchFamily="2" charset="-122"/>
        </a:defRPr>
      </a:lvl8pPr>
      <a:lvl9pPr marL="1828800" algn="ctr" rtl="0" fontAlgn="base">
        <a:spcBef>
          <a:spcPct val="0"/>
        </a:spcBef>
        <a:spcAft>
          <a:spcPct val="0"/>
        </a:spcAft>
        <a:defRPr sz="2800">
          <a:solidFill>
            <a:schemeClr val="tx1"/>
          </a:solidFill>
          <a:latin typeface="Tahoma" pitchFamily="34" charset="0"/>
          <a:ea typeface="宋体" pitchFamily="2" charset="-122"/>
        </a:defRPr>
      </a:lvl9pPr>
    </p:titleStyle>
    <p:bodyStyle>
      <a:lvl1pPr marL="342900" indent="-342900" algn="l" rtl="0" fontAlgn="base">
        <a:spcBef>
          <a:spcPct val="20000"/>
        </a:spcBef>
        <a:spcAft>
          <a:spcPct val="0"/>
        </a:spcAft>
        <a:buClr>
          <a:schemeClr val="hlink"/>
        </a:buClr>
        <a:buChar char="•"/>
        <a:defRPr sz="2400">
          <a:solidFill>
            <a:schemeClr val="tx1"/>
          </a:solidFill>
          <a:latin typeface="+mn-lt"/>
          <a:ea typeface="+mn-ea"/>
          <a:cs typeface="+mn-cs"/>
        </a:defRPr>
      </a:lvl1pPr>
      <a:lvl2pPr marL="742950" indent="-285750" algn="l" rtl="0" fontAlgn="base">
        <a:spcBef>
          <a:spcPct val="20000"/>
        </a:spcBef>
        <a:spcAft>
          <a:spcPct val="0"/>
        </a:spcAft>
        <a:buClr>
          <a:schemeClr val="hlink"/>
        </a:buClr>
        <a:buChar char="•"/>
        <a:defRPr sz="2400">
          <a:solidFill>
            <a:schemeClr val="tx1"/>
          </a:solidFill>
          <a:latin typeface="+mn-lt"/>
          <a:ea typeface="+mn-ea"/>
        </a:defRPr>
      </a:lvl2pPr>
      <a:lvl3pPr marL="1143000" indent="-228600" algn="l" rtl="0" fontAlgn="base">
        <a:spcBef>
          <a:spcPct val="20000"/>
        </a:spcBef>
        <a:spcAft>
          <a:spcPct val="0"/>
        </a:spcAft>
        <a:buClr>
          <a:schemeClr val="hlink"/>
        </a:buClr>
        <a:buChar char="•"/>
        <a:defRPr sz="2400">
          <a:solidFill>
            <a:schemeClr val="tx1"/>
          </a:solidFill>
          <a:latin typeface="+mn-lt"/>
          <a:ea typeface="+mn-ea"/>
        </a:defRPr>
      </a:lvl3pPr>
      <a:lvl4pPr marL="1600200" indent="-228600" algn="l" rtl="0" fontAlgn="base">
        <a:spcBef>
          <a:spcPct val="20000"/>
        </a:spcBef>
        <a:spcAft>
          <a:spcPct val="0"/>
        </a:spcAft>
        <a:buClr>
          <a:schemeClr val="hlink"/>
        </a:buClr>
        <a:buChar char="•"/>
        <a:defRPr sz="2000">
          <a:solidFill>
            <a:schemeClr val="tx1"/>
          </a:solidFill>
          <a:latin typeface="+mn-lt"/>
          <a:ea typeface="+mn-ea"/>
        </a:defRPr>
      </a:lvl4pPr>
      <a:lvl5pPr marL="2057400" indent="-228600" algn="l" rtl="0" fontAlgn="base">
        <a:spcBef>
          <a:spcPct val="20000"/>
        </a:spcBef>
        <a:spcAft>
          <a:spcPct val="0"/>
        </a:spcAft>
        <a:buClr>
          <a:schemeClr val="hlink"/>
        </a:buClr>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20.wmf"/></Relationships>
</file>

<file path=ppt/slides/_rels/slide101.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75.xml"/><Relationship Id="rId7" Type="http://schemas.openxmlformats.org/officeDocument/2006/relationships/image" Target="../media/image26.wmf"/><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image" Target="../media/image44.wmf"/><Relationship Id="rId4" Type="http://schemas.openxmlformats.org/officeDocument/2006/relationships/image" Target="../media/image43.w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5.xml"/><Relationship Id="rId1" Type="http://schemas.openxmlformats.org/officeDocument/2006/relationships/vmlDrawing" Target="../drawings/vmlDrawing7.vml"/><Relationship Id="rId4" Type="http://schemas.openxmlformats.org/officeDocument/2006/relationships/oleObject" Target="../embeddings/oleObject7.bin"/></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5.xml"/><Relationship Id="rId1" Type="http://schemas.openxmlformats.org/officeDocument/2006/relationships/vmlDrawing" Target="../drawings/vmlDrawing8.vml"/><Relationship Id="rId4" Type="http://schemas.openxmlformats.org/officeDocument/2006/relationships/oleObject" Target="../embeddings/oleObject8.bin"/></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5.xml"/><Relationship Id="rId1" Type="http://schemas.openxmlformats.org/officeDocument/2006/relationships/vmlDrawing" Target="../drawings/vmlDrawing9.vml"/><Relationship Id="rId4" Type="http://schemas.openxmlformats.org/officeDocument/2006/relationships/oleObject" Target="../embeddings/oleObject9.bin"/></Relationships>
</file>

<file path=ppt/slides/_rels/slide181.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5.xml"/></Relationships>
</file>

<file path=ppt/slides/_rels/slide182.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4.xml"/><Relationship Id="rId1" Type="http://schemas.openxmlformats.org/officeDocument/2006/relationships/vmlDrawing" Target="../drawings/vmlDrawing10.vml"/><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21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5.xml"/><Relationship Id="rId1" Type="http://schemas.openxmlformats.org/officeDocument/2006/relationships/vmlDrawing" Target="../drawings/vmlDrawing11.v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5.xml"/><Relationship Id="rId1" Type="http://schemas.openxmlformats.org/officeDocument/2006/relationships/vmlDrawing" Target="../drawings/vmlDrawing12.v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5.xml"/><Relationship Id="rId1" Type="http://schemas.openxmlformats.org/officeDocument/2006/relationships/vmlDrawing" Target="../drawings/vmlDrawing13.v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oleObject" Target="../embeddings/oleObject15.bin"/></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5.xml"/><Relationship Id="rId1" Type="http://schemas.openxmlformats.org/officeDocument/2006/relationships/vmlDrawing" Target="../drawings/vmlDrawing15.vml"/><Relationship Id="rId4" Type="http://schemas.openxmlformats.org/officeDocument/2006/relationships/oleObject" Target="../embeddings/oleObject16.bin"/></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4.xml"/><Relationship Id="rId4" Type="http://schemas.openxmlformats.org/officeDocument/2006/relationships/image" Target="../media/image28.w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oleObject" Target="../embeddings/oleObject1.bin"/><Relationship Id="rId4" Type="http://schemas.openxmlformats.org/officeDocument/2006/relationships/image" Target="../media/image26.wmf"/></Relationships>
</file>

<file path=ppt/slides/_rels/slide38.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hyperlink" Target="http://ec4.images-amazon.com/images/I/41Hgnj+FBmL.jpg" TargetMode="External"/><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46.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2.wmf"/><Relationship Id="rId4" Type="http://schemas.openxmlformats.org/officeDocument/2006/relationships/image" Target="../media/image31.wmf"/></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0.wmf"/></Relationships>
</file>

<file path=ppt/slides/_rels/slide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vmlDrawing" Target="../drawings/vmlDrawing4.vml"/><Relationship Id="rId5" Type="http://schemas.openxmlformats.org/officeDocument/2006/relationships/oleObject" Target="../embeddings/oleObject4.bin"/><Relationship Id="rId4" Type="http://schemas.openxmlformats.org/officeDocument/2006/relationships/image" Target="../media/image26.wm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oleObject" Target="../embeddings/oleObject5.bin"/><Relationship Id="rId4" Type="http://schemas.openxmlformats.org/officeDocument/2006/relationships/image" Target="../media/image26.w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image" Target="../media/image20.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ctrTitle"/>
          </p:nvPr>
        </p:nvSpPr>
        <p:spPr>
          <a:xfrm>
            <a:off x="762000" y="2362200"/>
            <a:ext cx="7772400" cy="776288"/>
          </a:xfrm>
        </p:spPr>
        <p:txBody>
          <a:bodyPr/>
          <a:lstStyle/>
          <a:p>
            <a:r>
              <a:rPr lang="zh-CN" altLang="en-US"/>
              <a:t>计算机网络</a:t>
            </a:r>
          </a:p>
        </p:txBody>
      </p:sp>
      <p:sp>
        <p:nvSpPr>
          <p:cNvPr id="398339" name="Rectangle 3"/>
          <p:cNvSpPr>
            <a:spLocks noGrp="1" noChangeArrowheads="1"/>
          </p:cNvSpPr>
          <p:nvPr>
            <p:ph type="subTitle" idx="1"/>
          </p:nvPr>
        </p:nvSpPr>
        <p:spPr>
          <a:xfrm>
            <a:off x="357158" y="3429000"/>
            <a:ext cx="8501122" cy="2667000"/>
          </a:xfrm>
        </p:spPr>
        <p:txBody>
          <a:bodyPr/>
          <a:lstStyle/>
          <a:p>
            <a:pPr algn="r"/>
            <a:r>
              <a:rPr lang="zh-CN" altLang="en-US" b="1" dirty="0">
                <a:solidFill>
                  <a:schemeClr val="hlink"/>
                </a:solidFill>
                <a:latin typeface="楷体_GB2312" pitchFamily="49" charset="-122"/>
                <a:ea typeface="楷体_GB2312" pitchFamily="49" charset="-122"/>
              </a:rPr>
              <a:t>中地大计算机学院</a:t>
            </a:r>
            <a:endParaRPr lang="zh-CN" altLang="en-US" dirty="0">
              <a:latin typeface="楷体_GB2312" pitchFamily="49" charset="-122"/>
              <a:ea typeface="楷体_GB2312" pitchFamily="49" charset="-122"/>
            </a:endParaRPr>
          </a:p>
          <a:p>
            <a:pPr algn="r"/>
            <a:r>
              <a:rPr lang="zh-CN" altLang="en-US" b="1" dirty="0">
                <a:effectLst>
                  <a:outerShdw blurRad="38100" dist="38100" dir="2700000" algn="tl">
                    <a:srgbClr val="C0C0C0"/>
                  </a:outerShdw>
                </a:effectLst>
                <a:latin typeface="楷体_GB2312" pitchFamily="49" charset="-122"/>
                <a:ea typeface="楷体_GB2312" pitchFamily="49" charset="-122"/>
              </a:rPr>
              <a:t>                     </a:t>
            </a:r>
            <a:r>
              <a:rPr lang="zh-CN" altLang="en-US" b="1" dirty="0">
                <a:latin typeface="楷体_GB2312" pitchFamily="49" charset="-122"/>
                <a:ea typeface="楷体_GB2312" pitchFamily="49" charset="-122"/>
              </a:rPr>
              <a:t>陈喆</a:t>
            </a:r>
          </a:p>
          <a:p>
            <a:pPr algn="r"/>
            <a:r>
              <a:rPr lang="en-US" altLang="zh-CN" dirty="0">
                <a:ea typeface="楷体_GB2312" pitchFamily="49" charset="-122"/>
              </a:rPr>
              <a:t>E-Mail: chenzhe@cug.edu.cn</a:t>
            </a:r>
          </a:p>
          <a:p>
            <a:pPr algn="r"/>
            <a:r>
              <a:rPr lang="en-US" altLang="zh-CN" dirty="0"/>
              <a:t>Tel: 13035110088</a:t>
            </a:r>
          </a:p>
          <a:p>
            <a:pPr algn="l"/>
            <a:r>
              <a:rPr lang="en-US" altLang="zh-CN" sz="2200" dirty="0"/>
              <a:t>If you have any questions </a:t>
            </a:r>
            <a:r>
              <a:rPr lang="en-US" sz="2200" dirty="0"/>
              <a:t>or concerns</a:t>
            </a:r>
            <a:r>
              <a:rPr lang="en-US" altLang="zh-CN" sz="2200" dirty="0"/>
              <a:t> about the course, </a:t>
            </a:r>
            <a:r>
              <a:rPr lang="en-US" altLang="zh-CN" sz="2200" dirty="0">
                <a:solidFill>
                  <a:srgbClr val="C00000"/>
                </a:solidFill>
              </a:rPr>
              <a:t>feel free </a:t>
            </a:r>
            <a:r>
              <a:rPr lang="en-US" altLang="zh-CN" sz="2200" dirty="0"/>
              <a:t>to </a:t>
            </a:r>
            <a:r>
              <a:rPr lang="en-US" altLang="zh-CN" sz="2200" dirty="0">
                <a:solidFill>
                  <a:srgbClr val="C00000"/>
                </a:solidFill>
              </a:rPr>
              <a:t>get contact with </a:t>
            </a:r>
            <a:r>
              <a:rPr lang="en-US" altLang="zh-CN" sz="2200" dirty="0"/>
              <a:t>me via above-mentioned e-mail or cell phone #.</a:t>
            </a:r>
          </a:p>
          <a:p>
            <a:pPr algn="r"/>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Text Box 2"/>
          <p:cNvSpPr txBox="1">
            <a:spLocks noChangeArrowheads="1"/>
          </p:cNvSpPr>
          <p:nvPr/>
        </p:nvSpPr>
        <p:spPr bwMode="auto">
          <a:xfrm>
            <a:off x="395288" y="5805488"/>
            <a:ext cx="8393112" cy="396875"/>
          </a:xfrm>
          <a:prstGeom prst="rect">
            <a:avLst/>
          </a:prstGeom>
          <a:noFill/>
          <a:ln w="9525">
            <a:noFill/>
            <a:miter lim="800000"/>
            <a:headEnd/>
            <a:tailEnd/>
          </a:ln>
        </p:spPr>
        <p:txBody>
          <a:bodyPr>
            <a:spAutoFit/>
          </a:bodyPr>
          <a:lstStyle/>
          <a:p>
            <a:pPr algn="ctr" eaLnBrk="0" hangingPunct="0"/>
            <a:r>
              <a:rPr lang="en-US" altLang="zh-CN" sz="2000" dirty="0">
                <a:latin typeface="Tahoma" pitchFamily="34" charset="0"/>
              </a:rPr>
              <a:t>Communications between Process across the TCP/IP Network</a:t>
            </a:r>
          </a:p>
        </p:txBody>
      </p:sp>
      <p:pic>
        <p:nvPicPr>
          <p:cNvPr id="480259" name="Picture 3"/>
          <p:cNvPicPr>
            <a:picLocks noChangeAspect="1" noChangeArrowheads="1"/>
          </p:cNvPicPr>
          <p:nvPr/>
        </p:nvPicPr>
        <p:blipFill>
          <a:blip r:embed="rId2" cstate="print"/>
          <a:srcRect/>
          <a:stretch>
            <a:fillRect/>
          </a:stretch>
        </p:blipFill>
        <p:spPr bwMode="auto">
          <a:xfrm>
            <a:off x="900113" y="476250"/>
            <a:ext cx="7038975" cy="5276850"/>
          </a:xfrm>
          <a:prstGeom prst="rect">
            <a:avLst/>
          </a:prstGeom>
          <a:noFill/>
          <a:ln w="9525">
            <a:noFill/>
            <a:miter lim="800000"/>
            <a:headEnd/>
            <a:tailEnd/>
          </a:ln>
        </p:spPr>
      </p:pic>
      <p:sp>
        <p:nvSpPr>
          <p:cNvPr id="480260" name="Rectangle 4"/>
          <p:cNvSpPr>
            <a:spLocks noChangeArrowheads="1"/>
          </p:cNvSpPr>
          <p:nvPr/>
        </p:nvSpPr>
        <p:spPr bwMode="auto">
          <a:xfrm>
            <a:off x="755650" y="0"/>
            <a:ext cx="8134350" cy="533400"/>
          </a:xfrm>
          <a:prstGeom prst="rect">
            <a:avLst/>
          </a:prstGeom>
          <a:noFill/>
          <a:ln w="9525">
            <a:noFill/>
            <a:miter lim="800000"/>
            <a:headEnd/>
            <a:tailEnd/>
          </a:ln>
        </p:spPr>
        <p:txBody>
          <a:bodyPr anchor="b"/>
          <a:lstStyle/>
          <a:p>
            <a:pPr algn="ctr"/>
            <a:r>
              <a:rPr lang="en-US" altLang="zh-CN" sz="2400" dirty="0">
                <a:solidFill>
                  <a:srgbClr val="FF0000"/>
                </a:solidFill>
                <a:latin typeface="Tahoma" pitchFamily="34" charset="0"/>
              </a:rPr>
              <a:t>Schematic Diagram Two</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5640" name="Text Box 72"/>
          <p:cNvSpPr txBox="1">
            <a:spLocks noChangeArrowheads="1"/>
          </p:cNvSpPr>
          <p:nvPr/>
        </p:nvSpPr>
        <p:spPr bwMode="auto">
          <a:xfrm>
            <a:off x="3242622" y="44625"/>
            <a:ext cx="2656496"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3200" dirty="0">
                <a:solidFill>
                  <a:srgbClr val="C00000"/>
                </a:solidFill>
                <a:ea typeface="黑体" pitchFamily="2" charset="-122"/>
              </a:rPr>
              <a:t>网络核心部分</a:t>
            </a:r>
          </a:p>
        </p:txBody>
      </p:sp>
      <p:grpSp>
        <p:nvGrpSpPr>
          <p:cNvPr id="2" name="组合 1"/>
          <p:cNvGrpSpPr/>
          <p:nvPr/>
        </p:nvGrpSpPr>
        <p:grpSpPr>
          <a:xfrm>
            <a:off x="459561" y="401640"/>
            <a:ext cx="7650160" cy="5259609"/>
            <a:chOff x="384146" y="401639"/>
            <a:chExt cx="8904535" cy="5764211"/>
          </a:xfrm>
        </p:grpSpPr>
        <p:sp>
          <p:nvSpPr>
            <p:cNvPr id="365572" name="Oval 4"/>
            <p:cNvSpPr>
              <a:spLocks noChangeArrowheads="1"/>
            </p:cNvSpPr>
            <p:nvPr/>
          </p:nvSpPr>
          <p:spPr bwMode="auto">
            <a:xfrm rot="-1674972">
              <a:off x="2477133" y="1514475"/>
              <a:ext cx="2665677" cy="1519238"/>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3" name="Oval 5"/>
            <p:cNvSpPr>
              <a:spLocks noChangeArrowheads="1"/>
            </p:cNvSpPr>
            <p:nvPr/>
          </p:nvSpPr>
          <p:spPr bwMode="auto">
            <a:xfrm rot="-774972">
              <a:off x="4262276" y="1208088"/>
              <a:ext cx="2328598" cy="14097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4" name="Oval 6"/>
            <p:cNvSpPr>
              <a:spLocks noChangeArrowheads="1"/>
            </p:cNvSpPr>
            <p:nvPr/>
          </p:nvSpPr>
          <p:spPr bwMode="auto">
            <a:xfrm rot="-174972">
              <a:off x="5964870" y="1722439"/>
              <a:ext cx="1718071" cy="1824037"/>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5" name="Oval 7"/>
            <p:cNvSpPr>
              <a:spLocks noChangeArrowheads="1"/>
            </p:cNvSpPr>
            <p:nvPr/>
          </p:nvSpPr>
          <p:spPr bwMode="auto">
            <a:xfrm rot="18365028">
              <a:off x="6326026" y="2658534"/>
              <a:ext cx="1506537" cy="1602846"/>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6" name="Oval 8"/>
            <p:cNvSpPr>
              <a:spLocks noChangeArrowheads="1"/>
            </p:cNvSpPr>
            <p:nvPr/>
          </p:nvSpPr>
          <p:spPr bwMode="auto">
            <a:xfrm rot="-1674972">
              <a:off x="4332788" y="3530601"/>
              <a:ext cx="2915047" cy="169386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7" name="Oval 9"/>
            <p:cNvSpPr>
              <a:spLocks noChangeArrowheads="1"/>
            </p:cNvSpPr>
            <p:nvPr/>
          </p:nvSpPr>
          <p:spPr bwMode="auto">
            <a:xfrm rot="-594972">
              <a:off x="3187405" y="4246564"/>
              <a:ext cx="2084388" cy="1169987"/>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8" name="Oval 10"/>
            <p:cNvSpPr>
              <a:spLocks noChangeArrowheads="1"/>
            </p:cNvSpPr>
            <p:nvPr/>
          </p:nvSpPr>
          <p:spPr bwMode="auto">
            <a:xfrm rot="-1674972">
              <a:off x="2387703" y="3736975"/>
              <a:ext cx="1319080" cy="1384300"/>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9" name="Oval 11"/>
            <p:cNvSpPr>
              <a:spLocks noChangeArrowheads="1"/>
            </p:cNvSpPr>
            <p:nvPr/>
          </p:nvSpPr>
          <p:spPr bwMode="auto">
            <a:xfrm rot="18065028">
              <a:off x="2141707" y="2695510"/>
              <a:ext cx="1525588" cy="1322519"/>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0" name="Freeform 12"/>
            <p:cNvSpPr>
              <a:spLocks/>
            </p:cNvSpPr>
            <p:nvPr/>
          </p:nvSpPr>
          <p:spPr bwMode="auto">
            <a:xfrm>
              <a:off x="2509808" y="1473200"/>
              <a:ext cx="5071666" cy="3690938"/>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1" name="Line 13"/>
            <p:cNvSpPr>
              <a:spLocks noChangeShapeType="1"/>
            </p:cNvSpPr>
            <p:nvPr/>
          </p:nvSpPr>
          <p:spPr bwMode="auto">
            <a:xfrm flipV="1">
              <a:off x="3801372" y="1477964"/>
              <a:ext cx="1764506" cy="6381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2" name="Line 14"/>
            <p:cNvSpPr>
              <a:spLocks noChangeShapeType="1"/>
            </p:cNvSpPr>
            <p:nvPr/>
          </p:nvSpPr>
          <p:spPr bwMode="auto">
            <a:xfrm>
              <a:off x="5784291" y="1563689"/>
              <a:ext cx="1042194" cy="16033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3" name="Line 15"/>
            <p:cNvSpPr>
              <a:spLocks noChangeShapeType="1"/>
            </p:cNvSpPr>
            <p:nvPr/>
          </p:nvSpPr>
          <p:spPr bwMode="auto">
            <a:xfrm flipH="1">
              <a:off x="2760898" y="2219326"/>
              <a:ext cx="918369" cy="144462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4" name="Line 16"/>
            <p:cNvSpPr>
              <a:spLocks noChangeShapeType="1"/>
            </p:cNvSpPr>
            <p:nvPr/>
          </p:nvSpPr>
          <p:spPr bwMode="auto">
            <a:xfrm>
              <a:off x="2817651" y="3863976"/>
              <a:ext cx="2091267" cy="1014413"/>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5" name="Line 17"/>
            <p:cNvSpPr>
              <a:spLocks noChangeShapeType="1"/>
            </p:cNvSpPr>
            <p:nvPr/>
          </p:nvSpPr>
          <p:spPr bwMode="auto">
            <a:xfrm flipV="1">
              <a:off x="4998347" y="3484563"/>
              <a:ext cx="1828138" cy="14986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6" name="Line 18"/>
            <p:cNvSpPr>
              <a:spLocks noChangeShapeType="1"/>
            </p:cNvSpPr>
            <p:nvPr/>
          </p:nvSpPr>
          <p:spPr bwMode="auto">
            <a:xfrm>
              <a:off x="3871883" y="2227264"/>
              <a:ext cx="2933965" cy="1087437"/>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7" name="Line 19"/>
            <p:cNvSpPr>
              <a:spLocks noChangeShapeType="1"/>
            </p:cNvSpPr>
            <p:nvPr/>
          </p:nvSpPr>
          <p:spPr bwMode="auto">
            <a:xfrm>
              <a:off x="3734299" y="2043114"/>
              <a:ext cx="1377554" cy="28352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8" name="Line 20"/>
            <p:cNvSpPr>
              <a:spLocks noChangeShapeType="1"/>
            </p:cNvSpPr>
            <p:nvPr/>
          </p:nvSpPr>
          <p:spPr bwMode="auto">
            <a:xfrm flipV="1">
              <a:off x="4179726" y="4959350"/>
              <a:ext cx="880533" cy="630238"/>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9" name="Line 21"/>
            <p:cNvSpPr>
              <a:spLocks noChangeShapeType="1"/>
            </p:cNvSpPr>
            <p:nvPr/>
          </p:nvSpPr>
          <p:spPr bwMode="auto">
            <a:xfrm rot="-5400000">
              <a:off x="6018117" y="770798"/>
              <a:ext cx="473075" cy="1112706"/>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90" name="Line 22"/>
            <p:cNvSpPr>
              <a:spLocks noChangeShapeType="1"/>
            </p:cNvSpPr>
            <p:nvPr/>
          </p:nvSpPr>
          <p:spPr bwMode="auto">
            <a:xfrm>
              <a:off x="6955470" y="3484564"/>
              <a:ext cx="880533" cy="1157287"/>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91" name="Line 23"/>
            <p:cNvSpPr>
              <a:spLocks noChangeShapeType="1"/>
            </p:cNvSpPr>
            <p:nvPr/>
          </p:nvSpPr>
          <p:spPr bwMode="auto">
            <a:xfrm>
              <a:off x="1546725" y="3787775"/>
              <a:ext cx="1227931" cy="1905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92" name="Line 24"/>
            <p:cNvSpPr>
              <a:spLocks noChangeShapeType="1"/>
            </p:cNvSpPr>
            <p:nvPr/>
          </p:nvSpPr>
          <p:spPr bwMode="auto">
            <a:xfrm rot="5400000" flipH="1">
              <a:off x="3238867" y="1608799"/>
              <a:ext cx="884238" cy="344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93" name="Text Box 25"/>
            <p:cNvSpPr txBox="1">
              <a:spLocks noChangeArrowheads="1"/>
            </p:cNvSpPr>
            <p:nvPr/>
          </p:nvSpPr>
          <p:spPr bwMode="auto">
            <a:xfrm>
              <a:off x="384146" y="3411539"/>
              <a:ext cx="672077" cy="5734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H</a:t>
              </a:r>
              <a:r>
                <a:rPr kumimoji="1" lang="en-US" altLang="zh-CN" sz="2800" b="1" baseline="-25000">
                  <a:solidFill>
                    <a:srgbClr val="000099"/>
                  </a:solidFill>
                  <a:ea typeface="黑体" pitchFamily="2" charset="-122"/>
                </a:rPr>
                <a:t>1</a:t>
              </a:r>
              <a:endParaRPr kumimoji="1" lang="en-US" altLang="zh-CN" sz="2800" b="1">
                <a:solidFill>
                  <a:srgbClr val="000099"/>
                </a:solidFill>
                <a:ea typeface="黑体" pitchFamily="2" charset="-122"/>
              </a:endParaRPr>
            </a:p>
          </p:txBody>
        </p:sp>
        <p:sp>
          <p:nvSpPr>
            <p:cNvPr id="365594" name="Text Box 26"/>
            <p:cNvSpPr txBox="1">
              <a:spLocks noChangeArrowheads="1"/>
            </p:cNvSpPr>
            <p:nvPr/>
          </p:nvSpPr>
          <p:spPr bwMode="auto">
            <a:xfrm>
              <a:off x="8351941" y="4300539"/>
              <a:ext cx="672077" cy="5734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H</a:t>
              </a:r>
              <a:r>
                <a:rPr kumimoji="1" lang="en-US" altLang="zh-CN" sz="2800" b="1" baseline="-25000">
                  <a:solidFill>
                    <a:srgbClr val="000099"/>
                  </a:solidFill>
                  <a:ea typeface="黑体" pitchFamily="2" charset="-122"/>
                </a:rPr>
                <a:t>5</a:t>
              </a:r>
              <a:endParaRPr kumimoji="1" lang="en-US" altLang="zh-CN" sz="2800" b="1">
                <a:solidFill>
                  <a:srgbClr val="000099"/>
                </a:solidFill>
                <a:ea typeface="黑体" pitchFamily="2" charset="-122"/>
              </a:endParaRPr>
            </a:p>
          </p:txBody>
        </p:sp>
        <p:sp>
          <p:nvSpPr>
            <p:cNvPr id="365595" name="Text Box 27"/>
            <p:cNvSpPr txBox="1">
              <a:spLocks noChangeArrowheads="1"/>
            </p:cNvSpPr>
            <p:nvPr/>
          </p:nvSpPr>
          <p:spPr bwMode="auto">
            <a:xfrm>
              <a:off x="2771216" y="617539"/>
              <a:ext cx="672077" cy="5734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2800" b="1" dirty="0">
                  <a:solidFill>
                    <a:srgbClr val="000099"/>
                  </a:solidFill>
                  <a:ea typeface="黑体" pitchFamily="2" charset="-122"/>
                </a:rPr>
                <a:t>H</a:t>
              </a:r>
              <a:r>
                <a:rPr kumimoji="1" lang="en-US" altLang="zh-CN" sz="2800" b="1" baseline="-25000" dirty="0">
                  <a:solidFill>
                    <a:srgbClr val="000099"/>
                  </a:solidFill>
                  <a:ea typeface="黑体" pitchFamily="2" charset="-122"/>
                </a:rPr>
                <a:t>2</a:t>
              </a:r>
              <a:endParaRPr kumimoji="1" lang="en-US" altLang="zh-CN" sz="2800" b="1" dirty="0">
                <a:solidFill>
                  <a:srgbClr val="000099"/>
                </a:solidFill>
                <a:ea typeface="黑体" pitchFamily="2" charset="-122"/>
              </a:endParaRPr>
            </a:p>
          </p:txBody>
        </p:sp>
        <p:sp>
          <p:nvSpPr>
            <p:cNvPr id="365596" name="Text Box 28"/>
            <p:cNvSpPr txBox="1">
              <a:spLocks noChangeArrowheads="1"/>
            </p:cNvSpPr>
            <p:nvPr/>
          </p:nvSpPr>
          <p:spPr bwMode="auto">
            <a:xfrm>
              <a:off x="7149806" y="401639"/>
              <a:ext cx="672077" cy="5734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H</a:t>
              </a:r>
              <a:r>
                <a:rPr kumimoji="1" lang="en-US" altLang="zh-CN" sz="2800" b="1" baseline="-25000">
                  <a:solidFill>
                    <a:srgbClr val="000099"/>
                  </a:solidFill>
                  <a:ea typeface="黑体" pitchFamily="2" charset="-122"/>
                </a:rPr>
                <a:t>4</a:t>
              </a:r>
              <a:endParaRPr kumimoji="1" lang="en-US" altLang="zh-CN" sz="2800" b="1">
                <a:solidFill>
                  <a:srgbClr val="000099"/>
                </a:solidFill>
                <a:ea typeface="黑体" pitchFamily="2" charset="-122"/>
              </a:endParaRPr>
            </a:p>
          </p:txBody>
        </p:sp>
        <p:sp>
          <p:nvSpPr>
            <p:cNvPr id="365597" name="Text Box 29"/>
            <p:cNvSpPr txBox="1">
              <a:spLocks noChangeArrowheads="1"/>
            </p:cNvSpPr>
            <p:nvPr/>
          </p:nvSpPr>
          <p:spPr bwMode="auto">
            <a:xfrm>
              <a:off x="3173648" y="5297489"/>
              <a:ext cx="672077" cy="5734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H</a:t>
              </a:r>
              <a:r>
                <a:rPr kumimoji="1" lang="en-US" altLang="zh-CN" sz="2800" b="1" baseline="-25000">
                  <a:solidFill>
                    <a:srgbClr val="000099"/>
                  </a:solidFill>
                  <a:ea typeface="黑体" pitchFamily="2" charset="-122"/>
                </a:rPr>
                <a:t>3</a:t>
              </a:r>
              <a:endParaRPr kumimoji="1" lang="en-US" altLang="zh-CN" sz="2800" b="1">
                <a:solidFill>
                  <a:srgbClr val="000099"/>
                </a:solidFill>
                <a:ea typeface="黑体" pitchFamily="2" charset="-122"/>
              </a:endParaRPr>
            </a:p>
          </p:txBody>
        </p:sp>
        <p:sp>
          <p:nvSpPr>
            <p:cNvPr id="365598" name="Line 30"/>
            <p:cNvSpPr>
              <a:spLocks noChangeShapeType="1"/>
            </p:cNvSpPr>
            <p:nvPr/>
          </p:nvSpPr>
          <p:spPr bwMode="auto">
            <a:xfrm flipV="1">
              <a:off x="6955470" y="2508251"/>
              <a:ext cx="1246848" cy="765175"/>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99" name="Text Box 31"/>
            <p:cNvSpPr txBox="1">
              <a:spLocks noChangeArrowheads="1"/>
            </p:cNvSpPr>
            <p:nvPr/>
          </p:nvSpPr>
          <p:spPr bwMode="auto">
            <a:xfrm>
              <a:off x="8616604" y="1775727"/>
              <a:ext cx="672077" cy="5734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2800" b="1" dirty="0">
                  <a:solidFill>
                    <a:srgbClr val="000099"/>
                  </a:solidFill>
                  <a:ea typeface="黑体" pitchFamily="2" charset="-122"/>
                </a:rPr>
                <a:t>H</a:t>
              </a:r>
              <a:r>
                <a:rPr kumimoji="1" lang="en-US" altLang="zh-CN" sz="2800" b="1" baseline="-25000" dirty="0">
                  <a:solidFill>
                    <a:srgbClr val="000099"/>
                  </a:solidFill>
                  <a:ea typeface="黑体" pitchFamily="2" charset="-122"/>
                </a:rPr>
                <a:t>6</a:t>
              </a:r>
              <a:endParaRPr kumimoji="1" lang="en-US" altLang="zh-CN" sz="2800" b="1" dirty="0">
                <a:solidFill>
                  <a:srgbClr val="000099"/>
                </a:solidFill>
                <a:ea typeface="黑体" pitchFamily="2" charset="-122"/>
              </a:endParaRPr>
            </a:p>
          </p:txBody>
        </p:sp>
        <p:pic>
          <p:nvPicPr>
            <p:cNvPr id="365600" name="Picture 32"/>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461889" y="414338"/>
              <a:ext cx="804863" cy="684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65601" name="Picture 33"/>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906515" y="1941513"/>
              <a:ext cx="810022" cy="684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65602" name="Picture 34"/>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75754" y="3484564"/>
              <a:ext cx="808302" cy="6810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65603" name="Picture 35"/>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679266" y="5481638"/>
              <a:ext cx="806583" cy="684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17961" dir="2700000" algn="ctr" rotWithShape="0">
                      <a:schemeClr val="tx1"/>
                    </a:outerShdw>
                  </a:effectLst>
                </a14:hiddenEffects>
              </a:ext>
            </a:extLst>
          </p:spPr>
        </p:pic>
        <p:pic>
          <p:nvPicPr>
            <p:cNvPr id="365604" name="Picture 3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581474" y="4433888"/>
              <a:ext cx="810021" cy="679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65605" name="Picture 37"/>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99193" y="642938"/>
              <a:ext cx="810021" cy="679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65606" name="Text Box 38"/>
            <p:cNvSpPr txBox="1">
              <a:spLocks noChangeArrowheads="1"/>
            </p:cNvSpPr>
            <p:nvPr/>
          </p:nvSpPr>
          <p:spPr bwMode="auto">
            <a:xfrm>
              <a:off x="1343325" y="4738687"/>
              <a:ext cx="1474389" cy="10456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800" b="1">
                  <a:solidFill>
                    <a:srgbClr val="000099"/>
                  </a:solidFill>
                  <a:ea typeface="黑体" pitchFamily="2" charset="-122"/>
                </a:rPr>
                <a:t>发送的</a:t>
              </a:r>
            </a:p>
            <a:p>
              <a:pPr algn="ctr"/>
              <a:r>
                <a:rPr kumimoji="1" lang="zh-CN" altLang="en-US" sz="2800" b="1">
                  <a:solidFill>
                    <a:srgbClr val="000099"/>
                  </a:solidFill>
                  <a:ea typeface="黑体" pitchFamily="2" charset="-122"/>
                </a:rPr>
                <a:t>分组</a:t>
              </a:r>
            </a:p>
          </p:txBody>
        </p:sp>
        <p:pic>
          <p:nvPicPr>
            <p:cNvPr id="365607" name="Picture 39"/>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365608" name="Picture 40"/>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365609" name="Picture 41"/>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365610" name="Picture 42"/>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365611" name="Picture 43"/>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365613" name="Text Box 45"/>
            <p:cNvSpPr txBox="1">
              <a:spLocks noChangeArrowheads="1"/>
            </p:cNvSpPr>
            <p:nvPr/>
          </p:nvSpPr>
          <p:spPr bwMode="auto">
            <a:xfrm>
              <a:off x="963716" y="977900"/>
              <a:ext cx="1474389" cy="5734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800" b="1" dirty="0">
                  <a:solidFill>
                    <a:srgbClr val="000099"/>
                  </a:solidFill>
                  <a:ea typeface="黑体" pitchFamily="2" charset="-122"/>
                </a:rPr>
                <a:t>路由器</a:t>
              </a:r>
            </a:p>
          </p:txBody>
        </p:sp>
        <p:sp>
          <p:nvSpPr>
            <p:cNvPr id="365614" name="Line 46"/>
            <p:cNvSpPr>
              <a:spLocks noChangeShapeType="1"/>
            </p:cNvSpPr>
            <p:nvPr/>
          </p:nvSpPr>
          <p:spPr bwMode="auto">
            <a:xfrm>
              <a:off x="2219163" y="1563689"/>
              <a:ext cx="1114425" cy="4714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5615" name="Text Box 47"/>
            <p:cNvSpPr txBox="1">
              <a:spLocks noChangeArrowheads="1"/>
            </p:cNvSpPr>
            <p:nvPr/>
          </p:nvSpPr>
          <p:spPr bwMode="auto">
            <a:xfrm>
              <a:off x="2465093" y="2921000"/>
              <a:ext cx="517211" cy="5734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A</a:t>
              </a:r>
            </a:p>
          </p:txBody>
        </p:sp>
        <p:sp>
          <p:nvSpPr>
            <p:cNvPr id="365616" name="Text Box 48"/>
            <p:cNvSpPr txBox="1">
              <a:spLocks noChangeArrowheads="1"/>
            </p:cNvSpPr>
            <p:nvPr/>
          </p:nvSpPr>
          <p:spPr bwMode="auto">
            <a:xfrm>
              <a:off x="6723299" y="2562225"/>
              <a:ext cx="492956" cy="5734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E</a:t>
              </a:r>
            </a:p>
          </p:txBody>
        </p:sp>
        <p:sp>
          <p:nvSpPr>
            <p:cNvPr id="365617" name="Text Box 49"/>
            <p:cNvSpPr txBox="1">
              <a:spLocks noChangeArrowheads="1"/>
            </p:cNvSpPr>
            <p:nvPr/>
          </p:nvSpPr>
          <p:spPr bwMode="auto">
            <a:xfrm>
              <a:off x="5376701" y="1697039"/>
              <a:ext cx="517211" cy="5734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D</a:t>
              </a:r>
            </a:p>
          </p:txBody>
        </p:sp>
        <p:sp>
          <p:nvSpPr>
            <p:cNvPr id="365618" name="Text Box 50"/>
            <p:cNvSpPr txBox="1">
              <a:spLocks noChangeArrowheads="1"/>
            </p:cNvSpPr>
            <p:nvPr/>
          </p:nvSpPr>
          <p:spPr bwMode="auto">
            <a:xfrm>
              <a:off x="3766976" y="1412875"/>
              <a:ext cx="517211" cy="5734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B</a:t>
              </a:r>
            </a:p>
          </p:txBody>
        </p:sp>
        <p:sp>
          <p:nvSpPr>
            <p:cNvPr id="365619" name="Text Box 51"/>
            <p:cNvSpPr txBox="1">
              <a:spLocks noChangeArrowheads="1"/>
            </p:cNvSpPr>
            <p:nvPr/>
          </p:nvSpPr>
          <p:spPr bwMode="auto">
            <a:xfrm>
              <a:off x="5405937" y="4578350"/>
              <a:ext cx="517211" cy="5734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itchFamily="2" charset="-122"/>
                </a:rPr>
                <a:t>C</a:t>
              </a:r>
            </a:p>
          </p:txBody>
        </p:sp>
        <p:sp>
          <p:nvSpPr>
            <p:cNvPr id="365620" name="Line 52"/>
            <p:cNvSpPr>
              <a:spLocks noChangeShapeType="1"/>
            </p:cNvSpPr>
            <p:nvPr/>
          </p:nvSpPr>
          <p:spPr bwMode="auto">
            <a:xfrm flipV="1">
              <a:off x="1768579" y="4121150"/>
              <a:ext cx="278606" cy="8255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5621" name="Rectangle 53"/>
            <p:cNvSpPr>
              <a:spLocks noChangeArrowheads="1"/>
            </p:cNvSpPr>
            <p:nvPr/>
          </p:nvSpPr>
          <p:spPr bwMode="auto">
            <a:xfrm>
              <a:off x="1854568" y="3884614"/>
              <a:ext cx="278606" cy="236537"/>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2" name="Rectangle 54"/>
            <p:cNvSpPr>
              <a:spLocks noChangeArrowheads="1"/>
            </p:cNvSpPr>
            <p:nvPr/>
          </p:nvSpPr>
          <p:spPr bwMode="auto">
            <a:xfrm>
              <a:off x="2267317" y="3884614"/>
              <a:ext cx="280326" cy="236537"/>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3" name="Rectangle 55"/>
            <p:cNvSpPr>
              <a:spLocks noChangeArrowheads="1"/>
            </p:cNvSpPr>
            <p:nvPr/>
          </p:nvSpPr>
          <p:spPr bwMode="auto">
            <a:xfrm>
              <a:off x="3436777" y="3884614"/>
              <a:ext cx="278606" cy="236537"/>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4" name="Rectangle 56"/>
            <p:cNvSpPr>
              <a:spLocks noChangeArrowheads="1"/>
            </p:cNvSpPr>
            <p:nvPr/>
          </p:nvSpPr>
          <p:spPr bwMode="auto">
            <a:xfrm>
              <a:off x="4133292" y="4238625"/>
              <a:ext cx="278606" cy="236538"/>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5" name="Rectangle 57"/>
            <p:cNvSpPr>
              <a:spLocks noChangeArrowheads="1"/>
            </p:cNvSpPr>
            <p:nvPr/>
          </p:nvSpPr>
          <p:spPr bwMode="auto">
            <a:xfrm>
              <a:off x="5283832" y="4198939"/>
              <a:ext cx="280326" cy="238125"/>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6" name="Rectangle 58"/>
            <p:cNvSpPr>
              <a:spLocks noChangeArrowheads="1"/>
            </p:cNvSpPr>
            <p:nvPr/>
          </p:nvSpPr>
          <p:spPr bwMode="auto">
            <a:xfrm>
              <a:off x="5682824" y="3846514"/>
              <a:ext cx="278606" cy="236537"/>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7" name="Rectangle 59"/>
            <p:cNvSpPr>
              <a:spLocks noChangeArrowheads="1"/>
            </p:cNvSpPr>
            <p:nvPr/>
          </p:nvSpPr>
          <p:spPr bwMode="auto">
            <a:xfrm>
              <a:off x="6841964" y="3775075"/>
              <a:ext cx="278606" cy="236538"/>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8" name="Rectangle 60"/>
            <p:cNvSpPr>
              <a:spLocks noChangeArrowheads="1"/>
            </p:cNvSpPr>
            <p:nvPr/>
          </p:nvSpPr>
          <p:spPr bwMode="auto">
            <a:xfrm>
              <a:off x="6062898" y="3521075"/>
              <a:ext cx="280327" cy="236538"/>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9" name="Rectangle 61"/>
            <p:cNvSpPr>
              <a:spLocks noChangeArrowheads="1"/>
            </p:cNvSpPr>
            <p:nvPr/>
          </p:nvSpPr>
          <p:spPr bwMode="auto">
            <a:xfrm>
              <a:off x="7251274" y="4308475"/>
              <a:ext cx="278606" cy="236538"/>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0" name="Rectangle 62"/>
            <p:cNvSpPr>
              <a:spLocks noChangeArrowheads="1"/>
            </p:cNvSpPr>
            <p:nvPr/>
          </p:nvSpPr>
          <p:spPr bwMode="auto">
            <a:xfrm>
              <a:off x="1713545" y="3435350"/>
              <a:ext cx="278606" cy="236538"/>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1" name="Rectangle 63"/>
            <p:cNvSpPr>
              <a:spLocks noChangeArrowheads="1"/>
            </p:cNvSpPr>
            <p:nvPr/>
          </p:nvSpPr>
          <p:spPr bwMode="auto">
            <a:xfrm>
              <a:off x="3455694" y="2633664"/>
              <a:ext cx="278606" cy="236537"/>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2" name="Rectangle 64"/>
            <p:cNvSpPr>
              <a:spLocks noChangeArrowheads="1"/>
            </p:cNvSpPr>
            <p:nvPr/>
          </p:nvSpPr>
          <p:spPr bwMode="auto">
            <a:xfrm>
              <a:off x="4411898" y="2116139"/>
              <a:ext cx="280327" cy="236537"/>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3" name="Rectangle 65"/>
            <p:cNvSpPr>
              <a:spLocks noChangeArrowheads="1"/>
            </p:cNvSpPr>
            <p:nvPr/>
          </p:nvSpPr>
          <p:spPr bwMode="auto">
            <a:xfrm>
              <a:off x="4969110" y="2305050"/>
              <a:ext cx="276887" cy="236538"/>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4" name="Rectangle 66"/>
            <p:cNvSpPr>
              <a:spLocks noChangeArrowheads="1"/>
            </p:cNvSpPr>
            <p:nvPr/>
          </p:nvSpPr>
          <p:spPr bwMode="auto">
            <a:xfrm>
              <a:off x="6081816" y="2703514"/>
              <a:ext cx="278606" cy="236537"/>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5" name="Rectangle 67"/>
            <p:cNvSpPr>
              <a:spLocks noChangeArrowheads="1"/>
            </p:cNvSpPr>
            <p:nvPr/>
          </p:nvSpPr>
          <p:spPr bwMode="auto">
            <a:xfrm>
              <a:off x="3158170" y="3176589"/>
              <a:ext cx="278606" cy="236537"/>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6" name="Rectangle 68"/>
            <p:cNvSpPr>
              <a:spLocks noChangeArrowheads="1"/>
            </p:cNvSpPr>
            <p:nvPr/>
          </p:nvSpPr>
          <p:spPr bwMode="auto">
            <a:xfrm>
              <a:off x="7333824" y="3600450"/>
              <a:ext cx="278606" cy="238125"/>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7" name="Rectangle 69"/>
            <p:cNvSpPr>
              <a:spLocks noChangeArrowheads="1"/>
            </p:cNvSpPr>
            <p:nvPr/>
          </p:nvSpPr>
          <p:spPr bwMode="auto">
            <a:xfrm>
              <a:off x="2129735" y="3435350"/>
              <a:ext cx="278606" cy="236538"/>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8" name="Rectangle 70"/>
            <p:cNvSpPr>
              <a:spLocks noChangeArrowheads="1"/>
            </p:cNvSpPr>
            <p:nvPr/>
          </p:nvSpPr>
          <p:spPr bwMode="auto">
            <a:xfrm>
              <a:off x="7639947" y="4025900"/>
              <a:ext cx="278606" cy="236538"/>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9" name="Rectangle 71"/>
            <p:cNvSpPr>
              <a:spLocks noChangeArrowheads="1"/>
            </p:cNvSpPr>
            <p:nvPr/>
          </p:nvSpPr>
          <p:spPr bwMode="auto">
            <a:xfrm>
              <a:off x="5478168" y="2471739"/>
              <a:ext cx="276887" cy="236537"/>
            </a:xfrm>
            <a:prstGeom prst="rect">
              <a:avLst/>
            </a:prstGeom>
            <a:solidFill>
              <a:srgbClr val="CC0000"/>
            </a:solidFill>
            <a:ln w="19050">
              <a:solidFill>
                <a:srgbClr val="CC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41" name="Line 73"/>
            <p:cNvSpPr>
              <a:spLocks noChangeShapeType="1"/>
            </p:cNvSpPr>
            <p:nvPr/>
          </p:nvSpPr>
          <p:spPr bwMode="auto">
            <a:xfrm>
              <a:off x="5108414" y="696913"/>
              <a:ext cx="137583" cy="47466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5642" name="Text Box 74"/>
            <p:cNvSpPr txBox="1">
              <a:spLocks noChangeArrowheads="1"/>
            </p:cNvSpPr>
            <p:nvPr/>
          </p:nvSpPr>
          <p:spPr bwMode="auto">
            <a:xfrm>
              <a:off x="765939" y="2768600"/>
              <a:ext cx="1054574" cy="5734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800" b="1">
                  <a:solidFill>
                    <a:srgbClr val="000099"/>
                  </a:solidFill>
                  <a:ea typeface="黑体" pitchFamily="2" charset="-122"/>
                </a:rPr>
                <a:t>主机</a:t>
              </a:r>
            </a:p>
          </p:txBody>
        </p:sp>
      </p:grpSp>
      <p:sp>
        <p:nvSpPr>
          <p:cNvPr id="73" name="矩形 72"/>
          <p:cNvSpPr/>
          <p:nvPr/>
        </p:nvSpPr>
        <p:spPr>
          <a:xfrm>
            <a:off x="2629290" y="6063680"/>
            <a:ext cx="3901496" cy="461665"/>
          </a:xfrm>
          <a:prstGeom prst="rect">
            <a:avLst/>
          </a:prstGeom>
        </p:spPr>
        <p:txBody>
          <a:bodyPr wrap="square">
            <a:spAutoFit/>
          </a:bodyPr>
          <a:lstStyle/>
          <a:p>
            <a:pPr algn="ctr"/>
            <a:r>
              <a:rPr lang="zh-CN" altLang="zh-CN" sz="2400" b="1" dirty="0">
                <a:latin typeface="+mn-lt"/>
                <a:ea typeface="黑体" pitchFamily="2" charset="-122"/>
              </a:rPr>
              <a:t>分组交换的示意图</a:t>
            </a:r>
            <a:endParaRPr lang="zh-CN" altLang="en-US" sz="2400" b="1" dirty="0">
              <a:latin typeface="+mn-lt"/>
              <a:ea typeface="黑体" pitchFamily="2" charset="-122"/>
            </a:endParaRPr>
          </a:p>
        </p:txBody>
      </p:sp>
      <p:sp>
        <p:nvSpPr>
          <p:cNvPr id="74" name="矩形 73"/>
          <p:cNvSpPr/>
          <p:nvPr/>
        </p:nvSpPr>
        <p:spPr>
          <a:xfrm>
            <a:off x="2412773" y="5661248"/>
            <a:ext cx="4785285" cy="400110"/>
          </a:xfrm>
          <a:prstGeom prst="rect">
            <a:avLst/>
          </a:prstGeom>
        </p:spPr>
        <p:txBody>
          <a:bodyPr wrap="none">
            <a:spAutoFit/>
          </a:bodyPr>
          <a:lstStyle/>
          <a:p>
            <a:pPr algn="ctr"/>
            <a:r>
              <a:rPr lang="en-US" altLang="zh-CN" sz="2000" b="1" dirty="0">
                <a:latin typeface="+mn-lt"/>
                <a:ea typeface="黑体" pitchFamily="2" charset="-122"/>
              </a:rPr>
              <a:t>(b) </a:t>
            </a:r>
            <a:r>
              <a:rPr lang="zh-CN" altLang="zh-CN" sz="2000" b="1" dirty="0">
                <a:latin typeface="+mn-lt"/>
                <a:ea typeface="黑体" pitchFamily="2" charset="-122"/>
              </a:rPr>
              <a:t>核心部分</a:t>
            </a:r>
            <a:r>
              <a:rPr lang="zh-CN" altLang="en-US" sz="2000" b="1" dirty="0">
                <a:latin typeface="+mn-lt"/>
                <a:ea typeface="黑体" pitchFamily="2" charset="-122"/>
              </a:rPr>
              <a:t>中</a:t>
            </a:r>
            <a:r>
              <a:rPr lang="zh-CN" altLang="zh-CN" sz="2000" b="1" dirty="0">
                <a:latin typeface="+mn-lt"/>
                <a:ea typeface="黑体" pitchFamily="2" charset="-122"/>
              </a:rPr>
              <a:t>的</a:t>
            </a:r>
            <a:r>
              <a:rPr lang="zh-CN" altLang="en-US" sz="2000" b="1" dirty="0">
                <a:latin typeface="+mn-lt"/>
                <a:ea typeface="黑体" pitchFamily="2" charset="-122"/>
              </a:rPr>
              <a:t>网络</a:t>
            </a:r>
            <a:r>
              <a:rPr lang="zh-CN" altLang="zh-CN" sz="2000" b="1" dirty="0">
                <a:latin typeface="+mn-lt"/>
                <a:ea typeface="黑体" pitchFamily="2" charset="-122"/>
              </a:rPr>
              <a:t>可用一条链路表示</a:t>
            </a:r>
            <a:endParaRPr lang="zh-CN" altLang="en-US" sz="2000" b="1" dirty="0">
              <a:latin typeface="+mn-lt"/>
              <a:ea typeface="黑体" pitchFamily="2" charset="-122"/>
            </a:endParaRPr>
          </a:p>
        </p:txBody>
      </p:sp>
    </p:spTree>
    <p:extLst>
      <p:ext uri="{BB962C8B-B14F-4D97-AF65-F5344CB8AC3E}">
        <p14:creationId xmlns:p14="http://schemas.microsoft.com/office/powerpoint/2010/main" xmlns="" val="40763771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0066" name="Group 4"/>
          <p:cNvGrpSpPr>
            <a:grpSpLocks/>
          </p:cNvGrpSpPr>
          <p:nvPr/>
        </p:nvGrpSpPr>
        <p:grpSpPr bwMode="auto">
          <a:xfrm>
            <a:off x="1528763" y="1771650"/>
            <a:ext cx="4090987" cy="3667125"/>
            <a:chOff x="2256" y="2386"/>
            <a:chExt cx="2147" cy="1919"/>
          </a:xfrm>
        </p:grpSpPr>
        <p:sp>
          <p:nvSpPr>
            <p:cNvPr id="600067" name="Oval 5"/>
            <p:cNvSpPr>
              <a:spLocks noChangeArrowheads="1"/>
            </p:cNvSpPr>
            <p:nvPr/>
          </p:nvSpPr>
          <p:spPr bwMode="auto">
            <a:xfrm rot="-1674972">
              <a:off x="2346" y="2526"/>
              <a:ext cx="1015" cy="692"/>
            </a:xfrm>
            <a:prstGeom prst="ellipse">
              <a:avLst/>
            </a:prstGeom>
            <a:solidFill>
              <a:srgbClr val="FFFF99"/>
            </a:solidFill>
            <a:ln w="12700">
              <a:solidFill>
                <a:schemeClr val="tx1"/>
              </a:solidFill>
              <a:round/>
              <a:headEnd/>
              <a:tailEnd/>
            </a:ln>
          </p:spPr>
          <p:txBody>
            <a:bodyPr wrap="none" anchor="ctr"/>
            <a:lstStyle/>
            <a:p>
              <a:endParaRPr lang="zh-CN" altLang="zh-CN"/>
            </a:p>
          </p:txBody>
        </p:sp>
        <p:sp>
          <p:nvSpPr>
            <p:cNvPr id="600068" name="Oval 6"/>
            <p:cNvSpPr>
              <a:spLocks noChangeArrowheads="1"/>
            </p:cNvSpPr>
            <p:nvPr/>
          </p:nvSpPr>
          <p:spPr bwMode="auto">
            <a:xfrm rot="-774972">
              <a:off x="3025" y="2386"/>
              <a:ext cx="887" cy="642"/>
            </a:xfrm>
            <a:prstGeom prst="ellipse">
              <a:avLst/>
            </a:prstGeom>
            <a:solidFill>
              <a:srgbClr val="FFFF99"/>
            </a:solidFill>
            <a:ln w="12700">
              <a:solidFill>
                <a:schemeClr val="tx1"/>
              </a:solidFill>
              <a:round/>
              <a:headEnd/>
              <a:tailEnd/>
            </a:ln>
          </p:spPr>
          <p:txBody>
            <a:bodyPr wrap="none" anchor="ctr"/>
            <a:lstStyle/>
            <a:p>
              <a:endParaRPr lang="zh-CN" altLang="zh-CN"/>
            </a:p>
          </p:txBody>
        </p:sp>
        <p:sp>
          <p:nvSpPr>
            <p:cNvPr id="600069" name="Oval 7"/>
            <p:cNvSpPr>
              <a:spLocks noChangeArrowheads="1"/>
            </p:cNvSpPr>
            <p:nvPr/>
          </p:nvSpPr>
          <p:spPr bwMode="auto">
            <a:xfrm rot="-174972">
              <a:off x="3673" y="2621"/>
              <a:ext cx="655" cy="832"/>
            </a:xfrm>
            <a:prstGeom prst="ellipse">
              <a:avLst/>
            </a:prstGeom>
            <a:solidFill>
              <a:srgbClr val="FFFF99"/>
            </a:solidFill>
            <a:ln w="12700">
              <a:solidFill>
                <a:schemeClr val="tx1"/>
              </a:solidFill>
              <a:round/>
              <a:headEnd/>
              <a:tailEnd/>
            </a:ln>
          </p:spPr>
          <p:txBody>
            <a:bodyPr wrap="none" anchor="ctr"/>
            <a:lstStyle/>
            <a:p>
              <a:endParaRPr lang="zh-CN" altLang="zh-CN"/>
            </a:p>
          </p:txBody>
        </p:sp>
        <p:sp>
          <p:nvSpPr>
            <p:cNvPr id="600070" name="Oval 8"/>
            <p:cNvSpPr>
              <a:spLocks noChangeArrowheads="1"/>
            </p:cNvSpPr>
            <p:nvPr/>
          </p:nvSpPr>
          <p:spPr bwMode="auto">
            <a:xfrm rot="-3234972">
              <a:off x="3754" y="3108"/>
              <a:ext cx="687" cy="610"/>
            </a:xfrm>
            <a:prstGeom prst="ellipse">
              <a:avLst/>
            </a:prstGeom>
            <a:solidFill>
              <a:srgbClr val="FFFF99"/>
            </a:solidFill>
            <a:ln w="12700">
              <a:solidFill>
                <a:schemeClr val="tx1"/>
              </a:solidFill>
              <a:round/>
              <a:headEnd/>
              <a:tailEnd/>
            </a:ln>
          </p:spPr>
          <p:txBody>
            <a:bodyPr wrap="none" anchor="ctr"/>
            <a:lstStyle/>
            <a:p>
              <a:endParaRPr lang="zh-CN" altLang="zh-CN"/>
            </a:p>
          </p:txBody>
        </p:sp>
        <p:sp>
          <p:nvSpPr>
            <p:cNvPr id="600071" name="Oval 9"/>
            <p:cNvSpPr>
              <a:spLocks noChangeArrowheads="1"/>
            </p:cNvSpPr>
            <p:nvPr/>
          </p:nvSpPr>
          <p:spPr bwMode="auto">
            <a:xfrm rot="-1674972">
              <a:off x="3052" y="3445"/>
              <a:ext cx="1110" cy="772"/>
            </a:xfrm>
            <a:prstGeom prst="ellipse">
              <a:avLst/>
            </a:prstGeom>
            <a:solidFill>
              <a:srgbClr val="FFFF99"/>
            </a:solidFill>
            <a:ln w="12700">
              <a:solidFill>
                <a:schemeClr val="tx1"/>
              </a:solidFill>
              <a:round/>
              <a:headEnd/>
              <a:tailEnd/>
            </a:ln>
          </p:spPr>
          <p:txBody>
            <a:bodyPr wrap="none" anchor="ctr"/>
            <a:lstStyle/>
            <a:p>
              <a:endParaRPr lang="zh-CN" altLang="zh-CN"/>
            </a:p>
          </p:txBody>
        </p:sp>
        <p:sp>
          <p:nvSpPr>
            <p:cNvPr id="600072" name="Oval 10"/>
            <p:cNvSpPr>
              <a:spLocks noChangeArrowheads="1"/>
            </p:cNvSpPr>
            <p:nvPr/>
          </p:nvSpPr>
          <p:spPr bwMode="auto">
            <a:xfrm rot="-594972">
              <a:off x="2616" y="3772"/>
              <a:ext cx="793" cy="533"/>
            </a:xfrm>
            <a:prstGeom prst="ellipse">
              <a:avLst/>
            </a:prstGeom>
            <a:solidFill>
              <a:srgbClr val="FFFF99"/>
            </a:solidFill>
            <a:ln w="12700">
              <a:solidFill>
                <a:schemeClr val="tx1"/>
              </a:solidFill>
              <a:round/>
              <a:headEnd/>
              <a:tailEnd/>
            </a:ln>
          </p:spPr>
          <p:txBody>
            <a:bodyPr wrap="none" anchor="ctr"/>
            <a:lstStyle/>
            <a:p>
              <a:endParaRPr lang="zh-CN" altLang="zh-CN"/>
            </a:p>
          </p:txBody>
        </p:sp>
        <p:sp>
          <p:nvSpPr>
            <p:cNvPr id="600073" name="Oval 11"/>
            <p:cNvSpPr>
              <a:spLocks noChangeArrowheads="1"/>
            </p:cNvSpPr>
            <p:nvPr/>
          </p:nvSpPr>
          <p:spPr bwMode="auto">
            <a:xfrm rot="-1674972">
              <a:off x="2311" y="3539"/>
              <a:ext cx="503" cy="631"/>
            </a:xfrm>
            <a:prstGeom prst="ellipse">
              <a:avLst/>
            </a:prstGeom>
            <a:solidFill>
              <a:srgbClr val="FFFF99"/>
            </a:solidFill>
            <a:ln w="12700">
              <a:solidFill>
                <a:schemeClr val="tx1"/>
              </a:solidFill>
              <a:round/>
              <a:headEnd/>
              <a:tailEnd/>
            </a:ln>
          </p:spPr>
          <p:txBody>
            <a:bodyPr wrap="none" anchor="ctr"/>
            <a:lstStyle/>
            <a:p>
              <a:endParaRPr lang="zh-CN" altLang="zh-CN"/>
            </a:p>
          </p:txBody>
        </p:sp>
        <p:sp>
          <p:nvSpPr>
            <p:cNvPr id="600074" name="Oval 12"/>
            <p:cNvSpPr>
              <a:spLocks noChangeArrowheads="1"/>
            </p:cNvSpPr>
            <p:nvPr/>
          </p:nvSpPr>
          <p:spPr bwMode="auto">
            <a:xfrm rot="-3534972">
              <a:off x="2160" y="3115"/>
              <a:ext cx="695" cy="504"/>
            </a:xfrm>
            <a:prstGeom prst="ellipse">
              <a:avLst/>
            </a:prstGeom>
            <a:solidFill>
              <a:srgbClr val="FFFF99"/>
            </a:solidFill>
            <a:ln w="12700">
              <a:solidFill>
                <a:schemeClr val="tx1"/>
              </a:solidFill>
              <a:round/>
              <a:headEnd/>
              <a:tailEnd/>
            </a:ln>
          </p:spPr>
          <p:txBody>
            <a:bodyPr wrap="none" anchor="ctr"/>
            <a:lstStyle/>
            <a:p>
              <a:endParaRPr lang="zh-CN" altLang="zh-CN"/>
            </a:p>
          </p:txBody>
        </p:sp>
        <p:sp>
          <p:nvSpPr>
            <p:cNvPr id="600075" name="Freeform 13"/>
            <p:cNvSpPr>
              <a:spLocks/>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31"/>
                <a:gd name="T145" fmla="*/ 0 h 1684"/>
                <a:gd name="T146" fmla="*/ 1931 w 1931"/>
                <a:gd name="T147" fmla="*/ 1684 h 16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rgbClr val="FFFF99"/>
            </a:solidFill>
            <a:ln w="9525">
              <a:noFill/>
              <a:round/>
              <a:headEnd/>
              <a:tailEnd/>
            </a:ln>
          </p:spPr>
          <p:txBody>
            <a:bodyPr wrap="none" anchor="ctr"/>
            <a:lstStyle/>
            <a:p>
              <a:endParaRPr lang="zh-CN" altLang="zh-CN"/>
            </a:p>
          </p:txBody>
        </p:sp>
      </p:grpSp>
      <p:sp>
        <p:nvSpPr>
          <p:cNvPr id="600076" name="Line 14"/>
          <p:cNvSpPr>
            <a:spLocks noChangeShapeType="1"/>
          </p:cNvSpPr>
          <p:nvPr/>
        </p:nvSpPr>
        <p:spPr bwMode="auto">
          <a:xfrm flipV="1">
            <a:off x="2660650" y="2006600"/>
            <a:ext cx="1281113" cy="555625"/>
          </a:xfrm>
          <a:prstGeom prst="line">
            <a:avLst/>
          </a:prstGeom>
          <a:noFill/>
          <a:ln w="28575">
            <a:solidFill>
              <a:schemeClr val="tx1"/>
            </a:solidFill>
            <a:round/>
            <a:headEnd/>
            <a:tailEnd/>
          </a:ln>
        </p:spPr>
        <p:txBody>
          <a:bodyPr wrap="none" anchor="ctr"/>
          <a:lstStyle/>
          <a:p>
            <a:endParaRPr lang="zh-CN" altLang="en-US"/>
          </a:p>
        </p:txBody>
      </p:sp>
      <p:sp>
        <p:nvSpPr>
          <p:cNvPr id="600077" name="Line 15"/>
          <p:cNvSpPr>
            <a:spLocks noChangeShapeType="1"/>
          </p:cNvSpPr>
          <p:nvPr/>
        </p:nvSpPr>
        <p:spPr bwMode="auto">
          <a:xfrm>
            <a:off x="4098925" y="2081213"/>
            <a:ext cx="757238" cy="1398587"/>
          </a:xfrm>
          <a:prstGeom prst="line">
            <a:avLst/>
          </a:prstGeom>
          <a:noFill/>
          <a:ln w="28575">
            <a:solidFill>
              <a:schemeClr val="tx1"/>
            </a:solidFill>
            <a:round/>
            <a:headEnd/>
            <a:tailEnd/>
          </a:ln>
        </p:spPr>
        <p:txBody>
          <a:bodyPr wrap="none" anchor="ctr"/>
          <a:lstStyle/>
          <a:p>
            <a:endParaRPr lang="zh-CN" altLang="en-US"/>
          </a:p>
        </p:txBody>
      </p:sp>
      <p:sp>
        <p:nvSpPr>
          <p:cNvPr id="600078" name="Line 16"/>
          <p:cNvSpPr>
            <a:spLocks noChangeShapeType="1"/>
          </p:cNvSpPr>
          <p:nvPr/>
        </p:nvSpPr>
        <p:spPr bwMode="auto">
          <a:xfrm flipH="1">
            <a:off x="1905000" y="2654300"/>
            <a:ext cx="665163" cy="1255713"/>
          </a:xfrm>
          <a:prstGeom prst="line">
            <a:avLst/>
          </a:prstGeom>
          <a:noFill/>
          <a:ln w="28575">
            <a:solidFill>
              <a:schemeClr val="tx1"/>
            </a:solidFill>
            <a:round/>
            <a:headEnd/>
            <a:tailEnd/>
          </a:ln>
        </p:spPr>
        <p:txBody>
          <a:bodyPr wrap="none" anchor="ctr"/>
          <a:lstStyle/>
          <a:p>
            <a:endParaRPr lang="zh-CN" altLang="en-US"/>
          </a:p>
        </p:txBody>
      </p:sp>
      <p:sp>
        <p:nvSpPr>
          <p:cNvPr id="600079" name="Line 17"/>
          <p:cNvSpPr>
            <a:spLocks noChangeShapeType="1"/>
          </p:cNvSpPr>
          <p:nvPr/>
        </p:nvSpPr>
        <p:spPr bwMode="auto">
          <a:xfrm>
            <a:off x="1946275" y="4087813"/>
            <a:ext cx="1520825" cy="882650"/>
          </a:xfrm>
          <a:prstGeom prst="line">
            <a:avLst/>
          </a:prstGeom>
          <a:noFill/>
          <a:ln w="28575">
            <a:solidFill>
              <a:schemeClr val="tx1"/>
            </a:solidFill>
            <a:round/>
            <a:headEnd/>
            <a:tailEnd/>
          </a:ln>
        </p:spPr>
        <p:txBody>
          <a:bodyPr wrap="none" anchor="ctr"/>
          <a:lstStyle/>
          <a:p>
            <a:endParaRPr lang="zh-CN" altLang="en-US"/>
          </a:p>
        </p:txBody>
      </p:sp>
      <p:sp>
        <p:nvSpPr>
          <p:cNvPr id="600080" name="Line 18"/>
          <p:cNvSpPr>
            <a:spLocks noChangeShapeType="1"/>
          </p:cNvSpPr>
          <p:nvPr/>
        </p:nvSpPr>
        <p:spPr bwMode="auto">
          <a:xfrm flipV="1">
            <a:off x="3530600" y="3756025"/>
            <a:ext cx="1325563" cy="1306513"/>
          </a:xfrm>
          <a:prstGeom prst="line">
            <a:avLst/>
          </a:prstGeom>
          <a:noFill/>
          <a:ln w="28575">
            <a:solidFill>
              <a:schemeClr val="tx1"/>
            </a:solidFill>
            <a:round/>
            <a:headEnd/>
            <a:tailEnd/>
          </a:ln>
        </p:spPr>
        <p:txBody>
          <a:bodyPr wrap="none" anchor="ctr"/>
          <a:lstStyle/>
          <a:p>
            <a:endParaRPr lang="zh-CN" altLang="en-US"/>
          </a:p>
        </p:txBody>
      </p:sp>
      <p:sp>
        <p:nvSpPr>
          <p:cNvPr id="600081" name="Line 19"/>
          <p:cNvSpPr>
            <a:spLocks noChangeShapeType="1"/>
          </p:cNvSpPr>
          <p:nvPr/>
        </p:nvSpPr>
        <p:spPr bwMode="auto">
          <a:xfrm>
            <a:off x="2713038" y="2660650"/>
            <a:ext cx="2125662" cy="946150"/>
          </a:xfrm>
          <a:prstGeom prst="line">
            <a:avLst/>
          </a:prstGeom>
          <a:noFill/>
          <a:ln w="28575">
            <a:solidFill>
              <a:schemeClr val="tx1"/>
            </a:solidFill>
            <a:round/>
            <a:headEnd/>
            <a:tailEnd/>
          </a:ln>
        </p:spPr>
        <p:txBody>
          <a:bodyPr wrap="none" anchor="ctr"/>
          <a:lstStyle/>
          <a:p>
            <a:endParaRPr lang="zh-CN" altLang="en-US"/>
          </a:p>
        </p:txBody>
      </p:sp>
      <p:sp>
        <p:nvSpPr>
          <p:cNvPr id="600082" name="Line 20"/>
          <p:cNvSpPr>
            <a:spLocks noChangeShapeType="1"/>
          </p:cNvSpPr>
          <p:nvPr/>
        </p:nvSpPr>
        <p:spPr bwMode="auto">
          <a:xfrm>
            <a:off x="2611438" y="2497138"/>
            <a:ext cx="1000125" cy="2471737"/>
          </a:xfrm>
          <a:prstGeom prst="line">
            <a:avLst/>
          </a:prstGeom>
          <a:noFill/>
          <a:ln w="28575">
            <a:solidFill>
              <a:schemeClr val="tx1"/>
            </a:solidFill>
            <a:round/>
            <a:headEnd/>
            <a:tailEnd/>
          </a:ln>
        </p:spPr>
        <p:txBody>
          <a:bodyPr wrap="none" anchor="ctr"/>
          <a:lstStyle/>
          <a:p>
            <a:endParaRPr lang="zh-CN" altLang="en-US"/>
          </a:p>
        </p:txBody>
      </p:sp>
      <p:sp>
        <p:nvSpPr>
          <p:cNvPr id="600083" name="Line 21"/>
          <p:cNvSpPr>
            <a:spLocks noChangeShapeType="1"/>
          </p:cNvSpPr>
          <p:nvPr/>
        </p:nvSpPr>
        <p:spPr bwMode="auto">
          <a:xfrm flipV="1">
            <a:off x="2935288" y="5040313"/>
            <a:ext cx="639762" cy="549275"/>
          </a:xfrm>
          <a:prstGeom prst="line">
            <a:avLst/>
          </a:prstGeom>
          <a:noFill/>
          <a:ln w="19050">
            <a:solidFill>
              <a:schemeClr val="tx1"/>
            </a:solidFill>
            <a:round/>
            <a:headEnd/>
            <a:tailEnd/>
          </a:ln>
        </p:spPr>
        <p:txBody>
          <a:bodyPr wrap="none" anchor="ctr"/>
          <a:lstStyle/>
          <a:p>
            <a:endParaRPr lang="zh-CN" altLang="en-US"/>
          </a:p>
        </p:txBody>
      </p:sp>
      <p:sp>
        <p:nvSpPr>
          <p:cNvPr id="600084" name="Line 22"/>
          <p:cNvSpPr>
            <a:spLocks noChangeShapeType="1"/>
          </p:cNvSpPr>
          <p:nvPr/>
        </p:nvSpPr>
        <p:spPr bwMode="auto">
          <a:xfrm rot="-5400000">
            <a:off x="3859213" y="1690688"/>
            <a:ext cx="336550" cy="0"/>
          </a:xfrm>
          <a:prstGeom prst="line">
            <a:avLst/>
          </a:prstGeom>
          <a:noFill/>
          <a:ln w="19050">
            <a:solidFill>
              <a:schemeClr val="tx1"/>
            </a:solidFill>
            <a:round/>
            <a:headEnd/>
            <a:tailEnd/>
          </a:ln>
        </p:spPr>
        <p:txBody>
          <a:bodyPr wrap="none" anchor="ctr"/>
          <a:lstStyle/>
          <a:p>
            <a:endParaRPr lang="zh-CN" altLang="en-US"/>
          </a:p>
        </p:txBody>
      </p:sp>
      <p:sp>
        <p:nvSpPr>
          <p:cNvPr id="600085" name="Line 23"/>
          <p:cNvSpPr>
            <a:spLocks noChangeShapeType="1"/>
          </p:cNvSpPr>
          <p:nvPr/>
        </p:nvSpPr>
        <p:spPr bwMode="auto">
          <a:xfrm>
            <a:off x="4948238" y="3756025"/>
            <a:ext cx="639762" cy="1008063"/>
          </a:xfrm>
          <a:prstGeom prst="line">
            <a:avLst/>
          </a:prstGeom>
          <a:noFill/>
          <a:ln w="19050">
            <a:solidFill>
              <a:schemeClr val="tx1"/>
            </a:solidFill>
            <a:round/>
            <a:headEnd/>
            <a:tailEnd/>
          </a:ln>
        </p:spPr>
        <p:txBody>
          <a:bodyPr wrap="none" anchor="ctr"/>
          <a:lstStyle/>
          <a:p>
            <a:endParaRPr lang="zh-CN" altLang="en-US"/>
          </a:p>
        </p:txBody>
      </p:sp>
      <p:sp>
        <p:nvSpPr>
          <p:cNvPr id="600086" name="Line 24"/>
          <p:cNvSpPr>
            <a:spLocks noChangeShapeType="1"/>
          </p:cNvSpPr>
          <p:nvPr/>
        </p:nvSpPr>
        <p:spPr bwMode="auto">
          <a:xfrm flipV="1">
            <a:off x="1027113" y="4013200"/>
            <a:ext cx="644525" cy="6350"/>
          </a:xfrm>
          <a:prstGeom prst="line">
            <a:avLst/>
          </a:prstGeom>
          <a:noFill/>
          <a:ln w="19050">
            <a:solidFill>
              <a:schemeClr val="tx1"/>
            </a:solidFill>
            <a:round/>
            <a:headEnd/>
            <a:tailEnd/>
          </a:ln>
        </p:spPr>
        <p:txBody>
          <a:bodyPr wrap="none" anchor="ctr"/>
          <a:lstStyle/>
          <a:p>
            <a:endParaRPr lang="zh-CN" altLang="en-US"/>
          </a:p>
        </p:txBody>
      </p:sp>
      <p:sp>
        <p:nvSpPr>
          <p:cNvPr id="600087" name="Line 25"/>
          <p:cNvSpPr>
            <a:spLocks noChangeShapeType="1"/>
          </p:cNvSpPr>
          <p:nvPr/>
        </p:nvSpPr>
        <p:spPr bwMode="auto">
          <a:xfrm rot="5400000" flipH="1">
            <a:off x="2184400" y="2122488"/>
            <a:ext cx="773113" cy="1587"/>
          </a:xfrm>
          <a:prstGeom prst="line">
            <a:avLst/>
          </a:prstGeom>
          <a:noFill/>
          <a:ln w="19050">
            <a:solidFill>
              <a:schemeClr val="tx1"/>
            </a:solidFill>
            <a:round/>
            <a:headEnd/>
            <a:tailEnd/>
          </a:ln>
        </p:spPr>
        <p:txBody>
          <a:bodyPr wrap="none" anchor="ctr"/>
          <a:lstStyle/>
          <a:p>
            <a:endParaRPr lang="zh-CN" altLang="en-US"/>
          </a:p>
        </p:txBody>
      </p:sp>
      <p:sp>
        <p:nvSpPr>
          <p:cNvPr id="600088" name="Text Box 26"/>
          <p:cNvSpPr txBox="1">
            <a:spLocks noChangeArrowheads="1"/>
          </p:cNvSpPr>
          <p:nvPr/>
        </p:nvSpPr>
        <p:spPr bwMode="auto">
          <a:xfrm>
            <a:off x="682625" y="3378200"/>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rPr>
              <a:t>H</a:t>
            </a:r>
            <a:r>
              <a:rPr kumimoji="1" lang="en-US" altLang="zh-CN" sz="2000" baseline="-25000">
                <a:solidFill>
                  <a:srgbClr val="333399"/>
                </a:solidFill>
              </a:rPr>
              <a:t>1</a:t>
            </a:r>
            <a:endParaRPr kumimoji="1" lang="en-US" altLang="zh-CN" sz="2000">
              <a:solidFill>
                <a:srgbClr val="333399"/>
              </a:solidFill>
            </a:endParaRPr>
          </a:p>
        </p:txBody>
      </p:sp>
      <p:sp>
        <p:nvSpPr>
          <p:cNvPr id="600089" name="Oval 31"/>
          <p:cNvSpPr>
            <a:spLocks noChangeArrowheads="1"/>
          </p:cNvSpPr>
          <p:nvPr/>
        </p:nvSpPr>
        <p:spPr bwMode="auto">
          <a:xfrm>
            <a:off x="1655763" y="3756025"/>
            <a:ext cx="457200" cy="458788"/>
          </a:xfrm>
          <a:prstGeom prst="ellipse">
            <a:avLst/>
          </a:prstGeom>
          <a:solidFill>
            <a:srgbClr val="66FF33"/>
          </a:solidFill>
          <a:ln w="19050">
            <a:solidFill>
              <a:schemeClr val="tx1"/>
            </a:solidFill>
            <a:round/>
            <a:headEnd/>
            <a:tailEnd/>
          </a:ln>
        </p:spPr>
        <p:txBody>
          <a:bodyPr wrap="none" anchor="ctr"/>
          <a:lstStyle/>
          <a:p>
            <a:pPr algn="ctr"/>
            <a:r>
              <a:rPr lang="en-US" altLang="zh-CN" sz="2000"/>
              <a:t>A</a:t>
            </a:r>
          </a:p>
        </p:txBody>
      </p:sp>
      <p:sp>
        <p:nvSpPr>
          <p:cNvPr id="600090" name="Line 39"/>
          <p:cNvSpPr>
            <a:spLocks noChangeShapeType="1"/>
          </p:cNvSpPr>
          <p:nvPr/>
        </p:nvSpPr>
        <p:spPr bwMode="auto">
          <a:xfrm flipV="1">
            <a:off x="4948238" y="3159125"/>
            <a:ext cx="806450" cy="412750"/>
          </a:xfrm>
          <a:prstGeom prst="line">
            <a:avLst/>
          </a:prstGeom>
          <a:noFill/>
          <a:ln w="19050">
            <a:solidFill>
              <a:schemeClr val="tx1"/>
            </a:solidFill>
            <a:round/>
            <a:headEnd/>
            <a:tailEnd/>
          </a:ln>
        </p:spPr>
        <p:txBody>
          <a:bodyPr wrap="none" anchor="ctr"/>
          <a:lstStyle/>
          <a:p>
            <a:endParaRPr lang="zh-CN" altLang="en-US"/>
          </a:p>
        </p:txBody>
      </p:sp>
      <p:sp>
        <p:nvSpPr>
          <p:cNvPr id="600091" name="AutoShape 43"/>
          <p:cNvSpPr>
            <a:spLocks noChangeArrowheads="1"/>
          </p:cNvSpPr>
          <p:nvPr/>
        </p:nvSpPr>
        <p:spPr bwMode="auto">
          <a:xfrm flipV="1">
            <a:off x="4500563" y="5497513"/>
            <a:ext cx="1150937" cy="334962"/>
          </a:xfrm>
          <a:prstGeom prst="wedgeRoundRectCallout">
            <a:avLst>
              <a:gd name="adj1" fmla="val -65315"/>
              <a:gd name="adj2" fmla="val 160426"/>
              <a:gd name="adj3" fmla="val 16667"/>
            </a:avLst>
          </a:prstGeom>
          <a:solidFill>
            <a:schemeClr val="bg1"/>
          </a:solidFill>
          <a:ln w="9525">
            <a:solidFill>
              <a:schemeClr val="tx1"/>
            </a:solidFill>
            <a:miter lim="800000"/>
            <a:headEnd/>
            <a:tailEnd/>
          </a:ln>
        </p:spPr>
        <p:txBody>
          <a:bodyPr rot="10800000" wrap="none" anchor="ctr"/>
          <a:lstStyle/>
          <a:p>
            <a:pPr algn="ctr"/>
            <a:endParaRPr kumimoji="1" lang="zh-CN" altLang="zh-CN" sz="2400">
              <a:latin typeface="Times New Roman" pitchFamily="18" charset="0"/>
            </a:endParaRPr>
          </a:p>
        </p:txBody>
      </p:sp>
      <p:sp>
        <p:nvSpPr>
          <p:cNvPr id="600092" name="Text Box 44"/>
          <p:cNvSpPr txBox="1">
            <a:spLocks noChangeArrowheads="1"/>
          </p:cNvSpPr>
          <p:nvPr/>
        </p:nvSpPr>
        <p:spPr bwMode="auto">
          <a:xfrm>
            <a:off x="4603750" y="5435600"/>
            <a:ext cx="946150" cy="396875"/>
          </a:xfrm>
          <a:prstGeom prst="rect">
            <a:avLst/>
          </a:prstGeom>
          <a:noFill/>
          <a:ln w="9525">
            <a:noFill/>
            <a:miter lim="800000"/>
            <a:headEnd/>
            <a:tailEnd/>
          </a:ln>
        </p:spPr>
        <p:txBody>
          <a:bodyPr wrap="none">
            <a:spAutoFit/>
          </a:bodyPr>
          <a:lstStyle/>
          <a:p>
            <a:r>
              <a:rPr kumimoji="1" lang="zh-CN" altLang="en-US" sz="2000">
                <a:solidFill>
                  <a:srgbClr val="333399"/>
                </a:solidFill>
                <a:latin typeface="Times New Roman" pitchFamily="18" charset="0"/>
                <a:ea typeface="黑体" pitchFamily="49" charset="-122"/>
              </a:rPr>
              <a:t>互联网</a:t>
            </a:r>
          </a:p>
        </p:txBody>
      </p:sp>
      <p:pic>
        <p:nvPicPr>
          <p:cNvPr id="600093" name="Picture 72"/>
          <p:cNvPicPr>
            <a:picLocks noChangeArrowheads="1"/>
          </p:cNvPicPr>
          <p:nvPr/>
        </p:nvPicPr>
        <p:blipFill>
          <a:blip r:embed="rId3" cstate="print"/>
          <a:srcRect/>
          <a:stretch>
            <a:fillRect/>
          </a:stretch>
        </p:blipFill>
        <p:spPr bwMode="auto">
          <a:xfrm>
            <a:off x="3713163" y="1079500"/>
            <a:ext cx="585787" cy="593725"/>
          </a:xfrm>
          <a:prstGeom prst="rect">
            <a:avLst/>
          </a:prstGeom>
          <a:noFill/>
          <a:ln w="9525">
            <a:noFill/>
            <a:miter lim="800000"/>
            <a:headEnd/>
            <a:tailEnd/>
          </a:ln>
        </p:spPr>
      </p:pic>
      <p:pic>
        <p:nvPicPr>
          <p:cNvPr id="600094" name="Picture 73"/>
          <p:cNvPicPr>
            <a:picLocks noChangeArrowheads="1"/>
          </p:cNvPicPr>
          <p:nvPr/>
        </p:nvPicPr>
        <p:blipFill>
          <a:blip r:embed="rId3" cstate="print"/>
          <a:srcRect/>
          <a:stretch>
            <a:fillRect/>
          </a:stretch>
        </p:blipFill>
        <p:spPr bwMode="auto">
          <a:xfrm>
            <a:off x="5640388" y="2794000"/>
            <a:ext cx="587375" cy="593725"/>
          </a:xfrm>
          <a:prstGeom prst="rect">
            <a:avLst/>
          </a:prstGeom>
          <a:noFill/>
          <a:ln w="9525">
            <a:noFill/>
            <a:miter lim="800000"/>
            <a:headEnd/>
            <a:tailEnd/>
          </a:ln>
        </p:spPr>
      </p:pic>
      <p:pic>
        <p:nvPicPr>
          <p:cNvPr id="600095" name="Picture 75"/>
          <p:cNvPicPr>
            <a:picLocks noChangeArrowheads="1"/>
          </p:cNvPicPr>
          <p:nvPr/>
        </p:nvPicPr>
        <p:blipFill>
          <a:blip r:embed="rId3" cstate="print"/>
          <a:srcRect/>
          <a:stretch>
            <a:fillRect/>
          </a:stretch>
        </p:blipFill>
        <p:spPr bwMode="auto">
          <a:xfrm>
            <a:off x="2570163" y="5499100"/>
            <a:ext cx="585787" cy="593725"/>
          </a:xfrm>
          <a:prstGeom prst="rect">
            <a:avLst/>
          </a:prstGeom>
          <a:noFill/>
          <a:ln w="9525">
            <a:noFill/>
            <a:miter lim="800000"/>
            <a:headEnd/>
            <a:tailEnd/>
          </a:ln>
        </p:spPr>
      </p:pic>
      <p:pic>
        <p:nvPicPr>
          <p:cNvPr id="600096" name="Picture 76"/>
          <p:cNvPicPr>
            <a:picLocks noChangeArrowheads="1"/>
          </p:cNvPicPr>
          <p:nvPr/>
        </p:nvPicPr>
        <p:blipFill>
          <a:blip r:embed="rId3" cstate="print"/>
          <a:srcRect/>
          <a:stretch>
            <a:fillRect/>
          </a:stretch>
        </p:blipFill>
        <p:spPr bwMode="auto">
          <a:xfrm>
            <a:off x="5405438" y="4581525"/>
            <a:ext cx="585787" cy="593725"/>
          </a:xfrm>
          <a:prstGeom prst="rect">
            <a:avLst/>
          </a:prstGeom>
          <a:noFill/>
          <a:ln w="9525">
            <a:noFill/>
            <a:miter lim="800000"/>
            <a:headEnd/>
            <a:tailEnd/>
          </a:ln>
        </p:spPr>
      </p:pic>
      <p:pic>
        <p:nvPicPr>
          <p:cNvPr id="600097" name="Picture 77"/>
          <p:cNvPicPr>
            <a:picLocks noChangeArrowheads="1"/>
          </p:cNvPicPr>
          <p:nvPr/>
        </p:nvPicPr>
        <p:blipFill>
          <a:blip r:embed="rId3" cstate="print"/>
          <a:srcRect/>
          <a:stretch>
            <a:fillRect/>
          </a:stretch>
        </p:blipFill>
        <p:spPr bwMode="auto">
          <a:xfrm>
            <a:off x="2295525" y="1277938"/>
            <a:ext cx="587375" cy="595312"/>
          </a:xfrm>
          <a:prstGeom prst="rect">
            <a:avLst/>
          </a:prstGeom>
          <a:noFill/>
          <a:ln w="9525">
            <a:noFill/>
            <a:miter lim="800000"/>
            <a:headEnd/>
            <a:tailEnd/>
          </a:ln>
        </p:spPr>
      </p:pic>
      <p:sp>
        <p:nvSpPr>
          <p:cNvPr id="600098" name="Oval 80"/>
          <p:cNvSpPr>
            <a:spLocks noChangeArrowheads="1"/>
          </p:cNvSpPr>
          <p:nvPr/>
        </p:nvSpPr>
        <p:spPr bwMode="auto">
          <a:xfrm>
            <a:off x="2379663" y="2389188"/>
            <a:ext cx="457200" cy="458787"/>
          </a:xfrm>
          <a:prstGeom prst="ellipse">
            <a:avLst/>
          </a:prstGeom>
          <a:solidFill>
            <a:srgbClr val="66FF33"/>
          </a:solidFill>
          <a:ln w="19050">
            <a:solidFill>
              <a:schemeClr val="tx1"/>
            </a:solidFill>
            <a:round/>
            <a:headEnd/>
            <a:tailEnd/>
          </a:ln>
        </p:spPr>
        <p:txBody>
          <a:bodyPr wrap="none" anchor="ctr"/>
          <a:lstStyle/>
          <a:p>
            <a:pPr algn="ctr"/>
            <a:r>
              <a:rPr lang="en-US" altLang="zh-CN" sz="2000"/>
              <a:t>B</a:t>
            </a:r>
          </a:p>
        </p:txBody>
      </p:sp>
      <p:sp>
        <p:nvSpPr>
          <p:cNvPr id="600099" name="Oval 81"/>
          <p:cNvSpPr>
            <a:spLocks noChangeArrowheads="1"/>
          </p:cNvSpPr>
          <p:nvPr/>
        </p:nvSpPr>
        <p:spPr bwMode="auto">
          <a:xfrm>
            <a:off x="3800475" y="1778000"/>
            <a:ext cx="457200" cy="458788"/>
          </a:xfrm>
          <a:prstGeom prst="ellipse">
            <a:avLst/>
          </a:prstGeom>
          <a:solidFill>
            <a:srgbClr val="66FF33"/>
          </a:solidFill>
          <a:ln w="19050">
            <a:solidFill>
              <a:schemeClr val="tx1"/>
            </a:solidFill>
            <a:round/>
            <a:headEnd/>
            <a:tailEnd/>
          </a:ln>
        </p:spPr>
        <p:txBody>
          <a:bodyPr wrap="none" anchor="ctr"/>
          <a:lstStyle/>
          <a:p>
            <a:pPr algn="ctr"/>
            <a:r>
              <a:rPr lang="en-US" altLang="zh-CN" sz="2000"/>
              <a:t>D</a:t>
            </a:r>
          </a:p>
        </p:txBody>
      </p:sp>
      <p:sp>
        <p:nvSpPr>
          <p:cNvPr id="600100" name="Oval 82"/>
          <p:cNvSpPr>
            <a:spLocks noChangeArrowheads="1"/>
          </p:cNvSpPr>
          <p:nvPr/>
        </p:nvSpPr>
        <p:spPr bwMode="auto">
          <a:xfrm>
            <a:off x="4654550" y="3406775"/>
            <a:ext cx="457200" cy="458788"/>
          </a:xfrm>
          <a:prstGeom prst="ellipse">
            <a:avLst/>
          </a:prstGeom>
          <a:solidFill>
            <a:srgbClr val="66FF33"/>
          </a:solidFill>
          <a:ln w="19050">
            <a:solidFill>
              <a:schemeClr val="tx1"/>
            </a:solidFill>
            <a:round/>
            <a:headEnd/>
            <a:tailEnd/>
          </a:ln>
        </p:spPr>
        <p:txBody>
          <a:bodyPr wrap="none" anchor="ctr"/>
          <a:lstStyle/>
          <a:p>
            <a:pPr algn="ctr"/>
            <a:r>
              <a:rPr lang="en-US" altLang="zh-CN" sz="2000"/>
              <a:t>E</a:t>
            </a:r>
          </a:p>
        </p:txBody>
      </p:sp>
      <p:sp>
        <p:nvSpPr>
          <p:cNvPr id="600101" name="Oval 83"/>
          <p:cNvSpPr>
            <a:spLocks noChangeArrowheads="1"/>
          </p:cNvSpPr>
          <p:nvPr/>
        </p:nvSpPr>
        <p:spPr bwMode="auto">
          <a:xfrm>
            <a:off x="3346450" y="4725988"/>
            <a:ext cx="457200" cy="458787"/>
          </a:xfrm>
          <a:prstGeom prst="ellipse">
            <a:avLst/>
          </a:prstGeom>
          <a:solidFill>
            <a:srgbClr val="66FF33"/>
          </a:solidFill>
          <a:ln w="19050">
            <a:solidFill>
              <a:schemeClr val="tx1"/>
            </a:solidFill>
            <a:round/>
            <a:headEnd/>
            <a:tailEnd/>
          </a:ln>
        </p:spPr>
        <p:txBody>
          <a:bodyPr wrap="none" anchor="ctr"/>
          <a:lstStyle/>
          <a:p>
            <a:pPr algn="ctr"/>
            <a:r>
              <a:rPr lang="en-US" altLang="zh-CN" sz="2000"/>
              <a:t>C</a:t>
            </a:r>
          </a:p>
        </p:txBody>
      </p:sp>
      <p:sp>
        <p:nvSpPr>
          <p:cNvPr id="600102" name="Text Box 84"/>
          <p:cNvSpPr txBox="1">
            <a:spLocks noChangeArrowheads="1"/>
          </p:cNvSpPr>
          <p:nvPr/>
        </p:nvSpPr>
        <p:spPr bwMode="auto">
          <a:xfrm>
            <a:off x="5076825" y="4535488"/>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rPr>
              <a:t>H</a:t>
            </a:r>
            <a:r>
              <a:rPr kumimoji="1" lang="en-US" altLang="zh-CN" sz="2000" baseline="-25000">
                <a:solidFill>
                  <a:srgbClr val="333399"/>
                </a:solidFill>
              </a:rPr>
              <a:t>5</a:t>
            </a:r>
            <a:endParaRPr kumimoji="1" lang="en-US" altLang="zh-CN" sz="2000">
              <a:solidFill>
                <a:srgbClr val="333399"/>
              </a:solidFill>
            </a:endParaRPr>
          </a:p>
        </p:txBody>
      </p:sp>
      <p:sp>
        <p:nvSpPr>
          <p:cNvPr id="600103" name="Text Box 85"/>
          <p:cNvSpPr txBox="1">
            <a:spLocks noChangeArrowheads="1"/>
          </p:cNvSpPr>
          <p:nvPr/>
        </p:nvSpPr>
        <p:spPr bwMode="auto">
          <a:xfrm>
            <a:off x="6084888" y="2735263"/>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rPr>
              <a:t>H</a:t>
            </a:r>
            <a:r>
              <a:rPr kumimoji="1" lang="en-US" altLang="zh-CN" sz="2000" baseline="-25000">
                <a:solidFill>
                  <a:srgbClr val="333399"/>
                </a:solidFill>
              </a:rPr>
              <a:t>6</a:t>
            </a:r>
            <a:endParaRPr kumimoji="1" lang="en-US" altLang="zh-CN" sz="2000">
              <a:solidFill>
                <a:srgbClr val="333399"/>
              </a:solidFill>
            </a:endParaRPr>
          </a:p>
        </p:txBody>
      </p:sp>
      <p:sp>
        <p:nvSpPr>
          <p:cNvPr id="600104" name="Text Box 86"/>
          <p:cNvSpPr txBox="1">
            <a:spLocks noChangeArrowheads="1"/>
          </p:cNvSpPr>
          <p:nvPr/>
        </p:nvSpPr>
        <p:spPr bwMode="auto">
          <a:xfrm>
            <a:off x="3348038" y="1079500"/>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rPr>
              <a:t>H</a:t>
            </a:r>
            <a:r>
              <a:rPr kumimoji="1" lang="en-US" altLang="zh-CN" sz="2000" baseline="-25000">
                <a:solidFill>
                  <a:srgbClr val="333399"/>
                </a:solidFill>
              </a:rPr>
              <a:t>4</a:t>
            </a:r>
            <a:endParaRPr kumimoji="1" lang="en-US" altLang="zh-CN" sz="2000">
              <a:solidFill>
                <a:srgbClr val="333399"/>
              </a:solidFill>
            </a:endParaRPr>
          </a:p>
        </p:txBody>
      </p:sp>
      <p:sp>
        <p:nvSpPr>
          <p:cNvPr id="600105" name="Text Box 87"/>
          <p:cNvSpPr txBox="1">
            <a:spLocks noChangeArrowheads="1"/>
          </p:cNvSpPr>
          <p:nvPr/>
        </p:nvSpPr>
        <p:spPr bwMode="auto">
          <a:xfrm>
            <a:off x="1979613" y="1223963"/>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rPr>
              <a:t>H</a:t>
            </a:r>
            <a:r>
              <a:rPr kumimoji="1" lang="en-US" altLang="zh-CN" sz="2000" baseline="-25000">
                <a:solidFill>
                  <a:srgbClr val="333399"/>
                </a:solidFill>
              </a:rPr>
              <a:t>2</a:t>
            </a:r>
            <a:endParaRPr kumimoji="1" lang="en-US" altLang="zh-CN" sz="2000">
              <a:solidFill>
                <a:srgbClr val="333399"/>
              </a:solidFill>
            </a:endParaRPr>
          </a:p>
        </p:txBody>
      </p:sp>
      <p:sp>
        <p:nvSpPr>
          <p:cNvPr id="600106" name="Text Box 88"/>
          <p:cNvSpPr txBox="1">
            <a:spLocks noChangeArrowheads="1"/>
          </p:cNvSpPr>
          <p:nvPr/>
        </p:nvSpPr>
        <p:spPr bwMode="auto">
          <a:xfrm>
            <a:off x="2195513" y="5472113"/>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rPr>
              <a:t>H</a:t>
            </a:r>
            <a:r>
              <a:rPr kumimoji="1" lang="en-US" altLang="zh-CN" sz="2000" baseline="-25000">
                <a:solidFill>
                  <a:srgbClr val="333399"/>
                </a:solidFill>
              </a:rPr>
              <a:t>3</a:t>
            </a:r>
            <a:endParaRPr kumimoji="1" lang="en-US" altLang="zh-CN" sz="2000">
              <a:solidFill>
                <a:srgbClr val="333399"/>
              </a:solidFill>
            </a:endParaRPr>
          </a:p>
        </p:txBody>
      </p:sp>
      <p:sp>
        <p:nvSpPr>
          <p:cNvPr id="61535" name="Rectangle 95"/>
          <p:cNvSpPr>
            <a:spLocks noChangeArrowheads="1"/>
          </p:cNvSpPr>
          <p:nvPr/>
        </p:nvSpPr>
        <p:spPr bwMode="auto">
          <a:xfrm>
            <a:off x="2484438" y="1439863"/>
            <a:ext cx="217487" cy="217487"/>
          </a:xfrm>
          <a:prstGeom prst="rect">
            <a:avLst/>
          </a:prstGeom>
          <a:solidFill>
            <a:srgbClr val="333399"/>
          </a:solidFill>
          <a:ln w="9525">
            <a:solidFill>
              <a:srgbClr val="333399"/>
            </a:solidFill>
            <a:miter lim="800000"/>
            <a:headEnd/>
            <a:tailEnd/>
          </a:ln>
        </p:spPr>
        <p:txBody>
          <a:bodyPr wrap="none" anchor="ctr"/>
          <a:lstStyle/>
          <a:p>
            <a:endParaRPr lang="zh-CN" altLang="zh-CN"/>
          </a:p>
        </p:txBody>
      </p:sp>
      <p:pic>
        <p:nvPicPr>
          <p:cNvPr id="600108" name="Picture 74"/>
          <p:cNvPicPr>
            <a:picLocks noChangeArrowheads="1"/>
          </p:cNvPicPr>
          <p:nvPr/>
        </p:nvPicPr>
        <p:blipFill>
          <a:blip r:embed="rId3" cstate="print"/>
          <a:srcRect/>
          <a:stretch>
            <a:fillRect/>
          </a:stretch>
        </p:blipFill>
        <p:spPr bwMode="auto">
          <a:xfrm>
            <a:off x="611188" y="3756025"/>
            <a:ext cx="587375" cy="593725"/>
          </a:xfrm>
          <a:prstGeom prst="rect">
            <a:avLst/>
          </a:prstGeom>
          <a:noFill/>
          <a:ln w="9525">
            <a:noFill/>
            <a:miter lim="800000"/>
            <a:headEnd/>
            <a:tailEnd/>
          </a:ln>
        </p:spPr>
      </p:pic>
      <p:sp>
        <p:nvSpPr>
          <p:cNvPr id="61532" name="Rectangle 92"/>
          <p:cNvSpPr>
            <a:spLocks noChangeArrowheads="1"/>
          </p:cNvSpPr>
          <p:nvPr/>
        </p:nvSpPr>
        <p:spPr bwMode="auto">
          <a:xfrm>
            <a:off x="827088" y="3887788"/>
            <a:ext cx="217487" cy="217487"/>
          </a:xfrm>
          <a:prstGeom prst="rect">
            <a:avLst/>
          </a:prstGeom>
          <a:solidFill>
            <a:schemeClr val="hlink"/>
          </a:solidFill>
          <a:ln w="9525">
            <a:solidFill>
              <a:schemeClr val="hlink"/>
            </a:solidFill>
            <a:miter lim="800000"/>
            <a:headEnd/>
            <a:tailEnd/>
          </a:ln>
        </p:spPr>
        <p:txBody>
          <a:bodyPr wrap="none" anchor="ctr"/>
          <a:lstStyle/>
          <a:p>
            <a:endParaRPr lang="zh-CN" altLang="zh-CN"/>
          </a:p>
        </p:txBody>
      </p:sp>
      <p:sp>
        <p:nvSpPr>
          <p:cNvPr id="61534" name="Rectangle 94"/>
          <p:cNvSpPr>
            <a:spLocks noChangeArrowheads="1"/>
          </p:cNvSpPr>
          <p:nvPr/>
        </p:nvSpPr>
        <p:spPr bwMode="auto">
          <a:xfrm>
            <a:off x="827088" y="3887788"/>
            <a:ext cx="217487" cy="217487"/>
          </a:xfrm>
          <a:prstGeom prst="rect">
            <a:avLst/>
          </a:prstGeom>
          <a:solidFill>
            <a:schemeClr val="hlink"/>
          </a:solidFill>
          <a:ln w="9525">
            <a:solidFill>
              <a:schemeClr val="hlink"/>
            </a:solidFill>
            <a:miter lim="800000"/>
            <a:headEnd/>
            <a:tailEnd/>
          </a:ln>
        </p:spPr>
        <p:txBody>
          <a:bodyPr wrap="none" anchor="ctr"/>
          <a:lstStyle/>
          <a:p>
            <a:endParaRPr lang="zh-CN" altLang="zh-CN"/>
          </a:p>
        </p:txBody>
      </p:sp>
      <p:sp>
        <p:nvSpPr>
          <p:cNvPr id="600111" name="Text Box 98"/>
          <p:cNvSpPr txBox="1">
            <a:spLocks noChangeArrowheads="1"/>
          </p:cNvSpPr>
          <p:nvPr/>
        </p:nvSpPr>
        <p:spPr bwMode="auto">
          <a:xfrm>
            <a:off x="6227763" y="4392613"/>
            <a:ext cx="2609850" cy="466725"/>
          </a:xfrm>
          <a:prstGeom prst="rect">
            <a:avLst/>
          </a:prstGeom>
          <a:noFill/>
          <a:ln w="9525">
            <a:solidFill>
              <a:schemeClr val="hlink"/>
            </a:solidFill>
            <a:miter lim="800000"/>
            <a:headEnd/>
            <a:tailEnd/>
          </a:ln>
        </p:spPr>
        <p:txBody>
          <a:bodyPr wrap="none">
            <a:spAutoFit/>
          </a:bodyPr>
          <a:lstStyle/>
          <a:p>
            <a:r>
              <a:rPr kumimoji="1" lang="en-US" altLang="zh-CN" sz="2400">
                <a:solidFill>
                  <a:schemeClr val="hlink"/>
                </a:solidFill>
              </a:rPr>
              <a:t>H</a:t>
            </a:r>
            <a:r>
              <a:rPr kumimoji="1" lang="en-US" altLang="zh-CN" sz="2400" baseline="-25000">
                <a:solidFill>
                  <a:schemeClr val="hlink"/>
                </a:solidFill>
              </a:rPr>
              <a:t>1 </a:t>
            </a:r>
            <a:r>
              <a:rPr kumimoji="1" lang="zh-CN" altLang="en-US" sz="2400">
                <a:solidFill>
                  <a:schemeClr val="hlink"/>
                </a:solidFill>
                <a:ea typeface="黑体" pitchFamily="49" charset="-122"/>
              </a:rPr>
              <a:t>向 </a:t>
            </a:r>
            <a:r>
              <a:rPr kumimoji="1" lang="en-US" altLang="zh-CN" sz="2400">
                <a:solidFill>
                  <a:schemeClr val="hlink"/>
                </a:solidFill>
                <a:ea typeface="黑体" pitchFamily="49" charset="-122"/>
              </a:rPr>
              <a:t>H</a:t>
            </a:r>
            <a:r>
              <a:rPr kumimoji="1" lang="en-US" altLang="zh-CN" sz="2400" baseline="-25000">
                <a:solidFill>
                  <a:schemeClr val="hlink"/>
                </a:solidFill>
                <a:ea typeface="黑体" pitchFamily="49" charset="-122"/>
              </a:rPr>
              <a:t>5</a:t>
            </a:r>
            <a:r>
              <a:rPr kumimoji="1" lang="en-US" altLang="zh-CN" sz="2400">
                <a:solidFill>
                  <a:schemeClr val="hlink"/>
                </a:solidFill>
                <a:ea typeface="黑体" pitchFamily="49" charset="-122"/>
              </a:rPr>
              <a:t> </a:t>
            </a:r>
            <a:r>
              <a:rPr kumimoji="1" lang="zh-CN" altLang="en-US" sz="2400">
                <a:solidFill>
                  <a:schemeClr val="hlink"/>
                </a:solidFill>
                <a:ea typeface="黑体" pitchFamily="49" charset="-122"/>
              </a:rPr>
              <a:t>发送分组</a:t>
            </a:r>
          </a:p>
        </p:txBody>
      </p:sp>
      <p:sp>
        <p:nvSpPr>
          <p:cNvPr id="61539" name="Text Box 99"/>
          <p:cNvSpPr txBox="1">
            <a:spLocks noChangeArrowheads="1"/>
          </p:cNvSpPr>
          <p:nvPr/>
        </p:nvSpPr>
        <p:spPr bwMode="auto">
          <a:xfrm>
            <a:off x="6227763" y="3527425"/>
            <a:ext cx="2609850" cy="466725"/>
          </a:xfrm>
          <a:prstGeom prst="rect">
            <a:avLst/>
          </a:prstGeom>
          <a:noFill/>
          <a:ln w="9525">
            <a:solidFill>
              <a:srgbClr val="333399"/>
            </a:solidFill>
            <a:miter lim="800000"/>
            <a:headEnd/>
            <a:tailEnd/>
          </a:ln>
        </p:spPr>
        <p:txBody>
          <a:bodyPr wrap="none">
            <a:spAutoFit/>
          </a:bodyPr>
          <a:lstStyle/>
          <a:p>
            <a:r>
              <a:rPr kumimoji="1" lang="en-US" altLang="zh-CN" sz="2400">
                <a:solidFill>
                  <a:srgbClr val="333399"/>
                </a:solidFill>
              </a:rPr>
              <a:t>H</a:t>
            </a:r>
            <a:r>
              <a:rPr kumimoji="1" lang="en-US" altLang="zh-CN" sz="2400" baseline="-25000">
                <a:solidFill>
                  <a:srgbClr val="333399"/>
                </a:solidFill>
              </a:rPr>
              <a:t>2 </a:t>
            </a:r>
            <a:r>
              <a:rPr kumimoji="1" lang="zh-CN" altLang="en-US" sz="2400">
                <a:solidFill>
                  <a:srgbClr val="333399"/>
                </a:solidFill>
                <a:ea typeface="黑体" pitchFamily="49" charset="-122"/>
              </a:rPr>
              <a:t>向 </a:t>
            </a:r>
            <a:r>
              <a:rPr kumimoji="1" lang="en-US" altLang="zh-CN" sz="2400">
                <a:solidFill>
                  <a:srgbClr val="333399"/>
                </a:solidFill>
                <a:ea typeface="黑体" pitchFamily="49" charset="-122"/>
              </a:rPr>
              <a:t>H</a:t>
            </a:r>
            <a:r>
              <a:rPr kumimoji="1" lang="en-US" altLang="zh-CN" sz="2400" baseline="-25000">
                <a:solidFill>
                  <a:srgbClr val="333399"/>
                </a:solidFill>
                <a:ea typeface="黑体" pitchFamily="49" charset="-122"/>
              </a:rPr>
              <a:t>6</a:t>
            </a:r>
            <a:r>
              <a:rPr kumimoji="1" lang="en-US" altLang="zh-CN" sz="2400">
                <a:solidFill>
                  <a:srgbClr val="333399"/>
                </a:solidFill>
                <a:ea typeface="黑体" pitchFamily="49" charset="-122"/>
              </a:rPr>
              <a:t> </a:t>
            </a:r>
            <a:r>
              <a:rPr kumimoji="1" lang="zh-CN" altLang="en-US" sz="2400">
                <a:solidFill>
                  <a:srgbClr val="333399"/>
                </a:solidFill>
                <a:ea typeface="黑体" pitchFamily="49" charset="-122"/>
              </a:rPr>
              <a:t>发送分组</a:t>
            </a:r>
          </a:p>
        </p:txBody>
      </p:sp>
      <p:sp>
        <p:nvSpPr>
          <p:cNvPr id="61540" name="Rectangle 100"/>
          <p:cNvSpPr>
            <a:spLocks noChangeArrowheads="1"/>
          </p:cNvSpPr>
          <p:nvPr/>
        </p:nvSpPr>
        <p:spPr bwMode="auto">
          <a:xfrm>
            <a:off x="827088" y="3887788"/>
            <a:ext cx="217487" cy="217487"/>
          </a:xfrm>
          <a:prstGeom prst="rect">
            <a:avLst/>
          </a:prstGeom>
          <a:solidFill>
            <a:schemeClr val="hlink"/>
          </a:solidFill>
          <a:ln w="9525">
            <a:solidFill>
              <a:schemeClr val="hlink"/>
            </a:solidFill>
            <a:miter lim="800000"/>
            <a:headEnd/>
            <a:tailEnd/>
          </a:ln>
        </p:spPr>
        <p:txBody>
          <a:bodyPr wrap="none" anchor="ctr"/>
          <a:lstStyle/>
          <a:p>
            <a:endParaRPr lang="zh-CN" altLang="zh-CN"/>
          </a:p>
        </p:txBody>
      </p:sp>
      <p:sp>
        <p:nvSpPr>
          <p:cNvPr id="61541" name="Rectangle 101"/>
          <p:cNvSpPr>
            <a:spLocks noChangeArrowheads="1"/>
          </p:cNvSpPr>
          <p:nvPr/>
        </p:nvSpPr>
        <p:spPr bwMode="auto">
          <a:xfrm>
            <a:off x="2484438" y="1439863"/>
            <a:ext cx="217487" cy="217487"/>
          </a:xfrm>
          <a:prstGeom prst="rect">
            <a:avLst/>
          </a:prstGeom>
          <a:solidFill>
            <a:srgbClr val="333399"/>
          </a:solidFill>
          <a:ln w="9525">
            <a:solidFill>
              <a:srgbClr val="333399"/>
            </a:solidFill>
            <a:miter lim="800000"/>
            <a:headEnd/>
            <a:tailEnd/>
          </a:ln>
        </p:spPr>
        <p:txBody>
          <a:bodyPr wrap="none" anchor="ctr"/>
          <a:lstStyle/>
          <a:p>
            <a:endParaRPr lang="zh-CN" altLang="zh-CN"/>
          </a:p>
        </p:txBody>
      </p:sp>
      <p:sp>
        <p:nvSpPr>
          <p:cNvPr id="61537" name="Rectangle 97"/>
          <p:cNvSpPr>
            <a:spLocks noChangeArrowheads="1"/>
          </p:cNvSpPr>
          <p:nvPr/>
        </p:nvSpPr>
        <p:spPr bwMode="auto">
          <a:xfrm>
            <a:off x="827088" y="3887788"/>
            <a:ext cx="217487" cy="217487"/>
          </a:xfrm>
          <a:prstGeom prst="rect">
            <a:avLst/>
          </a:prstGeom>
          <a:solidFill>
            <a:schemeClr val="hlink"/>
          </a:solidFill>
          <a:ln w="9525">
            <a:solidFill>
              <a:srgbClr val="333399"/>
            </a:solidFill>
            <a:miter lim="800000"/>
            <a:headEnd/>
            <a:tailEnd/>
          </a:ln>
        </p:spPr>
        <p:txBody>
          <a:bodyPr wrap="none" anchor="ctr"/>
          <a:lstStyle/>
          <a:p>
            <a:endParaRPr lang="zh-CN" altLang="zh-CN"/>
          </a:p>
        </p:txBody>
      </p:sp>
      <p:sp>
        <p:nvSpPr>
          <p:cNvPr id="61536" name="Rectangle 96"/>
          <p:cNvSpPr>
            <a:spLocks noChangeArrowheads="1"/>
          </p:cNvSpPr>
          <p:nvPr/>
        </p:nvSpPr>
        <p:spPr bwMode="auto">
          <a:xfrm>
            <a:off x="2484438" y="1439863"/>
            <a:ext cx="217487" cy="217487"/>
          </a:xfrm>
          <a:prstGeom prst="rect">
            <a:avLst/>
          </a:prstGeom>
          <a:solidFill>
            <a:srgbClr val="333399"/>
          </a:solidFill>
          <a:ln w="9525">
            <a:solidFill>
              <a:srgbClr val="333399"/>
            </a:solidFill>
            <a:miter lim="800000"/>
            <a:headEnd/>
            <a:tailEnd/>
          </a:ln>
        </p:spPr>
        <p:txBody>
          <a:bodyPr wrap="none" anchor="ctr"/>
          <a:lstStyle/>
          <a:p>
            <a:endParaRPr lang="zh-CN" altLang="zh-CN"/>
          </a:p>
        </p:txBody>
      </p:sp>
      <p:sp>
        <p:nvSpPr>
          <p:cNvPr id="61542" name="Text Box 102"/>
          <p:cNvSpPr txBox="1">
            <a:spLocks noChangeArrowheads="1"/>
          </p:cNvSpPr>
          <p:nvPr/>
        </p:nvSpPr>
        <p:spPr bwMode="auto">
          <a:xfrm>
            <a:off x="5076825" y="1492250"/>
            <a:ext cx="3816350" cy="595313"/>
          </a:xfrm>
          <a:prstGeom prst="rect">
            <a:avLst/>
          </a:prstGeom>
          <a:solidFill>
            <a:srgbClr val="FFFFCC"/>
          </a:solidFill>
          <a:ln w="76200" cmpd="tri">
            <a:solidFill>
              <a:srgbClr val="333399"/>
            </a:solidFill>
            <a:miter lim="800000"/>
            <a:headEnd/>
            <a:tailEnd/>
          </a:ln>
        </p:spPr>
        <p:txBody>
          <a:bodyPr wrap="none">
            <a:spAutoFit/>
          </a:bodyPr>
          <a:lstStyle/>
          <a:p>
            <a:r>
              <a:rPr kumimoji="1" lang="zh-CN" altLang="en-US" sz="2800">
                <a:solidFill>
                  <a:srgbClr val="333399"/>
                </a:solidFill>
                <a:latin typeface="黑体" pitchFamily="49" charset="-122"/>
                <a:ea typeface="黑体" pitchFamily="49" charset="-122"/>
              </a:rPr>
              <a:t>注意分组路径的变化！</a:t>
            </a:r>
          </a:p>
        </p:txBody>
      </p:sp>
      <p:sp>
        <p:nvSpPr>
          <p:cNvPr id="600118" name="Text Box 103"/>
          <p:cNvSpPr txBox="1">
            <a:spLocks noChangeArrowheads="1"/>
          </p:cNvSpPr>
          <p:nvPr/>
        </p:nvSpPr>
        <p:spPr bwMode="auto">
          <a:xfrm>
            <a:off x="746125" y="2016125"/>
            <a:ext cx="946150" cy="396875"/>
          </a:xfrm>
          <a:prstGeom prst="rect">
            <a:avLst/>
          </a:prstGeom>
          <a:noFill/>
          <a:ln w="9525">
            <a:noFill/>
            <a:miter lim="800000"/>
            <a:headEnd/>
            <a:tailEnd/>
          </a:ln>
        </p:spPr>
        <p:txBody>
          <a:bodyPr wrap="none">
            <a:spAutoFit/>
          </a:bodyPr>
          <a:lstStyle/>
          <a:p>
            <a:r>
              <a:rPr kumimoji="1" lang="zh-CN" altLang="en-US" sz="2000">
                <a:solidFill>
                  <a:srgbClr val="333399"/>
                </a:solidFill>
                <a:latin typeface="Times New Roman" pitchFamily="18" charset="0"/>
                <a:ea typeface="黑体" pitchFamily="49" charset="-122"/>
              </a:rPr>
              <a:t>路由器</a:t>
            </a:r>
          </a:p>
        </p:txBody>
      </p:sp>
      <p:sp>
        <p:nvSpPr>
          <p:cNvPr id="600119" name="Text Box 105"/>
          <p:cNvSpPr txBox="1">
            <a:spLocks noChangeArrowheads="1"/>
          </p:cNvSpPr>
          <p:nvPr/>
        </p:nvSpPr>
        <p:spPr bwMode="auto">
          <a:xfrm>
            <a:off x="0" y="2879725"/>
            <a:ext cx="692150" cy="396875"/>
          </a:xfrm>
          <a:prstGeom prst="rect">
            <a:avLst/>
          </a:prstGeom>
          <a:noFill/>
          <a:ln w="9525">
            <a:noFill/>
            <a:miter lim="800000"/>
            <a:headEnd/>
            <a:tailEnd/>
          </a:ln>
        </p:spPr>
        <p:txBody>
          <a:bodyPr wrap="none">
            <a:spAutoFit/>
          </a:bodyPr>
          <a:lstStyle/>
          <a:p>
            <a:r>
              <a:rPr kumimoji="1" lang="zh-CN" altLang="en-US" sz="2000">
                <a:solidFill>
                  <a:srgbClr val="333399"/>
                </a:solidFill>
                <a:latin typeface="Times New Roman" pitchFamily="18" charset="0"/>
                <a:ea typeface="黑体" pitchFamily="49" charset="-122"/>
              </a:rPr>
              <a:t>主机</a:t>
            </a:r>
          </a:p>
        </p:txBody>
      </p:sp>
      <p:sp>
        <p:nvSpPr>
          <p:cNvPr id="600120" name="Line 106"/>
          <p:cNvSpPr>
            <a:spLocks noChangeShapeType="1"/>
          </p:cNvSpPr>
          <p:nvPr/>
        </p:nvSpPr>
        <p:spPr bwMode="auto">
          <a:xfrm>
            <a:off x="1619250" y="2303463"/>
            <a:ext cx="792163" cy="215900"/>
          </a:xfrm>
          <a:prstGeom prst="line">
            <a:avLst/>
          </a:prstGeom>
          <a:noFill/>
          <a:ln w="28575">
            <a:solidFill>
              <a:srgbClr val="333399"/>
            </a:solidFill>
            <a:round/>
            <a:headEnd/>
            <a:tailEnd type="triangle" w="med" len="lg"/>
          </a:ln>
        </p:spPr>
        <p:txBody>
          <a:bodyPr/>
          <a:lstStyle/>
          <a:p>
            <a:endParaRPr lang="zh-CN" altLang="en-US"/>
          </a:p>
        </p:txBody>
      </p:sp>
      <p:sp>
        <p:nvSpPr>
          <p:cNvPr id="600121" name="Line 107"/>
          <p:cNvSpPr>
            <a:spLocks noChangeShapeType="1"/>
          </p:cNvSpPr>
          <p:nvPr/>
        </p:nvSpPr>
        <p:spPr bwMode="auto">
          <a:xfrm>
            <a:off x="395288" y="3240088"/>
            <a:ext cx="360362" cy="576262"/>
          </a:xfrm>
          <a:prstGeom prst="line">
            <a:avLst/>
          </a:prstGeom>
          <a:noFill/>
          <a:ln w="28575">
            <a:solidFill>
              <a:srgbClr val="333399"/>
            </a:solidFill>
            <a:round/>
            <a:headEnd/>
            <a:tailEnd type="triangle" w="med" len="lg"/>
          </a:ln>
        </p:spPr>
        <p:txBody>
          <a:bodyPr/>
          <a:lstStyle/>
          <a:p>
            <a:endParaRPr lang="zh-CN" altLang="en-US"/>
          </a:p>
        </p:txBody>
      </p:sp>
      <p:sp>
        <p:nvSpPr>
          <p:cNvPr id="600122" name="Rectangle 110"/>
          <p:cNvSpPr>
            <a:spLocks noGrp="1" noChangeArrowheads="1"/>
          </p:cNvSpPr>
          <p:nvPr>
            <p:ph type="title" idx="4294967295"/>
          </p:nvPr>
        </p:nvSpPr>
        <p:spPr/>
        <p:txBody>
          <a:bodyPr/>
          <a:lstStyle/>
          <a:p>
            <a:r>
              <a:rPr lang="zh-CN" altLang="en-US" dirty="0"/>
              <a:t>分组交换网的示意图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32"/>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2.5E-6 -4.04624E-7 L 0.10468 -4.04624E-7 L 0.28889 0.15006 L 0.43802 -0.04439 L 0.52222 0.13318 " pathEditMode="relative" ptsTypes="AAAAA">
                                      <p:cBhvr>
                                        <p:cTn id="9" dur="2000" fill="hold"/>
                                        <p:tgtEl>
                                          <p:spTgt spid="61532"/>
                                        </p:tgtEl>
                                        <p:attrNameLst>
                                          <p:attrName>ppt_x</p:attrName>
                                          <p:attrName>ppt_y</p:attrName>
                                        </p:attrNameLst>
                                      </p:cBhvr>
                                    </p:animMotion>
                                  </p:childTnLst>
                                </p:cTn>
                              </p:par>
                            </p:childTnLst>
                          </p:cTn>
                        </p:par>
                        <p:par>
                          <p:cTn id="10" fill="hold">
                            <p:stCondLst>
                              <p:cond delay="2000"/>
                            </p:stCondLst>
                            <p:childTnLst>
                              <p:par>
                                <p:cTn id="11" presetID="1" presetClass="exit" presetSubtype="0" fill="hold" grpId="2" nodeType="afterEffect">
                                  <p:stCondLst>
                                    <p:cond delay="0"/>
                                  </p:stCondLst>
                                  <p:childTnLst>
                                    <p:set>
                                      <p:cBhvr>
                                        <p:cTn id="12" dur="1" fill="hold">
                                          <p:stCondLst>
                                            <p:cond delay="0"/>
                                          </p:stCondLst>
                                        </p:cTn>
                                        <p:tgtEl>
                                          <p:spTgt spid="61532"/>
                                        </p:tgtEl>
                                        <p:attrNameLst>
                                          <p:attrName>style.visibility</p:attrName>
                                        </p:attrNameLst>
                                      </p:cBhvr>
                                      <p:to>
                                        <p:strVal val="hidden"/>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61534"/>
                                        </p:tgtEl>
                                        <p:attrNameLst>
                                          <p:attrName>style.visibility</p:attrName>
                                        </p:attrNameLst>
                                      </p:cBhvr>
                                      <p:to>
                                        <p:strVal val="visible"/>
                                      </p:to>
                                    </p:set>
                                  </p:childTnLst>
                                </p:cTn>
                              </p:par>
                            </p:childTnLst>
                          </p:cTn>
                        </p:par>
                        <p:par>
                          <p:cTn id="16" fill="hold">
                            <p:stCondLst>
                              <p:cond delay="2000"/>
                            </p:stCondLst>
                            <p:childTnLst>
                              <p:par>
                                <p:cTn id="17" presetID="0" presetClass="path" presetSubtype="0" accel="50000" decel="50000" fill="hold" grpId="1" nodeType="afterEffect">
                                  <p:stCondLst>
                                    <p:cond delay="0"/>
                                  </p:stCondLst>
                                  <p:childTnLst>
                                    <p:animMotion origin="layout" path="M -2.5E-6 -4.04624E-7 L 0.10313 0.00208 L 0.17934 -0.20717 L 0.43021 -0.05503 L 0.52535 0.14382 " pathEditMode="relative" ptsTypes="AAAAA">
                                      <p:cBhvr>
                                        <p:cTn id="18" dur="2000" fill="hold"/>
                                        <p:tgtEl>
                                          <p:spTgt spid="61534"/>
                                        </p:tgtEl>
                                        <p:attrNameLst>
                                          <p:attrName>ppt_x</p:attrName>
                                          <p:attrName>ppt_y</p:attrName>
                                        </p:attrNameLst>
                                      </p:cBhvr>
                                    </p:animMotion>
                                  </p:childTnLst>
                                </p:cTn>
                              </p:par>
                            </p:childTnLst>
                          </p:cTn>
                        </p:par>
                        <p:par>
                          <p:cTn id="19" fill="hold">
                            <p:stCondLst>
                              <p:cond delay="4000"/>
                            </p:stCondLst>
                            <p:childTnLst>
                              <p:par>
                                <p:cTn id="20" presetID="1" presetClass="exit" presetSubtype="0" fill="hold" grpId="2" nodeType="afterEffect">
                                  <p:stCondLst>
                                    <p:cond delay="0"/>
                                  </p:stCondLst>
                                  <p:childTnLst>
                                    <p:set>
                                      <p:cBhvr>
                                        <p:cTn id="21" dur="1" fill="hold">
                                          <p:stCondLst>
                                            <p:cond delay="0"/>
                                          </p:stCondLst>
                                        </p:cTn>
                                        <p:tgtEl>
                                          <p:spTgt spid="61534"/>
                                        </p:tgtEl>
                                        <p:attrNameLst>
                                          <p:attrName>style.visibility</p:attrName>
                                        </p:attrNameLst>
                                      </p:cBhvr>
                                      <p:to>
                                        <p:strVal val="hidden"/>
                                      </p:to>
                                    </p:set>
                                  </p:childTnLst>
                                </p:cTn>
                              </p:par>
                            </p:childTnLst>
                          </p:cTn>
                        </p:par>
                        <p:par>
                          <p:cTn id="22" fill="hold">
                            <p:stCondLst>
                              <p:cond delay="4000"/>
                            </p:stCondLst>
                            <p:childTnLst>
                              <p:par>
                                <p:cTn id="23" presetID="1" presetClass="entr" presetSubtype="0" fill="hold" grpId="0" nodeType="afterEffect">
                                  <p:stCondLst>
                                    <p:cond delay="0"/>
                                  </p:stCondLst>
                                  <p:childTnLst>
                                    <p:set>
                                      <p:cBhvr>
                                        <p:cTn id="24" dur="1" fill="hold">
                                          <p:stCondLst>
                                            <p:cond delay="0"/>
                                          </p:stCondLst>
                                        </p:cTn>
                                        <p:tgtEl>
                                          <p:spTgt spid="61539"/>
                                        </p:tgtEl>
                                        <p:attrNameLst>
                                          <p:attrName>style.visibility</p:attrName>
                                        </p:attrNameLst>
                                      </p:cBhvr>
                                      <p:to>
                                        <p:strVal val="visible"/>
                                      </p:to>
                                    </p:set>
                                  </p:childTnLst>
                                </p:cTn>
                              </p:par>
                            </p:childTnLst>
                          </p:cTn>
                        </p:par>
                        <p:par>
                          <p:cTn id="25" fill="hold">
                            <p:stCondLst>
                              <p:cond delay="4000"/>
                            </p:stCondLst>
                            <p:childTnLst>
                              <p:par>
                                <p:cTn id="26" presetID="35" presetClass="emph" presetSubtype="0" repeatCount="3000" fill="hold" grpId="1" nodeType="afterEffect">
                                  <p:stCondLst>
                                    <p:cond delay="0"/>
                                  </p:stCondLst>
                                  <p:childTnLst>
                                    <p:anim calcmode="discrete" valueType="str">
                                      <p:cBhvr>
                                        <p:cTn id="27" dur="1000" fill="hold"/>
                                        <p:tgtEl>
                                          <p:spTgt spid="61539"/>
                                        </p:tgtEl>
                                        <p:attrNameLst>
                                          <p:attrName>style.visibility</p:attrName>
                                        </p:attrNameLst>
                                      </p:cBhvr>
                                      <p:tavLst>
                                        <p:tav tm="0">
                                          <p:val>
                                            <p:strVal val="hidden"/>
                                          </p:val>
                                        </p:tav>
                                        <p:tav tm="50000">
                                          <p:val>
                                            <p:strVal val="visible"/>
                                          </p:val>
                                        </p:tav>
                                      </p:tavLst>
                                    </p:anim>
                                  </p:childTnLst>
                                </p:cTn>
                              </p:par>
                            </p:childTnLst>
                          </p:cTn>
                        </p:par>
                        <p:par>
                          <p:cTn id="28" fill="hold">
                            <p:stCondLst>
                              <p:cond delay="7000"/>
                            </p:stCondLst>
                            <p:childTnLst>
                              <p:par>
                                <p:cTn id="29" presetID="1" presetClass="entr" presetSubtype="0" fill="hold" grpId="0" nodeType="afterEffect">
                                  <p:stCondLst>
                                    <p:cond delay="0"/>
                                  </p:stCondLst>
                                  <p:childTnLst>
                                    <p:set>
                                      <p:cBhvr>
                                        <p:cTn id="30" dur="1" fill="hold">
                                          <p:stCondLst>
                                            <p:cond delay="0"/>
                                          </p:stCondLst>
                                        </p:cTn>
                                        <p:tgtEl>
                                          <p:spTgt spid="61535"/>
                                        </p:tgtEl>
                                        <p:attrNameLst>
                                          <p:attrName>style.visibility</p:attrName>
                                        </p:attrNameLst>
                                      </p:cBhvr>
                                      <p:to>
                                        <p:strVal val="visible"/>
                                      </p:to>
                                    </p:set>
                                  </p:childTnLst>
                                </p:cTn>
                              </p:par>
                            </p:childTnLst>
                          </p:cTn>
                        </p:par>
                        <p:par>
                          <p:cTn id="31" fill="hold">
                            <p:stCondLst>
                              <p:cond delay="7000"/>
                            </p:stCondLst>
                            <p:childTnLst>
                              <p:par>
                                <p:cTn id="32" presetID="0" presetClass="path" presetSubtype="0" accel="50000" decel="50000" fill="hold" grpId="1" nodeType="afterEffect">
                                  <p:stCondLst>
                                    <p:cond delay="0"/>
                                  </p:stCondLst>
                                  <p:childTnLst>
                                    <p:animMotion origin="layout" path="M 2.22222E-6 1.79191E-6 L 0.00156 0.14381 L 0.25711 0.29803 L 0.36979 0.21572 " pathEditMode="relative" ptsTypes="AAAA">
                                      <p:cBhvr>
                                        <p:cTn id="33" dur="2000" fill="hold"/>
                                        <p:tgtEl>
                                          <p:spTgt spid="61535"/>
                                        </p:tgtEl>
                                        <p:attrNameLst>
                                          <p:attrName>ppt_x</p:attrName>
                                          <p:attrName>ppt_y</p:attrName>
                                        </p:attrNameLst>
                                      </p:cBhvr>
                                    </p:animMotion>
                                  </p:childTnLst>
                                </p:cTn>
                              </p:par>
                            </p:childTnLst>
                          </p:cTn>
                        </p:par>
                        <p:par>
                          <p:cTn id="34" fill="hold">
                            <p:stCondLst>
                              <p:cond delay="9000"/>
                            </p:stCondLst>
                            <p:childTnLst>
                              <p:par>
                                <p:cTn id="35" presetID="1" presetClass="exit" presetSubtype="0" fill="hold" grpId="2" nodeType="afterEffect">
                                  <p:stCondLst>
                                    <p:cond delay="0"/>
                                  </p:stCondLst>
                                  <p:childTnLst>
                                    <p:set>
                                      <p:cBhvr>
                                        <p:cTn id="36" dur="1" fill="hold">
                                          <p:stCondLst>
                                            <p:cond delay="0"/>
                                          </p:stCondLst>
                                        </p:cTn>
                                        <p:tgtEl>
                                          <p:spTgt spid="61535"/>
                                        </p:tgtEl>
                                        <p:attrNameLst>
                                          <p:attrName>style.visibility</p:attrName>
                                        </p:attrNameLst>
                                      </p:cBhvr>
                                      <p:to>
                                        <p:strVal val="hidden"/>
                                      </p:to>
                                    </p:set>
                                  </p:childTnLst>
                                </p:cTn>
                              </p:par>
                            </p:childTnLst>
                          </p:cTn>
                        </p:par>
                        <p:par>
                          <p:cTn id="37" fill="hold">
                            <p:stCondLst>
                              <p:cond delay="9000"/>
                            </p:stCondLst>
                            <p:childTnLst>
                              <p:par>
                                <p:cTn id="38" presetID="1" presetClass="entr" presetSubtype="0" fill="hold" grpId="0" nodeType="afterEffect">
                                  <p:stCondLst>
                                    <p:cond delay="0"/>
                                  </p:stCondLst>
                                  <p:childTnLst>
                                    <p:set>
                                      <p:cBhvr>
                                        <p:cTn id="39" dur="1" fill="hold">
                                          <p:stCondLst>
                                            <p:cond delay="0"/>
                                          </p:stCondLst>
                                        </p:cTn>
                                        <p:tgtEl>
                                          <p:spTgt spid="61542"/>
                                        </p:tgtEl>
                                        <p:attrNameLst>
                                          <p:attrName>style.visibility</p:attrName>
                                        </p:attrNameLst>
                                      </p:cBhvr>
                                      <p:to>
                                        <p:strVal val="visible"/>
                                      </p:to>
                                    </p:set>
                                  </p:childTnLst>
                                </p:cTn>
                              </p:par>
                            </p:childTnLst>
                          </p:cTn>
                        </p:par>
                        <p:par>
                          <p:cTn id="40" fill="hold">
                            <p:stCondLst>
                              <p:cond delay="9000"/>
                            </p:stCondLst>
                            <p:childTnLst>
                              <p:par>
                                <p:cTn id="41" presetID="35" presetClass="emph" presetSubtype="0" repeatCount="2000" fill="hold" grpId="1" nodeType="afterEffect">
                                  <p:stCondLst>
                                    <p:cond delay="0"/>
                                  </p:stCondLst>
                                  <p:childTnLst>
                                    <p:anim calcmode="discrete" valueType="str">
                                      <p:cBhvr>
                                        <p:cTn id="42" dur="1000" fill="hold"/>
                                        <p:tgtEl>
                                          <p:spTgt spid="61542"/>
                                        </p:tgtEl>
                                        <p:attrNameLst>
                                          <p:attrName>style.visibility</p:attrName>
                                        </p:attrNameLst>
                                      </p:cBhvr>
                                      <p:tavLst>
                                        <p:tav tm="0">
                                          <p:val>
                                            <p:strVal val="hidden"/>
                                          </p:val>
                                        </p:tav>
                                        <p:tav tm="50000">
                                          <p:val>
                                            <p:strVal val="visible"/>
                                          </p:val>
                                        </p:tav>
                                      </p:tavLst>
                                    </p:anim>
                                  </p:childTnLst>
                                </p:cTn>
                              </p:par>
                            </p:childTnLst>
                          </p:cTn>
                        </p:par>
                        <p:par>
                          <p:cTn id="43" fill="hold">
                            <p:stCondLst>
                              <p:cond delay="11000"/>
                            </p:stCondLst>
                            <p:childTnLst>
                              <p:par>
                                <p:cTn id="44" presetID="1" presetClass="entr" presetSubtype="0" fill="hold" grpId="0" nodeType="afterEffect">
                                  <p:stCondLst>
                                    <p:cond delay="0"/>
                                  </p:stCondLst>
                                  <p:childTnLst>
                                    <p:set>
                                      <p:cBhvr>
                                        <p:cTn id="45" dur="1" fill="hold">
                                          <p:stCondLst>
                                            <p:cond delay="0"/>
                                          </p:stCondLst>
                                        </p:cTn>
                                        <p:tgtEl>
                                          <p:spTgt spid="61540"/>
                                        </p:tgtEl>
                                        <p:attrNameLst>
                                          <p:attrName>style.visibility</p:attrName>
                                        </p:attrNameLst>
                                      </p:cBhvr>
                                      <p:to>
                                        <p:strVal val="visible"/>
                                      </p:to>
                                    </p:set>
                                  </p:childTnLst>
                                </p:cTn>
                              </p:par>
                            </p:childTnLst>
                          </p:cTn>
                        </p:par>
                        <p:par>
                          <p:cTn id="46" fill="hold">
                            <p:stCondLst>
                              <p:cond delay="11000"/>
                            </p:stCondLst>
                            <p:childTnLst>
                              <p:par>
                                <p:cTn id="47" presetID="0" presetClass="path" presetSubtype="0" accel="50000" decel="50000" fill="hold" grpId="1" nodeType="afterEffect">
                                  <p:stCondLst>
                                    <p:cond delay="0"/>
                                  </p:stCondLst>
                                  <p:childTnLst>
                                    <p:animMotion origin="layout" path="M -2.5E-6 -4.04624E-7 L 0.10313 0.00208 L 0.17934 -0.20717 L 0.43021 -0.05503 L 0.52535 0.14382 " pathEditMode="relative" ptsTypes="AAAAA">
                                      <p:cBhvr>
                                        <p:cTn id="48" dur="2000" fill="hold"/>
                                        <p:tgtEl>
                                          <p:spTgt spid="61540"/>
                                        </p:tgtEl>
                                        <p:attrNameLst>
                                          <p:attrName>ppt_x</p:attrName>
                                          <p:attrName>ppt_y</p:attrName>
                                        </p:attrNameLst>
                                      </p:cBhvr>
                                    </p:animMotion>
                                  </p:childTnLst>
                                </p:cTn>
                              </p:par>
                            </p:childTnLst>
                          </p:cTn>
                        </p:par>
                        <p:par>
                          <p:cTn id="49" fill="hold">
                            <p:stCondLst>
                              <p:cond delay="13000"/>
                            </p:stCondLst>
                            <p:childTnLst>
                              <p:par>
                                <p:cTn id="50" presetID="1" presetClass="exit" presetSubtype="0" fill="hold" grpId="2" nodeType="afterEffect">
                                  <p:stCondLst>
                                    <p:cond delay="0"/>
                                  </p:stCondLst>
                                  <p:childTnLst>
                                    <p:set>
                                      <p:cBhvr>
                                        <p:cTn id="51" dur="1" fill="hold">
                                          <p:stCondLst>
                                            <p:cond delay="0"/>
                                          </p:stCondLst>
                                        </p:cTn>
                                        <p:tgtEl>
                                          <p:spTgt spid="61540"/>
                                        </p:tgtEl>
                                        <p:attrNameLst>
                                          <p:attrName>style.visibility</p:attrName>
                                        </p:attrNameLst>
                                      </p:cBhvr>
                                      <p:to>
                                        <p:strVal val="hidden"/>
                                      </p:to>
                                    </p:set>
                                  </p:childTnLst>
                                </p:cTn>
                              </p:par>
                            </p:childTnLst>
                          </p:cTn>
                        </p:par>
                        <p:par>
                          <p:cTn id="52" fill="hold">
                            <p:stCondLst>
                              <p:cond delay="13000"/>
                            </p:stCondLst>
                            <p:childTnLst>
                              <p:par>
                                <p:cTn id="53" presetID="1" presetClass="entr" presetSubtype="0" fill="hold" grpId="0" nodeType="afterEffect">
                                  <p:stCondLst>
                                    <p:cond delay="0"/>
                                  </p:stCondLst>
                                  <p:childTnLst>
                                    <p:set>
                                      <p:cBhvr>
                                        <p:cTn id="54" dur="1" fill="hold">
                                          <p:stCondLst>
                                            <p:cond delay="0"/>
                                          </p:stCondLst>
                                        </p:cTn>
                                        <p:tgtEl>
                                          <p:spTgt spid="61541"/>
                                        </p:tgtEl>
                                        <p:attrNameLst>
                                          <p:attrName>style.visibility</p:attrName>
                                        </p:attrNameLst>
                                      </p:cBhvr>
                                      <p:to>
                                        <p:strVal val="visible"/>
                                      </p:to>
                                    </p:set>
                                  </p:childTnLst>
                                </p:cTn>
                              </p:par>
                            </p:childTnLst>
                          </p:cTn>
                        </p:par>
                        <p:par>
                          <p:cTn id="55" fill="hold">
                            <p:stCondLst>
                              <p:cond delay="13000"/>
                            </p:stCondLst>
                            <p:childTnLst>
                              <p:par>
                                <p:cTn id="56" presetID="0" presetClass="path" presetSubtype="0" accel="50000" decel="50000" fill="hold" grpId="1" nodeType="afterEffect">
                                  <p:stCondLst>
                                    <p:cond delay="0"/>
                                  </p:stCondLst>
                                  <p:childTnLst>
                                    <p:animMotion origin="layout" path="M 2.22222E-6 1.79191E-6 L 0.00156 0.14381 L 0.25711 0.29803 L 0.36979 0.21572 " pathEditMode="relative" ptsTypes="AAAA">
                                      <p:cBhvr>
                                        <p:cTn id="57" dur="2000" fill="hold"/>
                                        <p:tgtEl>
                                          <p:spTgt spid="61541"/>
                                        </p:tgtEl>
                                        <p:attrNameLst>
                                          <p:attrName>ppt_x</p:attrName>
                                          <p:attrName>ppt_y</p:attrName>
                                        </p:attrNameLst>
                                      </p:cBhvr>
                                    </p:animMotion>
                                  </p:childTnLst>
                                </p:cTn>
                              </p:par>
                            </p:childTnLst>
                          </p:cTn>
                        </p:par>
                        <p:par>
                          <p:cTn id="58" fill="hold">
                            <p:stCondLst>
                              <p:cond delay="15000"/>
                            </p:stCondLst>
                            <p:childTnLst>
                              <p:par>
                                <p:cTn id="59" presetID="1" presetClass="exit" presetSubtype="0" fill="hold" grpId="2" nodeType="afterEffect">
                                  <p:stCondLst>
                                    <p:cond delay="0"/>
                                  </p:stCondLst>
                                  <p:childTnLst>
                                    <p:set>
                                      <p:cBhvr>
                                        <p:cTn id="60" dur="1" fill="hold">
                                          <p:stCondLst>
                                            <p:cond delay="0"/>
                                          </p:stCondLst>
                                        </p:cTn>
                                        <p:tgtEl>
                                          <p:spTgt spid="61541"/>
                                        </p:tgtEl>
                                        <p:attrNameLst>
                                          <p:attrName>style.visibility</p:attrName>
                                        </p:attrNameLst>
                                      </p:cBhvr>
                                      <p:to>
                                        <p:strVal val="hidden"/>
                                      </p:to>
                                    </p:set>
                                  </p:childTnLst>
                                </p:cTn>
                              </p:par>
                            </p:childTnLst>
                          </p:cTn>
                        </p:par>
                        <p:par>
                          <p:cTn id="61" fill="hold">
                            <p:stCondLst>
                              <p:cond delay="15000"/>
                            </p:stCondLst>
                            <p:childTnLst>
                              <p:par>
                                <p:cTn id="62" presetID="1" presetClass="entr" presetSubtype="0" fill="hold" grpId="0" nodeType="afterEffect">
                                  <p:stCondLst>
                                    <p:cond delay="0"/>
                                  </p:stCondLst>
                                  <p:childTnLst>
                                    <p:set>
                                      <p:cBhvr>
                                        <p:cTn id="63" dur="1" fill="hold">
                                          <p:stCondLst>
                                            <p:cond delay="0"/>
                                          </p:stCondLst>
                                        </p:cTn>
                                        <p:tgtEl>
                                          <p:spTgt spid="61537"/>
                                        </p:tgtEl>
                                        <p:attrNameLst>
                                          <p:attrName>style.visibility</p:attrName>
                                        </p:attrNameLst>
                                      </p:cBhvr>
                                      <p:to>
                                        <p:strVal val="visible"/>
                                      </p:to>
                                    </p:set>
                                  </p:childTnLst>
                                </p:cTn>
                              </p:par>
                            </p:childTnLst>
                          </p:cTn>
                        </p:par>
                        <p:par>
                          <p:cTn id="64" fill="hold">
                            <p:stCondLst>
                              <p:cond delay="15000"/>
                            </p:stCondLst>
                            <p:childTnLst>
                              <p:par>
                                <p:cTn id="65" presetID="0" presetClass="path" presetSubtype="0" accel="50000" decel="50000" fill="hold" grpId="1" nodeType="afterEffect">
                                  <p:stCondLst>
                                    <p:cond delay="0"/>
                                  </p:stCondLst>
                                  <p:childTnLst>
                                    <p:animMotion origin="layout" path="M -3.05556E-6 1.84971E-6 L 0.10469 0.00416 L 0.18733 -0.19885 L 0.29358 0.14798 L 0.43802 -0.04879 L 0.52535 0.13734 " pathEditMode="relative" ptsTypes="AAAAAA">
                                      <p:cBhvr>
                                        <p:cTn id="66" dur="2000" fill="hold"/>
                                        <p:tgtEl>
                                          <p:spTgt spid="61537"/>
                                        </p:tgtEl>
                                        <p:attrNameLst>
                                          <p:attrName>ppt_x</p:attrName>
                                          <p:attrName>ppt_y</p:attrName>
                                        </p:attrNameLst>
                                      </p:cBhvr>
                                    </p:animMotion>
                                  </p:childTnLst>
                                </p:cTn>
                              </p:par>
                            </p:childTnLst>
                          </p:cTn>
                        </p:par>
                        <p:par>
                          <p:cTn id="67" fill="hold">
                            <p:stCondLst>
                              <p:cond delay="17000"/>
                            </p:stCondLst>
                            <p:childTnLst>
                              <p:par>
                                <p:cTn id="68" presetID="1" presetClass="exit" presetSubtype="0" fill="hold" grpId="2" nodeType="afterEffect">
                                  <p:stCondLst>
                                    <p:cond delay="0"/>
                                  </p:stCondLst>
                                  <p:childTnLst>
                                    <p:set>
                                      <p:cBhvr>
                                        <p:cTn id="69" dur="1" fill="hold">
                                          <p:stCondLst>
                                            <p:cond delay="0"/>
                                          </p:stCondLst>
                                        </p:cTn>
                                        <p:tgtEl>
                                          <p:spTgt spid="61537"/>
                                        </p:tgtEl>
                                        <p:attrNameLst>
                                          <p:attrName>style.visibility</p:attrName>
                                        </p:attrNameLst>
                                      </p:cBhvr>
                                      <p:to>
                                        <p:strVal val="hidden"/>
                                      </p:to>
                                    </p:set>
                                  </p:childTnLst>
                                </p:cTn>
                              </p:par>
                            </p:childTnLst>
                          </p:cTn>
                        </p:par>
                        <p:par>
                          <p:cTn id="70" fill="hold">
                            <p:stCondLst>
                              <p:cond delay="17000"/>
                            </p:stCondLst>
                            <p:childTnLst>
                              <p:par>
                                <p:cTn id="71" presetID="1" presetClass="entr" presetSubtype="0" fill="hold" grpId="0" nodeType="afterEffect">
                                  <p:stCondLst>
                                    <p:cond delay="0"/>
                                  </p:stCondLst>
                                  <p:childTnLst>
                                    <p:set>
                                      <p:cBhvr>
                                        <p:cTn id="72" dur="1" fill="hold">
                                          <p:stCondLst>
                                            <p:cond delay="0"/>
                                          </p:stCondLst>
                                        </p:cTn>
                                        <p:tgtEl>
                                          <p:spTgt spid="61536"/>
                                        </p:tgtEl>
                                        <p:attrNameLst>
                                          <p:attrName>style.visibility</p:attrName>
                                        </p:attrNameLst>
                                      </p:cBhvr>
                                      <p:to>
                                        <p:strVal val="visible"/>
                                      </p:to>
                                    </p:set>
                                  </p:childTnLst>
                                </p:cTn>
                              </p:par>
                            </p:childTnLst>
                          </p:cTn>
                        </p:par>
                        <p:par>
                          <p:cTn id="73" fill="hold">
                            <p:stCondLst>
                              <p:cond delay="17000"/>
                            </p:stCondLst>
                            <p:childTnLst>
                              <p:par>
                                <p:cTn id="74" presetID="0" presetClass="path" presetSubtype="0" accel="50000" decel="50000" fill="hold" grpId="1" nodeType="afterEffect">
                                  <p:stCondLst>
                                    <p:cond delay="0"/>
                                  </p:stCondLst>
                                  <p:childTnLst>
                                    <p:animMotion origin="layout" path="M 1.66667E-6 -5.43353E-6 L 0.00173 0.16485 L 0.15729 0.06751 L 0.25399 0.30011 L 0.36996 0.21965 " pathEditMode="relative" ptsTypes="AAAAA">
                                      <p:cBhvr>
                                        <p:cTn id="75" dur="2000" fill="hold"/>
                                        <p:tgtEl>
                                          <p:spTgt spid="61536"/>
                                        </p:tgtEl>
                                        <p:attrNameLst>
                                          <p:attrName>ppt_x</p:attrName>
                                          <p:attrName>ppt_y</p:attrName>
                                        </p:attrNameLst>
                                      </p:cBhvr>
                                    </p:animMotion>
                                  </p:childTnLst>
                                </p:cTn>
                              </p:par>
                            </p:childTnLst>
                          </p:cTn>
                        </p:par>
                        <p:par>
                          <p:cTn id="76" fill="hold">
                            <p:stCondLst>
                              <p:cond delay="19000"/>
                            </p:stCondLst>
                            <p:childTnLst>
                              <p:par>
                                <p:cTn id="77" presetID="1" presetClass="exit" presetSubtype="0" fill="hold" grpId="2" nodeType="afterEffect">
                                  <p:stCondLst>
                                    <p:cond delay="0"/>
                                  </p:stCondLst>
                                  <p:childTnLst>
                                    <p:set>
                                      <p:cBhvr>
                                        <p:cTn id="78" dur="1" fill="hold">
                                          <p:stCondLst>
                                            <p:cond delay="0"/>
                                          </p:stCondLst>
                                        </p:cTn>
                                        <p:tgtEl>
                                          <p:spTgt spid="615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5" grpId="0" animBg="1"/>
      <p:bldP spid="61535" grpId="1" animBg="1"/>
      <p:bldP spid="61535" grpId="2" animBg="1"/>
      <p:bldP spid="61532" grpId="0" animBg="1"/>
      <p:bldP spid="61532" grpId="1" animBg="1"/>
      <p:bldP spid="61532" grpId="2" animBg="1"/>
      <p:bldP spid="61534" grpId="0" animBg="1"/>
      <p:bldP spid="61534" grpId="1" animBg="1"/>
      <p:bldP spid="61534" grpId="2" animBg="1"/>
      <p:bldP spid="61539" grpId="0" animBg="1"/>
      <p:bldP spid="61539" grpId="1" animBg="1"/>
      <p:bldP spid="61540" grpId="0" animBg="1"/>
      <p:bldP spid="61540" grpId="1" animBg="1"/>
      <p:bldP spid="61540" grpId="2" animBg="1"/>
      <p:bldP spid="61541" grpId="0" animBg="1"/>
      <p:bldP spid="61541" grpId="1" animBg="1"/>
      <p:bldP spid="61541" grpId="2" animBg="1"/>
      <p:bldP spid="61537" grpId="0" animBg="1"/>
      <p:bldP spid="61537" grpId="1" animBg="1"/>
      <p:bldP spid="61537" grpId="2" animBg="1"/>
      <p:bldP spid="61536" grpId="0" animBg="1"/>
      <p:bldP spid="61536" grpId="1" animBg="1"/>
      <p:bldP spid="61536" grpId="2" animBg="1"/>
      <p:bldP spid="61542" grpId="0" animBg="1"/>
      <p:bldP spid="61542" grpId="1"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2114" name="Group 3"/>
          <p:cNvGrpSpPr>
            <a:grpSpLocks/>
          </p:cNvGrpSpPr>
          <p:nvPr/>
        </p:nvGrpSpPr>
        <p:grpSpPr bwMode="auto">
          <a:xfrm>
            <a:off x="1528763" y="1692258"/>
            <a:ext cx="4090987" cy="3667125"/>
            <a:chOff x="2256" y="2386"/>
            <a:chExt cx="2147" cy="1919"/>
          </a:xfrm>
        </p:grpSpPr>
        <p:sp>
          <p:nvSpPr>
            <p:cNvPr id="602115" name="Oval 4"/>
            <p:cNvSpPr>
              <a:spLocks noChangeArrowheads="1"/>
            </p:cNvSpPr>
            <p:nvPr/>
          </p:nvSpPr>
          <p:spPr bwMode="auto">
            <a:xfrm rot="-1674972">
              <a:off x="2346" y="2526"/>
              <a:ext cx="1015" cy="692"/>
            </a:xfrm>
            <a:prstGeom prst="ellipse">
              <a:avLst/>
            </a:prstGeom>
            <a:solidFill>
              <a:srgbClr val="FFFF99"/>
            </a:solidFill>
            <a:ln w="12700">
              <a:solidFill>
                <a:schemeClr val="tx1"/>
              </a:solidFill>
              <a:round/>
              <a:headEnd/>
              <a:tailEnd/>
            </a:ln>
          </p:spPr>
          <p:txBody>
            <a:bodyPr wrap="none" anchor="ctr"/>
            <a:lstStyle/>
            <a:p>
              <a:endParaRPr lang="zh-CN" altLang="zh-CN"/>
            </a:p>
          </p:txBody>
        </p:sp>
        <p:sp>
          <p:nvSpPr>
            <p:cNvPr id="602116" name="Oval 5"/>
            <p:cNvSpPr>
              <a:spLocks noChangeArrowheads="1"/>
            </p:cNvSpPr>
            <p:nvPr/>
          </p:nvSpPr>
          <p:spPr bwMode="auto">
            <a:xfrm rot="-774972">
              <a:off x="3025" y="2386"/>
              <a:ext cx="887" cy="642"/>
            </a:xfrm>
            <a:prstGeom prst="ellipse">
              <a:avLst/>
            </a:prstGeom>
            <a:solidFill>
              <a:srgbClr val="FFFF99"/>
            </a:solidFill>
            <a:ln w="12700">
              <a:solidFill>
                <a:schemeClr val="tx1"/>
              </a:solidFill>
              <a:round/>
              <a:headEnd/>
              <a:tailEnd/>
            </a:ln>
          </p:spPr>
          <p:txBody>
            <a:bodyPr wrap="none" anchor="ctr"/>
            <a:lstStyle/>
            <a:p>
              <a:endParaRPr lang="zh-CN" altLang="zh-CN"/>
            </a:p>
          </p:txBody>
        </p:sp>
        <p:sp>
          <p:nvSpPr>
            <p:cNvPr id="602117" name="Oval 6"/>
            <p:cNvSpPr>
              <a:spLocks noChangeArrowheads="1"/>
            </p:cNvSpPr>
            <p:nvPr/>
          </p:nvSpPr>
          <p:spPr bwMode="auto">
            <a:xfrm rot="-174972">
              <a:off x="3673" y="2621"/>
              <a:ext cx="655" cy="832"/>
            </a:xfrm>
            <a:prstGeom prst="ellipse">
              <a:avLst/>
            </a:prstGeom>
            <a:solidFill>
              <a:srgbClr val="FFFF99"/>
            </a:solidFill>
            <a:ln w="12700">
              <a:solidFill>
                <a:schemeClr val="tx1"/>
              </a:solidFill>
              <a:round/>
              <a:headEnd/>
              <a:tailEnd/>
            </a:ln>
          </p:spPr>
          <p:txBody>
            <a:bodyPr wrap="none" anchor="ctr"/>
            <a:lstStyle/>
            <a:p>
              <a:endParaRPr lang="zh-CN" altLang="zh-CN"/>
            </a:p>
          </p:txBody>
        </p:sp>
        <p:sp>
          <p:nvSpPr>
            <p:cNvPr id="602118" name="Oval 7"/>
            <p:cNvSpPr>
              <a:spLocks noChangeArrowheads="1"/>
            </p:cNvSpPr>
            <p:nvPr/>
          </p:nvSpPr>
          <p:spPr bwMode="auto">
            <a:xfrm rot="-3234972">
              <a:off x="3754" y="3108"/>
              <a:ext cx="687" cy="610"/>
            </a:xfrm>
            <a:prstGeom prst="ellipse">
              <a:avLst/>
            </a:prstGeom>
            <a:solidFill>
              <a:srgbClr val="FFFF99"/>
            </a:solidFill>
            <a:ln w="12700">
              <a:solidFill>
                <a:schemeClr val="tx1"/>
              </a:solidFill>
              <a:round/>
              <a:headEnd/>
              <a:tailEnd/>
            </a:ln>
          </p:spPr>
          <p:txBody>
            <a:bodyPr wrap="none" anchor="ctr"/>
            <a:lstStyle/>
            <a:p>
              <a:endParaRPr lang="zh-CN" altLang="zh-CN"/>
            </a:p>
          </p:txBody>
        </p:sp>
        <p:sp>
          <p:nvSpPr>
            <p:cNvPr id="602119" name="Oval 8"/>
            <p:cNvSpPr>
              <a:spLocks noChangeArrowheads="1"/>
            </p:cNvSpPr>
            <p:nvPr/>
          </p:nvSpPr>
          <p:spPr bwMode="auto">
            <a:xfrm rot="-1674972">
              <a:off x="3052" y="3445"/>
              <a:ext cx="1110" cy="772"/>
            </a:xfrm>
            <a:prstGeom prst="ellipse">
              <a:avLst/>
            </a:prstGeom>
            <a:solidFill>
              <a:srgbClr val="FFFF99"/>
            </a:solidFill>
            <a:ln w="12700">
              <a:solidFill>
                <a:schemeClr val="tx1"/>
              </a:solidFill>
              <a:round/>
              <a:headEnd/>
              <a:tailEnd/>
            </a:ln>
          </p:spPr>
          <p:txBody>
            <a:bodyPr wrap="none" anchor="ctr"/>
            <a:lstStyle/>
            <a:p>
              <a:endParaRPr lang="zh-CN" altLang="zh-CN"/>
            </a:p>
          </p:txBody>
        </p:sp>
        <p:sp>
          <p:nvSpPr>
            <p:cNvPr id="602120" name="Oval 9"/>
            <p:cNvSpPr>
              <a:spLocks noChangeArrowheads="1"/>
            </p:cNvSpPr>
            <p:nvPr/>
          </p:nvSpPr>
          <p:spPr bwMode="auto">
            <a:xfrm rot="-594972">
              <a:off x="2616" y="3772"/>
              <a:ext cx="793" cy="533"/>
            </a:xfrm>
            <a:prstGeom prst="ellipse">
              <a:avLst/>
            </a:prstGeom>
            <a:solidFill>
              <a:srgbClr val="FFFF99"/>
            </a:solidFill>
            <a:ln w="12700">
              <a:solidFill>
                <a:schemeClr val="tx1"/>
              </a:solidFill>
              <a:round/>
              <a:headEnd/>
              <a:tailEnd/>
            </a:ln>
          </p:spPr>
          <p:txBody>
            <a:bodyPr wrap="none" anchor="ctr"/>
            <a:lstStyle/>
            <a:p>
              <a:endParaRPr lang="zh-CN" altLang="zh-CN"/>
            </a:p>
          </p:txBody>
        </p:sp>
        <p:sp>
          <p:nvSpPr>
            <p:cNvPr id="602121" name="Oval 10"/>
            <p:cNvSpPr>
              <a:spLocks noChangeArrowheads="1"/>
            </p:cNvSpPr>
            <p:nvPr/>
          </p:nvSpPr>
          <p:spPr bwMode="auto">
            <a:xfrm rot="-1674972">
              <a:off x="2311" y="3539"/>
              <a:ext cx="503" cy="631"/>
            </a:xfrm>
            <a:prstGeom prst="ellipse">
              <a:avLst/>
            </a:prstGeom>
            <a:solidFill>
              <a:srgbClr val="FFFF99"/>
            </a:solidFill>
            <a:ln w="12700">
              <a:solidFill>
                <a:schemeClr val="tx1"/>
              </a:solidFill>
              <a:round/>
              <a:headEnd/>
              <a:tailEnd/>
            </a:ln>
          </p:spPr>
          <p:txBody>
            <a:bodyPr wrap="none" anchor="ctr"/>
            <a:lstStyle/>
            <a:p>
              <a:endParaRPr lang="zh-CN" altLang="zh-CN"/>
            </a:p>
          </p:txBody>
        </p:sp>
        <p:sp>
          <p:nvSpPr>
            <p:cNvPr id="602122" name="Oval 11"/>
            <p:cNvSpPr>
              <a:spLocks noChangeArrowheads="1"/>
            </p:cNvSpPr>
            <p:nvPr/>
          </p:nvSpPr>
          <p:spPr bwMode="auto">
            <a:xfrm rot="-3534972">
              <a:off x="2160" y="3115"/>
              <a:ext cx="695" cy="504"/>
            </a:xfrm>
            <a:prstGeom prst="ellipse">
              <a:avLst/>
            </a:prstGeom>
            <a:solidFill>
              <a:srgbClr val="FFFF99"/>
            </a:solidFill>
            <a:ln w="12700">
              <a:solidFill>
                <a:schemeClr val="tx1"/>
              </a:solidFill>
              <a:round/>
              <a:headEnd/>
              <a:tailEnd/>
            </a:ln>
          </p:spPr>
          <p:txBody>
            <a:bodyPr wrap="none" anchor="ctr"/>
            <a:lstStyle/>
            <a:p>
              <a:endParaRPr lang="zh-CN" altLang="zh-CN"/>
            </a:p>
          </p:txBody>
        </p:sp>
        <p:sp>
          <p:nvSpPr>
            <p:cNvPr id="602123" name="Freeform 12"/>
            <p:cNvSpPr>
              <a:spLocks/>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31"/>
                <a:gd name="T145" fmla="*/ 0 h 1684"/>
                <a:gd name="T146" fmla="*/ 1931 w 1931"/>
                <a:gd name="T147" fmla="*/ 1684 h 16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rgbClr val="FFFF99"/>
            </a:solidFill>
            <a:ln w="9525">
              <a:noFill/>
              <a:round/>
              <a:headEnd/>
              <a:tailEnd/>
            </a:ln>
          </p:spPr>
          <p:txBody>
            <a:bodyPr wrap="none" anchor="ctr"/>
            <a:lstStyle/>
            <a:p>
              <a:endParaRPr lang="zh-CN" altLang="zh-CN"/>
            </a:p>
          </p:txBody>
        </p:sp>
      </p:grpSp>
      <p:sp>
        <p:nvSpPr>
          <p:cNvPr id="602124" name="Line 13"/>
          <p:cNvSpPr>
            <a:spLocks noChangeShapeType="1"/>
          </p:cNvSpPr>
          <p:nvPr/>
        </p:nvSpPr>
        <p:spPr bwMode="auto">
          <a:xfrm flipV="1">
            <a:off x="2660650" y="1927208"/>
            <a:ext cx="1281113" cy="555625"/>
          </a:xfrm>
          <a:prstGeom prst="line">
            <a:avLst/>
          </a:prstGeom>
          <a:noFill/>
          <a:ln w="28575">
            <a:solidFill>
              <a:schemeClr val="tx1"/>
            </a:solidFill>
            <a:round/>
            <a:headEnd/>
            <a:tailEnd/>
          </a:ln>
        </p:spPr>
        <p:txBody>
          <a:bodyPr wrap="none" anchor="ctr"/>
          <a:lstStyle/>
          <a:p>
            <a:endParaRPr lang="zh-CN" altLang="en-US"/>
          </a:p>
        </p:txBody>
      </p:sp>
      <p:sp>
        <p:nvSpPr>
          <p:cNvPr id="602125" name="Line 14"/>
          <p:cNvSpPr>
            <a:spLocks noChangeShapeType="1"/>
          </p:cNvSpPr>
          <p:nvPr/>
        </p:nvSpPr>
        <p:spPr bwMode="auto">
          <a:xfrm>
            <a:off x="4098925" y="2001820"/>
            <a:ext cx="757238" cy="1398588"/>
          </a:xfrm>
          <a:prstGeom prst="line">
            <a:avLst/>
          </a:prstGeom>
          <a:noFill/>
          <a:ln w="28575">
            <a:solidFill>
              <a:schemeClr val="tx1"/>
            </a:solidFill>
            <a:round/>
            <a:headEnd/>
            <a:tailEnd/>
          </a:ln>
        </p:spPr>
        <p:txBody>
          <a:bodyPr wrap="none" anchor="ctr"/>
          <a:lstStyle/>
          <a:p>
            <a:endParaRPr lang="zh-CN" altLang="en-US"/>
          </a:p>
        </p:txBody>
      </p:sp>
      <p:sp>
        <p:nvSpPr>
          <p:cNvPr id="602126" name="Line 15"/>
          <p:cNvSpPr>
            <a:spLocks noChangeShapeType="1"/>
          </p:cNvSpPr>
          <p:nvPr/>
        </p:nvSpPr>
        <p:spPr bwMode="auto">
          <a:xfrm flipH="1">
            <a:off x="1905000" y="2574908"/>
            <a:ext cx="665163" cy="1255712"/>
          </a:xfrm>
          <a:prstGeom prst="line">
            <a:avLst/>
          </a:prstGeom>
          <a:noFill/>
          <a:ln w="28575">
            <a:solidFill>
              <a:schemeClr val="tx1"/>
            </a:solidFill>
            <a:round/>
            <a:headEnd/>
            <a:tailEnd/>
          </a:ln>
        </p:spPr>
        <p:txBody>
          <a:bodyPr wrap="none" anchor="ctr"/>
          <a:lstStyle/>
          <a:p>
            <a:endParaRPr lang="zh-CN" altLang="en-US"/>
          </a:p>
        </p:txBody>
      </p:sp>
      <p:sp>
        <p:nvSpPr>
          <p:cNvPr id="602127" name="Line 16"/>
          <p:cNvSpPr>
            <a:spLocks noChangeShapeType="1"/>
          </p:cNvSpPr>
          <p:nvPr/>
        </p:nvSpPr>
        <p:spPr bwMode="auto">
          <a:xfrm>
            <a:off x="1946275" y="4008420"/>
            <a:ext cx="1520825" cy="882650"/>
          </a:xfrm>
          <a:prstGeom prst="line">
            <a:avLst/>
          </a:prstGeom>
          <a:noFill/>
          <a:ln w="28575">
            <a:solidFill>
              <a:schemeClr val="tx1"/>
            </a:solidFill>
            <a:round/>
            <a:headEnd/>
            <a:tailEnd/>
          </a:ln>
        </p:spPr>
        <p:txBody>
          <a:bodyPr wrap="none" anchor="ctr"/>
          <a:lstStyle/>
          <a:p>
            <a:endParaRPr lang="zh-CN" altLang="en-US"/>
          </a:p>
        </p:txBody>
      </p:sp>
      <p:sp>
        <p:nvSpPr>
          <p:cNvPr id="602128" name="Line 17"/>
          <p:cNvSpPr>
            <a:spLocks noChangeShapeType="1"/>
          </p:cNvSpPr>
          <p:nvPr/>
        </p:nvSpPr>
        <p:spPr bwMode="auto">
          <a:xfrm flipV="1">
            <a:off x="3530600" y="3676633"/>
            <a:ext cx="1325563" cy="1306512"/>
          </a:xfrm>
          <a:prstGeom prst="line">
            <a:avLst/>
          </a:prstGeom>
          <a:noFill/>
          <a:ln w="28575">
            <a:solidFill>
              <a:schemeClr val="tx1"/>
            </a:solidFill>
            <a:round/>
            <a:headEnd/>
            <a:tailEnd/>
          </a:ln>
        </p:spPr>
        <p:txBody>
          <a:bodyPr wrap="none" anchor="ctr"/>
          <a:lstStyle/>
          <a:p>
            <a:endParaRPr lang="zh-CN" altLang="en-US"/>
          </a:p>
        </p:txBody>
      </p:sp>
      <p:sp>
        <p:nvSpPr>
          <p:cNvPr id="602129" name="Line 18"/>
          <p:cNvSpPr>
            <a:spLocks noChangeShapeType="1"/>
          </p:cNvSpPr>
          <p:nvPr/>
        </p:nvSpPr>
        <p:spPr bwMode="auto">
          <a:xfrm>
            <a:off x="2713038" y="2581258"/>
            <a:ext cx="2125662" cy="946150"/>
          </a:xfrm>
          <a:prstGeom prst="line">
            <a:avLst/>
          </a:prstGeom>
          <a:noFill/>
          <a:ln w="28575">
            <a:solidFill>
              <a:schemeClr val="tx1"/>
            </a:solidFill>
            <a:round/>
            <a:headEnd/>
            <a:tailEnd/>
          </a:ln>
        </p:spPr>
        <p:txBody>
          <a:bodyPr wrap="none" anchor="ctr"/>
          <a:lstStyle/>
          <a:p>
            <a:endParaRPr lang="zh-CN" altLang="en-US"/>
          </a:p>
        </p:txBody>
      </p:sp>
      <p:sp>
        <p:nvSpPr>
          <p:cNvPr id="602130" name="Line 19"/>
          <p:cNvSpPr>
            <a:spLocks noChangeShapeType="1"/>
          </p:cNvSpPr>
          <p:nvPr/>
        </p:nvSpPr>
        <p:spPr bwMode="auto">
          <a:xfrm>
            <a:off x="2611438" y="2417745"/>
            <a:ext cx="1000125" cy="2471738"/>
          </a:xfrm>
          <a:prstGeom prst="line">
            <a:avLst/>
          </a:prstGeom>
          <a:noFill/>
          <a:ln w="28575">
            <a:solidFill>
              <a:schemeClr val="tx1"/>
            </a:solidFill>
            <a:round/>
            <a:headEnd/>
            <a:tailEnd/>
          </a:ln>
        </p:spPr>
        <p:txBody>
          <a:bodyPr wrap="none" anchor="ctr"/>
          <a:lstStyle/>
          <a:p>
            <a:endParaRPr lang="zh-CN" altLang="en-US"/>
          </a:p>
        </p:txBody>
      </p:sp>
      <p:sp>
        <p:nvSpPr>
          <p:cNvPr id="602131" name="Line 20"/>
          <p:cNvSpPr>
            <a:spLocks noChangeShapeType="1"/>
          </p:cNvSpPr>
          <p:nvPr/>
        </p:nvSpPr>
        <p:spPr bwMode="auto">
          <a:xfrm flipH="1" flipV="1">
            <a:off x="3575050" y="4960919"/>
            <a:ext cx="211132" cy="628666"/>
          </a:xfrm>
          <a:prstGeom prst="line">
            <a:avLst/>
          </a:prstGeom>
          <a:noFill/>
          <a:ln w="19050">
            <a:solidFill>
              <a:schemeClr val="tx1"/>
            </a:solidFill>
            <a:round/>
            <a:headEnd/>
            <a:tailEnd/>
          </a:ln>
        </p:spPr>
        <p:txBody>
          <a:bodyPr wrap="none" anchor="ctr"/>
          <a:lstStyle/>
          <a:p>
            <a:endParaRPr lang="zh-CN" altLang="en-US"/>
          </a:p>
        </p:txBody>
      </p:sp>
      <p:sp>
        <p:nvSpPr>
          <p:cNvPr id="602132" name="Line 21"/>
          <p:cNvSpPr>
            <a:spLocks noChangeShapeType="1"/>
          </p:cNvSpPr>
          <p:nvPr/>
        </p:nvSpPr>
        <p:spPr bwMode="auto">
          <a:xfrm rot="-5400000">
            <a:off x="3859213" y="1611295"/>
            <a:ext cx="336550" cy="0"/>
          </a:xfrm>
          <a:prstGeom prst="line">
            <a:avLst/>
          </a:prstGeom>
          <a:noFill/>
          <a:ln w="19050">
            <a:solidFill>
              <a:schemeClr val="tx1"/>
            </a:solidFill>
            <a:round/>
            <a:headEnd/>
            <a:tailEnd/>
          </a:ln>
        </p:spPr>
        <p:txBody>
          <a:bodyPr wrap="none" anchor="ctr"/>
          <a:lstStyle/>
          <a:p>
            <a:endParaRPr lang="zh-CN" altLang="en-US"/>
          </a:p>
        </p:txBody>
      </p:sp>
      <p:sp>
        <p:nvSpPr>
          <p:cNvPr id="602133" name="Line 22"/>
          <p:cNvSpPr>
            <a:spLocks noChangeShapeType="1"/>
          </p:cNvSpPr>
          <p:nvPr/>
        </p:nvSpPr>
        <p:spPr bwMode="auto">
          <a:xfrm>
            <a:off x="4948238" y="3676633"/>
            <a:ext cx="639762" cy="1008062"/>
          </a:xfrm>
          <a:prstGeom prst="line">
            <a:avLst/>
          </a:prstGeom>
          <a:noFill/>
          <a:ln w="19050">
            <a:solidFill>
              <a:schemeClr val="tx1"/>
            </a:solidFill>
            <a:round/>
            <a:headEnd/>
            <a:tailEnd/>
          </a:ln>
        </p:spPr>
        <p:txBody>
          <a:bodyPr wrap="none" anchor="ctr"/>
          <a:lstStyle/>
          <a:p>
            <a:endParaRPr lang="zh-CN" altLang="en-US"/>
          </a:p>
        </p:txBody>
      </p:sp>
      <p:sp>
        <p:nvSpPr>
          <p:cNvPr id="602134" name="Line 23"/>
          <p:cNvSpPr>
            <a:spLocks noChangeShapeType="1"/>
          </p:cNvSpPr>
          <p:nvPr/>
        </p:nvSpPr>
        <p:spPr bwMode="auto">
          <a:xfrm flipV="1">
            <a:off x="1027113" y="3933808"/>
            <a:ext cx="644525" cy="6350"/>
          </a:xfrm>
          <a:prstGeom prst="line">
            <a:avLst/>
          </a:prstGeom>
          <a:noFill/>
          <a:ln w="19050">
            <a:solidFill>
              <a:schemeClr val="tx1"/>
            </a:solidFill>
            <a:round/>
            <a:headEnd/>
            <a:tailEnd/>
          </a:ln>
        </p:spPr>
        <p:txBody>
          <a:bodyPr wrap="none" anchor="ctr"/>
          <a:lstStyle/>
          <a:p>
            <a:endParaRPr lang="zh-CN" altLang="en-US"/>
          </a:p>
        </p:txBody>
      </p:sp>
      <p:sp>
        <p:nvSpPr>
          <p:cNvPr id="602135" name="Line 24"/>
          <p:cNvSpPr>
            <a:spLocks noChangeShapeType="1"/>
          </p:cNvSpPr>
          <p:nvPr/>
        </p:nvSpPr>
        <p:spPr bwMode="auto">
          <a:xfrm rot="5400000" flipH="1">
            <a:off x="2184401" y="2043095"/>
            <a:ext cx="773112" cy="1587"/>
          </a:xfrm>
          <a:prstGeom prst="line">
            <a:avLst/>
          </a:prstGeom>
          <a:noFill/>
          <a:ln w="19050">
            <a:solidFill>
              <a:schemeClr val="tx1"/>
            </a:solidFill>
            <a:round/>
            <a:headEnd/>
            <a:tailEnd/>
          </a:ln>
        </p:spPr>
        <p:txBody>
          <a:bodyPr wrap="none" anchor="ctr"/>
          <a:lstStyle/>
          <a:p>
            <a:endParaRPr lang="zh-CN" altLang="en-US"/>
          </a:p>
        </p:txBody>
      </p:sp>
      <p:sp>
        <p:nvSpPr>
          <p:cNvPr id="602136" name="Text Box 25"/>
          <p:cNvSpPr txBox="1">
            <a:spLocks noChangeArrowheads="1"/>
          </p:cNvSpPr>
          <p:nvPr/>
        </p:nvSpPr>
        <p:spPr bwMode="auto">
          <a:xfrm>
            <a:off x="682625" y="3298808"/>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rPr>
              <a:t>H</a:t>
            </a:r>
            <a:r>
              <a:rPr kumimoji="1" lang="en-US" altLang="zh-CN" sz="2000" baseline="-25000">
                <a:solidFill>
                  <a:srgbClr val="333399"/>
                </a:solidFill>
              </a:rPr>
              <a:t>1</a:t>
            </a:r>
            <a:endParaRPr kumimoji="1" lang="en-US" altLang="zh-CN" sz="2000">
              <a:solidFill>
                <a:srgbClr val="333399"/>
              </a:solidFill>
            </a:endParaRPr>
          </a:p>
        </p:txBody>
      </p:sp>
      <p:sp>
        <p:nvSpPr>
          <p:cNvPr id="602137" name="Oval 26"/>
          <p:cNvSpPr>
            <a:spLocks noChangeArrowheads="1"/>
          </p:cNvSpPr>
          <p:nvPr/>
        </p:nvSpPr>
        <p:spPr bwMode="auto">
          <a:xfrm>
            <a:off x="1655763" y="3676633"/>
            <a:ext cx="560387" cy="561975"/>
          </a:xfrm>
          <a:prstGeom prst="ellipse">
            <a:avLst/>
          </a:prstGeom>
          <a:solidFill>
            <a:srgbClr val="66FF33"/>
          </a:solidFill>
          <a:ln w="19050">
            <a:solidFill>
              <a:schemeClr val="tx1"/>
            </a:solidFill>
            <a:round/>
            <a:headEnd/>
            <a:tailEnd/>
          </a:ln>
        </p:spPr>
        <p:txBody>
          <a:bodyPr wrap="none" anchor="ctr"/>
          <a:lstStyle/>
          <a:p>
            <a:pPr algn="ctr"/>
            <a:r>
              <a:rPr lang="en-US" altLang="zh-CN" sz="2000"/>
              <a:t>A</a:t>
            </a:r>
          </a:p>
        </p:txBody>
      </p:sp>
      <p:sp>
        <p:nvSpPr>
          <p:cNvPr id="602138" name="Line 27"/>
          <p:cNvSpPr>
            <a:spLocks noChangeShapeType="1"/>
          </p:cNvSpPr>
          <p:nvPr/>
        </p:nvSpPr>
        <p:spPr bwMode="auto">
          <a:xfrm flipV="1">
            <a:off x="4948238" y="3079733"/>
            <a:ext cx="806450" cy="412750"/>
          </a:xfrm>
          <a:prstGeom prst="line">
            <a:avLst/>
          </a:prstGeom>
          <a:noFill/>
          <a:ln w="19050">
            <a:solidFill>
              <a:schemeClr val="tx1"/>
            </a:solidFill>
            <a:round/>
            <a:headEnd/>
            <a:tailEnd/>
          </a:ln>
        </p:spPr>
        <p:txBody>
          <a:bodyPr wrap="none" anchor="ctr"/>
          <a:lstStyle/>
          <a:p>
            <a:endParaRPr lang="zh-CN" altLang="en-US"/>
          </a:p>
        </p:txBody>
      </p:sp>
      <p:sp>
        <p:nvSpPr>
          <p:cNvPr id="602139" name="AutoShape 28"/>
          <p:cNvSpPr>
            <a:spLocks noChangeArrowheads="1"/>
          </p:cNvSpPr>
          <p:nvPr/>
        </p:nvSpPr>
        <p:spPr bwMode="auto">
          <a:xfrm flipV="1">
            <a:off x="4500563" y="5365733"/>
            <a:ext cx="1079500" cy="387350"/>
          </a:xfrm>
          <a:prstGeom prst="wedgeRoundRectCallout">
            <a:avLst>
              <a:gd name="adj1" fmla="val -66181"/>
              <a:gd name="adj2" fmla="val 131963"/>
              <a:gd name="adj3" fmla="val 16667"/>
            </a:avLst>
          </a:prstGeom>
          <a:solidFill>
            <a:schemeClr val="bg1"/>
          </a:solidFill>
          <a:ln w="9525">
            <a:solidFill>
              <a:schemeClr val="tx1"/>
            </a:solidFill>
            <a:miter lim="800000"/>
            <a:headEnd/>
            <a:tailEnd/>
          </a:ln>
        </p:spPr>
        <p:txBody>
          <a:bodyPr rot="10800000" wrap="none" anchor="ctr"/>
          <a:lstStyle/>
          <a:p>
            <a:pPr algn="ctr"/>
            <a:endParaRPr kumimoji="1" lang="zh-CN" altLang="zh-CN" sz="2400">
              <a:latin typeface="Times New Roman" pitchFamily="18" charset="0"/>
            </a:endParaRPr>
          </a:p>
        </p:txBody>
      </p:sp>
      <p:sp>
        <p:nvSpPr>
          <p:cNvPr id="602140" name="Text Box 29"/>
          <p:cNvSpPr txBox="1">
            <a:spLocks noChangeArrowheads="1"/>
          </p:cNvSpPr>
          <p:nvPr/>
        </p:nvSpPr>
        <p:spPr bwMode="auto">
          <a:xfrm>
            <a:off x="4603750" y="5356208"/>
            <a:ext cx="1039820" cy="400110"/>
          </a:xfrm>
          <a:prstGeom prst="rect">
            <a:avLst/>
          </a:prstGeom>
          <a:noFill/>
          <a:ln w="9525">
            <a:noFill/>
            <a:miter lim="800000"/>
            <a:headEnd/>
            <a:tailEnd/>
          </a:ln>
        </p:spPr>
        <p:txBody>
          <a:bodyPr wrap="square">
            <a:spAutoFit/>
          </a:bodyPr>
          <a:lstStyle/>
          <a:p>
            <a:r>
              <a:rPr kumimoji="1" lang="zh-CN" altLang="en-US" sz="2000" dirty="0">
                <a:solidFill>
                  <a:srgbClr val="333399"/>
                </a:solidFill>
                <a:latin typeface="Times New Roman" pitchFamily="18" charset="0"/>
                <a:ea typeface="黑体" pitchFamily="49" charset="-122"/>
              </a:rPr>
              <a:t>互联网</a:t>
            </a:r>
          </a:p>
        </p:txBody>
      </p:sp>
      <p:pic>
        <p:nvPicPr>
          <p:cNvPr id="602141" name="Picture 30"/>
          <p:cNvPicPr>
            <a:picLocks noChangeArrowheads="1"/>
          </p:cNvPicPr>
          <p:nvPr/>
        </p:nvPicPr>
        <p:blipFill>
          <a:blip r:embed="rId3" cstate="print"/>
          <a:srcRect/>
          <a:stretch>
            <a:fillRect/>
          </a:stretch>
        </p:blipFill>
        <p:spPr bwMode="auto">
          <a:xfrm>
            <a:off x="3713163" y="1000108"/>
            <a:ext cx="585787" cy="593725"/>
          </a:xfrm>
          <a:prstGeom prst="rect">
            <a:avLst/>
          </a:prstGeom>
          <a:noFill/>
          <a:ln w="9525">
            <a:noFill/>
            <a:miter lim="800000"/>
            <a:headEnd/>
            <a:tailEnd/>
          </a:ln>
        </p:spPr>
      </p:pic>
      <p:pic>
        <p:nvPicPr>
          <p:cNvPr id="602142" name="Picture 31"/>
          <p:cNvPicPr>
            <a:picLocks noChangeArrowheads="1"/>
          </p:cNvPicPr>
          <p:nvPr/>
        </p:nvPicPr>
        <p:blipFill>
          <a:blip r:embed="rId3" cstate="print"/>
          <a:srcRect/>
          <a:stretch>
            <a:fillRect/>
          </a:stretch>
        </p:blipFill>
        <p:spPr bwMode="auto">
          <a:xfrm>
            <a:off x="5640388" y="2714608"/>
            <a:ext cx="587375" cy="593725"/>
          </a:xfrm>
          <a:prstGeom prst="rect">
            <a:avLst/>
          </a:prstGeom>
          <a:noFill/>
          <a:ln w="9525">
            <a:noFill/>
            <a:miter lim="800000"/>
            <a:headEnd/>
            <a:tailEnd/>
          </a:ln>
        </p:spPr>
      </p:pic>
      <p:pic>
        <p:nvPicPr>
          <p:cNvPr id="602143" name="Picture 32"/>
          <p:cNvPicPr>
            <a:picLocks noChangeArrowheads="1"/>
          </p:cNvPicPr>
          <p:nvPr/>
        </p:nvPicPr>
        <p:blipFill>
          <a:blip r:embed="rId3" cstate="print"/>
          <a:srcRect/>
          <a:stretch>
            <a:fillRect/>
          </a:stretch>
        </p:blipFill>
        <p:spPr bwMode="auto">
          <a:xfrm>
            <a:off x="3428992" y="5589586"/>
            <a:ext cx="585787" cy="593725"/>
          </a:xfrm>
          <a:prstGeom prst="rect">
            <a:avLst/>
          </a:prstGeom>
          <a:noFill/>
          <a:ln w="9525">
            <a:noFill/>
            <a:miter lim="800000"/>
            <a:headEnd/>
            <a:tailEnd/>
          </a:ln>
        </p:spPr>
      </p:pic>
      <p:pic>
        <p:nvPicPr>
          <p:cNvPr id="602144" name="Picture 33"/>
          <p:cNvPicPr>
            <a:picLocks noChangeArrowheads="1"/>
          </p:cNvPicPr>
          <p:nvPr/>
        </p:nvPicPr>
        <p:blipFill>
          <a:blip r:embed="rId3" cstate="print"/>
          <a:srcRect/>
          <a:stretch>
            <a:fillRect/>
          </a:stretch>
        </p:blipFill>
        <p:spPr bwMode="auto">
          <a:xfrm>
            <a:off x="5405438" y="4502133"/>
            <a:ext cx="585787" cy="593725"/>
          </a:xfrm>
          <a:prstGeom prst="rect">
            <a:avLst/>
          </a:prstGeom>
          <a:noFill/>
          <a:ln w="9525">
            <a:noFill/>
            <a:miter lim="800000"/>
            <a:headEnd/>
            <a:tailEnd/>
          </a:ln>
        </p:spPr>
      </p:pic>
      <p:pic>
        <p:nvPicPr>
          <p:cNvPr id="602145" name="Picture 34"/>
          <p:cNvPicPr>
            <a:picLocks noChangeArrowheads="1"/>
          </p:cNvPicPr>
          <p:nvPr/>
        </p:nvPicPr>
        <p:blipFill>
          <a:blip r:embed="rId3" cstate="print"/>
          <a:srcRect/>
          <a:stretch>
            <a:fillRect/>
          </a:stretch>
        </p:blipFill>
        <p:spPr bwMode="auto">
          <a:xfrm>
            <a:off x="2295525" y="1198545"/>
            <a:ext cx="587375" cy="595313"/>
          </a:xfrm>
          <a:prstGeom prst="rect">
            <a:avLst/>
          </a:prstGeom>
          <a:noFill/>
          <a:ln w="9525">
            <a:noFill/>
            <a:miter lim="800000"/>
            <a:headEnd/>
            <a:tailEnd/>
          </a:ln>
        </p:spPr>
      </p:pic>
      <p:sp>
        <p:nvSpPr>
          <p:cNvPr id="602146" name="Oval 35"/>
          <p:cNvSpPr>
            <a:spLocks noChangeArrowheads="1"/>
          </p:cNvSpPr>
          <p:nvPr/>
        </p:nvSpPr>
        <p:spPr bwMode="auto">
          <a:xfrm>
            <a:off x="2379663" y="2309795"/>
            <a:ext cx="528637" cy="530225"/>
          </a:xfrm>
          <a:prstGeom prst="ellipse">
            <a:avLst/>
          </a:prstGeom>
          <a:solidFill>
            <a:srgbClr val="66FF33"/>
          </a:solidFill>
          <a:ln w="19050">
            <a:solidFill>
              <a:schemeClr val="tx1"/>
            </a:solidFill>
            <a:round/>
            <a:headEnd/>
            <a:tailEnd/>
          </a:ln>
        </p:spPr>
        <p:txBody>
          <a:bodyPr wrap="none" anchor="ctr"/>
          <a:lstStyle/>
          <a:p>
            <a:pPr algn="ctr"/>
            <a:r>
              <a:rPr lang="en-US" altLang="zh-CN" sz="2000"/>
              <a:t>B</a:t>
            </a:r>
          </a:p>
        </p:txBody>
      </p:sp>
      <p:sp>
        <p:nvSpPr>
          <p:cNvPr id="602147" name="Oval 36"/>
          <p:cNvSpPr>
            <a:spLocks noChangeArrowheads="1"/>
          </p:cNvSpPr>
          <p:nvPr/>
        </p:nvSpPr>
        <p:spPr bwMode="auto">
          <a:xfrm>
            <a:off x="3800475" y="1698608"/>
            <a:ext cx="515938" cy="517525"/>
          </a:xfrm>
          <a:prstGeom prst="ellipse">
            <a:avLst/>
          </a:prstGeom>
          <a:solidFill>
            <a:srgbClr val="66FF33"/>
          </a:solidFill>
          <a:ln w="19050">
            <a:solidFill>
              <a:schemeClr val="tx1"/>
            </a:solidFill>
            <a:round/>
            <a:headEnd/>
            <a:tailEnd/>
          </a:ln>
        </p:spPr>
        <p:txBody>
          <a:bodyPr wrap="none" anchor="ctr"/>
          <a:lstStyle/>
          <a:p>
            <a:pPr algn="ctr"/>
            <a:r>
              <a:rPr lang="en-US" altLang="zh-CN" sz="2000"/>
              <a:t>D</a:t>
            </a:r>
          </a:p>
        </p:txBody>
      </p:sp>
      <p:sp>
        <p:nvSpPr>
          <p:cNvPr id="602148" name="Oval 37"/>
          <p:cNvSpPr>
            <a:spLocks noChangeArrowheads="1"/>
          </p:cNvSpPr>
          <p:nvPr/>
        </p:nvSpPr>
        <p:spPr bwMode="auto">
          <a:xfrm>
            <a:off x="4625975" y="3298808"/>
            <a:ext cx="574675" cy="576262"/>
          </a:xfrm>
          <a:prstGeom prst="ellipse">
            <a:avLst/>
          </a:prstGeom>
          <a:solidFill>
            <a:srgbClr val="66FF33"/>
          </a:solidFill>
          <a:ln w="19050">
            <a:solidFill>
              <a:schemeClr val="tx1"/>
            </a:solidFill>
            <a:round/>
            <a:headEnd/>
            <a:tailEnd/>
          </a:ln>
        </p:spPr>
        <p:txBody>
          <a:bodyPr wrap="none" anchor="ctr"/>
          <a:lstStyle/>
          <a:p>
            <a:pPr algn="ctr"/>
            <a:r>
              <a:rPr lang="en-US" altLang="zh-CN" sz="2000"/>
              <a:t>E</a:t>
            </a:r>
          </a:p>
        </p:txBody>
      </p:sp>
      <p:sp>
        <p:nvSpPr>
          <p:cNvPr id="602149" name="Oval 38"/>
          <p:cNvSpPr>
            <a:spLocks noChangeArrowheads="1"/>
          </p:cNvSpPr>
          <p:nvPr/>
        </p:nvSpPr>
        <p:spPr bwMode="auto">
          <a:xfrm>
            <a:off x="3346450" y="4646595"/>
            <a:ext cx="546100" cy="547688"/>
          </a:xfrm>
          <a:prstGeom prst="ellipse">
            <a:avLst/>
          </a:prstGeom>
          <a:solidFill>
            <a:srgbClr val="66FF33"/>
          </a:solidFill>
          <a:ln w="19050">
            <a:solidFill>
              <a:schemeClr val="tx1"/>
            </a:solidFill>
            <a:round/>
            <a:headEnd/>
            <a:tailEnd/>
          </a:ln>
        </p:spPr>
        <p:txBody>
          <a:bodyPr wrap="none" anchor="ctr"/>
          <a:lstStyle/>
          <a:p>
            <a:pPr algn="ctr"/>
            <a:r>
              <a:rPr lang="en-US" altLang="zh-CN" sz="2000"/>
              <a:t>C</a:t>
            </a:r>
          </a:p>
        </p:txBody>
      </p:sp>
      <p:sp>
        <p:nvSpPr>
          <p:cNvPr id="602150" name="Text Box 39"/>
          <p:cNvSpPr txBox="1">
            <a:spLocks noChangeArrowheads="1"/>
          </p:cNvSpPr>
          <p:nvPr/>
        </p:nvSpPr>
        <p:spPr bwMode="auto">
          <a:xfrm>
            <a:off x="5076825" y="4456095"/>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rPr>
              <a:t>H</a:t>
            </a:r>
            <a:r>
              <a:rPr kumimoji="1" lang="en-US" altLang="zh-CN" sz="2000" baseline="-25000">
                <a:solidFill>
                  <a:srgbClr val="333399"/>
                </a:solidFill>
              </a:rPr>
              <a:t>5</a:t>
            </a:r>
            <a:endParaRPr kumimoji="1" lang="en-US" altLang="zh-CN" sz="2000">
              <a:solidFill>
                <a:srgbClr val="333399"/>
              </a:solidFill>
            </a:endParaRPr>
          </a:p>
        </p:txBody>
      </p:sp>
      <p:sp>
        <p:nvSpPr>
          <p:cNvPr id="602151" name="Text Box 40"/>
          <p:cNvSpPr txBox="1">
            <a:spLocks noChangeArrowheads="1"/>
          </p:cNvSpPr>
          <p:nvPr/>
        </p:nvSpPr>
        <p:spPr bwMode="auto">
          <a:xfrm>
            <a:off x="6084888" y="2655870"/>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rPr>
              <a:t>H</a:t>
            </a:r>
            <a:r>
              <a:rPr kumimoji="1" lang="en-US" altLang="zh-CN" sz="2000" baseline="-25000">
                <a:solidFill>
                  <a:srgbClr val="333399"/>
                </a:solidFill>
              </a:rPr>
              <a:t>6</a:t>
            </a:r>
            <a:endParaRPr kumimoji="1" lang="en-US" altLang="zh-CN" sz="2000">
              <a:solidFill>
                <a:srgbClr val="333399"/>
              </a:solidFill>
            </a:endParaRPr>
          </a:p>
        </p:txBody>
      </p:sp>
      <p:sp>
        <p:nvSpPr>
          <p:cNvPr id="602152" name="Text Box 41"/>
          <p:cNvSpPr txBox="1">
            <a:spLocks noChangeArrowheads="1"/>
          </p:cNvSpPr>
          <p:nvPr/>
        </p:nvSpPr>
        <p:spPr bwMode="auto">
          <a:xfrm>
            <a:off x="3348038" y="1000108"/>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rPr>
              <a:t>H</a:t>
            </a:r>
            <a:r>
              <a:rPr kumimoji="1" lang="en-US" altLang="zh-CN" sz="2000" baseline="-25000">
                <a:solidFill>
                  <a:srgbClr val="333399"/>
                </a:solidFill>
              </a:rPr>
              <a:t>4</a:t>
            </a:r>
            <a:endParaRPr kumimoji="1" lang="en-US" altLang="zh-CN" sz="2000">
              <a:solidFill>
                <a:srgbClr val="333399"/>
              </a:solidFill>
            </a:endParaRPr>
          </a:p>
        </p:txBody>
      </p:sp>
      <p:sp>
        <p:nvSpPr>
          <p:cNvPr id="602153" name="Text Box 42"/>
          <p:cNvSpPr txBox="1">
            <a:spLocks noChangeArrowheads="1"/>
          </p:cNvSpPr>
          <p:nvPr/>
        </p:nvSpPr>
        <p:spPr bwMode="auto">
          <a:xfrm>
            <a:off x="1979613" y="1144570"/>
            <a:ext cx="460375" cy="396875"/>
          </a:xfrm>
          <a:prstGeom prst="rect">
            <a:avLst/>
          </a:prstGeom>
          <a:noFill/>
          <a:ln w="9525">
            <a:noFill/>
            <a:miter lim="800000"/>
            <a:headEnd/>
            <a:tailEnd/>
          </a:ln>
        </p:spPr>
        <p:txBody>
          <a:bodyPr wrap="none">
            <a:spAutoFit/>
          </a:bodyPr>
          <a:lstStyle/>
          <a:p>
            <a:r>
              <a:rPr kumimoji="1" lang="en-US" altLang="zh-CN" sz="2000">
                <a:solidFill>
                  <a:srgbClr val="333399"/>
                </a:solidFill>
              </a:rPr>
              <a:t>H</a:t>
            </a:r>
            <a:r>
              <a:rPr kumimoji="1" lang="en-US" altLang="zh-CN" sz="2000" baseline="-25000">
                <a:solidFill>
                  <a:srgbClr val="333399"/>
                </a:solidFill>
              </a:rPr>
              <a:t>2</a:t>
            </a:r>
            <a:endParaRPr kumimoji="1" lang="en-US" altLang="zh-CN" sz="2000">
              <a:solidFill>
                <a:srgbClr val="333399"/>
              </a:solidFill>
            </a:endParaRPr>
          </a:p>
        </p:txBody>
      </p:sp>
      <p:sp>
        <p:nvSpPr>
          <p:cNvPr id="602154" name="Text Box 43"/>
          <p:cNvSpPr txBox="1">
            <a:spLocks noChangeArrowheads="1"/>
          </p:cNvSpPr>
          <p:nvPr/>
        </p:nvSpPr>
        <p:spPr bwMode="auto">
          <a:xfrm>
            <a:off x="2928926" y="5589586"/>
            <a:ext cx="460375" cy="396875"/>
          </a:xfrm>
          <a:prstGeom prst="rect">
            <a:avLst/>
          </a:prstGeom>
          <a:noFill/>
          <a:ln w="9525">
            <a:noFill/>
            <a:miter lim="800000"/>
            <a:headEnd/>
            <a:tailEnd/>
          </a:ln>
        </p:spPr>
        <p:txBody>
          <a:bodyPr wrap="none">
            <a:spAutoFit/>
          </a:bodyPr>
          <a:lstStyle/>
          <a:p>
            <a:r>
              <a:rPr kumimoji="1" lang="en-US" altLang="zh-CN" sz="2000" dirty="0">
                <a:solidFill>
                  <a:srgbClr val="333399"/>
                </a:solidFill>
              </a:rPr>
              <a:t>H</a:t>
            </a:r>
            <a:r>
              <a:rPr kumimoji="1" lang="en-US" altLang="zh-CN" sz="2000" baseline="-25000" dirty="0">
                <a:solidFill>
                  <a:srgbClr val="333399"/>
                </a:solidFill>
              </a:rPr>
              <a:t>3</a:t>
            </a:r>
            <a:endParaRPr kumimoji="1" lang="en-US" altLang="zh-CN" sz="2000" dirty="0">
              <a:solidFill>
                <a:srgbClr val="333399"/>
              </a:solidFill>
            </a:endParaRPr>
          </a:p>
        </p:txBody>
      </p:sp>
      <p:pic>
        <p:nvPicPr>
          <p:cNvPr id="602155" name="Picture 45"/>
          <p:cNvPicPr>
            <a:picLocks noChangeArrowheads="1"/>
          </p:cNvPicPr>
          <p:nvPr/>
        </p:nvPicPr>
        <p:blipFill>
          <a:blip r:embed="rId3" cstate="print"/>
          <a:srcRect/>
          <a:stretch>
            <a:fillRect/>
          </a:stretch>
        </p:blipFill>
        <p:spPr bwMode="auto">
          <a:xfrm>
            <a:off x="611188" y="3676633"/>
            <a:ext cx="587375" cy="593725"/>
          </a:xfrm>
          <a:prstGeom prst="rect">
            <a:avLst/>
          </a:prstGeom>
          <a:noFill/>
          <a:ln w="9525">
            <a:noFill/>
            <a:miter lim="800000"/>
            <a:headEnd/>
            <a:tailEnd/>
          </a:ln>
        </p:spPr>
      </p:pic>
      <p:sp>
        <p:nvSpPr>
          <p:cNvPr id="65582" name="Rectangle 46"/>
          <p:cNvSpPr>
            <a:spLocks noChangeArrowheads="1"/>
          </p:cNvSpPr>
          <p:nvPr/>
        </p:nvSpPr>
        <p:spPr bwMode="auto">
          <a:xfrm>
            <a:off x="827088" y="3808395"/>
            <a:ext cx="158750" cy="158750"/>
          </a:xfrm>
          <a:prstGeom prst="rect">
            <a:avLst/>
          </a:prstGeom>
          <a:solidFill>
            <a:schemeClr val="hlink"/>
          </a:solidFill>
          <a:ln w="9525">
            <a:solidFill>
              <a:schemeClr val="hlink"/>
            </a:solidFill>
            <a:miter lim="800000"/>
            <a:headEnd/>
            <a:tailEnd/>
          </a:ln>
        </p:spPr>
        <p:txBody>
          <a:bodyPr wrap="none" anchor="ctr"/>
          <a:lstStyle/>
          <a:p>
            <a:endParaRPr lang="zh-CN" altLang="zh-CN"/>
          </a:p>
        </p:txBody>
      </p:sp>
      <p:sp>
        <p:nvSpPr>
          <p:cNvPr id="602157" name="Text Box 48"/>
          <p:cNvSpPr txBox="1">
            <a:spLocks noChangeArrowheads="1"/>
          </p:cNvSpPr>
          <p:nvPr/>
        </p:nvSpPr>
        <p:spPr bwMode="auto">
          <a:xfrm>
            <a:off x="5707063" y="2173270"/>
            <a:ext cx="2936875" cy="557213"/>
          </a:xfrm>
          <a:prstGeom prst="rect">
            <a:avLst/>
          </a:prstGeom>
          <a:noFill/>
          <a:ln w="38100">
            <a:solidFill>
              <a:schemeClr val="hlink"/>
            </a:solidFill>
            <a:miter lim="800000"/>
            <a:headEnd/>
            <a:tailEnd/>
          </a:ln>
        </p:spPr>
        <p:txBody>
          <a:bodyPr wrap="none">
            <a:spAutoFit/>
          </a:bodyPr>
          <a:lstStyle/>
          <a:p>
            <a:r>
              <a:rPr kumimoji="1" lang="en-US" altLang="zh-CN" sz="2800">
                <a:solidFill>
                  <a:schemeClr val="hlink"/>
                </a:solidFill>
              </a:rPr>
              <a:t>H</a:t>
            </a:r>
            <a:r>
              <a:rPr kumimoji="1" lang="en-US" altLang="zh-CN" sz="2800" baseline="-25000">
                <a:solidFill>
                  <a:schemeClr val="hlink"/>
                </a:solidFill>
              </a:rPr>
              <a:t>1</a:t>
            </a:r>
            <a:r>
              <a:rPr kumimoji="1" lang="en-US" altLang="zh-CN" sz="1600" baseline="-25000">
                <a:solidFill>
                  <a:schemeClr val="hlink"/>
                </a:solidFill>
              </a:rPr>
              <a:t> </a:t>
            </a:r>
            <a:r>
              <a:rPr kumimoji="1" lang="zh-CN" altLang="en-US" sz="2800">
                <a:solidFill>
                  <a:schemeClr val="hlink"/>
                </a:solidFill>
                <a:ea typeface="黑体" pitchFamily="49" charset="-122"/>
              </a:rPr>
              <a:t>向</a:t>
            </a:r>
            <a:r>
              <a:rPr kumimoji="1" lang="zh-CN" altLang="en-US" sz="1600">
                <a:solidFill>
                  <a:schemeClr val="hlink"/>
                </a:solidFill>
                <a:ea typeface="黑体" pitchFamily="49" charset="-122"/>
              </a:rPr>
              <a:t> </a:t>
            </a:r>
            <a:r>
              <a:rPr kumimoji="1" lang="en-US" altLang="zh-CN" sz="2800">
                <a:solidFill>
                  <a:schemeClr val="hlink"/>
                </a:solidFill>
                <a:ea typeface="黑体" pitchFamily="49" charset="-122"/>
              </a:rPr>
              <a:t>H</a:t>
            </a:r>
            <a:r>
              <a:rPr kumimoji="1" lang="en-US" altLang="zh-CN" sz="2800" baseline="-25000">
                <a:solidFill>
                  <a:schemeClr val="hlink"/>
                </a:solidFill>
                <a:ea typeface="黑体" pitchFamily="49" charset="-122"/>
              </a:rPr>
              <a:t>5</a:t>
            </a:r>
            <a:r>
              <a:rPr kumimoji="1" lang="en-US" altLang="zh-CN" sz="1600">
                <a:solidFill>
                  <a:schemeClr val="hlink"/>
                </a:solidFill>
                <a:ea typeface="黑体" pitchFamily="49" charset="-122"/>
              </a:rPr>
              <a:t> </a:t>
            </a:r>
            <a:r>
              <a:rPr kumimoji="1" lang="zh-CN" altLang="en-US" sz="2800">
                <a:solidFill>
                  <a:schemeClr val="hlink"/>
                </a:solidFill>
                <a:ea typeface="黑体" pitchFamily="49" charset="-122"/>
              </a:rPr>
              <a:t>发送分组</a:t>
            </a:r>
          </a:p>
        </p:txBody>
      </p:sp>
      <p:sp>
        <p:nvSpPr>
          <p:cNvPr id="602158" name="Text Box 55"/>
          <p:cNvSpPr txBox="1">
            <a:spLocks noChangeArrowheads="1"/>
          </p:cNvSpPr>
          <p:nvPr/>
        </p:nvSpPr>
        <p:spPr bwMode="auto">
          <a:xfrm>
            <a:off x="746125" y="2008170"/>
            <a:ext cx="946150" cy="396875"/>
          </a:xfrm>
          <a:prstGeom prst="rect">
            <a:avLst/>
          </a:prstGeom>
          <a:noFill/>
          <a:ln w="9525">
            <a:noFill/>
            <a:miter lim="800000"/>
            <a:headEnd/>
            <a:tailEnd/>
          </a:ln>
        </p:spPr>
        <p:txBody>
          <a:bodyPr wrap="none">
            <a:spAutoFit/>
          </a:bodyPr>
          <a:lstStyle/>
          <a:p>
            <a:r>
              <a:rPr kumimoji="1" lang="zh-CN" altLang="en-US" sz="2000">
                <a:solidFill>
                  <a:srgbClr val="333399"/>
                </a:solidFill>
                <a:latin typeface="Times New Roman" pitchFamily="18" charset="0"/>
                <a:ea typeface="黑体" pitchFamily="49" charset="-122"/>
              </a:rPr>
              <a:t>路由器</a:t>
            </a:r>
          </a:p>
        </p:txBody>
      </p:sp>
      <p:sp>
        <p:nvSpPr>
          <p:cNvPr id="602159" name="Text Box 56"/>
          <p:cNvSpPr txBox="1">
            <a:spLocks noChangeArrowheads="1"/>
          </p:cNvSpPr>
          <p:nvPr/>
        </p:nvSpPr>
        <p:spPr bwMode="auto">
          <a:xfrm>
            <a:off x="0" y="2800333"/>
            <a:ext cx="692150" cy="396875"/>
          </a:xfrm>
          <a:prstGeom prst="rect">
            <a:avLst/>
          </a:prstGeom>
          <a:noFill/>
          <a:ln w="9525">
            <a:noFill/>
            <a:miter lim="800000"/>
            <a:headEnd/>
            <a:tailEnd/>
          </a:ln>
        </p:spPr>
        <p:txBody>
          <a:bodyPr wrap="none">
            <a:spAutoFit/>
          </a:bodyPr>
          <a:lstStyle/>
          <a:p>
            <a:r>
              <a:rPr kumimoji="1" lang="zh-CN" altLang="en-US" sz="2000">
                <a:solidFill>
                  <a:srgbClr val="333399"/>
                </a:solidFill>
                <a:latin typeface="Times New Roman" pitchFamily="18" charset="0"/>
                <a:ea typeface="黑体" pitchFamily="49" charset="-122"/>
              </a:rPr>
              <a:t>主机</a:t>
            </a:r>
          </a:p>
        </p:txBody>
      </p:sp>
      <p:sp>
        <p:nvSpPr>
          <p:cNvPr id="602160" name="Line 57"/>
          <p:cNvSpPr>
            <a:spLocks noChangeShapeType="1"/>
          </p:cNvSpPr>
          <p:nvPr/>
        </p:nvSpPr>
        <p:spPr bwMode="auto">
          <a:xfrm>
            <a:off x="1619250" y="2224070"/>
            <a:ext cx="792163" cy="215900"/>
          </a:xfrm>
          <a:prstGeom prst="line">
            <a:avLst/>
          </a:prstGeom>
          <a:noFill/>
          <a:ln w="28575">
            <a:solidFill>
              <a:srgbClr val="333399"/>
            </a:solidFill>
            <a:round/>
            <a:headEnd/>
            <a:tailEnd type="triangle" w="med" len="lg"/>
          </a:ln>
        </p:spPr>
        <p:txBody>
          <a:bodyPr/>
          <a:lstStyle/>
          <a:p>
            <a:endParaRPr lang="zh-CN" altLang="en-US"/>
          </a:p>
        </p:txBody>
      </p:sp>
      <p:sp>
        <p:nvSpPr>
          <p:cNvPr id="602161" name="Line 58"/>
          <p:cNvSpPr>
            <a:spLocks noChangeShapeType="1"/>
          </p:cNvSpPr>
          <p:nvPr/>
        </p:nvSpPr>
        <p:spPr bwMode="auto">
          <a:xfrm>
            <a:off x="395288" y="3160695"/>
            <a:ext cx="360362" cy="576263"/>
          </a:xfrm>
          <a:prstGeom prst="line">
            <a:avLst/>
          </a:prstGeom>
          <a:noFill/>
          <a:ln w="28575">
            <a:solidFill>
              <a:srgbClr val="333399"/>
            </a:solidFill>
            <a:round/>
            <a:headEnd/>
            <a:tailEnd type="triangle" w="med" len="lg"/>
          </a:ln>
        </p:spPr>
        <p:txBody>
          <a:bodyPr/>
          <a:lstStyle/>
          <a:p>
            <a:endParaRPr lang="zh-CN" altLang="en-US"/>
          </a:p>
        </p:txBody>
      </p:sp>
      <p:sp>
        <p:nvSpPr>
          <p:cNvPr id="65595" name="Rectangle 59"/>
          <p:cNvSpPr>
            <a:spLocks noChangeArrowheads="1"/>
          </p:cNvSpPr>
          <p:nvPr/>
        </p:nvSpPr>
        <p:spPr bwMode="auto">
          <a:xfrm>
            <a:off x="1690688" y="3808395"/>
            <a:ext cx="158750" cy="158750"/>
          </a:xfrm>
          <a:prstGeom prst="rect">
            <a:avLst/>
          </a:prstGeom>
          <a:solidFill>
            <a:schemeClr val="hlink"/>
          </a:solidFill>
          <a:ln w="9525">
            <a:solidFill>
              <a:schemeClr val="hlink"/>
            </a:solidFill>
            <a:miter lim="800000"/>
            <a:headEnd/>
            <a:tailEnd/>
          </a:ln>
        </p:spPr>
        <p:txBody>
          <a:bodyPr wrap="none" anchor="ctr"/>
          <a:lstStyle/>
          <a:p>
            <a:endParaRPr lang="zh-CN" altLang="zh-CN"/>
          </a:p>
        </p:txBody>
      </p:sp>
      <p:sp>
        <p:nvSpPr>
          <p:cNvPr id="65597" name="Rectangle 61"/>
          <p:cNvSpPr>
            <a:spLocks noChangeArrowheads="1"/>
          </p:cNvSpPr>
          <p:nvPr/>
        </p:nvSpPr>
        <p:spPr bwMode="auto">
          <a:xfrm>
            <a:off x="3492500" y="4816458"/>
            <a:ext cx="144463" cy="144462"/>
          </a:xfrm>
          <a:prstGeom prst="rect">
            <a:avLst/>
          </a:prstGeom>
          <a:solidFill>
            <a:schemeClr val="hlink"/>
          </a:solidFill>
          <a:ln w="9525">
            <a:solidFill>
              <a:schemeClr val="hlink"/>
            </a:solidFill>
            <a:miter lim="800000"/>
            <a:headEnd/>
            <a:tailEnd/>
          </a:ln>
        </p:spPr>
        <p:txBody>
          <a:bodyPr wrap="none" anchor="ctr"/>
          <a:lstStyle/>
          <a:p>
            <a:endParaRPr lang="zh-CN" altLang="zh-CN"/>
          </a:p>
        </p:txBody>
      </p:sp>
      <p:sp>
        <p:nvSpPr>
          <p:cNvPr id="65598" name="Text Box 62"/>
          <p:cNvSpPr txBox="1">
            <a:spLocks noChangeArrowheads="1"/>
          </p:cNvSpPr>
          <p:nvPr/>
        </p:nvSpPr>
        <p:spPr bwMode="auto">
          <a:xfrm>
            <a:off x="1619250" y="1360470"/>
            <a:ext cx="3671888" cy="1449388"/>
          </a:xfrm>
          <a:prstGeom prst="rect">
            <a:avLst/>
          </a:prstGeom>
          <a:solidFill>
            <a:srgbClr val="FFCCFF"/>
          </a:solidFill>
          <a:ln w="76200" cmpd="tri">
            <a:solidFill>
              <a:srgbClr val="333399"/>
            </a:solidFill>
            <a:miter lim="800000"/>
            <a:headEnd/>
            <a:tailEnd/>
          </a:ln>
        </p:spPr>
        <p:txBody>
          <a:bodyPr>
            <a:spAutoFit/>
          </a:bodyPr>
          <a:lstStyle/>
          <a:p>
            <a:pPr algn="ctr"/>
            <a:r>
              <a:rPr kumimoji="1" lang="zh-CN" altLang="en-US" sz="2800">
                <a:solidFill>
                  <a:srgbClr val="333399"/>
                </a:solidFill>
                <a:latin typeface="黑体" pitchFamily="49" charset="-122"/>
                <a:ea typeface="黑体" pitchFamily="49" charset="-122"/>
              </a:rPr>
              <a:t>在路由器</a:t>
            </a:r>
            <a:r>
              <a:rPr kumimoji="1" lang="zh-CN" altLang="en-US" sz="1000">
                <a:solidFill>
                  <a:srgbClr val="333399"/>
                </a:solidFill>
                <a:latin typeface="黑体" pitchFamily="49" charset="-122"/>
                <a:ea typeface="黑体" pitchFamily="49" charset="-122"/>
              </a:rPr>
              <a:t> </a:t>
            </a:r>
            <a:r>
              <a:rPr kumimoji="1" lang="en-US" altLang="zh-CN" sz="2800">
                <a:solidFill>
                  <a:srgbClr val="333399"/>
                </a:solidFill>
                <a:ea typeface="黑体" pitchFamily="49" charset="-122"/>
              </a:rPr>
              <a:t>E</a:t>
            </a:r>
            <a:r>
              <a:rPr kumimoji="1" lang="en-US" altLang="zh-CN" sz="1000">
                <a:solidFill>
                  <a:srgbClr val="333399"/>
                </a:solidFill>
                <a:latin typeface="黑体" pitchFamily="49" charset="-122"/>
                <a:ea typeface="黑体" pitchFamily="49" charset="-122"/>
              </a:rPr>
              <a:t> </a:t>
            </a:r>
            <a:r>
              <a:rPr kumimoji="1" lang="zh-CN" altLang="en-US" sz="2800">
                <a:solidFill>
                  <a:srgbClr val="333399"/>
                </a:solidFill>
                <a:latin typeface="黑体" pitchFamily="49" charset="-122"/>
                <a:ea typeface="黑体" pitchFamily="49" charset="-122"/>
              </a:rPr>
              <a:t>暂存</a:t>
            </a:r>
          </a:p>
          <a:p>
            <a:pPr algn="ctr"/>
            <a:r>
              <a:rPr kumimoji="1" lang="zh-CN" altLang="en-US" sz="2800">
                <a:solidFill>
                  <a:srgbClr val="333399"/>
                </a:solidFill>
                <a:latin typeface="黑体" pitchFamily="49" charset="-122"/>
                <a:ea typeface="黑体" pitchFamily="49" charset="-122"/>
              </a:rPr>
              <a:t>查找转发表</a:t>
            </a:r>
          </a:p>
          <a:p>
            <a:pPr algn="ctr"/>
            <a:r>
              <a:rPr kumimoji="1" lang="zh-CN" altLang="en-US" sz="2800">
                <a:solidFill>
                  <a:srgbClr val="333399"/>
                </a:solidFill>
                <a:latin typeface="黑体" pitchFamily="49" charset="-122"/>
                <a:ea typeface="黑体" pitchFamily="49" charset="-122"/>
              </a:rPr>
              <a:t>找到转发的端口</a:t>
            </a:r>
          </a:p>
        </p:txBody>
      </p:sp>
      <p:sp>
        <p:nvSpPr>
          <p:cNvPr id="65599" name="Rectangle 63"/>
          <p:cNvSpPr>
            <a:spLocks noChangeArrowheads="1"/>
          </p:cNvSpPr>
          <p:nvPr/>
        </p:nvSpPr>
        <p:spPr bwMode="auto">
          <a:xfrm>
            <a:off x="4787900" y="3663933"/>
            <a:ext cx="144463" cy="144462"/>
          </a:xfrm>
          <a:prstGeom prst="rect">
            <a:avLst/>
          </a:prstGeom>
          <a:solidFill>
            <a:schemeClr val="hlink"/>
          </a:solidFill>
          <a:ln w="9525">
            <a:solidFill>
              <a:schemeClr val="hlink"/>
            </a:solidFill>
            <a:miter lim="800000"/>
            <a:headEnd/>
            <a:tailEnd/>
          </a:ln>
        </p:spPr>
        <p:txBody>
          <a:bodyPr wrap="none" anchor="ctr"/>
          <a:lstStyle/>
          <a:p>
            <a:endParaRPr lang="zh-CN" altLang="zh-CN"/>
          </a:p>
        </p:txBody>
      </p:sp>
      <p:sp>
        <p:nvSpPr>
          <p:cNvPr id="65600" name="Text Box 64"/>
          <p:cNvSpPr txBox="1">
            <a:spLocks noChangeArrowheads="1"/>
          </p:cNvSpPr>
          <p:nvPr/>
        </p:nvSpPr>
        <p:spPr bwMode="auto">
          <a:xfrm>
            <a:off x="1835150" y="1360470"/>
            <a:ext cx="3816350" cy="595313"/>
          </a:xfrm>
          <a:prstGeom prst="rect">
            <a:avLst/>
          </a:prstGeom>
          <a:solidFill>
            <a:srgbClr val="FFCCFF"/>
          </a:solidFill>
          <a:ln w="76200" cmpd="tri">
            <a:solidFill>
              <a:srgbClr val="333399"/>
            </a:solidFill>
            <a:miter lim="800000"/>
            <a:headEnd/>
            <a:tailEnd/>
          </a:ln>
        </p:spPr>
        <p:txBody>
          <a:bodyPr>
            <a:spAutoFit/>
          </a:bodyPr>
          <a:lstStyle/>
          <a:p>
            <a:pPr algn="ctr"/>
            <a:r>
              <a:rPr kumimoji="1" lang="zh-CN" altLang="en-US" sz="2800">
                <a:solidFill>
                  <a:srgbClr val="333399"/>
                </a:solidFill>
                <a:latin typeface="黑体" pitchFamily="49" charset="-122"/>
                <a:ea typeface="黑体" pitchFamily="49" charset="-122"/>
              </a:rPr>
              <a:t>最后到达目的主机</a:t>
            </a:r>
            <a:r>
              <a:rPr kumimoji="1" lang="zh-CN" altLang="en-US" sz="800">
                <a:solidFill>
                  <a:srgbClr val="333399"/>
                </a:solidFill>
                <a:latin typeface="黑体" pitchFamily="49" charset="-122"/>
                <a:ea typeface="黑体" pitchFamily="49" charset="-122"/>
              </a:rPr>
              <a:t> </a:t>
            </a:r>
            <a:r>
              <a:rPr kumimoji="1" lang="en-US" altLang="zh-CN" sz="2800">
                <a:solidFill>
                  <a:srgbClr val="333399"/>
                </a:solidFill>
                <a:ea typeface="黑体" pitchFamily="49" charset="-122"/>
              </a:rPr>
              <a:t>H</a:t>
            </a:r>
            <a:r>
              <a:rPr kumimoji="1" lang="en-US" altLang="zh-CN" sz="2800" baseline="-25000">
                <a:solidFill>
                  <a:srgbClr val="333399"/>
                </a:solidFill>
                <a:ea typeface="黑体" pitchFamily="49" charset="-122"/>
              </a:rPr>
              <a:t>5</a:t>
            </a:r>
          </a:p>
        </p:txBody>
      </p:sp>
      <p:sp>
        <p:nvSpPr>
          <p:cNvPr id="65596" name="Text Box 60"/>
          <p:cNvSpPr txBox="1">
            <a:spLocks noChangeArrowheads="1"/>
          </p:cNvSpPr>
          <p:nvPr/>
        </p:nvSpPr>
        <p:spPr bwMode="auto">
          <a:xfrm flipH="1">
            <a:off x="1331913" y="1360470"/>
            <a:ext cx="3671887" cy="1449388"/>
          </a:xfrm>
          <a:prstGeom prst="rect">
            <a:avLst/>
          </a:prstGeom>
          <a:solidFill>
            <a:srgbClr val="FFCCFF"/>
          </a:solidFill>
          <a:ln w="76200" cmpd="tri">
            <a:solidFill>
              <a:srgbClr val="333399"/>
            </a:solidFill>
            <a:miter lim="800000"/>
            <a:headEnd/>
            <a:tailEnd/>
          </a:ln>
        </p:spPr>
        <p:txBody>
          <a:bodyPr>
            <a:spAutoFit/>
          </a:bodyPr>
          <a:lstStyle/>
          <a:p>
            <a:pPr algn="ctr"/>
            <a:r>
              <a:rPr kumimoji="1" lang="zh-CN" altLang="en-US" sz="2800">
                <a:solidFill>
                  <a:srgbClr val="333399"/>
                </a:solidFill>
                <a:latin typeface="黑体" pitchFamily="49" charset="-122"/>
                <a:ea typeface="黑体" pitchFamily="49" charset="-122"/>
              </a:rPr>
              <a:t>在路由器</a:t>
            </a:r>
            <a:r>
              <a:rPr kumimoji="1" lang="zh-CN" altLang="en-US" sz="1000">
                <a:solidFill>
                  <a:srgbClr val="333399"/>
                </a:solidFill>
                <a:latin typeface="黑体" pitchFamily="49" charset="-122"/>
                <a:ea typeface="黑体" pitchFamily="49" charset="-122"/>
              </a:rPr>
              <a:t> </a:t>
            </a:r>
            <a:r>
              <a:rPr kumimoji="1" lang="en-US" altLang="zh-CN" sz="2800">
                <a:solidFill>
                  <a:srgbClr val="333399"/>
                </a:solidFill>
                <a:ea typeface="黑体" pitchFamily="49" charset="-122"/>
              </a:rPr>
              <a:t>C</a:t>
            </a:r>
            <a:r>
              <a:rPr kumimoji="1" lang="en-US" altLang="zh-CN" sz="1000">
                <a:solidFill>
                  <a:srgbClr val="333399"/>
                </a:solidFill>
                <a:latin typeface="黑体" pitchFamily="49" charset="-122"/>
                <a:ea typeface="黑体" pitchFamily="49" charset="-122"/>
              </a:rPr>
              <a:t> </a:t>
            </a:r>
            <a:r>
              <a:rPr kumimoji="1" lang="zh-CN" altLang="en-US" sz="2800">
                <a:solidFill>
                  <a:srgbClr val="333399"/>
                </a:solidFill>
                <a:latin typeface="黑体" pitchFamily="49" charset="-122"/>
                <a:ea typeface="黑体" pitchFamily="49" charset="-122"/>
              </a:rPr>
              <a:t>暂存</a:t>
            </a:r>
          </a:p>
          <a:p>
            <a:pPr algn="ctr"/>
            <a:r>
              <a:rPr kumimoji="1" lang="zh-CN" altLang="en-US" sz="2800">
                <a:solidFill>
                  <a:srgbClr val="333399"/>
                </a:solidFill>
                <a:latin typeface="黑体" pitchFamily="49" charset="-122"/>
                <a:ea typeface="黑体" pitchFamily="49" charset="-122"/>
              </a:rPr>
              <a:t>查找转发表</a:t>
            </a:r>
          </a:p>
          <a:p>
            <a:pPr algn="ctr"/>
            <a:r>
              <a:rPr kumimoji="1" lang="zh-CN" altLang="en-US" sz="2800">
                <a:solidFill>
                  <a:srgbClr val="333399"/>
                </a:solidFill>
                <a:latin typeface="黑体" pitchFamily="49" charset="-122"/>
                <a:ea typeface="黑体" pitchFamily="49" charset="-122"/>
              </a:rPr>
              <a:t>找到转发的端口</a:t>
            </a:r>
          </a:p>
        </p:txBody>
      </p:sp>
      <p:sp>
        <p:nvSpPr>
          <p:cNvPr id="65590" name="Text Box 54"/>
          <p:cNvSpPr txBox="1">
            <a:spLocks noChangeArrowheads="1"/>
          </p:cNvSpPr>
          <p:nvPr/>
        </p:nvSpPr>
        <p:spPr bwMode="auto">
          <a:xfrm>
            <a:off x="1116013" y="1360470"/>
            <a:ext cx="3671887" cy="1449388"/>
          </a:xfrm>
          <a:prstGeom prst="rect">
            <a:avLst/>
          </a:prstGeom>
          <a:solidFill>
            <a:srgbClr val="FFCCFF"/>
          </a:solidFill>
          <a:ln w="76200" cmpd="tri">
            <a:solidFill>
              <a:srgbClr val="333399"/>
            </a:solidFill>
            <a:miter lim="800000"/>
            <a:headEnd/>
            <a:tailEnd/>
          </a:ln>
        </p:spPr>
        <p:txBody>
          <a:bodyPr>
            <a:spAutoFit/>
          </a:bodyPr>
          <a:lstStyle/>
          <a:p>
            <a:pPr algn="ctr"/>
            <a:r>
              <a:rPr kumimoji="1" lang="zh-CN" altLang="en-US" sz="2800">
                <a:solidFill>
                  <a:srgbClr val="333399"/>
                </a:solidFill>
                <a:latin typeface="黑体" pitchFamily="49" charset="-122"/>
                <a:ea typeface="黑体" pitchFamily="49" charset="-122"/>
              </a:rPr>
              <a:t>在路由器</a:t>
            </a:r>
            <a:r>
              <a:rPr kumimoji="1" lang="zh-CN" altLang="en-US" sz="1000">
                <a:solidFill>
                  <a:srgbClr val="333399"/>
                </a:solidFill>
                <a:latin typeface="黑体" pitchFamily="49" charset="-122"/>
                <a:ea typeface="黑体" pitchFamily="49" charset="-122"/>
              </a:rPr>
              <a:t> </a:t>
            </a:r>
            <a:r>
              <a:rPr kumimoji="1" lang="en-US" altLang="zh-CN" sz="2800">
                <a:solidFill>
                  <a:srgbClr val="333399"/>
                </a:solidFill>
                <a:ea typeface="黑体" pitchFamily="49" charset="-122"/>
              </a:rPr>
              <a:t>A</a:t>
            </a:r>
            <a:r>
              <a:rPr kumimoji="1" lang="en-US" altLang="zh-CN" sz="1000">
                <a:solidFill>
                  <a:srgbClr val="333399"/>
                </a:solidFill>
                <a:latin typeface="黑体" pitchFamily="49" charset="-122"/>
                <a:ea typeface="黑体" pitchFamily="49" charset="-122"/>
              </a:rPr>
              <a:t> </a:t>
            </a:r>
            <a:r>
              <a:rPr kumimoji="1" lang="zh-CN" altLang="en-US" sz="2800">
                <a:solidFill>
                  <a:srgbClr val="333399"/>
                </a:solidFill>
                <a:latin typeface="黑体" pitchFamily="49" charset="-122"/>
                <a:ea typeface="黑体" pitchFamily="49" charset="-122"/>
              </a:rPr>
              <a:t>暂存</a:t>
            </a:r>
          </a:p>
          <a:p>
            <a:pPr algn="ctr"/>
            <a:r>
              <a:rPr kumimoji="1" lang="zh-CN" altLang="en-US" sz="2800">
                <a:solidFill>
                  <a:srgbClr val="333399"/>
                </a:solidFill>
                <a:latin typeface="黑体" pitchFamily="49" charset="-122"/>
                <a:ea typeface="黑体" pitchFamily="49" charset="-122"/>
              </a:rPr>
              <a:t>查找转发表</a:t>
            </a:r>
          </a:p>
          <a:p>
            <a:pPr algn="ctr"/>
            <a:r>
              <a:rPr kumimoji="1" lang="zh-CN" altLang="en-US" sz="2800">
                <a:solidFill>
                  <a:srgbClr val="333399"/>
                </a:solidFill>
                <a:latin typeface="黑体" pitchFamily="49" charset="-122"/>
                <a:ea typeface="黑体" pitchFamily="49" charset="-122"/>
              </a:rPr>
              <a:t>找到转发的端口</a:t>
            </a:r>
          </a:p>
        </p:txBody>
      </p:sp>
      <p:sp>
        <p:nvSpPr>
          <p:cNvPr id="602169" name="Rectangle 65"/>
          <p:cNvSpPr>
            <a:spLocks noGrp="1" noChangeArrowheads="1"/>
          </p:cNvSpPr>
          <p:nvPr>
            <p:ph type="title" idx="4294967295"/>
          </p:nvPr>
        </p:nvSpPr>
        <p:spPr/>
        <p:txBody>
          <a:bodyPr/>
          <a:lstStyle/>
          <a:p>
            <a:r>
              <a:rPr lang="zh-CN" altLang="en-US"/>
              <a:t>注意分组的</a:t>
            </a:r>
            <a:r>
              <a:rPr lang="zh-CN" altLang="en-US">
                <a:solidFill>
                  <a:schemeClr val="hlink"/>
                </a:solidFill>
              </a:rPr>
              <a:t>存储转发</a:t>
            </a:r>
            <a:r>
              <a:rPr lang="zh-CN" altLang="en-US"/>
              <a:t>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82"/>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grpId="1" nodeType="afterEffect">
                                  <p:stCondLst>
                                    <p:cond delay="0"/>
                                  </p:stCondLst>
                                  <p:childTnLst>
                                    <p:animMotion origin="layout" path="M 0.00365 -0.0074 L 0.09445 7.51445E-7 " pathEditMode="relative" rAng="0" ptsTypes="AA">
                                      <p:cBhvr>
                                        <p:cTn id="9" dur="2000" fill="hold"/>
                                        <p:tgtEl>
                                          <p:spTgt spid="65582"/>
                                        </p:tgtEl>
                                        <p:attrNameLst>
                                          <p:attrName>ppt_x</p:attrName>
                                          <p:attrName>ppt_y</p:attrName>
                                        </p:attrNameLst>
                                      </p:cBhvr>
                                      <p:rCtr x="4500" y="400"/>
                                    </p:animMotion>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65590"/>
                                        </p:tgtEl>
                                        <p:attrNameLst>
                                          <p:attrName>style.visibility</p:attrName>
                                        </p:attrNameLst>
                                      </p:cBhvr>
                                      <p:to>
                                        <p:strVal val="visible"/>
                                      </p:to>
                                    </p:set>
                                  </p:childTnLst>
                                </p:cTn>
                              </p:par>
                            </p:childTnLst>
                          </p:cTn>
                        </p:par>
                        <p:par>
                          <p:cTn id="13" fill="hold">
                            <p:stCondLst>
                              <p:cond delay="2000"/>
                            </p:stCondLst>
                            <p:childTnLst>
                              <p:par>
                                <p:cTn id="14" presetID="6" presetClass="emph" presetSubtype="0" fill="hold" grpId="1" nodeType="afterEffect">
                                  <p:stCondLst>
                                    <p:cond delay="300"/>
                                  </p:stCondLst>
                                  <p:childTnLst>
                                    <p:animScale>
                                      <p:cBhvr>
                                        <p:cTn id="15" dur="1000" fill="hold"/>
                                        <p:tgtEl>
                                          <p:spTgt spid="65590"/>
                                        </p:tgtEl>
                                      </p:cBhvr>
                                      <p:by x="150000" y="150000"/>
                                    </p:animScale>
                                  </p:childTnLst>
                                </p:cTn>
                              </p:par>
                            </p:childTnLst>
                          </p:cTn>
                        </p:par>
                        <p:par>
                          <p:cTn id="16" fill="hold">
                            <p:stCondLst>
                              <p:cond delay="3300"/>
                            </p:stCondLst>
                            <p:childTnLst>
                              <p:par>
                                <p:cTn id="17" presetID="1" presetClass="exit" presetSubtype="0" fill="hold" grpId="2" nodeType="afterEffect">
                                  <p:stCondLst>
                                    <p:cond delay="2000"/>
                                  </p:stCondLst>
                                  <p:childTnLst>
                                    <p:set>
                                      <p:cBhvr>
                                        <p:cTn id="18" dur="1" fill="hold">
                                          <p:stCondLst>
                                            <p:cond delay="0"/>
                                          </p:stCondLst>
                                        </p:cTn>
                                        <p:tgtEl>
                                          <p:spTgt spid="65590"/>
                                        </p:tgtEl>
                                        <p:attrNameLst>
                                          <p:attrName>style.visibility</p:attrName>
                                        </p:attrNameLst>
                                      </p:cBhvr>
                                      <p:to>
                                        <p:strVal val="hidden"/>
                                      </p:to>
                                    </p:set>
                                  </p:childTnLst>
                                </p:cTn>
                              </p:par>
                            </p:childTnLst>
                          </p:cTn>
                        </p:par>
                        <p:par>
                          <p:cTn id="19" fill="hold">
                            <p:stCondLst>
                              <p:cond delay="5300"/>
                            </p:stCondLst>
                            <p:childTnLst>
                              <p:par>
                                <p:cTn id="20" presetID="1" presetClass="exit" presetSubtype="0" fill="hold" grpId="2" nodeType="afterEffect">
                                  <p:stCondLst>
                                    <p:cond delay="0"/>
                                  </p:stCondLst>
                                  <p:childTnLst>
                                    <p:set>
                                      <p:cBhvr>
                                        <p:cTn id="21" dur="1" fill="hold">
                                          <p:stCondLst>
                                            <p:cond delay="0"/>
                                          </p:stCondLst>
                                        </p:cTn>
                                        <p:tgtEl>
                                          <p:spTgt spid="65582"/>
                                        </p:tgtEl>
                                        <p:attrNameLst>
                                          <p:attrName>style.visibility</p:attrName>
                                        </p:attrNameLst>
                                      </p:cBhvr>
                                      <p:to>
                                        <p:strVal val="hidden"/>
                                      </p:to>
                                    </p:set>
                                  </p:childTnLst>
                                </p:cTn>
                              </p:par>
                            </p:childTnLst>
                          </p:cTn>
                        </p:par>
                        <p:par>
                          <p:cTn id="22" fill="hold">
                            <p:stCondLst>
                              <p:cond delay="5300"/>
                            </p:stCondLst>
                            <p:childTnLst>
                              <p:par>
                                <p:cTn id="23" presetID="1" presetClass="entr" presetSubtype="0" fill="hold" grpId="0" nodeType="afterEffect">
                                  <p:stCondLst>
                                    <p:cond delay="0"/>
                                  </p:stCondLst>
                                  <p:childTnLst>
                                    <p:set>
                                      <p:cBhvr>
                                        <p:cTn id="24" dur="1" fill="hold">
                                          <p:stCondLst>
                                            <p:cond delay="0"/>
                                          </p:stCondLst>
                                        </p:cTn>
                                        <p:tgtEl>
                                          <p:spTgt spid="65595"/>
                                        </p:tgtEl>
                                        <p:attrNameLst>
                                          <p:attrName>style.visibility</p:attrName>
                                        </p:attrNameLst>
                                      </p:cBhvr>
                                      <p:to>
                                        <p:strVal val="visible"/>
                                      </p:to>
                                    </p:set>
                                  </p:childTnLst>
                                </p:cTn>
                              </p:par>
                            </p:childTnLst>
                          </p:cTn>
                        </p:par>
                        <p:par>
                          <p:cTn id="25" fill="hold">
                            <p:stCondLst>
                              <p:cond delay="5300"/>
                            </p:stCondLst>
                            <p:childTnLst>
                              <p:par>
                                <p:cTn id="26" presetID="63" presetClass="path" presetSubtype="0" accel="50000" decel="50000" fill="hold" grpId="1" nodeType="afterEffect">
                                  <p:stCondLst>
                                    <p:cond delay="0"/>
                                  </p:stCondLst>
                                  <p:childTnLst>
                                    <p:animMotion origin="layout" path="M 3.61111E-6 1.44509E-6 L 0.18264 0.14381 " pathEditMode="relative" rAng="0" ptsTypes="AA">
                                      <p:cBhvr>
                                        <p:cTn id="27" dur="2000" fill="hold"/>
                                        <p:tgtEl>
                                          <p:spTgt spid="65595"/>
                                        </p:tgtEl>
                                        <p:attrNameLst>
                                          <p:attrName>ppt_x</p:attrName>
                                          <p:attrName>ppt_y</p:attrName>
                                        </p:attrNameLst>
                                      </p:cBhvr>
                                      <p:rCtr x="9100" y="7200"/>
                                    </p:animMotion>
                                  </p:childTnLst>
                                </p:cTn>
                              </p:par>
                            </p:childTnLst>
                          </p:cTn>
                        </p:par>
                        <p:par>
                          <p:cTn id="28" fill="hold">
                            <p:stCondLst>
                              <p:cond delay="7300"/>
                            </p:stCondLst>
                            <p:childTnLst>
                              <p:par>
                                <p:cTn id="29" presetID="1" presetClass="entr" presetSubtype="0" fill="hold" grpId="0" nodeType="afterEffect">
                                  <p:stCondLst>
                                    <p:cond delay="0"/>
                                  </p:stCondLst>
                                  <p:childTnLst>
                                    <p:set>
                                      <p:cBhvr>
                                        <p:cTn id="30" dur="1" fill="hold">
                                          <p:stCondLst>
                                            <p:cond delay="0"/>
                                          </p:stCondLst>
                                        </p:cTn>
                                        <p:tgtEl>
                                          <p:spTgt spid="65596"/>
                                        </p:tgtEl>
                                        <p:attrNameLst>
                                          <p:attrName>style.visibility</p:attrName>
                                        </p:attrNameLst>
                                      </p:cBhvr>
                                      <p:to>
                                        <p:strVal val="visible"/>
                                      </p:to>
                                    </p:set>
                                  </p:childTnLst>
                                </p:cTn>
                              </p:par>
                            </p:childTnLst>
                          </p:cTn>
                        </p:par>
                        <p:par>
                          <p:cTn id="31" fill="hold">
                            <p:stCondLst>
                              <p:cond delay="7300"/>
                            </p:stCondLst>
                            <p:childTnLst>
                              <p:par>
                                <p:cTn id="32" presetID="6" presetClass="emph" presetSubtype="0" fill="hold" grpId="1" nodeType="afterEffect">
                                  <p:stCondLst>
                                    <p:cond delay="0"/>
                                  </p:stCondLst>
                                  <p:childTnLst>
                                    <p:animScale>
                                      <p:cBhvr>
                                        <p:cTn id="33" dur="1000" fill="hold"/>
                                        <p:tgtEl>
                                          <p:spTgt spid="65596"/>
                                        </p:tgtEl>
                                      </p:cBhvr>
                                      <p:by x="150000" y="150000"/>
                                    </p:animScale>
                                  </p:childTnLst>
                                </p:cTn>
                              </p:par>
                            </p:childTnLst>
                          </p:cTn>
                        </p:par>
                        <p:par>
                          <p:cTn id="34" fill="hold">
                            <p:stCondLst>
                              <p:cond delay="8300"/>
                            </p:stCondLst>
                            <p:childTnLst>
                              <p:par>
                                <p:cTn id="35" presetID="1" presetClass="exit" presetSubtype="0" fill="hold" grpId="2" nodeType="afterEffect">
                                  <p:stCondLst>
                                    <p:cond delay="2000"/>
                                  </p:stCondLst>
                                  <p:childTnLst>
                                    <p:set>
                                      <p:cBhvr>
                                        <p:cTn id="36" dur="1" fill="hold">
                                          <p:stCondLst>
                                            <p:cond delay="0"/>
                                          </p:stCondLst>
                                        </p:cTn>
                                        <p:tgtEl>
                                          <p:spTgt spid="65596"/>
                                        </p:tgtEl>
                                        <p:attrNameLst>
                                          <p:attrName>style.visibility</p:attrName>
                                        </p:attrNameLst>
                                      </p:cBhvr>
                                      <p:to>
                                        <p:strVal val="hidden"/>
                                      </p:to>
                                    </p:set>
                                  </p:childTnLst>
                                </p:cTn>
                              </p:par>
                            </p:childTnLst>
                          </p:cTn>
                        </p:par>
                        <p:par>
                          <p:cTn id="37" fill="hold">
                            <p:stCondLst>
                              <p:cond delay="10300"/>
                            </p:stCondLst>
                            <p:childTnLst>
                              <p:par>
                                <p:cTn id="38" presetID="1" presetClass="exit" presetSubtype="0" fill="hold" grpId="2" nodeType="afterEffect">
                                  <p:stCondLst>
                                    <p:cond delay="0"/>
                                  </p:stCondLst>
                                  <p:childTnLst>
                                    <p:set>
                                      <p:cBhvr>
                                        <p:cTn id="39" dur="1" fill="hold">
                                          <p:stCondLst>
                                            <p:cond delay="0"/>
                                          </p:stCondLst>
                                        </p:cTn>
                                        <p:tgtEl>
                                          <p:spTgt spid="65595"/>
                                        </p:tgtEl>
                                        <p:attrNameLst>
                                          <p:attrName>style.visibility</p:attrName>
                                        </p:attrNameLst>
                                      </p:cBhvr>
                                      <p:to>
                                        <p:strVal val="hidden"/>
                                      </p:to>
                                    </p:set>
                                  </p:childTnLst>
                                </p:cTn>
                              </p:par>
                            </p:childTnLst>
                          </p:cTn>
                        </p:par>
                        <p:par>
                          <p:cTn id="40" fill="hold">
                            <p:stCondLst>
                              <p:cond delay="10300"/>
                            </p:stCondLst>
                            <p:childTnLst>
                              <p:par>
                                <p:cTn id="41" presetID="1" presetClass="entr" presetSubtype="0" fill="hold" grpId="0" nodeType="afterEffect">
                                  <p:stCondLst>
                                    <p:cond delay="0"/>
                                  </p:stCondLst>
                                  <p:childTnLst>
                                    <p:set>
                                      <p:cBhvr>
                                        <p:cTn id="42" dur="1" fill="hold">
                                          <p:stCondLst>
                                            <p:cond delay="0"/>
                                          </p:stCondLst>
                                        </p:cTn>
                                        <p:tgtEl>
                                          <p:spTgt spid="65597"/>
                                        </p:tgtEl>
                                        <p:attrNameLst>
                                          <p:attrName>style.visibility</p:attrName>
                                        </p:attrNameLst>
                                      </p:cBhvr>
                                      <p:to>
                                        <p:strVal val="visible"/>
                                      </p:to>
                                    </p:set>
                                  </p:childTnLst>
                                </p:cTn>
                              </p:par>
                            </p:childTnLst>
                          </p:cTn>
                        </p:par>
                        <p:par>
                          <p:cTn id="43" fill="hold">
                            <p:stCondLst>
                              <p:cond delay="10300"/>
                            </p:stCondLst>
                            <p:childTnLst>
                              <p:par>
                                <p:cTn id="44" presetID="63" presetClass="path" presetSubtype="0" accel="50000" decel="50000" fill="hold" grpId="1" nodeType="afterEffect">
                                  <p:stCondLst>
                                    <p:cond delay="0"/>
                                  </p:stCondLst>
                                  <p:childTnLst>
                                    <p:animMotion origin="layout" path="M 0.00729 -0.00185 L 0.14166 -0.17803 " pathEditMode="relative" rAng="0" ptsTypes="AA">
                                      <p:cBhvr>
                                        <p:cTn id="45" dur="2000" fill="hold"/>
                                        <p:tgtEl>
                                          <p:spTgt spid="65597"/>
                                        </p:tgtEl>
                                        <p:attrNameLst>
                                          <p:attrName>ppt_x</p:attrName>
                                          <p:attrName>ppt_y</p:attrName>
                                        </p:attrNameLst>
                                      </p:cBhvr>
                                      <p:rCtr x="6700" y="-8800"/>
                                    </p:animMotion>
                                  </p:childTnLst>
                                </p:cTn>
                              </p:par>
                            </p:childTnLst>
                          </p:cTn>
                        </p:par>
                        <p:par>
                          <p:cTn id="46" fill="hold">
                            <p:stCondLst>
                              <p:cond delay="12300"/>
                            </p:stCondLst>
                            <p:childTnLst>
                              <p:par>
                                <p:cTn id="47" presetID="1" presetClass="entr" presetSubtype="0" fill="hold" grpId="0" nodeType="afterEffect">
                                  <p:stCondLst>
                                    <p:cond delay="0"/>
                                  </p:stCondLst>
                                  <p:childTnLst>
                                    <p:set>
                                      <p:cBhvr>
                                        <p:cTn id="48" dur="1" fill="hold">
                                          <p:stCondLst>
                                            <p:cond delay="0"/>
                                          </p:stCondLst>
                                        </p:cTn>
                                        <p:tgtEl>
                                          <p:spTgt spid="65598"/>
                                        </p:tgtEl>
                                        <p:attrNameLst>
                                          <p:attrName>style.visibility</p:attrName>
                                        </p:attrNameLst>
                                      </p:cBhvr>
                                      <p:to>
                                        <p:strVal val="visible"/>
                                      </p:to>
                                    </p:set>
                                  </p:childTnLst>
                                </p:cTn>
                              </p:par>
                            </p:childTnLst>
                          </p:cTn>
                        </p:par>
                        <p:par>
                          <p:cTn id="49" fill="hold">
                            <p:stCondLst>
                              <p:cond delay="12300"/>
                            </p:stCondLst>
                            <p:childTnLst>
                              <p:par>
                                <p:cTn id="50" presetID="6" presetClass="emph" presetSubtype="0" fill="hold" grpId="1" nodeType="afterEffect">
                                  <p:stCondLst>
                                    <p:cond delay="0"/>
                                  </p:stCondLst>
                                  <p:childTnLst>
                                    <p:animScale>
                                      <p:cBhvr>
                                        <p:cTn id="51" dur="1000" fill="hold"/>
                                        <p:tgtEl>
                                          <p:spTgt spid="65598"/>
                                        </p:tgtEl>
                                      </p:cBhvr>
                                      <p:by x="150000" y="150000"/>
                                    </p:animScale>
                                  </p:childTnLst>
                                </p:cTn>
                              </p:par>
                            </p:childTnLst>
                          </p:cTn>
                        </p:par>
                        <p:par>
                          <p:cTn id="52" fill="hold">
                            <p:stCondLst>
                              <p:cond delay="13300"/>
                            </p:stCondLst>
                            <p:childTnLst>
                              <p:par>
                                <p:cTn id="53" presetID="1" presetClass="exit" presetSubtype="0" fill="hold" grpId="2" nodeType="afterEffect">
                                  <p:stCondLst>
                                    <p:cond delay="2000"/>
                                  </p:stCondLst>
                                  <p:childTnLst>
                                    <p:set>
                                      <p:cBhvr>
                                        <p:cTn id="54" dur="1" fill="hold">
                                          <p:stCondLst>
                                            <p:cond delay="0"/>
                                          </p:stCondLst>
                                        </p:cTn>
                                        <p:tgtEl>
                                          <p:spTgt spid="65598"/>
                                        </p:tgtEl>
                                        <p:attrNameLst>
                                          <p:attrName>style.visibility</p:attrName>
                                        </p:attrNameLst>
                                      </p:cBhvr>
                                      <p:to>
                                        <p:strVal val="hidden"/>
                                      </p:to>
                                    </p:set>
                                  </p:childTnLst>
                                </p:cTn>
                              </p:par>
                            </p:childTnLst>
                          </p:cTn>
                        </p:par>
                        <p:par>
                          <p:cTn id="55" fill="hold">
                            <p:stCondLst>
                              <p:cond delay="15300"/>
                            </p:stCondLst>
                            <p:childTnLst>
                              <p:par>
                                <p:cTn id="56" presetID="1" presetClass="exit" presetSubtype="0" fill="hold" grpId="2" nodeType="afterEffect">
                                  <p:stCondLst>
                                    <p:cond delay="0"/>
                                  </p:stCondLst>
                                  <p:childTnLst>
                                    <p:set>
                                      <p:cBhvr>
                                        <p:cTn id="57" dur="1" fill="hold">
                                          <p:stCondLst>
                                            <p:cond delay="0"/>
                                          </p:stCondLst>
                                        </p:cTn>
                                        <p:tgtEl>
                                          <p:spTgt spid="65597"/>
                                        </p:tgtEl>
                                        <p:attrNameLst>
                                          <p:attrName>style.visibility</p:attrName>
                                        </p:attrNameLst>
                                      </p:cBhvr>
                                      <p:to>
                                        <p:strVal val="hidden"/>
                                      </p:to>
                                    </p:set>
                                  </p:childTnLst>
                                </p:cTn>
                              </p:par>
                            </p:childTnLst>
                          </p:cTn>
                        </p:par>
                        <p:par>
                          <p:cTn id="58" fill="hold">
                            <p:stCondLst>
                              <p:cond delay="15300"/>
                            </p:stCondLst>
                            <p:childTnLst>
                              <p:par>
                                <p:cTn id="59" presetID="1" presetClass="entr" presetSubtype="0" fill="hold" grpId="0" nodeType="afterEffect">
                                  <p:stCondLst>
                                    <p:cond delay="0"/>
                                  </p:stCondLst>
                                  <p:childTnLst>
                                    <p:set>
                                      <p:cBhvr>
                                        <p:cTn id="60" dur="1" fill="hold">
                                          <p:stCondLst>
                                            <p:cond delay="0"/>
                                          </p:stCondLst>
                                        </p:cTn>
                                        <p:tgtEl>
                                          <p:spTgt spid="65599"/>
                                        </p:tgtEl>
                                        <p:attrNameLst>
                                          <p:attrName>style.visibility</p:attrName>
                                        </p:attrNameLst>
                                      </p:cBhvr>
                                      <p:to>
                                        <p:strVal val="visible"/>
                                      </p:to>
                                    </p:set>
                                  </p:childTnLst>
                                </p:cTn>
                              </p:par>
                            </p:childTnLst>
                          </p:cTn>
                        </p:par>
                        <p:par>
                          <p:cTn id="61" fill="hold">
                            <p:stCondLst>
                              <p:cond delay="15300"/>
                            </p:stCondLst>
                            <p:childTnLst>
                              <p:par>
                                <p:cTn id="62" presetID="63" presetClass="path" presetSubtype="0" accel="50000" decel="50000" fill="hold" grpId="1" nodeType="afterEffect">
                                  <p:stCondLst>
                                    <p:cond delay="0"/>
                                  </p:stCondLst>
                                  <p:childTnLst>
                                    <p:animMotion origin="layout" path="M 0.02205 0.00671 L 0.08664 0.14705 " pathEditMode="relative" rAng="0" ptsTypes="AA">
                                      <p:cBhvr>
                                        <p:cTn id="63" dur="2000" fill="hold"/>
                                        <p:tgtEl>
                                          <p:spTgt spid="65599"/>
                                        </p:tgtEl>
                                        <p:attrNameLst>
                                          <p:attrName>ppt_x</p:attrName>
                                          <p:attrName>ppt_y</p:attrName>
                                        </p:attrNameLst>
                                      </p:cBhvr>
                                      <p:rCtr x="3200" y="7000"/>
                                    </p:animMotion>
                                  </p:childTnLst>
                                </p:cTn>
                              </p:par>
                            </p:childTnLst>
                          </p:cTn>
                        </p:par>
                        <p:par>
                          <p:cTn id="64" fill="hold">
                            <p:stCondLst>
                              <p:cond delay="17300"/>
                            </p:stCondLst>
                            <p:childTnLst>
                              <p:par>
                                <p:cTn id="65" presetID="1" presetClass="entr" presetSubtype="0" fill="hold" grpId="0" nodeType="afterEffect">
                                  <p:stCondLst>
                                    <p:cond delay="0"/>
                                  </p:stCondLst>
                                  <p:childTnLst>
                                    <p:set>
                                      <p:cBhvr>
                                        <p:cTn id="66" dur="1" fill="hold">
                                          <p:stCondLst>
                                            <p:cond delay="0"/>
                                          </p:stCondLst>
                                        </p:cTn>
                                        <p:tgtEl>
                                          <p:spTgt spid="65600"/>
                                        </p:tgtEl>
                                        <p:attrNameLst>
                                          <p:attrName>style.visibility</p:attrName>
                                        </p:attrNameLst>
                                      </p:cBhvr>
                                      <p:to>
                                        <p:strVal val="visible"/>
                                      </p:to>
                                    </p:set>
                                  </p:childTnLst>
                                </p:cTn>
                              </p:par>
                            </p:childTnLst>
                          </p:cTn>
                        </p:par>
                        <p:par>
                          <p:cTn id="67" fill="hold">
                            <p:stCondLst>
                              <p:cond delay="17300"/>
                            </p:stCondLst>
                            <p:childTnLst>
                              <p:par>
                                <p:cTn id="68" presetID="6" presetClass="emph" presetSubtype="0" fill="hold" grpId="1" nodeType="afterEffect">
                                  <p:stCondLst>
                                    <p:cond delay="0"/>
                                  </p:stCondLst>
                                  <p:childTnLst>
                                    <p:animScale>
                                      <p:cBhvr>
                                        <p:cTn id="69" dur="1000" fill="hold"/>
                                        <p:tgtEl>
                                          <p:spTgt spid="6560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82" grpId="0" animBg="1"/>
      <p:bldP spid="65582" grpId="1" animBg="1"/>
      <p:bldP spid="65582" grpId="2" animBg="1"/>
      <p:bldP spid="65595" grpId="0" animBg="1"/>
      <p:bldP spid="65595" grpId="1" animBg="1"/>
      <p:bldP spid="65595" grpId="2" animBg="1"/>
      <p:bldP spid="65597" grpId="0" animBg="1"/>
      <p:bldP spid="65597" grpId="1" animBg="1"/>
      <p:bldP spid="65597" grpId="2" animBg="1"/>
      <p:bldP spid="65598" grpId="0" animBg="1"/>
      <p:bldP spid="65598" grpId="1" animBg="1"/>
      <p:bldP spid="65598" grpId="2" animBg="1"/>
      <p:bldP spid="65599" grpId="0" animBg="1"/>
      <p:bldP spid="65599" grpId="1" animBg="1"/>
      <p:bldP spid="65600" grpId="0" animBg="1"/>
      <p:bldP spid="65600" grpId="1" animBg="1"/>
      <p:bldP spid="65596" grpId="0" animBg="1"/>
      <p:bldP spid="65596" grpId="1" animBg="1"/>
      <p:bldP spid="65596" grpId="2" animBg="1"/>
      <p:bldP spid="65590" grpId="0" animBg="1"/>
      <p:bldP spid="65590" grpId="1" animBg="1"/>
      <p:bldP spid="65590" grpId="2"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ChangeArrowheads="1"/>
          </p:cNvSpPr>
          <p:nvPr>
            <p:ph type="title" idx="4294967295"/>
          </p:nvPr>
        </p:nvSpPr>
        <p:spPr/>
        <p:txBody>
          <a:bodyPr/>
          <a:lstStyle/>
          <a:p>
            <a:r>
              <a:rPr lang="zh-CN" altLang="en-US"/>
              <a:t>路由器</a:t>
            </a:r>
          </a:p>
        </p:txBody>
      </p:sp>
      <p:sp>
        <p:nvSpPr>
          <p:cNvPr id="63491" name="Rectangle 3"/>
          <p:cNvSpPr>
            <a:spLocks noGrp="1" noChangeArrowheads="1"/>
          </p:cNvSpPr>
          <p:nvPr>
            <p:ph type="body" idx="4294967295"/>
          </p:nvPr>
        </p:nvSpPr>
        <p:spPr>
          <a:xfrm>
            <a:off x="330200" y="1028700"/>
            <a:ext cx="8489950" cy="5148263"/>
          </a:xfrm>
        </p:spPr>
        <p:txBody>
          <a:bodyPr/>
          <a:lstStyle/>
          <a:p>
            <a:r>
              <a:rPr lang="zh-CN" altLang="en-US" dirty="0"/>
              <a:t>在路由器中的输入和输出端口之间</a:t>
            </a:r>
            <a:r>
              <a:rPr lang="zh-CN" altLang="en-US" dirty="0">
                <a:solidFill>
                  <a:schemeClr val="hlink"/>
                </a:solidFill>
              </a:rPr>
              <a:t>没有直接连线</a:t>
            </a:r>
            <a:r>
              <a:rPr lang="zh-CN" altLang="en-US" dirty="0"/>
              <a:t>。</a:t>
            </a:r>
          </a:p>
          <a:p>
            <a:endParaRPr lang="zh-CN" altLang="en-US" dirty="0"/>
          </a:p>
          <a:p>
            <a:r>
              <a:rPr lang="zh-CN" altLang="en-US" dirty="0"/>
              <a:t>路由器处理分组的过程是：</a:t>
            </a:r>
          </a:p>
          <a:p>
            <a:pPr lvl="1"/>
            <a:r>
              <a:rPr lang="zh-CN" altLang="en-US" dirty="0">
                <a:solidFill>
                  <a:srgbClr val="333399"/>
                </a:solidFill>
                <a:ea typeface="黑体" pitchFamily="49" charset="-122"/>
              </a:rPr>
              <a:t>把收到的分组先放入</a:t>
            </a:r>
            <a:r>
              <a:rPr lang="zh-CN" altLang="en-US" dirty="0">
                <a:solidFill>
                  <a:schemeClr val="hlink"/>
                </a:solidFill>
                <a:ea typeface="黑体" pitchFamily="49" charset="-122"/>
              </a:rPr>
              <a:t>缓存 </a:t>
            </a:r>
            <a:r>
              <a:rPr lang="en-US" altLang="zh-CN" dirty="0">
                <a:solidFill>
                  <a:schemeClr val="hlink"/>
                </a:solidFill>
                <a:ea typeface="黑体" pitchFamily="49" charset="-122"/>
              </a:rPr>
              <a:t>(</a:t>
            </a:r>
            <a:r>
              <a:rPr lang="zh-CN" altLang="en-US" dirty="0">
                <a:solidFill>
                  <a:schemeClr val="hlink"/>
                </a:solidFill>
                <a:ea typeface="黑体" pitchFamily="49" charset="-122"/>
              </a:rPr>
              <a:t>暂时存储</a:t>
            </a:r>
            <a:r>
              <a:rPr lang="en-US" altLang="zh-CN" dirty="0">
                <a:solidFill>
                  <a:schemeClr val="hlink"/>
                </a:solidFill>
                <a:ea typeface="黑体" pitchFamily="49" charset="-122"/>
              </a:rPr>
              <a:t>)</a:t>
            </a:r>
            <a:r>
              <a:rPr lang="zh-CN" altLang="en-US" dirty="0">
                <a:solidFill>
                  <a:srgbClr val="333399"/>
                </a:solidFill>
                <a:ea typeface="黑体" pitchFamily="49" charset="-122"/>
              </a:rPr>
              <a:t>；</a:t>
            </a:r>
          </a:p>
          <a:p>
            <a:pPr lvl="1"/>
            <a:endParaRPr lang="en-US" altLang="zh-CN" dirty="0">
              <a:solidFill>
                <a:srgbClr val="333399"/>
              </a:solidFill>
              <a:ea typeface="黑体" pitchFamily="49" charset="-122"/>
            </a:endParaRPr>
          </a:p>
          <a:p>
            <a:pPr lvl="1"/>
            <a:r>
              <a:rPr lang="zh-CN" altLang="en-US" dirty="0">
                <a:solidFill>
                  <a:srgbClr val="333399"/>
                </a:solidFill>
                <a:ea typeface="黑体" pitchFamily="49" charset="-122"/>
              </a:rPr>
              <a:t>查找</a:t>
            </a:r>
            <a:r>
              <a:rPr lang="zh-CN" altLang="en-US" dirty="0">
                <a:solidFill>
                  <a:schemeClr val="hlink"/>
                </a:solidFill>
                <a:ea typeface="黑体" pitchFamily="49" charset="-122"/>
              </a:rPr>
              <a:t>转发表</a:t>
            </a:r>
            <a:r>
              <a:rPr lang="zh-CN" altLang="en-US" dirty="0">
                <a:solidFill>
                  <a:srgbClr val="333399"/>
                </a:solidFill>
                <a:ea typeface="黑体" pitchFamily="49" charset="-122"/>
              </a:rPr>
              <a:t>，找出到某个目的地址应从哪个端口转发；</a:t>
            </a:r>
          </a:p>
          <a:p>
            <a:pPr lvl="1"/>
            <a:endParaRPr lang="en-US" altLang="zh-CN" dirty="0">
              <a:solidFill>
                <a:srgbClr val="333399"/>
              </a:solidFill>
              <a:ea typeface="黑体" pitchFamily="49" charset="-122"/>
            </a:endParaRPr>
          </a:p>
          <a:p>
            <a:pPr lvl="1"/>
            <a:r>
              <a:rPr lang="zh-CN" altLang="en-US" dirty="0">
                <a:solidFill>
                  <a:srgbClr val="333399"/>
                </a:solidFill>
                <a:ea typeface="黑体" pitchFamily="49" charset="-122"/>
              </a:rPr>
              <a:t>把分组送到适当的</a:t>
            </a:r>
            <a:r>
              <a:rPr lang="zh-CN" altLang="en-US" dirty="0">
                <a:solidFill>
                  <a:schemeClr val="hlink"/>
                </a:solidFill>
                <a:ea typeface="黑体" pitchFamily="49" charset="-122"/>
              </a:rPr>
              <a:t>端口</a:t>
            </a:r>
            <a:r>
              <a:rPr lang="zh-CN" altLang="en-US" dirty="0">
                <a:solidFill>
                  <a:srgbClr val="333399"/>
                </a:solidFill>
                <a:ea typeface="黑体" pitchFamily="49" charset="-122"/>
              </a:rPr>
              <a:t>转发出去。</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491">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4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type="body" idx="4294967295"/>
          </p:nvPr>
        </p:nvSpPr>
        <p:spPr/>
        <p:txBody>
          <a:bodyPr/>
          <a:lstStyle/>
          <a:p>
            <a:pPr>
              <a:spcBef>
                <a:spcPts val="600"/>
              </a:spcBef>
            </a:pPr>
            <a:r>
              <a:rPr lang="zh-CN" altLang="en-US" dirty="0"/>
              <a:t>主机是</a:t>
            </a:r>
            <a:r>
              <a:rPr lang="zh-CN" altLang="en-US" dirty="0">
                <a:solidFill>
                  <a:schemeClr val="hlink"/>
                </a:solidFill>
              </a:rPr>
              <a:t>为用户进行信息处理</a:t>
            </a:r>
            <a:r>
              <a:rPr lang="zh-CN" altLang="en-US" dirty="0"/>
              <a:t>的，并向网络发送分组，从网络接收分组。</a:t>
            </a:r>
          </a:p>
          <a:p>
            <a:pPr>
              <a:spcBef>
                <a:spcPts val="600"/>
              </a:spcBef>
            </a:pPr>
            <a:endParaRPr lang="zh-CN" altLang="en-US" dirty="0"/>
          </a:p>
          <a:p>
            <a:pPr>
              <a:spcBef>
                <a:spcPts val="600"/>
              </a:spcBef>
            </a:pPr>
            <a:r>
              <a:rPr lang="zh-CN" altLang="en-US" dirty="0"/>
              <a:t>路由器对分组进行</a:t>
            </a:r>
            <a:r>
              <a:rPr lang="zh-CN" altLang="en-US" dirty="0">
                <a:solidFill>
                  <a:schemeClr val="hlink"/>
                </a:solidFill>
              </a:rPr>
              <a:t>存储转发</a:t>
            </a:r>
            <a:r>
              <a:rPr lang="zh-CN" altLang="en-US" dirty="0"/>
              <a:t>，最后把分组交付目的主机。</a:t>
            </a:r>
          </a:p>
        </p:txBody>
      </p:sp>
      <p:sp>
        <p:nvSpPr>
          <p:cNvPr id="606211" name="Rectangle 5"/>
          <p:cNvSpPr>
            <a:spLocks noGrp="1" noChangeArrowheads="1"/>
          </p:cNvSpPr>
          <p:nvPr>
            <p:ph type="title" idx="4294967295"/>
          </p:nvPr>
        </p:nvSpPr>
        <p:spPr/>
        <p:txBody>
          <a:bodyPr/>
          <a:lstStyle/>
          <a:p>
            <a:r>
              <a:rPr lang="zh-CN" altLang="en-US"/>
              <a:t>主机和路由器的作用不同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46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分组交换的优点</a:t>
            </a:r>
          </a:p>
        </p:txBody>
      </p:sp>
      <p:graphicFrame>
        <p:nvGraphicFramePr>
          <p:cNvPr id="4" name="内容占位符 3"/>
          <p:cNvGraphicFramePr>
            <a:graphicFrameLocks noGrp="1"/>
          </p:cNvGraphicFramePr>
          <p:nvPr>
            <p:ph idx="1"/>
          </p:nvPr>
        </p:nvGraphicFramePr>
        <p:xfrm>
          <a:off x="428596" y="1571612"/>
          <a:ext cx="8483600" cy="3931920"/>
        </p:xfrm>
        <a:graphic>
          <a:graphicData uri="http://schemas.openxmlformats.org/drawingml/2006/table">
            <a:tbl>
              <a:tblPr firstRow="1" bandRow="1">
                <a:tableStyleId>{5C22544A-7EE6-4342-B048-85BDC9FD1C3A}</a:tableStyleId>
              </a:tblPr>
              <a:tblGrid>
                <a:gridCol w="1384280">
                  <a:extLst>
                    <a:ext uri="{9D8B030D-6E8A-4147-A177-3AD203B41FA5}">
                      <a16:colId xmlns:a16="http://schemas.microsoft.com/office/drawing/2014/main" xmlns="" val="20000"/>
                    </a:ext>
                  </a:extLst>
                </a:gridCol>
                <a:gridCol w="7099320">
                  <a:extLst>
                    <a:ext uri="{9D8B030D-6E8A-4147-A177-3AD203B41FA5}">
                      <a16:colId xmlns:a16="http://schemas.microsoft.com/office/drawing/2014/main" xmlns="" val="20001"/>
                    </a:ext>
                  </a:extLst>
                </a:gridCol>
              </a:tblGrid>
              <a:tr h="4371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3200" b="1" kern="1200" dirty="0">
                          <a:solidFill>
                            <a:schemeClr val="tx1"/>
                          </a:solidFill>
                          <a:latin typeface="+mn-lt"/>
                          <a:ea typeface="+mn-ea"/>
                          <a:cs typeface="+mn-cs"/>
                        </a:rPr>
                        <a:t>优点</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3200" b="1" kern="1200" dirty="0">
                          <a:solidFill>
                            <a:schemeClr val="tx1"/>
                          </a:solidFill>
                          <a:latin typeface="+mn-lt"/>
                          <a:ea typeface="+mn-ea"/>
                          <a:cs typeface="+mn-cs"/>
                        </a:rPr>
                        <a:t>所采用的手段</a:t>
                      </a:r>
                    </a:p>
                  </a:txBody>
                  <a:tcPr/>
                </a:tc>
                <a:extLst>
                  <a:ext uri="{0D108BD9-81ED-4DB2-BD59-A6C34878D82A}">
                    <a16:rowId xmlns:a16="http://schemas.microsoft.com/office/drawing/2014/main" xmlns="" val="10000"/>
                  </a:ext>
                </a:extLst>
              </a:tr>
              <a:tr h="4371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u="none" kern="100" cap="none" spc="0" dirty="0">
                          <a:ln>
                            <a:noFill/>
                          </a:ln>
                          <a:solidFill>
                            <a:schemeClr val="tx1"/>
                          </a:solidFill>
                          <a:effectLst/>
                          <a:latin typeface="+mn-lt"/>
                          <a:ea typeface="黑体" pitchFamily="2" charset="-122"/>
                        </a:rPr>
                        <a:t>高效</a:t>
                      </a:r>
                    </a:p>
                  </a:txBody>
                  <a:tcPr anchor="ctr"/>
                </a:tc>
                <a:tc>
                  <a:txBody>
                    <a:bodyPr/>
                    <a:lstStyle/>
                    <a:p>
                      <a:r>
                        <a:rPr lang="zh-CN" altLang="en-US" sz="2800" b="0" kern="100" cap="none" spc="0" dirty="0">
                          <a:ln>
                            <a:noFill/>
                          </a:ln>
                          <a:solidFill>
                            <a:schemeClr val="dk1"/>
                          </a:solidFill>
                          <a:effectLst/>
                          <a:latin typeface="+mn-lt"/>
                          <a:ea typeface="黑体" pitchFamily="2" charset="-122"/>
                          <a:cs typeface="+mn-cs"/>
                        </a:rPr>
                        <a:t>在分组传输的过程中动态分配传输带宽，对</a:t>
                      </a:r>
                      <a:r>
                        <a:rPr lang="zh-CN" altLang="en-US" sz="2800" b="0" u="sng" kern="100" cap="none" spc="0" dirty="0">
                          <a:ln>
                            <a:noFill/>
                          </a:ln>
                          <a:solidFill>
                            <a:schemeClr val="dk1"/>
                          </a:solidFill>
                          <a:effectLst/>
                          <a:latin typeface="+mn-lt"/>
                          <a:ea typeface="黑体" pitchFamily="2" charset="-122"/>
                          <a:cs typeface="+mn-cs"/>
                        </a:rPr>
                        <a:t>通信链路是</a:t>
                      </a:r>
                      <a:r>
                        <a:rPr lang="zh-CN" altLang="en-US" sz="2800" b="0" u="sng" kern="100" cap="none" spc="0" dirty="0">
                          <a:ln>
                            <a:noFill/>
                          </a:ln>
                          <a:solidFill>
                            <a:srgbClr val="FF0000"/>
                          </a:solidFill>
                          <a:effectLst/>
                          <a:latin typeface="+mn-lt"/>
                          <a:ea typeface="黑体" pitchFamily="2" charset="-122"/>
                          <a:cs typeface="+mn-cs"/>
                        </a:rPr>
                        <a:t>逐段</a:t>
                      </a:r>
                      <a:r>
                        <a:rPr lang="en-US" altLang="zh-CN" sz="2800" b="0" u="sng" kern="100" cap="none" spc="0" dirty="0">
                          <a:ln>
                            <a:noFill/>
                          </a:ln>
                          <a:solidFill>
                            <a:schemeClr val="dk1"/>
                          </a:solidFill>
                          <a:effectLst/>
                          <a:latin typeface="+mn-lt"/>
                          <a:ea typeface="黑体" pitchFamily="2" charset="-122"/>
                          <a:cs typeface="+mn-cs"/>
                        </a:rPr>
                        <a:t>(</a:t>
                      </a:r>
                      <a:r>
                        <a:rPr lang="en-US" sz="2800" b="0" u="sng" kern="100" cap="none" spc="0" dirty="0">
                          <a:ln>
                            <a:noFill/>
                          </a:ln>
                          <a:solidFill>
                            <a:schemeClr val="dk1"/>
                          </a:solidFill>
                          <a:effectLst/>
                          <a:latin typeface="+mn-lt"/>
                          <a:ea typeface="黑体" pitchFamily="2" charset="-122"/>
                          <a:cs typeface="+mn-cs"/>
                        </a:rPr>
                        <a:t>Hop By Hop</a:t>
                      </a:r>
                      <a:r>
                        <a:rPr lang="en-US" altLang="zh-CN" sz="2800" b="0" u="sng" kern="100" cap="none" spc="0" dirty="0">
                          <a:ln>
                            <a:noFill/>
                          </a:ln>
                          <a:solidFill>
                            <a:schemeClr val="dk1"/>
                          </a:solidFill>
                          <a:effectLst/>
                          <a:latin typeface="+mn-lt"/>
                          <a:ea typeface="黑体" pitchFamily="2" charset="-122"/>
                          <a:cs typeface="+mn-cs"/>
                        </a:rPr>
                        <a:t>)</a:t>
                      </a:r>
                      <a:r>
                        <a:rPr lang="zh-CN" altLang="en-US" sz="2800" b="0" u="sng" kern="100" cap="none" spc="0" dirty="0">
                          <a:ln>
                            <a:noFill/>
                          </a:ln>
                          <a:solidFill>
                            <a:schemeClr val="dk1"/>
                          </a:solidFill>
                          <a:effectLst/>
                          <a:latin typeface="+mn-lt"/>
                          <a:ea typeface="黑体" pitchFamily="2" charset="-122"/>
                          <a:cs typeface="+mn-cs"/>
                        </a:rPr>
                        <a:t>占用</a:t>
                      </a:r>
                      <a:r>
                        <a:rPr lang="zh-CN" altLang="en-US" sz="2800" b="0" u="none" kern="100" cap="none" spc="0" dirty="0">
                          <a:ln>
                            <a:noFill/>
                          </a:ln>
                          <a:effectLst/>
                          <a:latin typeface="+mn-lt"/>
                          <a:ea typeface="黑体" pitchFamily="2" charset="-122"/>
                        </a:rPr>
                        <a:t>。</a:t>
                      </a:r>
                      <a:endParaRPr lang="zh-CN" altLang="en-US" sz="2800" u="none" dirty="0"/>
                    </a:p>
                  </a:txBody>
                  <a:tcPr/>
                </a:tc>
                <a:extLst>
                  <a:ext uri="{0D108BD9-81ED-4DB2-BD59-A6C34878D82A}">
                    <a16:rowId xmlns:a16="http://schemas.microsoft.com/office/drawing/2014/main" xmlns="" val="10001"/>
                  </a:ext>
                </a:extLst>
              </a:tr>
              <a:tr h="4371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u="none" kern="100" cap="none" spc="0" dirty="0">
                          <a:ln>
                            <a:noFill/>
                          </a:ln>
                          <a:solidFill>
                            <a:schemeClr val="tx1"/>
                          </a:solidFill>
                          <a:effectLst/>
                          <a:latin typeface="+mn-lt"/>
                          <a:ea typeface="黑体" pitchFamily="2" charset="-122"/>
                        </a:rPr>
                        <a:t>灵活</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800" b="0" u="none" kern="100" cap="none" spc="0" dirty="0">
                          <a:ln>
                            <a:noFill/>
                          </a:ln>
                          <a:effectLst/>
                          <a:latin typeface="+mn-lt"/>
                          <a:ea typeface="黑体" pitchFamily="2" charset="-122"/>
                        </a:rPr>
                        <a:t>为每一个分组</a:t>
                      </a:r>
                      <a:r>
                        <a:rPr lang="zh-CN" altLang="en-US" sz="2800" b="0" u="none" kern="100" cap="none" spc="0" dirty="0">
                          <a:ln>
                            <a:noFill/>
                          </a:ln>
                          <a:solidFill>
                            <a:srgbClr val="FF0000"/>
                          </a:solidFill>
                          <a:effectLst/>
                          <a:latin typeface="+mn-lt"/>
                          <a:ea typeface="黑体" pitchFamily="2" charset="-122"/>
                        </a:rPr>
                        <a:t>独立</a:t>
                      </a:r>
                      <a:r>
                        <a:rPr lang="zh-CN" altLang="en-US" sz="2800" b="0" u="none" kern="100" cap="none" spc="0" dirty="0">
                          <a:ln>
                            <a:noFill/>
                          </a:ln>
                          <a:effectLst/>
                          <a:latin typeface="+mn-lt"/>
                          <a:ea typeface="黑体" pitchFamily="2" charset="-122"/>
                        </a:rPr>
                        <a:t>地选择最合适的转发路由。</a:t>
                      </a:r>
                      <a:endParaRPr lang="zh-CN" altLang="en-US" sz="2800" b="0" u="none" kern="100" cap="none" spc="0" dirty="0">
                        <a:ln>
                          <a:noFill/>
                        </a:ln>
                        <a:solidFill>
                          <a:schemeClr val="tx1"/>
                        </a:solidFill>
                        <a:effectLst/>
                        <a:latin typeface="+mn-lt"/>
                        <a:ea typeface="黑体" pitchFamily="2" charset="-122"/>
                      </a:endParaRPr>
                    </a:p>
                  </a:txBody>
                  <a:tcPr/>
                </a:tc>
                <a:extLst>
                  <a:ext uri="{0D108BD9-81ED-4DB2-BD59-A6C34878D82A}">
                    <a16:rowId xmlns:a16="http://schemas.microsoft.com/office/drawing/2014/main" xmlns="" val="10002"/>
                  </a:ext>
                </a:extLst>
              </a:tr>
              <a:tr h="4371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u="none" kern="100" cap="none" spc="0" dirty="0">
                          <a:ln>
                            <a:noFill/>
                          </a:ln>
                          <a:solidFill>
                            <a:schemeClr val="tx1"/>
                          </a:solidFill>
                          <a:effectLst/>
                          <a:latin typeface="+mn-lt"/>
                          <a:ea typeface="黑体" pitchFamily="2" charset="-122"/>
                        </a:rPr>
                        <a:t>迅速</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800" b="0" kern="100" cap="none" spc="0" dirty="0">
                          <a:ln>
                            <a:noFill/>
                          </a:ln>
                          <a:solidFill>
                            <a:schemeClr val="dk1"/>
                          </a:solidFill>
                          <a:effectLst/>
                          <a:latin typeface="+mn-lt"/>
                          <a:ea typeface="黑体" pitchFamily="2" charset="-122"/>
                          <a:cs typeface="+mn-cs"/>
                        </a:rPr>
                        <a:t>以分组作为传送单位，可以</a:t>
                      </a:r>
                      <a:r>
                        <a:rPr lang="zh-CN" altLang="en-US" sz="2800" b="0" kern="100" cap="none" spc="0" dirty="0">
                          <a:ln>
                            <a:noFill/>
                          </a:ln>
                          <a:solidFill>
                            <a:srgbClr val="FF0000"/>
                          </a:solidFill>
                          <a:effectLst/>
                          <a:latin typeface="+mn-lt"/>
                          <a:ea typeface="黑体" pitchFamily="2" charset="-122"/>
                          <a:cs typeface="+mn-cs"/>
                        </a:rPr>
                        <a:t>不先建立连接</a:t>
                      </a:r>
                      <a:r>
                        <a:rPr lang="zh-CN" altLang="en-US" sz="2800" b="0" kern="100" cap="none" spc="0" dirty="0">
                          <a:ln>
                            <a:noFill/>
                          </a:ln>
                          <a:solidFill>
                            <a:schemeClr val="dk1"/>
                          </a:solidFill>
                          <a:effectLst/>
                          <a:latin typeface="+mn-lt"/>
                          <a:ea typeface="黑体" pitchFamily="2" charset="-122"/>
                          <a:cs typeface="+mn-cs"/>
                        </a:rPr>
                        <a:t>就能向其他主机发送分组。</a:t>
                      </a:r>
                    </a:p>
                  </a:txBody>
                  <a:tcPr/>
                </a:tc>
                <a:extLst>
                  <a:ext uri="{0D108BD9-81ED-4DB2-BD59-A6C34878D82A}">
                    <a16:rowId xmlns:a16="http://schemas.microsoft.com/office/drawing/2014/main" xmlns="" val="10003"/>
                  </a:ext>
                </a:extLst>
              </a:tr>
              <a:tr h="4371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u="none" kern="100" cap="none" spc="0" dirty="0">
                          <a:ln>
                            <a:noFill/>
                          </a:ln>
                          <a:solidFill>
                            <a:schemeClr val="tx1"/>
                          </a:solidFill>
                          <a:effectLst/>
                          <a:latin typeface="+mn-lt"/>
                          <a:ea typeface="黑体" pitchFamily="2" charset="-122"/>
                        </a:rPr>
                        <a:t>可靠</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800" b="0" kern="100" cap="none" spc="0" dirty="0">
                          <a:ln>
                            <a:noFill/>
                          </a:ln>
                          <a:solidFill>
                            <a:schemeClr val="dk1"/>
                          </a:solidFill>
                          <a:effectLst/>
                          <a:latin typeface="+mn-lt"/>
                          <a:ea typeface="黑体" pitchFamily="2" charset="-122"/>
                          <a:cs typeface="+mn-cs"/>
                        </a:rPr>
                        <a:t>保证可靠性的网络协议；分布式多路由的</a:t>
                      </a:r>
                      <a:r>
                        <a:rPr lang="zh-CN" altLang="en-US" sz="2800" b="0" u="none" kern="100" cap="none" spc="0" dirty="0">
                          <a:ln>
                            <a:noFill/>
                          </a:ln>
                          <a:solidFill>
                            <a:schemeClr val="dk1"/>
                          </a:solidFill>
                          <a:effectLst/>
                          <a:latin typeface="+mn-lt"/>
                          <a:ea typeface="黑体" pitchFamily="2" charset="-122"/>
                          <a:cs typeface="+mn-cs"/>
                        </a:rPr>
                        <a:t>分组交换网，使网络有很好的生存性。</a:t>
                      </a:r>
                    </a:p>
                  </a:txBody>
                  <a:tcPr/>
                </a:tc>
                <a:extLst>
                  <a:ext uri="{0D108BD9-81ED-4DB2-BD59-A6C34878D82A}">
                    <a16:rowId xmlns:a16="http://schemas.microsoft.com/office/drawing/2014/main" xmlns="" val="10004"/>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ChangeArrowheads="1"/>
          </p:cNvSpPr>
          <p:nvPr>
            <p:ph type="title" idx="4294967295"/>
          </p:nvPr>
        </p:nvSpPr>
        <p:spPr/>
        <p:txBody>
          <a:bodyPr/>
          <a:lstStyle/>
          <a:p>
            <a:r>
              <a:rPr lang="zh-CN" altLang="en-US"/>
              <a:t>分组交换带来的问题</a:t>
            </a:r>
          </a:p>
        </p:txBody>
      </p:sp>
      <p:sp>
        <p:nvSpPr>
          <p:cNvPr id="67587" name="Rectangle 3"/>
          <p:cNvSpPr>
            <a:spLocks noGrp="1" noChangeArrowheads="1"/>
          </p:cNvSpPr>
          <p:nvPr>
            <p:ph type="body" idx="4294967295"/>
          </p:nvPr>
        </p:nvSpPr>
        <p:spPr>
          <a:xfrm>
            <a:off x="395288" y="1052513"/>
            <a:ext cx="8424862" cy="5040312"/>
          </a:xfrm>
        </p:spPr>
        <p:txBody>
          <a:bodyPr/>
          <a:lstStyle/>
          <a:p>
            <a:r>
              <a:rPr lang="zh-CN" altLang="en-US" dirty="0"/>
              <a:t>分组在各结点存储转发时需要</a:t>
            </a:r>
            <a:r>
              <a:rPr lang="zh-CN" altLang="en-US" dirty="0">
                <a:solidFill>
                  <a:schemeClr val="hlink"/>
                </a:solidFill>
              </a:rPr>
              <a:t>排队</a:t>
            </a:r>
            <a:r>
              <a:rPr lang="zh-CN" altLang="en-US" dirty="0"/>
              <a:t>，这就会造成一定的</a:t>
            </a:r>
            <a:r>
              <a:rPr lang="zh-CN" altLang="en-US" dirty="0">
                <a:solidFill>
                  <a:schemeClr val="hlink"/>
                </a:solidFill>
              </a:rPr>
              <a:t>时延</a:t>
            </a:r>
            <a:r>
              <a:rPr lang="zh-CN" altLang="en-US" dirty="0"/>
              <a:t>。 </a:t>
            </a:r>
          </a:p>
          <a:p>
            <a:endParaRPr lang="zh-CN" altLang="en-US" dirty="0"/>
          </a:p>
          <a:p>
            <a:r>
              <a:rPr lang="zh-CN" altLang="en-US" dirty="0"/>
              <a:t>分组必须携带的首部</a:t>
            </a:r>
            <a:r>
              <a:rPr lang="en-US" altLang="zh-CN" dirty="0"/>
              <a:t>(</a:t>
            </a:r>
            <a:r>
              <a:rPr lang="zh-CN" altLang="en-US" dirty="0"/>
              <a:t>里面有必不可少的控制信息</a:t>
            </a:r>
            <a:r>
              <a:rPr lang="en-US" altLang="zh-CN" dirty="0"/>
              <a:t>)</a:t>
            </a:r>
            <a:r>
              <a:rPr lang="zh-CN" altLang="en-US" dirty="0"/>
              <a:t>也造成了一定的</a:t>
            </a:r>
            <a:r>
              <a:rPr lang="zh-CN" altLang="en-US" dirty="0">
                <a:solidFill>
                  <a:schemeClr val="hlink"/>
                </a:solidFill>
              </a:rPr>
              <a:t>开销</a:t>
            </a:r>
            <a:r>
              <a:rPr lang="en-US" altLang="zh-CN" dirty="0"/>
              <a:t>(overhead)</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Rectangle 3"/>
          <p:cNvSpPr>
            <a:spLocks noGrp="1" noChangeArrowheads="1"/>
          </p:cNvSpPr>
          <p:nvPr>
            <p:ph type="body" idx="4294967295"/>
          </p:nvPr>
        </p:nvSpPr>
        <p:spPr>
          <a:xfrm>
            <a:off x="395288" y="1071546"/>
            <a:ext cx="8424862" cy="5093981"/>
          </a:xfrm>
        </p:spPr>
        <p:txBody>
          <a:bodyPr/>
          <a:lstStyle/>
          <a:p>
            <a:r>
              <a:rPr lang="zh-CN" altLang="en-US" dirty="0"/>
              <a:t>在 </a:t>
            </a:r>
            <a:r>
              <a:rPr lang="en-US" altLang="zh-CN" dirty="0"/>
              <a:t>20 </a:t>
            </a:r>
            <a:r>
              <a:rPr lang="zh-CN" altLang="en-US" dirty="0"/>
              <a:t>世纪 </a:t>
            </a:r>
            <a:r>
              <a:rPr lang="en-US" altLang="zh-CN" dirty="0"/>
              <a:t>40 </a:t>
            </a:r>
            <a:r>
              <a:rPr lang="zh-CN" altLang="en-US" dirty="0"/>
              <a:t>年代，电报通信也采用了基于存储转发原理的</a:t>
            </a:r>
            <a:r>
              <a:rPr lang="zh-CN" altLang="en-US" dirty="0">
                <a:solidFill>
                  <a:schemeClr val="hlink"/>
                </a:solidFill>
              </a:rPr>
              <a:t>报文交换 </a:t>
            </a:r>
            <a:r>
              <a:rPr lang="en-US" altLang="zh-CN" dirty="0"/>
              <a:t>(message switching)</a:t>
            </a:r>
            <a:r>
              <a:rPr lang="zh-CN" altLang="en-US" dirty="0"/>
              <a:t>。 </a:t>
            </a:r>
          </a:p>
          <a:p>
            <a:endParaRPr lang="zh-CN" altLang="en-US" dirty="0"/>
          </a:p>
          <a:p>
            <a:r>
              <a:rPr lang="zh-CN" altLang="en-US" dirty="0"/>
              <a:t>报文交换的时延较长，从几分钟到几小时不等。</a:t>
            </a:r>
          </a:p>
          <a:p>
            <a:endParaRPr lang="zh-CN" altLang="en-US" dirty="0"/>
          </a:p>
          <a:p>
            <a:r>
              <a:rPr lang="zh-CN" altLang="en-US" dirty="0"/>
              <a:t>现在报文交换已经很少有人使用了。 </a:t>
            </a:r>
          </a:p>
        </p:txBody>
      </p:sp>
      <p:sp>
        <p:nvSpPr>
          <p:cNvPr id="612355" name="Rectangle 4"/>
          <p:cNvSpPr>
            <a:spLocks noGrp="1" noChangeArrowheads="1"/>
          </p:cNvSpPr>
          <p:nvPr>
            <p:ph type="title" idx="4294967295"/>
          </p:nvPr>
        </p:nvSpPr>
        <p:spPr/>
        <p:txBody>
          <a:bodyPr/>
          <a:lstStyle/>
          <a:p>
            <a:r>
              <a:rPr lang="zh-CN" altLang="en-US" dirty="0"/>
              <a:t>存储转发原理并非完全新的概念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36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build="p"/>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02" name="Rectangle 2"/>
          <p:cNvSpPr>
            <a:spLocks noGrp="1" noChangeArrowheads="1"/>
          </p:cNvSpPr>
          <p:nvPr>
            <p:ph type="title" idx="4294967295"/>
          </p:nvPr>
        </p:nvSpPr>
        <p:spPr>
          <a:xfrm>
            <a:off x="323850" y="188913"/>
            <a:ext cx="8153400" cy="503237"/>
          </a:xfrm>
        </p:spPr>
        <p:txBody>
          <a:bodyPr/>
          <a:lstStyle/>
          <a:p>
            <a:r>
              <a:rPr lang="zh-CN" altLang="en-US">
                <a:solidFill>
                  <a:schemeClr val="hlink"/>
                </a:solidFill>
              </a:rPr>
              <a:t>三种交换的比较</a:t>
            </a:r>
            <a:r>
              <a:rPr lang="zh-CN" altLang="en-US" sz="2000"/>
              <a:t> </a:t>
            </a:r>
          </a:p>
        </p:txBody>
      </p:sp>
      <p:grpSp>
        <p:nvGrpSpPr>
          <p:cNvPr id="2" name="Group 134"/>
          <p:cNvGrpSpPr>
            <a:grpSpLocks/>
          </p:cNvGrpSpPr>
          <p:nvPr/>
        </p:nvGrpSpPr>
        <p:grpSpPr bwMode="auto">
          <a:xfrm>
            <a:off x="7386638" y="1349375"/>
            <a:ext cx="581025" cy="395288"/>
            <a:chOff x="4653" y="1615"/>
            <a:chExt cx="366" cy="249"/>
          </a:xfrm>
        </p:grpSpPr>
        <p:sp>
          <p:nvSpPr>
            <p:cNvPr id="614404" name="AutoShape 4"/>
            <p:cNvSpPr>
              <a:spLocks noChangeArrowheads="1"/>
            </p:cNvSpPr>
            <p:nvPr/>
          </p:nvSpPr>
          <p:spPr bwMode="auto">
            <a:xfrm rot="5400000">
              <a:off x="4733" y="1579"/>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zh-CN"/>
            </a:p>
          </p:txBody>
        </p:sp>
        <p:sp>
          <p:nvSpPr>
            <p:cNvPr id="614405" name="Text Box 5"/>
            <p:cNvSpPr txBox="1">
              <a:spLocks noChangeArrowheads="1"/>
            </p:cNvSpPr>
            <p:nvPr/>
          </p:nvSpPr>
          <p:spPr bwMode="auto">
            <a:xfrm rot="626605">
              <a:off x="4662" y="1615"/>
              <a:ext cx="265" cy="231"/>
            </a:xfrm>
            <a:prstGeom prst="rect">
              <a:avLst/>
            </a:prstGeom>
            <a:noFill/>
            <a:ln w="9525">
              <a:noFill/>
              <a:miter lim="800000"/>
              <a:headEnd type="none" w="sm" len="lg"/>
              <a:tailEnd type="none" w="sm" len="lg"/>
            </a:ln>
          </p:spPr>
          <p:txBody>
            <a:bodyPr wrap="none">
              <a:spAutoFit/>
            </a:bodyPr>
            <a:lstStyle/>
            <a:p>
              <a:r>
                <a:rPr kumimoji="1" lang="en-US" altLang="zh-CN">
                  <a:ea typeface="黑体" pitchFamily="49" charset="-122"/>
                </a:rPr>
                <a:t>P</a:t>
              </a:r>
              <a:r>
                <a:rPr kumimoji="1" lang="en-US" altLang="zh-CN" baseline="-25000">
                  <a:ea typeface="黑体" pitchFamily="49" charset="-122"/>
                </a:rPr>
                <a:t>1</a:t>
              </a:r>
              <a:endParaRPr kumimoji="1" lang="en-US" altLang="zh-CN">
                <a:ea typeface="黑体" pitchFamily="49" charset="-122"/>
              </a:endParaRPr>
            </a:p>
          </p:txBody>
        </p:sp>
        <p:sp>
          <p:nvSpPr>
            <p:cNvPr id="614406"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614407"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614408" name="AutoShape 8"/>
            <p:cNvSpPr>
              <a:spLocks noChangeArrowheads="1"/>
            </p:cNvSpPr>
            <p:nvPr/>
          </p:nvSpPr>
          <p:spPr bwMode="auto">
            <a:xfrm rot="746037">
              <a:off x="4847" y="1715"/>
              <a:ext cx="133" cy="126"/>
            </a:xfrm>
            <a:prstGeom prst="rightArrow">
              <a:avLst>
                <a:gd name="adj1" fmla="val 50000"/>
                <a:gd name="adj2" fmla="val 26389"/>
              </a:avLst>
            </a:prstGeom>
            <a:solidFill>
              <a:schemeClr val="bg1"/>
            </a:solidFill>
            <a:ln w="9525">
              <a:solidFill>
                <a:srgbClr val="333399"/>
              </a:solidFill>
              <a:miter lim="800000"/>
              <a:headEnd/>
              <a:tailEnd/>
            </a:ln>
          </p:spPr>
          <p:txBody>
            <a:bodyPr wrap="none" anchor="ctr"/>
            <a:lstStyle/>
            <a:p>
              <a:endParaRPr lang="zh-CN" altLang="zh-CN"/>
            </a:p>
          </p:txBody>
        </p:sp>
      </p:grpSp>
      <p:grpSp>
        <p:nvGrpSpPr>
          <p:cNvPr id="3" name="Group 135"/>
          <p:cNvGrpSpPr>
            <a:grpSpLocks/>
          </p:cNvGrpSpPr>
          <p:nvPr/>
        </p:nvGrpSpPr>
        <p:grpSpPr bwMode="auto">
          <a:xfrm>
            <a:off x="7378700" y="1633538"/>
            <a:ext cx="582613" cy="395287"/>
            <a:chOff x="4648" y="1794"/>
            <a:chExt cx="367" cy="249"/>
          </a:xfrm>
        </p:grpSpPr>
        <p:sp>
          <p:nvSpPr>
            <p:cNvPr id="614410" name="AutoShape 9"/>
            <p:cNvSpPr>
              <a:spLocks noChangeArrowheads="1"/>
            </p:cNvSpPr>
            <p:nvPr/>
          </p:nvSpPr>
          <p:spPr bwMode="auto">
            <a:xfrm rot="5400000">
              <a:off x="4729" y="1758"/>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zh-CN"/>
            </a:p>
          </p:txBody>
        </p:sp>
        <p:sp>
          <p:nvSpPr>
            <p:cNvPr id="614411" name="Text Box 10"/>
            <p:cNvSpPr txBox="1">
              <a:spLocks noChangeArrowheads="1"/>
            </p:cNvSpPr>
            <p:nvPr/>
          </p:nvSpPr>
          <p:spPr bwMode="auto">
            <a:xfrm rot="626605">
              <a:off x="4651" y="1794"/>
              <a:ext cx="265" cy="231"/>
            </a:xfrm>
            <a:prstGeom prst="rect">
              <a:avLst/>
            </a:prstGeom>
            <a:noFill/>
            <a:ln w="9525">
              <a:noFill/>
              <a:miter lim="800000"/>
              <a:headEnd type="none" w="sm" len="lg"/>
              <a:tailEnd type="none" w="sm" len="lg"/>
            </a:ln>
          </p:spPr>
          <p:txBody>
            <a:bodyPr wrap="none">
              <a:spAutoFit/>
            </a:bodyPr>
            <a:lstStyle/>
            <a:p>
              <a:r>
                <a:rPr kumimoji="1" lang="en-US" altLang="zh-CN">
                  <a:ea typeface="黑体" pitchFamily="49" charset="-122"/>
                </a:rPr>
                <a:t>P</a:t>
              </a:r>
              <a:r>
                <a:rPr kumimoji="1" lang="en-US" altLang="zh-CN" baseline="-25000">
                  <a:ea typeface="黑体" pitchFamily="49" charset="-122"/>
                </a:rPr>
                <a:t>2</a:t>
              </a:r>
              <a:endParaRPr kumimoji="1" lang="en-US" altLang="zh-CN">
                <a:ea typeface="黑体" pitchFamily="49" charset="-122"/>
              </a:endParaRPr>
            </a:p>
          </p:txBody>
        </p:sp>
        <p:sp>
          <p:nvSpPr>
            <p:cNvPr id="614412"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614413"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614414" name="AutoShape 13"/>
            <p:cNvSpPr>
              <a:spLocks noChangeArrowheads="1"/>
            </p:cNvSpPr>
            <p:nvPr/>
          </p:nvSpPr>
          <p:spPr bwMode="auto">
            <a:xfrm rot="746037">
              <a:off x="4843" y="1894"/>
              <a:ext cx="132" cy="126"/>
            </a:xfrm>
            <a:prstGeom prst="rightArrow">
              <a:avLst>
                <a:gd name="adj1" fmla="val 50000"/>
                <a:gd name="adj2" fmla="val 26190"/>
              </a:avLst>
            </a:prstGeom>
            <a:solidFill>
              <a:schemeClr val="bg1"/>
            </a:solidFill>
            <a:ln w="9525">
              <a:solidFill>
                <a:srgbClr val="333399"/>
              </a:solidFill>
              <a:miter lim="800000"/>
              <a:headEnd/>
              <a:tailEnd/>
            </a:ln>
          </p:spPr>
          <p:txBody>
            <a:bodyPr wrap="none" anchor="ctr"/>
            <a:lstStyle/>
            <a:p>
              <a:endParaRPr lang="zh-CN" altLang="zh-CN"/>
            </a:p>
          </p:txBody>
        </p:sp>
      </p:grpSp>
      <p:grpSp>
        <p:nvGrpSpPr>
          <p:cNvPr id="4" name="Group 136"/>
          <p:cNvGrpSpPr>
            <a:grpSpLocks/>
          </p:cNvGrpSpPr>
          <p:nvPr/>
        </p:nvGrpSpPr>
        <p:grpSpPr bwMode="auto">
          <a:xfrm>
            <a:off x="7385050" y="1922463"/>
            <a:ext cx="581025" cy="385762"/>
            <a:chOff x="4652" y="1976"/>
            <a:chExt cx="366" cy="243"/>
          </a:xfrm>
        </p:grpSpPr>
        <p:sp>
          <p:nvSpPr>
            <p:cNvPr id="614416" name="AutoShape 14"/>
            <p:cNvSpPr>
              <a:spLocks noChangeArrowheads="1"/>
            </p:cNvSpPr>
            <p:nvPr/>
          </p:nvSpPr>
          <p:spPr bwMode="auto">
            <a:xfrm rot="5400000">
              <a:off x="4732" y="1934"/>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zh-CN"/>
            </a:p>
          </p:txBody>
        </p:sp>
        <p:sp>
          <p:nvSpPr>
            <p:cNvPr id="614417" name="Text Box 15"/>
            <p:cNvSpPr txBox="1">
              <a:spLocks noChangeArrowheads="1"/>
            </p:cNvSpPr>
            <p:nvPr/>
          </p:nvSpPr>
          <p:spPr bwMode="auto">
            <a:xfrm rot="626605">
              <a:off x="4655" y="1976"/>
              <a:ext cx="265" cy="231"/>
            </a:xfrm>
            <a:prstGeom prst="rect">
              <a:avLst/>
            </a:prstGeom>
            <a:noFill/>
            <a:ln w="9525">
              <a:noFill/>
              <a:miter lim="800000"/>
              <a:headEnd type="none" w="sm" len="lg"/>
              <a:tailEnd type="none" w="sm" len="lg"/>
            </a:ln>
          </p:spPr>
          <p:txBody>
            <a:bodyPr wrap="none">
              <a:spAutoFit/>
            </a:bodyPr>
            <a:lstStyle/>
            <a:p>
              <a:r>
                <a:rPr kumimoji="1" lang="en-US" altLang="zh-CN">
                  <a:ea typeface="黑体" pitchFamily="49" charset="-122"/>
                </a:rPr>
                <a:t>P</a:t>
              </a:r>
              <a:r>
                <a:rPr kumimoji="1" lang="en-US" altLang="zh-CN" baseline="-25000">
                  <a:ea typeface="黑体" pitchFamily="49" charset="-122"/>
                </a:rPr>
                <a:t>3</a:t>
              </a:r>
              <a:endParaRPr kumimoji="1" lang="en-US" altLang="zh-CN">
                <a:ea typeface="黑体" pitchFamily="49" charset="-122"/>
              </a:endParaRPr>
            </a:p>
          </p:txBody>
        </p:sp>
        <p:sp>
          <p:nvSpPr>
            <p:cNvPr id="614418"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614419"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614420"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w="9525">
              <a:solidFill>
                <a:srgbClr val="333399"/>
              </a:solidFill>
              <a:miter lim="800000"/>
              <a:headEnd/>
              <a:tailEnd/>
            </a:ln>
          </p:spPr>
          <p:txBody>
            <a:bodyPr wrap="none" anchor="ctr"/>
            <a:lstStyle/>
            <a:p>
              <a:endParaRPr lang="zh-CN" altLang="zh-CN"/>
            </a:p>
          </p:txBody>
        </p:sp>
      </p:grpSp>
      <p:grpSp>
        <p:nvGrpSpPr>
          <p:cNvPr id="5" name="Group 137"/>
          <p:cNvGrpSpPr>
            <a:grpSpLocks/>
          </p:cNvGrpSpPr>
          <p:nvPr/>
        </p:nvGrpSpPr>
        <p:grpSpPr bwMode="auto">
          <a:xfrm>
            <a:off x="7391400" y="2192338"/>
            <a:ext cx="581025" cy="393700"/>
            <a:chOff x="4656" y="2146"/>
            <a:chExt cx="366" cy="248"/>
          </a:xfrm>
        </p:grpSpPr>
        <p:sp>
          <p:nvSpPr>
            <p:cNvPr id="614422" name="AutoShape 19"/>
            <p:cNvSpPr>
              <a:spLocks noChangeArrowheads="1"/>
            </p:cNvSpPr>
            <p:nvPr/>
          </p:nvSpPr>
          <p:spPr bwMode="auto">
            <a:xfrm rot="5400000">
              <a:off x="4737" y="2109"/>
              <a:ext cx="210" cy="359"/>
            </a:xfrm>
            <a:prstGeom prst="parallelogram">
              <a:avLst>
                <a:gd name="adj" fmla="val 29162"/>
              </a:avLst>
            </a:prstGeom>
            <a:solidFill>
              <a:srgbClr val="DDDDDD"/>
            </a:solidFill>
            <a:ln w="9525">
              <a:noFill/>
              <a:miter lim="800000"/>
              <a:headEnd/>
              <a:tailEnd/>
            </a:ln>
          </p:spPr>
          <p:txBody>
            <a:bodyPr wrap="none" anchor="ctr"/>
            <a:lstStyle/>
            <a:p>
              <a:endParaRPr lang="zh-CN" altLang="zh-CN"/>
            </a:p>
          </p:txBody>
        </p:sp>
        <p:sp>
          <p:nvSpPr>
            <p:cNvPr id="614423" name="Text Box 20"/>
            <p:cNvSpPr txBox="1">
              <a:spLocks noChangeArrowheads="1"/>
            </p:cNvSpPr>
            <p:nvPr/>
          </p:nvSpPr>
          <p:spPr bwMode="auto">
            <a:xfrm rot="626605">
              <a:off x="4659" y="2146"/>
              <a:ext cx="265" cy="231"/>
            </a:xfrm>
            <a:prstGeom prst="rect">
              <a:avLst/>
            </a:prstGeom>
            <a:noFill/>
            <a:ln w="9525">
              <a:noFill/>
              <a:miter lim="800000"/>
              <a:headEnd type="none" w="sm" len="lg"/>
              <a:tailEnd type="none" w="sm" len="lg"/>
            </a:ln>
          </p:spPr>
          <p:txBody>
            <a:bodyPr wrap="none">
              <a:spAutoFit/>
            </a:bodyPr>
            <a:lstStyle/>
            <a:p>
              <a:r>
                <a:rPr kumimoji="1" lang="en-US" altLang="zh-CN">
                  <a:ea typeface="黑体" pitchFamily="49" charset="-122"/>
                </a:rPr>
                <a:t>P</a:t>
              </a:r>
              <a:r>
                <a:rPr kumimoji="1" lang="en-US" altLang="zh-CN" baseline="-25000">
                  <a:ea typeface="黑体" pitchFamily="49" charset="-122"/>
                </a:rPr>
                <a:t>4</a:t>
              </a:r>
              <a:endParaRPr kumimoji="1" lang="en-US" altLang="zh-CN">
                <a:ea typeface="黑体" pitchFamily="49" charset="-122"/>
              </a:endParaRPr>
            </a:p>
          </p:txBody>
        </p:sp>
        <p:sp>
          <p:nvSpPr>
            <p:cNvPr id="614424" name="Line 21"/>
            <p:cNvSpPr>
              <a:spLocks noChangeShapeType="1"/>
            </p:cNvSpPr>
            <p:nvPr/>
          </p:nvSpPr>
          <p:spPr bwMode="auto">
            <a:xfrm>
              <a:off x="4659" y="2180"/>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614425" name="Line 22"/>
            <p:cNvSpPr>
              <a:spLocks noChangeShapeType="1"/>
            </p:cNvSpPr>
            <p:nvPr/>
          </p:nvSpPr>
          <p:spPr bwMode="auto">
            <a:xfrm>
              <a:off x="4656" y="2331"/>
              <a:ext cx="362"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614426" name="AutoShape 23"/>
            <p:cNvSpPr>
              <a:spLocks noChangeArrowheads="1"/>
            </p:cNvSpPr>
            <p:nvPr/>
          </p:nvSpPr>
          <p:spPr bwMode="auto">
            <a:xfrm rot="746037">
              <a:off x="4850" y="2245"/>
              <a:ext cx="132" cy="126"/>
            </a:xfrm>
            <a:prstGeom prst="rightArrow">
              <a:avLst>
                <a:gd name="adj1" fmla="val 50000"/>
                <a:gd name="adj2" fmla="val 26190"/>
              </a:avLst>
            </a:prstGeom>
            <a:solidFill>
              <a:schemeClr val="bg1"/>
            </a:solidFill>
            <a:ln w="9525">
              <a:solidFill>
                <a:srgbClr val="333399"/>
              </a:solidFill>
              <a:miter lim="800000"/>
              <a:headEnd/>
              <a:tailEnd/>
            </a:ln>
          </p:spPr>
          <p:txBody>
            <a:bodyPr wrap="none" anchor="ctr"/>
            <a:lstStyle/>
            <a:p>
              <a:endParaRPr lang="zh-CN" altLang="zh-CN"/>
            </a:p>
          </p:txBody>
        </p:sp>
      </p:grpSp>
      <p:grpSp>
        <p:nvGrpSpPr>
          <p:cNvPr id="6" name="Group 139"/>
          <p:cNvGrpSpPr>
            <a:grpSpLocks/>
          </p:cNvGrpSpPr>
          <p:nvPr/>
        </p:nvGrpSpPr>
        <p:grpSpPr bwMode="auto">
          <a:xfrm>
            <a:off x="7956550" y="1744663"/>
            <a:ext cx="585788" cy="384175"/>
            <a:chOff x="5012" y="1864"/>
            <a:chExt cx="369" cy="242"/>
          </a:xfrm>
        </p:grpSpPr>
        <p:sp>
          <p:nvSpPr>
            <p:cNvPr id="614428" name="AutoShape 24"/>
            <p:cNvSpPr>
              <a:spLocks noChangeArrowheads="1"/>
            </p:cNvSpPr>
            <p:nvPr/>
          </p:nvSpPr>
          <p:spPr bwMode="auto">
            <a:xfrm rot="5400000">
              <a:off x="5096" y="1821"/>
              <a:ext cx="210" cy="359"/>
            </a:xfrm>
            <a:prstGeom prst="parallelogram">
              <a:avLst>
                <a:gd name="adj" fmla="val 29162"/>
              </a:avLst>
            </a:prstGeom>
            <a:solidFill>
              <a:srgbClr val="DDDDDD"/>
            </a:solidFill>
            <a:ln w="9525">
              <a:noFill/>
              <a:miter lim="800000"/>
              <a:headEnd/>
              <a:tailEnd/>
            </a:ln>
          </p:spPr>
          <p:txBody>
            <a:bodyPr wrap="none" anchor="ctr"/>
            <a:lstStyle/>
            <a:p>
              <a:endParaRPr lang="zh-CN" altLang="zh-CN"/>
            </a:p>
          </p:txBody>
        </p:sp>
        <p:sp>
          <p:nvSpPr>
            <p:cNvPr id="614429" name="Text Box 25"/>
            <p:cNvSpPr txBox="1">
              <a:spLocks noChangeArrowheads="1"/>
            </p:cNvSpPr>
            <p:nvPr/>
          </p:nvSpPr>
          <p:spPr bwMode="auto">
            <a:xfrm rot="626605">
              <a:off x="5012" y="1864"/>
              <a:ext cx="265" cy="231"/>
            </a:xfrm>
            <a:prstGeom prst="rect">
              <a:avLst/>
            </a:prstGeom>
            <a:noFill/>
            <a:ln w="9525">
              <a:noFill/>
              <a:miter lim="800000"/>
              <a:headEnd type="none" w="sm" len="lg"/>
              <a:tailEnd type="none" w="sm" len="lg"/>
            </a:ln>
          </p:spPr>
          <p:txBody>
            <a:bodyPr wrap="none">
              <a:spAutoFit/>
            </a:bodyPr>
            <a:lstStyle/>
            <a:p>
              <a:r>
                <a:rPr kumimoji="1" lang="en-US" altLang="zh-CN">
                  <a:ea typeface="黑体" pitchFamily="49" charset="-122"/>
                </a:rPr>
                <a:t>P</a:t>
              </a:r>
              <a:r>
                <a:rPr kumimoji="1" lang="en-US" altLang="zh-CN" baseline="-25000">
                  <a:ea typeface="黑体" pitchFamily="49" charset="-122"/>
                </a:rPr>
                <a:t>1</a:t>
              </a:r>
              <a:endParaRPr kumimoji="1" lang="en-US" altLang="zh-CN">
                <a:ea typeface="黑体" pitchFamily="49" charset="-122"/>
              </a:endParaRPr>
            </a:p>
          </p:txBody>
        </p:sp>
        <p:sp>
          <p:nvSpPr>
            <p:cNvPr id="614430"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614431"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614432"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w="9525">
              <a:solidFill>
                <a:srgbClr val="333399"/>
              </a:solidFill>
              <a:miter lim="800000"/>
              <a:headEnd/>
              <a:tailEnd/>
            </a:ln>
          </p:spPr>
          <p:txBody>
            <a:bodyPr wrap="none" anchor="ctr"/>
            <a:lstStyle/>
            <a:p>
              <a:endParaRPr lang="zh-CN" altLang="zh-CN"/>
            </a:p>
          </p:txBody>
        </p:sp>
      </p:grpSp>
      <p:grpSp>
        <p:nvGrpSpPr>
          <p:cNvPr id="7" name="Group 140"/>
          <p:cNvGrpSpPr>
            <a:grpSpLocks/>
          </p:cNvGrpSpPr>
          <p:nvPr/>
        </p:nvGrpSpPr>
        <p:grpSpPr bwMode="auto">
          <a:xfrm>
            <a:off x="7948613" y="2009775"/>
            <a:ext cx="585787" cy="403225"/>
            <a:chOff x="5007" y="2031"/>
            <a:chExt cx="369" cy="254"/>
          </a:xfrm>
        </p:grpSpPr>
        <p:sp>
          <p:nvSpPr>
            <p:cNvPr id="614434" name="AutoShape 29"/>
            <p:cNvSpPr>
              <a:spLocks noChangeArrowheads="1"/>
            </p:cNvSpPr>
            <p:nvPr/>
          </p:nvSpPr>
          <p:spPr bwMode="auto">
            <a:xfrm rot="5400000">
              <a:off x="5091" y="2000"/>
              <a:ext cx="210" cy="359"/>
            </a:xfrm>
            <a:prstGeom prst="parallelogram">
              <a:avLst>
                <a:gd name="adj" fmla="val 29162"/>
              </a:avLst>
            </a:prstGeom>
            <a:solidFill>
              <a:srgbClr val="DDDDDD"/>
            </a:solidFill>
            <a:ln w="9525">
              <a:noFill/>
              <a:miter lim="800000"/>
              <a:headEnd/>
              <a:tailEnd/>
            </a:ln>
          </p:spPr>
          <p:txBody>
            <a:bodyPr wrap="none" anchor="ctr"/>
            <a:lstStyle/>
            <a:p>
              <a:endParaRPr lang="zh-CN" altLang="zh-CN"/>
            </a:p>
          </p:txBody>
        </p:sp>
        <p:sp>
          <p:nvSpPr>
            <p:cNvPr id="614435" name="Text Box 30"/>
            <p:cNvSpPr txBox="1">
              <a:spLocks noChangeArrowheads="1"/>
            </p:cNvSpPr>
            <p:nvPr/>
          </p:nvSpPr>
          <p:spPr bwMode="auto">
            <a:xfrm rot="626605">
              <a:off x="5007" y="2031"/>
              <a:ext cx="265" cy="231"/>
            </a:xfrm>
            <a:prstGeom prst="rect">
              <a:avLst/>
            </a:prstGeom>
            <a:noFill/>
            <a:ln w="9525">
              <a:noFill/>
              <a:miter lim="800000"/>
              <a:headEnd type="none" w="sm" len="lg"/>
              <a:tailEnd type="none" w="sm" len="lg"/>
            </a:ln>
          </p:spPr>
          <p:txBody>
            <a:bodyPr wrap="none">
              <a:spAutoFit/>
            </a:bodyPr>
            <a:lstStyle/>
            <a:p>
              <a:r>
                <a:rPr kumimoji="1" lang="en-US" altLang="zh-CN">
                  <a:ea typeface="黑体" pitchFamily="49" charset="-122"/>
                </a:rPr>
                <a:t>P</a:t>
              </a:r>
              <a:r>
                <a:rPr kumimoji="1" lang="en-US" altLang="zh-CN" baseline="-25000">
                  <a:ea typeface="黑体" pitchFamily="49" charset="-122"/>
                </a:rPr>
                <a:t>2</a:t>
              </a:r>
              <a:endParaRPr kumimoji="1" lang="en-US" altLang="zh-CN">
                <a:ea typeface="黑体" pitchFamily="49" charset="-122"/>
              </a:endParaRPr>
            </a:p>
          </p:txBody>
        </p:sp>
        <p:sp>
          <p:nvSpPr>
            <p:cNvPr id="614436"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614437"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614438"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w="9525">
              <a:solidFill>
                <a:srgbClr val="333399"/>
              </a:solidFill>
              <a:miter lim="800000"/>
              <a:headEnd/>
              <a:tailEnd/>
            </a:ln>
          </p:spPr>
          <p:txBody>
            <a:bodyPr wrap="none" anchor="ctr"/>
            <a:lstStyle/>
            <a:p>
              <a:endParaRPr lang="zh-CN" altLang="zh-CN"/>
            </a:p>
          </p:txBody>
        </p:sp>
      </p:grpSp>
      <p:grpSp>
        <p:nvGrpSpPr>
          <p:cNvPr id="8" name="Group 141"/>
          <p:cNvGrpSpPr>
            <a:grpSpLocks/>
          </p:cNvGrpSpPr>
          <p:nvPr/>
        </p:nvGrpSpPr>
        <p:grpSpPr bwMode="auto">
          <a:xfrm>
            <a:off x="7959725" y="2297113"/>
            <a:ext cx="581025" cy="395287"/>
            <a:chOff x="5014" y="2212"/>
            <a:chExt cx="366" cy="249"/>
          </a:xfrm>
        </p:grpSpPr>
        <p:sp>
          <p:nvSpPr>
            <p:cNvPr id="614440" name="AutoShape 34"/>
            <p:cNvSpPr>
              <a:spLocks noChangeArrowheads="1"/>
            </p:cNvSpPr>
            <p:nvPr/>
          </p:nvSpPr>
          <p:spPr bwMode="auto">
            <a:xfrm rot="5400000">
              <a:off x="5094" y="2176"/>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zh-CN"/>
            </a:p>
          </p:txBody>
        </p:sp>
        <p:sp>
          <p:nvSpPr>
            <p:cNvPr id="614441" name="Text Box 35"/>
            <p:cNvSpPr txBox="1">
              <a:spLocks noChangeArrowheads="1"/>
            </p:cNvSpPr>
            <p:nvPr/>
          </p:nvSpPr>
          <p:spPr bwMode="auto">
            <a:xfrm rot="626605">
              <a:off x="5017" y="2212"/>
              <a:ext cx="265" cy="231"/>
            </a:xfrm>
            <a:prstGeom prst="rect">
              <a:avLst/>
            </a:prstGeom>
            <a:noFill/>
            <a:ln w="9525">
              <a:noFill/>
              <a:miter lim="800000"/>
              <a:headEnd type="none" w="sm" len="lg"/>
              <a:tailEnd type="none" w="sm" len="lg"/>
            </a:ln>
          </p:spPr>
          <p:txBody>
            <a:bodyPr wrap="none">
              <a:spAutoFit/>
            </a:bodyPr>
            <a:lstStyle/>
            <a:p>
              <a:r>
                <a:rPr kumimoji="1" lang="en-US" altLang="zh-CN">
                  <a:ea typeface="黑体" pitchFamily="49" charset="-122"/>
                </a:rPr>
                <a:t>P</a:t>
              </a:r>
              <a:r>
                <a:rPr kumimoji="1" lang="en-US" altLang="zh-CN" baseline="-25000">
                  <a:ea typeface="黑体" pitchFamily="49" charset="-122"/>
                </a:rPr>
                <a:t>3</a:t>
              </a:r>
              <a:endParaRPr kumimoji="1" lang="en-US" altLang="zh-CN">
                <a:ea typeface="黑体" pitchFamily="49" charset="-122"/>
              </a:endParaRPr>
            </a:p>
          </p:txBody>
        </p:sp>
        <p:sp>
          <p:nvSpPr>
            <p:cNvPr id="614442"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614443"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614444"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w="9525">
              <a:solidFill>
                <a:srgbClr val="333399"/>
              </a:solidFill>
              <a:miter lim="800000"/>
              <a:headEnd/>
              <a:tailEnd/>
            </a:ln>
          </p:spPr>
          <p:txBody>
            <a:bodyPr wrap="none" anchor="ctr"/>
            <a:lstStyle/>
            <a:p>
              <a:endParaRPr lang="zh-CN" altLang="zh-CN"/>
            </a:p>
          </p:txBody>
        </p:sp>
      </p:grpSp>
      <p:grpSp>
        <p:nvGrpSpPr>
          <p:cNvPr id="9" name="Group 142"/>
          <p:cNvGrpSpPr>
            <a:grpSpLocks/>
          </p:cNvGrpSpPr>
          <p:nvPr/>
        </p:nvGrpSpPr>
        <p:grpSpPr bwMode="auto">
          <a:xfrm>
            <a:off x="7959725" y="2566988"/>
            <a:ext cx="587375" cy="404812"/>
            <a:chOff x="5014" y="2382"/>
            <a:chExt cx="370" cy="255"/>
          </a:xfrm>
        </p:grpSpPr>
        <p:sp>
          <p:nvSpPr>
            <p:cNvPr id="614446" name="AutoShape 39"/>
            <p:cNvSpPr>
              <a:spLocks noChangeArrowheads="1"/>
            </p:cNvSpPr>
            <p:nvPr/>
          </p:nvSpPr>
          <p:spPr bwMode="auto">
            <a:xfrm rot="5400000">
              <a:off x="5098" y="2352"/>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zh-CN"/>
            </a:p>
          </p:txBody>
        </p:sp>
        <p:sp>
          <p:nvSpPr>
            <p:cNvPr id="614447" name="Text Box 40"/>
            <p:cNvSpPr txBox="1">
              <a:spLocks noChangeArrowheads="1"/>
            </p:cNvSpPr>
            <p:nvPr/>
          </p:nvSpPr>
          <p:spPr bwMode="auto">
            <a:xfrm rot="626605">
              <a:off x="5014" y="2382"/>
              <a:ext cx="265" cy="231"/>
            </a:xfrm>
            <a:prstGeom prst="rect">
              <a:avLst/>
            </a:prstGeom>
            <a:noFill/>
            <a:ln w="9525">
              <a:noFill/>
              <a:miter lim="800000"/>
              <a:headEnd type="none" w="sm" len="lg"/>
              <a:tailEnd type="none" w="sm" len="lg"/>
            </a:ln>
          </p:spPr>
          <p:txBody>
            <a:bodyPr wrap="none">
              <a:spAutoFit/>
            </a:bodyPr>
            <a:lstStyle/>
            <a:p>
              <a:r>
                <a:rPr kumimoji="1" lang="en-US" altLang="zh-CN">
                  <a:ea typeface="黑体" pitchFamily="49" charset="-122"/>
                </a:rPr>
                <a:t>P</a:t>
              </a:r>
              <a:r>
                <a:rPr kumimoji="1" lang="en-US" altLang="zh-CN" baseline="-25000">
                  <a:ea typeface="黑体" pitchFamily="49" charset="-122"/>
                </a:rPr>
                <a:t>4</a:t>
              </a:r>
              <a:endParaRPr kumimoji="1" lang="en-US" altLang="zh-CN">
                <a:ea typeface="黑体" pitchFamily="49" charset="-122"/>
              </a:endParaRPr>
            </a:p>
          </p:txBody>
        </p:sp>
        <p:sp>
          <p:nvSpPr>
            <p:cNvPr id="614448" name="Line 41"/>
            <p:cNvSpPr>
              <a:spLocks noChangeShapeType="1"/>
            </p:cNvSpPr>
            <p:nvPr/>
          </p:nvSpPr>
          <p:spPr bwMode="auto">
            <a:xfrm>
              <a:off x="5021" y="2422"/>
              <a:ext cx="363" cy="64"/>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614449" name="Line 42"/>
            <p:cNvSpPr>
              <a:spLocks noChangeShapeType="1"/>
            </p:cNvSpPr>
            <p:nvPr/>
          </p:nvSpPr>
          <p:spPr bwMode="auto">
            <a:xfrm>
              <a:off x="5017" y="2573"/>
              <a:ext cx="363" cy="64"/>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614450" name="AutoShape 43"/>
            <p:cNvSpPr>
              <a:spLocks noChangeArrowheads="1"/>
            </p:cNvSpPr>
            <p:nvPr/>
          </p:nvSpPr>
          <p:spPr bwMode="auto">
            <a:xfrm rot="746037">
              <a:off x="5212" y="2487"/>
              <a:ext cx="132" cy="127"/>
            </a:xfrm>
            <a:prstGeom prst="rightArrow">
              <a:avLst>
                <a:gd name="adj1" fmla="val 50000"/>
                <a:gd name="adj2" fmla="val 25984"/>
              </a:avLst>
            </a:prstGeom>
            <a:solidFill>
              <a:schemeClr val="bg1"/>
            </a:solidFill>
            <a:ln w="9525">
              <a:solidFill>
                <a:srgbClr val="333399"/>
              </a:solidFill>
              <a:miter lim="800000"/>
              <a:headEnd/>
              <a:tailEnd/>
            </a:ln>
          </p:spPr>
          <p:txBody>
            <a:bodyPr wrap="none" anchor="ctr"/>
            <a:lstStyle/>
            <a:p>
              <a:endParaRPr lang="zh-CN" altLang="zh-CN"/>
            </a:p>
          </p:txBody>
        </p:sp>
      </p:grpSp>
      <p:grpSp>
        <p:nvGrpSpPr>
          <p:cNvPr id="10" name="Group 132"/>
          <p:cNvGrpSpPr>
            <a:grpSpLocks/>
          </p:cNvGrpSpPr>
          <p:nvPr/>
        </p:nvGrpSpPr>
        <p:grpSpPr bwMode="auto">
          <a:xfrm>
            <a:off x="6805613" y="1528763"/>
            <a:ext cx="585787" cy="393700"/>
            <a:chOff x="4287" y="1728"/>
            <a:chExt cx="369" cy="248"/>
          </a:xfrm>
        </p:grpSpPr>
        <p:sp>
          <p:nvSpPr>
            <p:cNvPr id="614452" name="AutoShape 49"/>
            <p:cNvSpPr>
              <a:spLocks noChangeArrowheads="1"/>
            </p:cNvSpPr>
            <p:nvPr/>
          </p:nvSpPr>
          <p:spPr bwMode="auto">
            <a:xfrm rot="5400000">
              <a:off x="4371" y="1691"/>
              <a:ext cx="210" cy="360"/>
            </a:xfrm>
            <a:prstGeom prst="parallelogram">
              <a:avLst>
                <a:gd name="adj" fmla="val 29162"/>
              </a:avLst>
            </a:prstGeom>
            <a:solidFill>
              <a:srgbClr val="DDDDDD"/>
            </a:solidFill>
            <a:ln w="9525">
              <a:noFill/>
              <a:miter lim="800000"/>
              <a:headEnd/>
              <a:tailEnd/>
            </a:ln>
          </p:spPr>
          <p:txBody>
            <a:bodyPr wrap="none" anchor="ctr"/>
            <a:lstStyle/>
            <a:p>
              <a:endParaRPr lang="zh-CN" altLang="zh-CN"/>
            </a:p>
          </p:txBody>
        </p:sp>
        <p:sp>
          <p:nvSpPr>
            <p:cNvPr id="614453" name="Text Box 50"/>
            <p:cNvSpPr txBox="1">
              <a:spLocks noChangeArrowheads="1"/>
            </p:cNvSpPr>
            <p:nvPr/>
          </p:nvSpPr>
          <p:spPr bwMode="auto">
            <a:xfrm rot="626605">
              <a:off x="4287" y="1728"/>
              <a:ext cx="265" cy="231"/>
            </a:xfrm>
            <a:prstGeom prst="rect">
              <a:avLst/>
            </a:prstGeom>
            <a:noFill/>
            <a:ln w="9525">
              <a:noFill/>
              <a:miter lim="800000"/>
              <a:headEnd type="none" w="sm" len="lg"/>
              <a:tailEnd type="none" w="sm" len="lg"/>
            </a:ln>
          </p:spPr>
          <p:txBody>
            <a:bodyPr wrap="none">
              <a:spAutoFit/>
            </a:bodyPr>
            <a:lstStyle/>
            <a:p>
              <a:r>
                <a:rPr kumimoji="1" lang="en-US" altLang="zh-CN">
                  <a:ea typeface="黑体" pitchFamily="49" charset="-122"/>
                </a:rPr>
                <a:t>P</a:t>
              </a:r>
              <a:r>
                <a:rPr kumimoji="1" lang="en-US" altLang="zh-CN" baseline="-25000">
                  <a:ea typeface="黑体" pitchFamily="49" charset="-122"/>
                </a:rPr>
                <a:t>3</a:t>
              </a:r>
              <a:endParaRPr kumimoji="1" lang="en-US" altLang="zh-CN">
                <a:ea typeface="黑体" pitchFamily="49" charset="-122"/>
              </a:endParaRPr>
            </a:p>
          </p:txBody>
        </p:sp>
        <p:sp>
          <p:nvSpPr>
            <p:cNvPr id="614454"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614455"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614456" name="AutoShape 53"/>
            <p:cNvSpPr>
              <a:spLocks noChangeArrowheads="1"/>
            </p:cNvSpPr>
            <p:nvPr/>
          </p:nvSpPr>
          <p:spPr bwMode="auto">
            <a:xfrm rot="746037">
              <a:off x="4484" y="1827"/>
              <a:ext cx="133" cy="127"/>
            </a:xfrm>
            <a:prstGeom prst="rightArrow">
              <a:avLst>
                <a:gd name="adj1" fmla="val 50000"/>
                <a:gd name="adj2" fmla="val 26181"/>
              </a:avLst>
            </a:prstGeom>
            <a:solidFill>
              <a:schemeClr val="bg1"/>
            </a:solidFill>
            <a:ln w="9525">
              <a:solidFill>
                <a:srgbClr val="333399"/>
              </a:solidFill>
              <a:miter lim="800000"/>
              <a:headEnd/>
              <a:tailEnd/>
            </a:ln>
          </p:spPr>
          <p:txBody>
            <a:bodyPr wrap="none" anchor="ctr"/>
            <a:lstStyle/>
            <a:p>
              <a:endParaRPr lang="zh-CN" altLang="zh-CN"/>
            </a:p>
          </p:txBody>
        </p:sp>
      </p:grpSp>
      <p:grpSp>
        <p:nvGrpSpPr>
          <p:cNvPr id="11" name="Group 133"/>
          <p:cNvGrpSpPr>
            <a:grpSpLocks/>
          </p:cNvGrpSpPr>
          <p:nvPr/>
        </p:nvGrpSpPr>
        <p:grpSpPr bwMode="auto">
          <a:xfrm>
            <a:off x="6816725" y="1806575"/>
            <a:ext cx="581025" cy="395288"/>
            <a:chOff x="4294" y="1903"/>
            <a:chExt cx="366" cy="249"/>
          </a:xfrm>
        </p:grpSpPr>
        <p:sp>
          <p:nvSpPr>
            <p:cNvPr id="614458" name="AutoShape 54"/>
            <p:cNvSpPr>
              <a:spLocks noChangeArrowheads="1"/>
            </p:cNvSpPr>
            <p:nvPr/>
          </p:nvSpPr>
          <p:spPr bwMode="auto">
            <a:xfrm rot="5400000">
              <a:off x="4374" y="1867"/>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zh-CN"/>
            </a:p>
          </p:txBody>
        </p:sp>
        <p:sp>
          <p:nvSpPr>
            <p:cNvPr id="614459" name="Text Box 55"/>
            <p:cNvSpPr txBox="1">
              <a:spLocks noChangeArrowheads="1"/>
            </p:cNvSpPr>
            <p:nvPr/>
          </p:nvSpPr>
          <p:spPr bwMode="auto">
            <a:xfrm rot="626605">
              <a:off x="4297" y="1903"/>
              <a:ext cx="265" cy="231"/>
            </a:xfrm>
            <a:prstGeom prst="rect">
              <a:avLst/>
            </a:prstGeom>
            <a:noFill/>
            <a:ln w="9525">
              <a:noFill/>
              <a:miter lim="800000"/>
              <a:headEnd type="none" w="sm" len="lg"/>
              <a:tailEnd type="none" w="sm" len="lg"/>
            </a:ln>
          </p:spPr>
          <p:txBody>
            <a:bodyPr wrap="none">
              <a:spAutoFit/>
            </a:bodyPr>
            <a:lstStyle/>
            <a:p>
              <a:r>
                <a:rPr kumimoji="1" lang="en-US" altLang="zh-CN">
                  <a:ea typeface="黑体" pitchFamily="49" charset="-122"/>
                </a:rPr>
                <a:t>P</a:t>
              </a:r>
              <a:r>
                <a:rPr kumimoji="1" lang="en-US" altLang="zh-CN" baseline="-25000">
                  <a:ea typeface="黑体" pitchFamily="49" charset="-122"/>
                </a:rPr>
                <a:t>4</a:t>
              </a:r>
              <a:endParaRPr kumimoji="1" lang="en-US" altLang="zh-CN">
                <a:ea typeface="黑体" pitchFamily="49" charset="-122"/>
              </a:endParaRPr>
            </a:p>
          </p:txBody>
        </p:sp>
        <p:sp>
          <p:nvSpPr>
            <p:cNvPr id="614460" name="Line 56"/>
            <p:cNvSpPr>
              <a:spLocks noChangeShapeType="1"/>
            </p:cNvSpPr>
            <p:nvPr/>
          </p:nvSpPr>
          <p:spPr bwMode="auto">
            <a:xfrm>
              <a:off x="4297" y="1938"/>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614461" name="Line 57"/>
            <p:cNvSpPr>
              <a:spLocks noChangeShapeType="1"/>
            </p:cNvSpPr>
            <p:nvPr/>
          </p:nvSpPr>
          <p:spPr bwMode="auto">
            <a:xfrm>
              <a:off x="4294" y="2089"/>
              <a:ext cx="362"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614462" name="AutoShape 58"/>
            <p:cNvSpPr>
              <a:spLocks noChangeArrowheads="1"/>
            </p:cNvSpPr>
            <p:nvPr/>
          </p:nvSpPr>
          <p:spPr bwMode="auto">
            <a:xfrm rot="746037">
              <a:off x="4488" y="2003"/>
              <a:ext cx="133" cy="126"/>
            </a:xfrm>
            <a:prstGeom prst="rightArrow">
              <a:avLst>
                <a:gd name="adj1" fmla="val 50000"/>
                <a:gd name="adj2" fmla="val 26389"/>
              </a:avLst>
            </a:prstGeom>
            <a:solidFill>
              <a:schemeClr val="bg1"/>
            </a:solidFill>
            <a:ln w="9525">
              <a:solidFill>
                <a:srgbClr val="333399"/>
              </a:solidFill>
              <a:miter lim="800000"/>
              <a:headEnd/>
              <a:tailEnd/>
            </a:ln>
          </p:spPr>
          <p:txBody>
            <a:bodyPr wrap="none" anchor="ctr"/>
            <a:lstStyle/>
            <a:p>
              <a:endParaRPr lang="zh-CN" altLang="zh-CN"/>
            </a:p>
          </p:txBody>
        </p:sp>
      </p:grpSp>
      <p:grpSp>
        <p:nvGrpSpPr>
          <p:cNvPr id="12" name="Group 127"/>
          <p:cNvGrpSpPr>
            <a:grpSpLocks/>
          </p:cNvGrpSpPr>
          <p:nvPr/>
        </p:nvGrpSpPr>
        <p:grpSpPr bwMode="auto">
          <a:xfrm>
            <a:off x="4565650" y="2263775"/>
            <a:ext cx="582613" cy="1069975"/>
            <a:chOff x="2876" y="2191"/>
            <a:chExt cx="367" cy="674"/>
          </a:xfrm>
        </p:grpSpPr>
        <p:sp>
          <p:nvSpPr>
            <p:cNvPr id="614464" name="AutoShape 59"/>
            <p:cNvSpPr>
              <a:spLocks noChangeArrowheads="1"/>
            </p:cNvSpPr>
            <p:nvPr/>
          </p:nvSpPr>
          <p:spPr bwMode="auto">
            <a:xfrm rot="5400000">
              <a:off x="2729" y="2350"/>
              <a:ext cx="674" cy="355"/>
            </a:xfrm>
            <a:prstGeom prst="parallelogram">
              <a:avLst>
                <a:gd name="adj" fmla="val 18265"/>
              </a:avLst>
            </a:prstGeom>
            <a:solidFill>
              <a:srgbClr val="DDDDDD"/>
            </a:solidFill>
            <a:ln w="9525">
              <a:noFill/>
              <a:miter lim="800000"/>
              <a:headEnd/>
              <a:tailEnd/>
            </a:ln>
          </p:spPr>
          <p:txBody>
            <a:bodyPr wrap="none" anchor="ctr"/>
            <a:lstStyle/>
            <a:p>
              <a:endParaRPr lang="zh-CN" altLang="zh-CN"/>
            </a:p>
          </p:txBody>
        </p:sp>
        <p:sp>
          <p:nvSpPr>
            <p:cNvPr id="614465" name="AutoShape 60"/>
            <p:cNvSpPr>
              <a:spLocks noChangeArrowheads="1"/>
            </p:cNvSpPr>
            <p:nvPr/>
          </p:nvSpPr>
          <p:spPr bwMode="auto">
            <a:xfrm rot="746037">
              <a:off x="2925" y="2654"/>
              <a:ext cx="227" cy="127"/>
            </a:xfrm>
            <a:prstGeom prst="rightArrow">
              <a:avLst>
                <a:gd name="adj1" fmla="val 50000"/>
                <a:gd name="adj2" fmla="val 44685"/>
              </a:avLst>
            </a:prstGeom>
            <a:solidFill>
              <a:schemeClr val="bg1"/>
            </a:solidFill>
            <a:ln w="9525">
              <a:solidFill>
                <a:srgbClr val="333399"/>
              </a:solidFill>
              <a:miter lim="800000"/>
              <a:headEnd/>
              <a:tailEnd/>
            </a:ln>
          </p:spPr>
          <p:txBody>
            <a:bodyPr wrap="none" anchor="ctr"/>
            <a:lstStyle/>
            <a:p>
              <a:endParaRPr lang="zh-CN" altLang="zh-CN"/>
            </a:p>
          </p:txBody>
        </p:sp>
        <p:sp>
          <p:nvSpPr>
            <p:cNvPr id="614466" name="Text Box 61"/>
            <p:cNvSpPr txBox="1">
              <a:spLocks noChangeArrowheads="1"/>
            </p:cNvSpPr>
            <p:nvPr/>
          </p:nvSpPr>
          <p:spPr bwMode="auto">
            <a:xfrm>
              <a:off x="2919" y="2300"/>
              <a:ext cx="260" cy="334"/>
            </a:xfrm>
            <a:prstGeom prst="rect">
              <a:avLst/>
            </a:prstGeom>
            <a:noFill/>
            <a:ln w="9525">
              <a:noFill/>
              <a:miter lim="800000"/>
              <a:headEnd/>
              <a:tailEnd/>
            </a:ln>
          </p:spPr>
          <p:txBody>
            <a:bodyPr wrap="none">
              <a:spAutoFit/>
            </a:bodyPr>
            <a:lstStyle/>
            <a:p>
              <a:pPr>
                <a:lnSpc>
                  <a:spcPct val="80000"/>
                </a:lnSpc>
              </a:pPr>
              <a:r>
                <a:rPr kumimoji="1" lang="zh-CN" altLang="en-US">
                  <a:ea typeface="黑体" pitchFamily="49" charset="-122"/>
                </a:rPr>
                <a:t>报</a:t>
              </a:r>
            </a:p>
            <a:p>
              <a:pPr>
                <a:lnSpc>
                  <a:spcPct val="80000"/>
                </a:lnSpc>
              </a:pPr>
              <a:r>
                <a:rPr kumimoji="1" lang="zh-CN" altLang="en-US">
                  <a:ea typeface="黑体" pitchFamily="49" charset="-122"/>
                </a:rPr>
                <a:t>文</a:t>
              </a:r>
            </a:p>
          </p:txBody>
        </p:sp>
        <p:sp>
          <p:nvSpPr>
            <p:cNvPr id="614467" name="Line 62"/>
            <p:cNvSpPr>
              <a:spLocks noChangeShapeType="1"/>
            </p:cNvSpPr>
            <p:nvPr/>
          </p:nvSpPr>
          <p:spPr bwMode="auto">
            <a:xfrm>
              <a:off x="2876" y="2191"/>
              <a:ext cx="363" cy="57"/>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614468" name="Line 63"/>
            <p:cNvSpPr>
              <a:spLocks noChangeShapeType="1"/>
            </p:cNvSpPr>
            <p:nvPr/>
          </p:nvSpPr>
          <p:spPr bwMode="auto">
            <a:xfrm>
              <a:off x="2876" y="2807"/>
              <a:ext cx="363" cy="58"/>
            </a:xfrm>
            <a:prstGeom prst="line">
              <a:avLst/>
            </a:prstGeom>
            <a:noFill/>
            <a:ln w="9525">
              <a:solidFill>
                <a:schemeClr val="tx1"/>
              </a:solidFill>
              <a:round/>
              <a:headEnd type="none" w="sm" len="lg"/>
              <a:tailEnd type="none" w="sm" len="lg"/>
            </a:ln>
          </p:spPr>
          <p:txBody>
            <a:bodyPr wrap="none" anchor="ctr"/>
            <a:lstStyle/>
            <a:p>
              <a:endParaRPr lang="zh-CN" altLang="en-US"/>
            </a:p>
          </p:txBody>
        </p:sp>
      </p:grpSp>
      <p:grpSp>
        <p:nvGrpSpPr>
          <p:cNvPr id="13" name="Group 128"/>
          <p:cNvGrpSpPr>
            <a:grpSpLocks/>
          </p:cNvGrpSpPr>
          <p:nvPr/>
        </p:nvGrpSpPr>
        <p:grpSpPr bwMode="auto">
          <a:xfrm>
            <a:off x="5160963" y="3600450"/>
            <a:ext cx="581025" cy="1071563"/>
            <a:chOff x="3251" y="3033"/>
            <a:chExt cx="366" cy="675"/>
          </a:xfrm>
        </p:grpSpPr>
        <p:sp>
          <p:nvSpPr>
            <p:cNvPr id="614470" name="AutoShape 64"/>
            <p:cNvSpPr>
              <a:spLocks noChangeArrowheads="1"/>
            </p:cNvSpPr>
            <p:nvPr/>
          </p:nvSpPr>
          <p:spPr bwMode="auto">
            <a:xfrm rot="5400000">
              <a:off x="3102" y="3193"/>
              <a:ext cx="675" cy="355"/>
            </a:xfrm>
            <a:prstGeom prst="parallelogram">
              <a:avLst>
                <a:gd name="adj" fmla="val 18292"/>
              </a:avLst>
            </a:prstGeom>
            <a:solidFill>
              <a:srgbClr val="DDDDDD"/>
            </a:solidFill>
            <a:ln w="9525">
              <a:noFill/>
              <a:miter lim="800000"/>
              <a:headEnd/>
              <a:tailEnd/>
            </a:ln>
          </p:spPr>
          <p:txBody>
            <a:bodyPr wrap="none" anchor="ctr"/>
            <a:lstStyle/>
            <a:p>
              <a:endParaRPr lang="zh-CN" altLang="zh-CN"/>
            </a:p>
          </p:txBody>
        </p:sp>
        <p:sp>
          <p:nvSpPr>
            <p:cNvPr id="614471" name="AutoShape 65"/>
            <p:cNvSpPr>
              <a:spLocks noChangeArrowheads="1"/>
            </p:cNvSpPr>
            <p:nvPr/>
          </p:nvSpPr>
          <p:spPr bwMode="auto">
            <a:xfrm rot="746037">
              <a:off x="3300" y="3497"/>
              <a:ext cx="226" cy="126"/>
            </a:xfrm>
            <a:prstGeom prst="rightArrow">
              <a:avLst>
                <a:gd name="adj1" fmla="val 50000"/>
                <a:gd name="adj2" fmla="val 44841"/>
              </a:avLst>
            </a:prstGeom>
            <a:solidFill>
              <a:schemeClr val="bg1"/>
            </a:solidFill>
            <a:ln w="9525">
              <a:solidFill>
                <a:srgbClr val="333399"/>
              </a:solidFill>
              <a:miter lim="800000"/>
              <a:headEnd/>
              <a:tailEnd/>
            </a:ln>
          </p:spPr>
          <p:txBody>
            <a:bodyPr wrap="none" anchor="ctr"/>
            <a:lstStyle/>
            <a:p>
              <a:endParaRPr lang="zh-CN" altLang="zh-CN"/>
            </a:p>
          </p:txBody>
        </p:sp>
        <p:sp>
          <p:nvSpPr>
            <p:cNvPr id="614472" name="Text Box 66"/>
            <p:cNvSpPr txBox="1">
              <a:spLocks noChangeArrowheads="1"/>
            </p:cNvSpPr>
            <p:nvPr/>
          </p:nvSpPr>
          <p:spPr bwMode="auto">
            <a:xfrm>
              <a:off x="3293" y="3143"/>
              <a:ext cx="260" cy="334"/>
            </a:xfrm>
            <a:prstGeom prst="rect">
              <a:avLst/>
            </a:prstGeom>
            <a:noFill/>
            <a:ln w="9525">
              <a:noFill/>
              <a:miter lim="800000"/>
              <a:headEnd/>
              <a:tailEnd/>
            </a:ln>
          </p:spPr>
          <p:txBody>
            <a:bodyPr wrap="none">
              <a:spAutoFit/>
            </a:bodyPr>
            <a:lstStyle/>
            <a:p>
              <a:pPr>
                <a:lnSpc>
                  <a:spcPct val="80000"/>
                </a:lnSpc>
              </a:pPr>
              <a:r>
                <a:rPr kumimoji="1" lang="zh-CN" altLang="en-US">
                  <a:ea typeface="黑体" pitchFamily="49" charset="-122"/>
                </a:rPr>
                <a:t>报</a:t>
              </a:r>
            </a:p>
            <a:p>
              <a:pPr>
                <a:lnSpc>
                  <a:spcPct val="80000"/>
                </a:lnSpc>
              </a:pPr>
              <a:r>
                <a:rPr kumimoji="1" lang="zh-CN" altLang="en-US">
                  <a:ea typeface="黑体" pitchFamily="49" charset="-122"/>
                </a:rPr>
                <a:t>文</a:t>
              </a:r>
            </a:p>
          </p:txBody>
        </p:sp>
        <p:sp>
          <p:nvSpPr>
            <p:cNvPr id="614473" name="Line 67"/>
            <p:cNvSpPr>
              <a:spLocks noChangeShapeType="1"/>
            </p:cNvSpPr>
            <p:nvPr/>
          </p:nvSpPr>
          <p:spPr bwMode="auto">
            <a:xfrm>
              <a:off x="3251" y="3033"/>
              <a:ext cx="362" cy="58"/>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614474" name="Line 68"/>
            <p:cNvSpPr>
              <a:spLocks noChangeShapeType="1"/>
            </p:cNvSpPr>
            <p:nvPr/>
          </p:nvSpPr>
          <p:spPr bwMode="auto">
            <a:xfrm>
              <a:off x="3251" y="3650"/>
              <a:ext cx="362" cy="58"/>
            </a:xfrm>
            <a:prstGeom prst="line">
              <a:avLst/>
            </a:prstGeom>
            <a:noFill/>
            <a:ln w="9525">
              <a:solidFill>
                <a:schemeClr val="tx1"/>
              </a:solidFill>
              <a:round/>
              <a:headEnd type="none" w="sm" len="lg"/>
              <a:tailEnd type="none" w="sm" len="lg"/>
            </a:ln>
          </p:spPr>
          <p:txBody>
            <a:bodyPr wrap="none" anchor="ctr"/>
            <a:lstStyle/>
            <a:p>
              <a:endParaRPr lang="zh-CN" altLang="en-US"/>
            </a:p>
          </p:txBody>
        </p:sp>
      </p:grpSp>
      <p:grpSp>
        <p:nvGrpSpPr>
          <p:cNvPr id="14" name="Group 126"/>
          <p:cNvGrpSpPr>
            <a:grpSpLocks/>
          </p:cNvGrpSpPr>
          <p:nvPr/>
        </p:nvGrpSpPr>
        <p:grpSpPr bwMode="auto">
          <a:xfrm>
            <a:off x="3998913" y="992188"/>
            <a:ext cx="573087" cy="1069975"/>
            <a:chOff x="2519" y="1390"/>
            <a:chExt cx="361" cy="674"/>
          </a:xfrm>
        </p:grpSpPr>
        <p:sp>
          <p:nvSpPr>
            <p:cNvPr id="614476" name="AutoShape 69"/>
            <p:cNvSpPr>
              <a:spLocks noChangeArrowheads="1"/>
            </p:cNvSpPr>
            <p:nvPr/>
          </p:nvSpPr>
          <p:spPr bwMode="auto">
            <a:xfrm rot="5400000">
              <a:off x="2366" y="1549"/>
              <a:ext cx="674" cy="355"/>
            </a:xfrm>
            <a:prstGeom prst="parallelogram">
              <a:avLst>
                <a:gd name="adj" fmla="val 18265"/>
              </a:avLst>
            </a:prstGeom>
            <a:solidFill>
              <a:srgbClr val="DDDDDD"/>
            </a:solidFill>
            <a:ln w="9525">
              <a:noFill/>
              <a:miter lim="800000"/>
              <a:headEnd/>
              <a:tailEnd/>
            </a:ln>
          </p:spPr>
          <p:txBody>
            <a:bodyPr wrap="none" anchor="ctr"/>
            <a:lstStyle/>
            <a:p>
              <a:endParaRPr lang="zh-CN" altLang="zh-CN"/>
            </a:p>
          </p:txBody>
        </p:sp>
        <p:sp>
          <p:nvSpPr>
            <p:cNvPr id="614477" name="AutoShape 70"/>
            <p:cNvSpPr>
              <a:spLocks noChangeArrowheads="1"/>
            </p:cNvSpPr>
            <p:nvPr/>
          </p:nvSpPr>
          <p:spPr bwMode="auto">
            <a:xfrm rot="746037">
              <a:off x="2563" y="1853"/>
              <a:ext cx="226" cy="127"/>
            </a:xfrm>
            <a:prstGeom prst="rightArrow">
              <a:avLst>
                <a:gd name="adj1" fmla="val 50000"/>
                <a:gd name="adj2" fmla="val 44488"/>
              </a:avLst>
            </a:prstGeom>
            <a:solidFill>
              <a:schemeClr val="bg1"/>
            </a:solidFill>
            <a:ln w="9525">
              <a:solidFill>
                <a:srgbClr val="333399"/>
              </a:solidFill>
              <a:miter lim="800000"/>
              <a:headEnd/>
              <a:tailEnd/>
            </a:ln>
          </p:spPr>
          <p:txBody>
            <a:bodyPr wrap="none" anchor="ctr"/>
            <a:lstStyle/>
            <a:p>
              <a:endParaRPr lang="zh-CN" altLang="zh-CN"/>
            </a:p>
          </p:txBody>
        </p:sp>
        <p:sp>
          <p:nvSpPr>
            <p:cNvPr id="614478" name="Text Box 71"/>
            <p:cNvSpPr txBox="1">
              <a:spLocks noChangeArrowheads="1"/>
            </p:cNvSpPr>
            <p:nvPr/>
          </p:nvSpPr>
          <p:spPr bwMode="auto">
            <a:xfrm>
              <a:off x="2567" y="1500"/>
              <a:ext cx="260" cy="334"/>
            </a:xfrm>
            <a:prstGeom prst="rect">
              <a:avLst/>
            </a:prstGeom>
            <a:noFill/>
            <a:ln w="9525">
              <a:noFill/>
              <a:miter lim="800000"/>
              <a:headEnd/>
              <a:tailEnd/>
            </a:ln>
          </p:spPr>
          <p:txBody>
            <a:bodyPr wrap="none">
              <a:spAutoFit/>
            </a:bodyPr>
            <a:lstStyle/>
            <a:p>
              <a:pPr>
                <a:lnSpc>
                  <a:spcPct val="80000"/>
                </a:lnSpc>
              </a:pPr>
              <a:r>
                <a:rPr kumimoji="1" lang="zh-CN" altLang="en-US">
                  <a:ea typeface="黑体" pitchFamily="49" charset="-122"/>
                </a:rPr>
                <a:t>报</a:t>
              </a:r>
            </a:p>
            <a:p>
              <a:pPr>
                <a:lnSpc>
                  <a:spcPct val="80000"/>
                </a:lnSpc>
              </a:pPr>
              <a:r>
                <a:rPr kumimoji="1" lang="zh-CN" altLang="en-US">
                  <a:ea typeface="黑体" pitchFamily="49" charset="-122"/>
                </a:rPr>
                <a:t>文</a:t>
              </a:r>
            </a:p>
          </p:txBody>
        </p:sp>
        <p:sp>
          <p:nvSpPr>
            <p:cNvPr id="614479" name="Line 72"/>
            <p:cNvSpPr>
              <a:spLocks noChangeShapeType="1"/>
            </p:cNvSpPr>
            <p:nvPr/>
          </p:nvSpPr>
          <p:spPr bwMode="auto">
            <a:xfrm>
              <a:off x="2519" y="1395"/>
              <a:ext cx="357" cy="5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614480" name="Line 73"/>
            <p:cNvSpPr>
              <a:spLocks noChangeShapeType="1"/>
            </p:cNvSpPr>
            <p:nvPr/>
          </p:nvSpPr>
          <p:spPr bwMode="auto">
            <a:xfrm>
              <a:off x="2519" y="2001"/>
              <a:ext cx="357" cy="63"/>
            </a:xfrm>
            <a:prstGeom prst="line">
              <a:avLst/>
            </a:prstGeom>
            <a:noFill/>
            <a:ln w="9525">
              <a:solidFill>
                <a:schemeClr val="tx1"/>
              </a:solidFill>
              <a:round/>
              <a:headEnd type="none" w="sm" len="lg"/>
              <a:tailEnd type="none" w="sm" len="lg"/>
            </a:ln>
          </p:spPr>
          <p:txBody>
            <a:bodyPr wrap="none" anchor="ctr"/>
            <a:lstStyle/>
            <a:p>
              <a:endParaRPr lang="zh-CN" altLang="en-US"/>
            </a:p>
          </p:txBody>
        </p:sp>
      </p:grpSp>
      <p:sp>
        <p:nvSpPr>
          <p:cNvPr id="614481" name="Line 74"/>
          <p:cNvSpPr>
            <a:spLocks noChangeShapeType="1"/>
          </p:cNvSpPr>
          <p:nvPr/>
        </p:nvSpPr>
        <p:spPr bwMode="auto">
          <a:xfrm>
            <a:off x="1887538" y="992188"/>
            <a:ext cx="0" cy="3813175"/>
          </a:xfrm>
          <a:prstGeom prst="line">
            <a:avLst/>
          </a:prstGeom>
          <a:noFill/>
          <a:ln w="12700">
            <a:solidFill>
              <a:schemeClr val="tx1"/>
            </a:solidFill>
            <a:round/>
            <a:headEnd/>
            <a:tailEnd/>
          </a:ln>
        </p:spPr>
        <p:txBody>
          <a:bodyPr wrap="none" anchor="ctr"/>
          <a:lstStyle/>
          <a:p>
            <a:endParaRPr lang="zh-CN" altLang="en-US"/>
          </a:p>
        </p:txBody>
      </p:sp>
      <p:sp>
        <p:nvSpPr>
          <p:cNvPr id="614482" name="Line 75"/>
          <p:cNvSpPr>
            <a:spLocks noChangeShapeType="1"/>
          </p:cNvSpPr>
          <p:nvPr/>
        </p:nvSpPr>
        <p:spPr bwMode="auto">
          <a:xfrm>
            <a:off x="2463800" y="992188"/>
            <a:ext cx="0" cy="3813175"/>
          </a:xfrm>
          <a:prstGeom prst="line">
            <a:avLst/>
          </a:prstGeom>
          <a:noFill/>
          <a:ln w="12700">
            <a:solidFill>
              <a:schemeClr val="tx1"/>
            </a:solidFill>
            <a:round/>
            <a:headEnd/>
            <a:tailEnd/>
          </a:ln>
        </p:spPr>
        <p:txBody>
          <a:bodyPr wrap="none" anchor="ctr"/>
          <a:lstStyle/>
          <a:p>
            <a:endParaRPr lang="zh-CN" altLang="en-US"/>
          </a:p>
        </p:txBody>
      </p:sp>
      <p:sp>
        <p:nvSpPr>
          <p:cNvPr id="614483" name="Text Box 76"/>
          <p:cNvSpPr txBox="1">
            <a:spLocks noChangeArrowheads="1"/>
          </p:cNvSpPr>
          <p:nvPr/>
        </p:nvSpPr>
        <p:spPr bwMode="auto">
          <a:xfrm>
            <a:off x="1116013" y="4779963"/>
            <a:ext cx="2149475" cy="396875"/>
          </a:xfrm>
          <a:prstGeom prst="rect">
            <a:avLst/>
          </a:prstGeom>
          <a:noFill/>
          <a:ln w="9525">
            <a:noFill/>
            <a:miter lim="800000"/>
            <a:headEnd/>
            <a:tailEnd/>
          </a:ln>
        </p:spPr>
        <p:txBody>
          <a:bodyPr wrap="none">
            <a:spAutoFit/>
          </a:bodyPr>
          <a:lstStyle/>
          <a:p>
            <a:r>
              <a:rPr kumimoji="1" lang="en-US" altLang="zh-CN" sz="2000">
                <a:ea typeface="黑体" pitchFamily="49" charset="-122"/>
              </a:rPr>
              <a:t>A      B      C     D </a:t>
            </a:r>
          </a:p>
        </p:txBody>
      </p:sp>
      <p:sp>
        <p:nvSpPr>
          <p:cNvPr id="614484" name="Text Box 77"/>
          <p:cNvSpPr txBox="1">
            <a:spLocks noChangeArrowheads="1"/>
          </p:cNvSpPr>
          <p:nvPr/>
        </p:nvSpPr>
        <p:spPr bwMode="auto">
          <a:xfrm>
            <a:off x="3813175" y="4779963"/>
            <a:ext cx="2149475" cy="396875"/>
          </a:xfrm>
          <a:prstGeom prst="rect">
            <a:avLst/>
          </a:prstGeom>
          <a:noFill/>
          <a:ln w="9525">
            <a:noFill/>
            <a:miter lim="800000"/>
            <a:headEnd/>
            <a:tailEnd/>
          </a:ln>
        </p:spPr>
        <p:txBody>
          <a:bodyPr wrap="none">
            <a:spAutoFit/>
          </a:bodyPr>
          <a:lstStyle/>
          <a:p>
            <a:r>
              <a:rPr kumimoji="1" lang="en-US" altLang="zh-CN" sz="2000">
                <a:ea typeface="黑体" pitchFamily="49" charset="-122"/>
              </a:rPr>
              <a:t>A      B      C      D</a:t>
            </a:r>
          </a:p>
        </p:txBody>
      </p:sp>
      <p:sp>
        <p:nvSpPr>
          <p:cNvPr id="614485" name="Text Box 78"/>
          <p:cNvSpPr txBox="1">
            <a:spLocks noChangeArrowheads="1"/>
          </p:cNvSpPr>
          <p:nvPr/>
        </p:nvSpPr>
        <p:spPr bwMode="auto">
          <a:xfrm>
            <a:off x="6621463" y="4779963"/>
            <a:ext cx="2149475" cy="396875"/>
          </a:xfrm>
          <a:prstGeom prst="rect">
            <a:avLst/>
          </a:prstGeom>
          <a:noFill/>
          <a:ln w="9525">
            <a:noFill/>
            <a:miter lim="800000"/>
            <a:headEnd/>
            <a:tailEnd/>
          </a:ln>
        </p:spPr>
        <p:txBody>
          <a:bodyPr wrap="none">
            <a:spAutoFit/>
          </a:bodyPr>
          <a:lstStyle/>
          <a:p>
            <a:r>
              <a:rPr kumimoji="1" lang="en-US" altLang="zh-CN" sz="2000">
                <a:ea typeface="黑体" pitchFamily="49" charset="-122"/>
              </a:rPr>
              <a:t>A      B      C      D</a:t>
            </a:r>
          </a:p>
        </p:txBody>
      </p:sp>
      <p:sp>
        <p:nvSpPr>
          <p:cNvPr id="154703" name="Line 79"/>
          <p:cNvSpPr>
            <a:spLocks noChangeShapeType="1"/>
          </p:cNvSpPr>
          <p:nvPr/>
        </p:nvSpPr>
        <p:spPr bwMode="auto">
          <a:xfrm>
            <a:off x="1311275" y="1125538"/>
            <a:ext cx="576263" cy="66675"/>
          </a:xfrm>
          <a:prstGeom prst="line">
            <a:avLst/>
          </a:prstGeom>
          <a:noFill/>
          <a:ln w="19050">
            <a:solidFill>
              <a:srgbClr val="333399"/>
            </a:solidFill>
            <a:round/>
            <a:headEnd/>
            <a:tailEnd type="triangle" w="sm" len="med"/>
          </a:ln>
        </p:spPr>
        <p:txBody>
          <a:bodyPr wrap="none" anchor="ctr"/>
          <a:lstStyle/>
          <a:p>
            <a:endParaRPr lang="zh-CN" altLang="en-US"/>
          </a:p>
        </p:txBody>
      </p:sp>
      <p:sp>
        <p:nvSpPr>
          <p:cNvPr id="154704" name="Line 80"/>
          <p:cNvSpPr>
            <a:spLocks noChangeShapeType="1"/>
          </p:cNvSpPr>
          <p:nvPr/>
        </p:nvSpPr>
        <p:spPr bwMode="auto">
          <a:xfrm>
            <a:off x="1887538" y="1393825"/>
            <a:ext cx="576262" cy="66675"/>
          </a:xfrm>
          <a:prstGeom prst="line">
            <a:avLst/>
          </a:prstGeom>
          <a:noFill/>
          <a:ln w="19050">
            <a:solidFill>
              <a:srgbClr val="333399"/>
            </a:solidFill>
            <a:round/>
            <a:headEnd/>
            <a:tailEnd type="triangle" w="sm" len="med"/>
          </a:ln>
        </p:spPr>
        <p:txBody>
          <a:bodyPr wrap="none" anchor="ctr"/>
          <a:lstStyle/>
          <a:p>
            <a:endParaRPr lang="zh-CN" altLang="en-US"/>
          </a:p>
        </p:txBody>
      </p:sp>
      <p:sp>
        <p:nvSpPr>
          <p:cNvPr id="154705" name="Line 81"/>
          <p:cNvSpPr>
            <a:spLocks noChangeShapeType="1"/>
          </p:cNvSpPr>
          <p:nvPr/>
        </p:nvSpPr>
        <p:spPr bwMode="auto">
          <a:xfrm>
            <a:off x="2463800" y="1660525"/>
            <a:ext cx="574675" cy="66675"/>
          </a:xfrm>
          <a:prstGeom prst="line">
            <a:avLst/>
          </a:prstGeom>
          <a:noFill/>
          <a:ln w="19050">
            <a:solidFill>
              <a:srgbClr val="333399"/>
            </a:solidFill>
            <a:round/>
            <a:headEnd/>
            <a:tailEnd type="triangle" w="sm" len="med"/>
          </a:ln>
        </p:spPr>
        <p:txBody>
          <a:bodyPr wrap="none" anchor="ctr"/>
          <a:lstStyle/>
          <a:p>
            <a:endParaRPr lang="zh-CN" altLang="en-US"/>
          </a:p>
        </p:txBody>
      </p:sp>
      <p:sp>
        <p:nvSpPr>
          <p:cNvPr id="154706" name="Line 82"/>
          <p:cNvSpPr>
            <a:spLocks noChangeShapeType="1"/>
          </p:cNvSpPr>
          <p:nvPr/>
        </p:nvSpPr>
        <p:spPr bwMode="auto">
          <a:xfrm flipH="1">
            <a:off x="1311275" y="2062163"/>
            <a:ext cx="1727200" cy="268287"/>
          </a:xfrm>
          <a:prstGeom prst="line">
            <a:avLst/>
          </a:prstGeom>
          <a:noFill/>
          <a:ln w="19050">
            <a:solidFill>
              <a:srgbClr val="333399"/>
            </a:solidFill>
            <a:round/>
            <a:headEnd/>
            <a:tailEnd type="triangle" w="sm" len="med"/>
          </a:ln>
        </p:spPr>
        <p:txBody>
          <a:bodyPr wrap="none" anchor="ctr"/>
          <a:lstStyle/>
          <a:p>
            <a:endParaRPr lang="zh-CN" altLang="en-US"/>
          </a:p>
        </p:txBody>
      </p:sp>
      <p:sp>
        <p:nvSpPr>
          <p:cNvPr id="154711" name="Text Box 87"/>
          <p:cNvSpPr txBox="1">
            <a:spLocks noChangeArrowheads="1"/>
          </p:cNvSpPr>
          <p:nvPr/>
        </p:nvSpPr>
        <p:spPr bwMode="auto">
          <a:xfrm>
            <a:off x="4306888" y="549275"/>
            <a:ext cx="1403350" cy="457200"/>
          </a:xfrm>
          <a:prstGeom prst="rect">
            <a:avLst/>
          </a:prstGeom>
          <a:noFill/>
          <a:ln w="9525">
            <a:noFill/>
            <a:miter lim="800000"/>
            <a:headEnd/>
            <a:tailEnd/>
          </a:ln>
        </p:spPr>
        <p:txBody>
          <a:bodyPr wrap="none">
            <a:spAutoFit/>
          </a:bodyPr>
          <a:lstStyle/>
          <a:p>
            <a:r>
              <a:rPr kumimoji="1" lang="zh-CN" altLang="en-US" sz="2400">
                <a:ea typeface="方正舒体" pitchFamily="2" charset="-122"/>
              </a:rPr>
              <a:t>报文交换</a:t>
            </a:r>
          </a:p>
        </p:txBody>
      </p:sp>
      <p:sp>
        <p:nvSpPr>
          <p:cNvPr id="614491" name="Text Box 88"/>
          <p:cNvSpPr txBox="1">
            <a:spLocks noChangeArrowheads="1"/>
          </p:cNvSpPr>
          <p:nvPr/>
        </p:nvSpPr>
        <p:spPr bwMode="auto">
          <a:xfrm>
            <a:off x="1547813" y="549275"/>
            <a:ext cx="1403350" cy="457200"/>
          </a:xfrm>
          <a:prstGeom prst="rect">
            <a:avLst/>
          </a:prstGeom>
          <a:noFill/>
          <a:ln w="9525">
            <a:noFill/>
            <a:miter lim="800000"/>
            <a:headEnd/>
            <a:tailEnd/>
          </a:ln>
        </p:spPr>
        <p:txBody>
          <a:bodyPr wrap="none">
            <a:spAutoFit/>
          </a:bodyPr>
          <a:lstStyle/>
          <a:p>
            <a:r>
              <a:rPr kumimoji="1" lang="zh-CN" altLang="en-US" sz="2400">
                <a:ea typeface="方正舒体" pitchFamily="2" charset="-122"/>
              </a:rPr>
              <a:t>电路交换</a:t>
            </a:r>
          </a:p>
        </p:txBody>
      </p:sp>
      <p:sp>
        <p:nvSpPr>
          <p:cNvPr id="154713" name="Text Box 89"/>
          <p:cNvSpPr txBox="1">
            <a:spLocks noChangeArrowheads="1"/>
          </p:cNvSpPr>
          <p:nvPr/>
        </p:nvSpPr>
        <p:spPr bwMode="auto">
          <a:xfrm>
            <a:off x="7058025" y="549275"/>
            <a:ext cx="1403350" cy="457200"/>
          </a:xfrm>
          <a:prstGeom prst="rect">
            <a:avLst/>
          </a:prstGeom>
          <a:noFill/>
          <a:ln w="9525">
            <a:noFill/>
            <a:miter lim="800000"/>
            <a:headEnd/>
            <a:tailEnd/>
          </a:ln>
        </p:spPr>
        <p:txBody>
          <a:bodyPr wrap="none">
            <a:spAutoFit/>
          </a:bodyPr>
          <a:lstStyle/>
          <a:p>
            <a:r>
              <a:rPr kumimoji="1" lang="zh-CN" altLang="en-US" sz="2400">
                <a:ea typeface="方正舒体" pitchFamily="2" charset="-122"/>
              </a:rPr>
              <a:t>分组交换</a:t>
            </a:r>
          </a:p>
        </p:txBody>
      </p:sp>
      <p:sp>
        <p:nvSpPr>
          <p:cNvPr id="614493" name="Line 90"/>
          <p:cNvSpPr>
            <a:spLocks noChangeShapeType="1"/>
          </p:cNvSpPr>
          <p:nvPr/>
        </p:nvSpPr>
        <p:spPr bwMode="auto">
          <a:xfrm>
            <a:off x="3511550" y="1460500"/>
            <a:ext cx="0" cy="2743200"/>
          </a:xfrm>
          <a:prstGeom prst="line">
            <a:avLst/>
          </a:prstGeom>
          <a:noFill/>
          <a:ln w="19050">
            <a:solidFill>
              <a:srgbClr val="333399"/>
            </a:solidFill>
            <a:round/>
            <a:headEnd/>
            <a:tailEnd type="triangle" w="sm" len="med"/>
          </a:ln>
        </p:spPr>
        <p:txBody>
          <a:bodyPr wrap="none" anchor="ctr"/>
          <a:lstStyle/>
          <a:p>
            <a:endParaRPr lang="zh-CN" altLang="en-US"/>
          </a:p>
        </p:txBody>
      </p:sp>
      <p:sp>
        <p:nvSpPr>
          <p:cNvPr id="614494" name="Text Box 91"/>
          <p:cNvSpPr txBox="1">
            <a:spLocks noChangeArrowheads="1"/>
          </p:cNvSpPr>
          <p:nvPr/>
        </p:nvSpPr>
        <p:spPr bwMode="auto">
          <a:xfrm>
            <a:off x="3409950" y="4219575"/>
            <a:ext cx="247650" cy="366713"/>
          </a:xfrm>
          <a:prstGeom prst="rect">
            <a:avLst/>
          </a:prstGeom>
          <a:noFill/>
          <a:ln w="9525">
            <a:noFill/>
            <a:miter lim="800000"/>
            <a:headEnd/>
            <a:tailEnd/>
          </a:ln>
        </p:spPr>
        <p:txBody>
          <a:bodyPr wrap="none">
            <a:spAutoFit/>
          </a:bodyPr>
          <a:lstStyle/>
          <a:p>
            <a:r>
              <a:rPr kumimoji="1" lang="en-US" altLang="zh-CN">
                <a:ea typeface="黑体" pitchFamily="49" charset="-122"/>
              </a:rPr>
              <a:t>t</a:t>
            </a:r>
          </a:p>
        </p:txBody>
      </p:sp>
      <p:grpSp>
        <p:nvGrpSpPr>
          <p:cNvPr id="15" name="Group 122"/>
          <p:cNvGrpSpPr>
            <a:grpSpLocks/>
          </p:cNvGrpSpPr>
          <p:nvPr/>
        </p:nvGrpSpPr>
        <p:grpSpPr bwMode="auto">
          <a:xfrm>
            <a:off x="179388" y="1123950"/>
            <a:ext cx="1109662" cy="1230313"/>
            <a:chOff x="113" y="1473"/>
            <a:chExt cx="699" cy="775"/>
          </a:xfrm>
        </p:grpSpPr>
        <p:sp>
          <p:nvSpPr>
            <p:cNvPr id="614496" name="Line 92"/>
            <p:cNvSpPr>
              <a:spLocks noChangeShapeType="1"/>
            </p:cNvSpPr>
            <p:nvPr/>
          </p:nvSpPr>
          <p:spPr bwMode="auto">
            <a:xfrm>
              <a:off x="630" y="1474"/>
              <a:ext cx="182" cy="0"/>
            </a:xfrm>
            <a:prstGeom prst="line">
              <a:avLst/>
            </a:prstGeom>
            <a:noFill/>
            <a:ln w="9525">
              <a:solidFill>
                <a:srgbClr val="333399"/>
              </a:solidFill>
              <a:round/>
              <a:headEnd/>
              <a:tailEnd/>
            </a:ln>
          </p:spPr>
          <p:txBody>
            <a:bodyPr wrap="none" anchor="ctr"/>
            <a:lstStyle/>
            <a:p>
              <a:endParaRPr lang="zh-CN" altLang="en-US"/>
            </a:p>
          </p:txBody>
        </p:sp>
        <p:sp>
          <p:nvSpPr>
            <p:cNvPr id="614497" name="Line 94"/>
            <p:cNvSpPr>
              <a:spLocks noChangeShapeType="1"/>
            </p:cNvSpPr>
            <p:nvPr/>
          </p:nvSpPr>
          <p:spPr bwMode="auto">
            <a:xfrm>
              <a:off x="622" y="2248"/>
              <a:ext cx="181" cy="0"/>
            </a:xfrm>
            <a:prstGeom prst="line">
              <a:avLst/>
            </a:prstGeom>
            <a:noFill/>
            <a:ln w="9525">
              <a:solidFill>
                <a:srgbClr val="333399"/>
              </a:solidFill>
              <a:round/>
              <a:headEnd/>
              <a:tailEnd/>
            </a:ln>
          </p:spPr>
          <p:txBody>
            <a:bodyPr wrap="none" anchor="ctr"/>
            <a:lstStyle/>
            <a:p>
              <a:endParaRPr lang="zh-CN" altLang="en-US"/>
            </a:p>
          </p:txBody>
        </p:sp>
        <p:sp>
          <p:nvSpPr>
            <p:cNvPr id="614498" name="Text Box 95"/>
            <p:cNvSpPr txBox="1">
              <a:spLocks noChangeArrowheads="1"/>
            </p:cNvSpPr>
            <p:nvPr/>
          </p:nvSpPr>
          <p:spPr bwMode="auto">
            <a:xfrm>
              <a:off x="113" y="1733"/>
              <a:ext cx="692" cy="214"/>
            </a:xfrm>
            <a:prstGeom prst="rect">
              <a:avLst/>
            </a:prstGeom>
            <a:noFill/>
            <a:ln w="9525">
              <a:noFill/>
              <a:miter lim="800000"/>
              <a:headEnd/>
              <a:tailEnd/>
            </a:ln>
          </p:spPr>
          <p:txBody>
            <a:bodyPr wrap="none">
              <a:spAutoFit/>
            </a:bodyPr>
            <a:lstStyle/>
            <a:p>
              <a:pPr>
                <a:lnSpc>
                  <a:spcPct val="90000"/>
                </a:lnSpc>
              </a:pPr>
              <a:r>
                <a:rPr kumimoji="1" lang="zh-CN" altLang="en-US">
                  <a:ea typeface="黑体" pitchFamily="49" charset="-122"/>
                </a:rPr>
                <a:t>连接建立</a:t>
              </a:r>
            </a:p>
          </p:txBody>
        </p:sp>
        <p:sp>
          <p:nvSpPr>
            <p:cNvPr id="614499" name="Line 97"/>
            <p:cNvSpPr>
              <a:spLocks noChangeShapeType="1"/>
            </p:cNvSpPr>
            <p:nvPr/>
          </p:nvSpPr>
          <p:spPr bwMode="auto">
            <a:xfrm>
              <a:off x="720" y="1473"/>
              <a:ext cx="0" cy="759"/>
            </a:xfrm>
            <a:prstGeom prst="line">
              <a:avLst/>
            </a:prstGeom>
            <a:noFill/>
            <a:ln w="9525">
              <a:solidFill>
                <a:srgbClr val="333399"/>
              </a:solidFill>
              <a:round/>
              <a:headEnd type="triangle" w="sm" len="lg"/>
              <a:tailEnd type="triangle" w="sm" len="lg"/>
            </a:ln>
          </p:spPr>
          <p:txBody>
            <a:bodyPr wrap="none" anchor="ctr"/>
            <a:lstStyle/>
            <a:p>
              <a:endParaRPr lang="zh-CN" altLang="en-US"/>
            </a:p>
          </p:txBody>
        </p:sp>
      </p:grpSp>
      <p:grpSp>
        <p:nvGrpSpPr>
          <p:cNvPr id="16" name="Group 123"/>
          <p:cNvGrpSpPr>
            <a:grpSpLocks/>
          </p:cNvGrpSpPr>
          <p:nvPr/>
        </p:nvGrpSpPr>
        <p:grpSpPr bwMode="auto">
          <a:xfrm>
            <a:off x="179388" y="2351088"/>
            <a:ext cx="1109662" cy="1011237"/>
            <a:chOff x="113" y="2246"/>
            <a:chExt cx="699" cy="637"/>
          </a:xfrm>
        </p:grpSpPr>
        <p:sp>
          <p:nvSpPr>
            <p:cNvPr id="614501" name="Line 93"/>
            <p:cNvSpPr>
              <a:spLocks noChangeShapeType="1"/>
            </p:cNvSpPr>
            <p:nvPr/>
          </p:nvSpPr>
          <p:spPr bwMode="auto">
            <a:xfrm>
              <a:off x="630" y="2881"/>
              <a:ext cx="182" cy="0"/>
            </a:xfrm>
            <a:prstGeom prst="line">
              <a:avLst/>
            </a:prstGeom>
            <a:noFill/>
            <a:ln w="9525">
              <a:solidFill>
                <a:srgbClr val="333399"/>
              </a:solidFill>
              <a:round/>
              <a:headEnd/>
              <a:tailEnd/>
            </a:ln>
          </p:spPr>
          <p:txBody>
            <a:bodyPr wrap="none" anchor="ctr"/>
            <a:lstStyle/>
            <a:p>
              <a:endParaRPr lang="zh-CN" altLang="en-US"/>
            </a:p>
          </p:txBody>
        </p:sp>
        <p:sp>
          <p:nvSpPr>
            <p:cNvPr id="614502" name="Text Box 96"/>
            <p:cNvSpPr txBox="1">
              <a:spLocks noChangeArrowheads="1"/>
            </p:cNvSpPr>
            <p:nvPr/>
          </p:nvSpPr>
          <p:spPr bwMode="auto">
            <a:xfrm>
              <a:off x="113" y="2405"/>
              <a:ext cx="692" cy="214"/>
            </a:xfrm>
            <a:prstGeom prst="rect">
              <a:avLst/>
            </a:prstGeom>
            <a:noFill/>
            <a:ln w="9525">
              <a:noFill/>
              <a:miter lim="800000"/>
              <a:headEnd/>
              <a:tailEnd/>
            </a:ln>
          </p:spPr>
          <p:txBody>
            <a:bodyPr wrap="none">
              <a:spAutoFit/>
            </a:bodyPr>
            <a:lstStyle/>
            <a:p>
              <a:pPr>
                <a:lnSpc>
                  <a:spcPct val="90000"/>
                </a:lnSpc>
              </a:pPr>
              <a:r>
                <a:rPr kumimoji="1" lang="zh-CN" altLang="en-US">
                  <a:ea typeface="黑体" pitchFamily="49" charset="-122"/>
                </a:rPr>
                <a:t>数据传送</a:t>
              </a:r>
            </a:p>
          </p:txBody>
        </p:sp>
        <p:sp>
          <p:nvSpPr>
            <p:cNvPr id="614503" name="Line 98"/>
            <p:cNvSpPr>
              <a:spLocks noChangeShapeType="1"/>
            </p:cNvSpPr>
            <p:nvPr/>
          </p:nvSpPr>
          <p:spPr bwMode="auto">
            <a:xfrm>
              <a:off x="721" y="2246"/>
              <a:ext cx="0" cy="637"/>
            </a:xfrm>
            <a:prstGeom prst="line">
              <a:avLst/>
            </a:prstGeom>
            <a:noFill/>
            <a:ln w="9525">
              <a:solidFill>
                <a:srgbClr val="333399"/>
              </a:solidFill>
              <a:round/>
              <a:headEnd type="triangle" w="sm" len="lg"/>
              <a:tailEnd type="triangle" w="sm" len="lg"/>
            </a:ln>
          </p:spPr>
          <p:txBody>
            <a:bodyPr wrap="none" anchor="ctr"/>
            <a:lstStyle/>
            <a:p>
              <a:endParaRPr lang="zh-CN" altLang="en-US"/>
            </a:p>
          </p:txBody>
        </p:sp>
      </p:grpSp>
      <p:sp>
        <p:nvSpPr>
          <p:cNvPr id="614504" name="Freeform 99"/>
          <p:cNvSpPr>
            <a:spLocks/>
          </p:cNvSpPr>
          <p:nvPr/>
        </p:nvSpPr>
        <p:spPr bwMode="auto">
          <a:xfrm>
            <a:off x="1306513" y="992188"/>
            <a:ext cx="4762" cy="3821112"/>
          </a:xfrm>
          <a:custGeom>
            <a:avLst/>
            <a:gdLst>
              <a:gd name="T0" fmla="*/ 3 w 3"/>
              <a:gd name="T1" fmla="*/ 0 h 2742"/>
              <a:gd name="T2" fmla="*/ 0 w 3"/>
              <a:gd name="T3" fmla="*/ 2742 h 2742"/>
              <a:gd name="T4" fmla="*/ 0 60000 65536"/>
              <a:gd name="T5" fmla="*/ 0 60000 65536"/>
              <a:gd name="T6" fmla="*/ 0 w 3"/>
              <a:gd name="T7" fmla="*/ 0 h 2742"/>
              <a:gd name="T8" fmla="*/ 3 w 3"/>
              <a:gd name="T9" fmla="*/ 2742 h 2742"/>
            </a:gdLst>
            <a:ahLst/>
            <a:cxnLst>
              <a:cxn ang="T4">
                <a:pos x="T0" y="T1"/>
              </a:cxn>
              <a:cxn ang="T5">
                <a:pos x="T2" y="T3"/>
              </a:cxn>
            </a:cxnLst>
            <a:rect l="T6" t="T7" r="T8" b="T9"/>
            <a:pathLst>
              <a:path w="3" h="2742">
                <a:moveTo>
                  <a:pt x="3" y="0"/>
                </a:moveTo>
                <a:lnTo>
                  <a:pt x="0" y="2742"/>
                </a:lnTo>
              </a:path>
            </a:pathLst>
          </a:custGeom>
          <a:noFill/>
          <a:ln w="12700">
            <a:solidFill>
              <a:schemeClr val="tx1"/>
            </a:solidFill>
            <a:round/>
            <a:headEnd/>
            <a:tailEnd/>
          </a:ln>
        </p:spPr>
        <p:txBody>
          <a:bodyPr wrap="none" anchor="ctr"/>
          <a:lstStyle/>
          <a:p>
            <a:endParaRPr lang="zh-CN" altLang="zh-CN"/>
          </a:p>
        </p:txBody>
      </p:sp>
      <p:sp>
        <p:nvSpPr>
          <p:cNvPr id="614505" name="Freeform 100"/>
          <p:cNvSpPr>
            <a:spLocks/>
          </p:cNvSpPr>
          <p:nvPr/>
        </p:nvSpPr>
        <p:spPr bwMode="auto">
          <a:xfrm>
            <a:off x="5737225" y="969963"/>
            <a:ext cx="4763" cy="3813175"/>
          </a:xfrm>
          <a:custGeom>
            <a:avLst/>
            <a:gdLst>
              <a:gd name="T0" fmla="*/ 3 w 3"/>
              <a:gd name="T1" fmla="*/ 0 h 2736"/>
              <a:gd name="T2" fmla="*/ 0 w 3"/>
              <a:gd name="T3" fmla="*/ 2736 h 2736"/>
              <a:gd name="T4" fmla="*/ 0 60000 65536"/>
              <a:gd name="T5" fmla="*/ 0 60000 65536"/>
              <a:gd name="T6" fmla="*/ 0 w 3"/>
              <a:gd name="T7" fmla="*/ 0 h 2736"/>
              <a:gd name="T8" fmla="*/ 3 w 3"/>
              <a:gd name="T9" fmla="*/ 2736 h 2736"/>
            </a:gdLst>
            <a:ahLst/>
            <a:cxnLst>
              <a:cxn ang="T4">
                <a:pos x="T0" y="T1"/>
              </a:cxn>
              <a:cxn ang="T5">
                <a:pos x="T2" y="T3"/>
              </a:cxn>
            </a:cxnLst>
            <a:rect l="T6" t="T7" r="T8" b="T9"/>
            <a:pathLst>
              <a:path w="3" h="2736">
                <a:moveTo>
                  <a:pt x="3" y="0"/>
                </a:moveTo>
                <a:lnTo>
                  <a:pt x="0" y="2736"/>
                </a:lnTo>
              </a:path>
            </a:pathLst>
          </a:custGeom>
          <a:noFill/>
          <a:ln w="12700">
            <a:solidFill>
              <a:schemeClr val="tx1"/>
            </a:solidFill>
            <a:round/>
            <a:headEnd type="none" w="sm" len="lg"/>
            <a:tailEnd type="none" w="sm" len="lg"/>
          </a:ln>
        </p:spPr>
        <p:txBody>
          <a:bodyPr wrap="none" anchor="ctr"/>
          <a:lstStyle/>
          <a:p>
            <a:endParaRPr lang="zh-CN" altLang="zh-CN"/>
          </a:p>
        </p:txBody>
      </p:sp>
      <p:sp>
        <p:nvSpPr>
          <p:cNvPr id="614506" name="Line 101"/>
          <p:cNvSpPr>
            <a:spLocks noChangeShapeType="1"/>
          </p:cNvSpPr>
          <p:nvPr/>
        </p:nvSpPr>
        <p:spPr bwMode="auto">
          <a:xfrm>
            <a:off x="8539163" y="1019175"/>
            <a:ext cx="0" cy="3813175"/>
          </a:xfrm>
          <a:prstGeom prst="line">
            <a:avLst/>
          </a:prstGeom>
          <a:noFill/>
          <a:ln w="12700">
            <a:solidFill>
              <a:schemeClr val="tx1"/>
            </a:solidFill>
            <a:round/>
            <a:headEnd type="none" w="sm" len="lg"/>
            <a:tailEnd type="none" w="sm" len="lg"/>
          </a:ln>
        </p:spPr>
        <p:txBody>
          <a:bodyPr wrap="none" anchor="ctr"/>
          <a:lstStyle/>
          <a:p>
            <a:endParaRPr lang="zh-CN" altLang="en-US"/>
          </a:p>
        </p:txBody>
      </p:sp>
      <p:sp>
        <p:nvSpPr>
          <p:cNvPr id="614507" name="Line 102"/>
          <p:cNvSpPr>
            <a:spLocks noChangeShapeType="1"/>
          </p:cNvSpPr>
          <p:nvPr/>
        </p:nvSpPr>
        <p:spPr bwMode="auto">
          <a:xfrm>
            <a:off x="7961313" y="1004888"/>
            <a:ext cx="0" cy="3813175"/>
          </a:xfrm>
          <a:prstGeom prst="line">
            <a:avLst/>
          </a:prstGeom>
          <a:noFill/>
          <a:ln w="12700">
            <a:solidFill>
              <a:schemeClr val="tx1"/>
            </a:solidFill>
            <a:round/>
            <a:headEnd type="none" w="sm" len="lg"/>
            <a:tailEnd type="none" w="sm" len="lg"/>
          </a:ln>
        </p:spPr>
        <p:txBody>
          <a:bodyPr wrap="none" anchor="ctr"/>
          <a:lstStyle/>
          <a:p>
            <a:endParaRPr lang="zh-CN" altLang="en-US"/>
          </a:p>
        </p:txBody>
      </p:sp>
      <p:sp>
        <p:nvSpPr>
          <p:cNvPr id="614508" name="Line 103"/>
          <p:cNvSpPr>
            <a:spLocks noChangeShapeType="1"/>
          </p:cNvSpPr>
          <p:nvPr/>
        </p:nvSpPr>
        <p:spPr bwMode="auto">
          <a:xfrm>
            <a:off x="7392988" y="992188"/>
            <a:ext cx="0" cy="3813175"/>
          </a:xfrm>
          <a:prstGeom prst="line">
            <a:avLst/>
          </a:prstGeom>
          <a:noFill/>
          <a:ln w="12700">
            <a:solidFill>
              <a:schemeClr val="tx1"/>
            </a:solidFill>
            <a:round/>
            <a:headEnd type="none" w="sm" len="lg"/>
            <a:tailEnd type="none" w="sm" len="lg"/>
          </a:ln>
        </p:spPr>
        <p:txBody>
          <a:bodyPr wrap="none" anchor="ctr"/>
          <a:lstStyle/>
          <a:p>
            <a:endParaRPr lang="zh-CN" altLang="en-US"/>
          </a:p>
        </p:txBody>
      </p:sp>
      <p:sp>
        <p:nvSpPr>
          <p:cNvPr id="614509" name="Line 104"/>
          <p:cNvSpPr>
            <a:spLocks noChangeShapeType="1"/>
          </p:cNvSpPr>
          <p:nvPr/>
        </p:nvSpPr>
        <p:spPr bwMode="auto">
          <a:xfrm>
            <a:off x="3995738" y="969963"/>
            <a:ext cx="0" cy="3813175"/>
          </a:xfrm>
          <a:prstGeom prst="line">
            <a:avLst/>
          </a:prstGeom>
          <a:noFill/>
          <a:ln w="12700">
            <a:solidFill>
              <a:schemeClr val="tx1"/>
            </a:solidFill>
            <a:round/>
            <a:headEnd type="none" w="sm" len="lg"/>
            <a:tailEnd type="none" w="sm" len="lg"/>
          </a:ln>
        </p:spPr>
        <p:txBody>
          <a:bodyPr wrap="none" anchor="ctr"/>
          <a:lstStyle/>
          <a:p>
            <a:endParaRPr lang="zh-CN" altLang="en-US"/>
          </a:p>
        </p:txBody>
      </p:sp>
      <p:sp>
        <p:nvSpPr>
          <p:cNvPr id="614510" name="Line 105"/>
          <p:cNvSpPr>
            <a:spLocks noChangeShapeType="1"/>
          </p:cNvSpPr>
          <p:nvPr/>
        </p:nvSpPr>
        <p:spPr bwMode="auto">
          <a:xfrm>
            <a:off x="4565650" y="969963"/>
            <a:ext cx="0" cy="3813175"/>
          </a:xfrm>
          <a:prstGeom prst="line">
            <a:avLst/>
          </a:prstGeom>
          <a:noFill/>
          <a:ln w="12700">
            <a:solidFill>
              <a:schemeClr val="tx1"/>
            </a:solidFill>
            <a:round/>
            <a:headEnd type="none" w="sm" len="lg"/>
            <a:tailEnd type="none" w="sm" len="lg"/>
          </a:ln>
        </p:spPr>
        <p:txBody>
          <a:bodyPr wrap="none" anchor="ctr"/>
          <a:lstStyle/>
          <a:p>
            <a:endParaRPr lang="zh-CN" altLang="en-US"/>
          </a:p>
        </p:txBody>
      </p:sp>
      <p:sp>
        <p:nvSpPr>
          <p:cNvPr id="614511" name="Line 106"/>
          <p:cNvSpPr>
            <a:spLocks noChangeShapeType="1"/>
          </p:cNvSpPr>
          <p:nvPr/>
        </p:nvSpPr>
        <p:spPr bwMode="auto">
          <a:xfrm>
            <a:off x="5159375" y="969963"/>
            <a:ext cx="0" cy="3813175"/>
          </a:xfrm>
          <a:prstGeom prst="line">
            <a:avLst/>
          </a:prstGeom>
          <a:noFill/>
          <a:ln w="12700">
            <a:solidFill>
              <a:schemeClr val="tx1"/>
            </a:solidFill>
            <a:round/>
            <a:headEnd type="none" w="sm" len="lg"/>
            <a:tailEnd type="none" w="sm" len="lg"/>
          </a:ln>
        </p:spPr>
        <p:txBody>
          <a:bodyPr wrap="none" anchor="ctr"/>
          <a:lstStyle/>
          <a:p>
            <a:endParaRPr lang="zh-CN" altLang="en-US"/>
          </a:p>
        </p:txBody>
      </p:sp>
      <p:grpSp>
        <p:nvGrpSpPr>
          <p:cNvPr id="17" name="Group 125"/>
          <p:cNvGrpSpPr>
            <a:grpSpLocks/>
          </p:cNvGrpSpPr>
          <p:nvPr/>
        </p:nvGrpSpPr>
        <p:grpSpPr bwMode="auto">
          <a:xfrm>
            <a:off x="1296988" y="2338388"/>
            <a:ext cx="1766887" cy="1279525"/>
            <a:chOff x="817" y="2238"/>
            <a:chExt cx="1113" cy="806"/>
          </a:xfrm>
        </p:grpSpPr>
        <p:sp>
          <p:nvSpPr>
            <p:cNvPr id="614513" name="Line 83"/>
            <p:cNvSpPr>
              <a:spLocks noChangeShapeType="1"/>
            </p:cNvSpPr>
            <p:nvPr/>
          </p:nvSpPr>
          <p:spPr bwMode="auto">
            <a:xfrm>
              <a:off x="841" y="2268"/>
              <a:ext cx="1089" cy="168"/>
            </a:xfrm>
            <a:prstGeom prst="line">
              <a:avLst/>
            </a:prstGeom>
            <a:noFill/>
            <a:ln w="19050">
              <a:noFill/>
              <a:round/>
              <a:headEnd/>
              <a:tailEnd type="none" w="sm" len="med"/>
            </a:ln>
          </p:spPr>
          <p:txBody>
            <a:bodyPr wrap="none" anchor="ctr"/>
            <a:lstStyle/>
            <a:p>
              <a:endParaRPr lang="zh-CN" altLang="en-US"/>
            </a:p>
          </p:txBody>
        </p:sp>
        <p:sp>
          <p:nvSpPr>
            <p:cNvPr id="614514" name="AutoShape 84"/>
            <p:cNvSpPr>
              <a:spLocks noChangeArrowheads="1"/>
            </p:cNvSpPr>
            <p:nvPr/>
          </p:nvSpPr>
          <p:spPr bwMode="auto">
            <a:xfrm rot="5400000">
              <a:off x="976" y="2091"/>
              <a:ext cx="793" cy="1092"/>
            </a:xfrm>
            <a:prstGeom prst="parallelogram">
              <a:avLst>
                <a:gd name="adj" fmla="val 21176"/>
              </a:avLst>
            </a:prstGeom>
            <a:solidFill>
              <a:srgbClr val="DDDDDD"/>
            </a:solidFill>
            <a:ln w="9525">
              <a:noFill/>
              <a:miter lim="800000"/>
              <a:headEnd/>
              <a:tailEnd/>
            </a:ln>
          </p:spPr>
          <p:txBody>
            <a:bodyPr wrap="none" anchor="ctr"/>
            <a:lstStyle/>
            <a:p>
              <a:endParaRPr lang="zh-CN" altLang="zh-CN"/>
            </a:p>
          </p:txBody>
        </p:sp>
        <p:sp>
          <p:nvSpPr>
            <p:cNvPr id="614515" name="Text Box 85"/>
            <p:cNvSpPr txBox="1">
              <a:spLocks noChangeArrowheads="1"/>
            </p:cNvSpPr>
            <p:nvPr/>
          </p:nvSpPr>
          <p:spPr bwMode="auto">
            <a:xfrm>
              <a:off x="1113" y="2429"/>
              <a:ext cx="404" cy="231"/>
            </a:xfrm>
            <a:prstGeom prst="rect">
              <a:avLst/>
            </a:prstGeom>
            <a:noFill/>
            <a:ln w="9525">
              <a:noFill/>
              <a:miter lim="800000"/>
              <a:headEnd/>
              <a:tailEnd/>
            </a:ln>
          </p:spPr>
          <p:txBody>
            <a:bodyPr wrap="none">
              <a:spAutoFit/>
            </a:bodyPr>
            <a:lstStyle/>
            <a:p>
              <a:r>
                <a:rPr kumimoji="1" lang="zh-CN" altLang="en-US">
                  <a:ea typeface="黑体" pitchFamily="49" charset="-122"/>
                </a:rPr>
                <a:t>报文</a:t>
              </a:r>
            </a:p>
          </p:txBody>
        </p:sp>
        <p:sp>
          <p:nvSpPr>
            <p:cNvPr id="614516" name="AutoShape 86"/>
            <p:cNvSpPr>
              <a:spLocks noChangeArrowheads="1"/>
            </p:cNvSpPr>
            <p:nvPr/>
          </p:nvSpPr>
          <p:spPr bwMode="auto">
            <a:xfrm rot="746037">
              <a:off x="1174" y="2745"/>
              <a:ext cx="408" cy="127"/>
            </a:xfrm>
            <a:prstGeom prst="rightArrow">
              <a:avLst>
                <a:gd name="adj1" fmla="val 50000"/>
                <a:gd name="adj2" fmla="val 80315"/>
              </a:avLst>
            </a:prstGeom>
            <a:solidFill>
              <a:schemeClr val="bg1"/>
            </a:solidFill>
            <a:ln w="9525">
              <a:solidFill>
                <a:srgbClr val="333399"/>
              </a:solidFill>
              <a:miter lim="800000"/>
              <a:headEnd/>
              <a:tailEnd/>
            </a:ln>
          </p:spPr>
          <p:txBody>
            <a:bodyPr wrap="none" anchor="ctr"/>
            <a:lstStyle/>
            <a:p>
              <a:endParaRPr lang="zh-CN" altLang="zh-CN"/>
            </a:p>
          </p:txBody>
        </p:sp>
        <p:sp>
          <p:nvSpPr>
            <p:cNvPr id="614517" name="Line 108"/>
            <p:cNvSpPr>
              <a:spLocks noChangeShapeType="1"/>
            </p:cNvSpPr>
            <p:nvPr/>
          </p:nvSpPr>
          <p:spPr bwMode="auto">
            <a:xfrm>
              <a:off x="823" y="2238"/>
              <a:ext cx="1094" cy="174"/>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614518" name="Line 109"/>
            <p:cNvSpPr>
              <a:spLocks noChangeShapeType="1"/>
            </p:cNvSpPr>
            <p:nvPr/>
          </p:nvSpPr>
          <p:spPr bwMode="auto">
            <a:xfrm>
              <a:off x="817" y="2865"/>
              <a:ext cx="1100" cy="179"/>
            </a:xfrm>
            <a:prstGeom prst="line">
              <a:avLst/>
            </a:prstGeom>
            <a:noFill/>
            <a:ln w="9525">
              <a:solidFill>
                <a:schemeClr val="tx1"/>
              </a:solidFill>
              <a:round/>
              <a:headEnd type="none" w="sm" len="lg"/>
              <a:tailEnd type="none" w="sm" len="lg"/>
            </a:ln>
          </p:spPr>
          <p:txBody>
            <a:bodyPr wrap="none" anchor="ctr"/>
            <a:lstStyle/>
            <a:p>
              <a:endParaRPr lang="zh-CN" altLang="en-US"/>
            </a:p>
          </p:txBody>
        </p:sp>
      </p:grpSp>
      <p:grpSp>
        <p:nvGrpSpPr>
          <p:cNvPr id="18" name="Group 131"/>
          <p:cNvGrpSpPr>
            <a:grpSpLocks/>
          </p:cNvGrpSpPr>
          <p:nvPr/>
        </p:nvGrpSpPr>
        <p:grpSpPr bwMode="auto">
          <a:xfrm>
            <a:off x="6804025" y="1258888"/>
            <a:ext cx="582613" cy="385762"/>
            <a:chOff x="4286" y="1558"/>
            <a:chExt cx="367" cy="243"/>
          </a:xfrm>
        </p:grpSpPr>
        <p:sp>
          <p:nvSpPr>
            <p:cNvPr id="614520" name="AutoShape 44"/>
            <p:cNvSpPr>
              <a:spLocks noChangeArrowheads="1"/>
            </p:cNvSpPr>
            <p:nvPr/>
          </p:nvSpPr>
          <p:spPr bwMode="auto">
            <a:xfrm rot="5400000">
              <a:off x="4367" y="1516"/>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zh-CN"/>
            </a:p>
          </p:txBody>
        </p:sp>
        <p:sp>
          <p:nvSpPr>
            <p:cNvPr id="614521" name="Text Box 45"/>
            <p:cNvSpPr txBox="1">
              <a:spLocks noChangeArrowheads="1"/>
            </p:cNvSpPr>
            <p:nvPr/>
          </p:nvSpPr>
          <p:spPr bwMode="auto">
            <a:xfrm rot="626605">
              <a:off x="4295" y="1558"/>
              <a:ext cx="265" cy="231"/>
            </a:xfrm>
            <a:prstGeom prst="rect">
              <a:avLst/>
            </a:prstGeom>
            <a:noFill/>
            <a:ln w="9525">
              <a:noFill/>
              <a:miter lim="800000"/>
              <a:headEnd type="none" w="sm" len="lg"/>
              <a:tailEnd type="none" w="sm" len="lg"/>
            </a:ln>
          </p:spPr>
          <p:txBody>
            <a:bodyPr wrap="none">
              <a:spAutoFit/>
            </a:bodyPr>
            <a:lstStyle/>
            <a:p>
              <a:r>
                <a:rPr kumimoji="1" lang="en-US" altLang="zh-CN">
                  <a:ea typeface="黑体" pitchFamily="49" charset="-122"/>
                </a:rPr>
                <a:t>P</a:t>
              </a:r>
              <a:r>
                <a:rPr kumimoji="1" lang="en-US" altLang="zh-CN" baseline="-25000">
                  <a:ea typeface="黑体" pitchFamily="49" charset="-122"/>
                </a:rPr>
                <a:t>2</a:t>
              </a:r>
              <a:endParaRPr kumimoji="1" lang="en-US" altLang="zh-CN">
                <a:ea typeface="黑体" pitchFamily="49" charset="-122"/>
              </a:endParaRPr>
            </a:p>
          </p:txBody>
        </p:sp>
        <p:sp>
          <p:nvSpPr>
            <p:cNvPr id="614522"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614523" name="AutoShape 48"/>
            <p:cNvSpPr>
              <a:spLocks noChangeArrowheads="1"/>
            </p:cNvSpPr>
            <p:nvPr/>
          </p:nvSpPr>
          <p:spPr bwMode="auto">
            <a:xfrm rot="746037">
              <a:off x="4481" y="1652"/>
              <a:ext cx="132" cy="126"/>
            </a:xfrm>
            <a:prstGeom prst="rightArrow">
              <a:avLst>
                <a:gd name="adj1" fmla="val 50000"/>
                <a:gd name="adj2" fmla="val 26190"/>
              </a:avLst>
            </a:prstGeom>
            <a:solidFill>
              <a:schemeClr val="bg1"/>
            </a:solidFill>
            <a:ln w="9525">
              <a:solidFill>
                <a:srgbClr val="333399"/>
              </a:solidFill>
              <a:miter lim="800000"/>
              <a:headEnd/>
              <a:tailEnd/>
            </a:ln>
          </p:spPr>
          <p:txBody>
            <a:bodyPr wrap="none" anchor="ctr"/>
            <a:lstStyle/>
            <a:p>
              <a:endParaRPr lang="zh-CN" altLang="zh-CN"/>
            </a:p>
          </p:txBody>
        </p:sp>
        <p:sp>
          <p:nvSpPr>
            <p:cNvPr id="614524"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p:spPr>
          <p:txBody>
            <a:bodyPr wrap="none" anchor="ctr"/>
            <a:lstStyle/>
            <a:p>
              <a:endParaRPr lang="zh-CN" altLang="en-US"/>
            </a:p>
          </p:txBody>
        </p:sp>
      </p:grpSp>
      <p:grpSp>
        <p:nvGrpSpPr>
          <p:cNvPr id="19" name="Group 130"/>
          <p:cNvGrpSpPr>
            <a:grpSpLocks/>
          </p:cNvGrpSpPr>
          <p:nvPr/>
        </p:nvGrpSpPr>
        <p:grpSpPr bwMode="auto">
          <a:xfrm>
            <a:off x="6811963" y="965200"/>
            <a:ext cx="581025" cy="395288"/>
            <a:chOff x="4291" y="1373"/>
            <a:chExt cx="366" cy="249"/>
          </a:xfrm>
        </p:grpSpPr>
        <p:sp>
          <p:nvSpPr>
            <p:cNvPr id="614526" name="AutoShape 110"/>
            <p:cNvSpPr>
              <a:spLocks noChangeArrowheads="1"/>
            </p:cNvSpPr>
            <p:nvPr/>
          </p:nvSpPr>
          <p:spPr bwMode="auto">
            <a:xfrm rot="5400000">
              <a:off x="4371" y="1337"/>
              <a:ext cx="211" cy="359"/>
            </a:xfrm>
            <a:prstGeom prst="parallelogram">
              <a:avLst>
                <a:gd name="adj" fmla="val 29162"/>
              </a:avLst>
            </a:prstGeom>
            <a:solidFill>
              <a:srgbClr val="DDDDDD"/>
            </a:solidFill>
            <a:ln w="9525">
              <a:noFill/>
              <a:miter lim="800000"/>
              <a:headEnd/>
              <a:tailEnd/>
            </a:ln>
          </p:spPr>
          <p:txBody>
            <a:bodyPr wrap="none" anchor="ctr"/>
            <a:lstStyle/>
            <a:p>
              <a:endParaRPr lang="zh-CN" altLang="zh-CN"/>
            </a:p>
          </p:txBody>
        </p:sp>
        <p:sp>
          <p:nvSpPr>
            <p:cNvPr id="614527" name="Text Box 111"/>
            <p:cNvSpPr txBox="1">
              <a:spLocks noChangeArrowheads="1"/>
            </p:cNvSpPr>
            <p:nvPr/>
          </p:nvSpPr>
          <p:spPr bwMode="auto">
            <a:xfrm rot="626605">
              <a:off x="4294" y="1373"/>
              <a:ext cx="265" cy="231"/>
            </a:xfrm>
            <a:prstGeom prst="rect">
              <a:avLst/>
            </a:prstGeom>
            <a:noFill/>
            <a:ln w="9525">
              <a:noFill/>
              <a:miter lim="800000"/>
              <a:headEnd type="none" w="sm" len="lg"/>
              <a:tailEnd type="none" w="sm" len="lg"/>
            </a:ln>
          </p:spPr>
          <p:txBody>
            <a:bodyPr wrap="none">
              <a:spAutoFit/>
            </a:bodyPr>
            <a:lstStyle/>
            <a:p>
              <a:r>
                <a:rPr kumimoji="1" lang="en-US" altLang="zh-CN">
                  <a:ea typeface="黑体" pitchFamily="49" charset="-122"/>
                </a:rPr>
                <a:t>P</a:t>
              </a:r>
              <a:r>
                <a:rPr kumimoji="1" lang="en-US" altLang="zh-CN" baseline="-25000">
                  <a:ea typeface="黑体" pitchFamily="49" charset="-122"/>
                </a:rPr>
                <a:t>1</a:t>
              </a:r>
              <a:endParaRPr kumimoji="1" lang="en-US" altLang="zh-CN">
                <a:ea typeface="黑体" pitchFamily="49" charset="-122"/>
              </a:endParaRPr>
            </a:p>
          </p:txBody>
        </p:sp>
        <p:sp>
          <p:nvSpPr>
            <p:cNvPr id="614528"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614529"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p:spPr>
          <p:txBody>
            <a:bodyPr wrap="none" anchor="ctr"/>
            <a:lstStyle/>
            <a:p>
              <a:endParaRPr lang="zh-CN" altLang="en-US"/>
            </a:p>
          </p:txBody>
        </p:sp>
        <p:sp>
          <p:nvSpPr>
            <p:cNvPr id="614530"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w="9525">
              <a:solidFill>
                <a:srgbClr val="333399"/>
              </a:solidFill>
              <a:miter lim="800000"/>
              <a:headEnd/>
              <a:tailEnd/>
            </a:ln>
          </p:spPr>
          <p:txBody>
            <a:bodyPr wrap="none" anchor="ctr"/>
            <a:lstStyle/>
            <a:p>
              <a:endParaRPr lang="zh-CN" altLang="zh-CN"/>
            </a:p>
          </p:txBody>
        </p:sp>
      </p:grpSp>
      <p:sp>
        <p:nvSpPr>
          <p:cNvPr id="614531" name="Line 115"/>
          <p:cNvSpPr>
            <a:spLocks noChangeShapeType="1"/>
          </p:cNvSpPr>
          <p:nvPr/>
        </p:nvSpPr>
        <p:spPr bwMode="auto">
          <a:xfrm>
            <a:off x="6808788" y="979488"/>
            <a:ext cx="0" cy="3813175"/>
          </a:xfrm>
          <a:prstGeom prst="line">
            <a:avLst/>
          </a:prstGeom>
          <a:noFill/>
          <a:ln w="12700">
            <a:solidFill>
              <a:schemeClr val="tx1"/>
            </a:solidFill>
            <a:round/>
            <a:headEnd type="none" w="sm" len="lg"/>
            <a:tailEnd type="none" w="sm" len="lg"/>
          </a:ln>
        </p:spPr>
        <p:txBody>
          <a:bodyPr wrap="none" anchor="ctr"/>
          <a:lstStyle/>
          <a:p>
            <a:endParaRPr lang="zh-CN" altLang="en-US"/>
          </a:p>
        </p:txBody>
      </p:sp>
      <p:sp>
        <p:nvSpPr>
          <p:cNvPr id="154740" name="Line 116"/>
          <p:cNvSpPr>
            <a:spLocks noChangeShapeType="1"/>
          </p:cNvSpPr>
          <p:nvPr/>
        </p:nvSpPr>
        <p:spPr bwMode="auto">
          <a:xfrm>
            <a:off x="1306513" y="3444875"/>
            <a:ext cx="576262" cy="95250"/>
          </a:xfrm>
          <a:prstGeom prst="line">
            <a:avLst/>
          </a:prstGeom>
          <a:noFill/>
          <a:ln w="19050">
            <a:solidFill>
              <a:srgbClr val="333399"/>
            </a:solidFill>
            <a:round/>
            <a:headEnd/>
            <a:tailEnd type="triangle" w="sm" len="med"/>
          </a:ln>
        </p:spPr>
        <p:txBody>
          <a:bodyPr wrap="none" anchor="ctr"/>
          <a:lstStyle/>
          <a:p>
            <a:endParaRPr lang="zh-CN" altLang="en-US"/>
          </a:p>
        </p:txBody>
      </p:sp>
      <p:sp>
        <p:nvSpPr>
          <p:cNvPr id="154741" name="Line 117"/>
          <p:cNvSpPr>
            <a:spLocks noChangeShapeType="1"/>
          </p:cNvSpPr>
          <p:nvPr/>
        </p:nvSpPr>
        <p:spPr bwMode="auto">
          <a:xfrm>
            <a:off x="1892300" y="3625850"/>
            <a:ext cx="566738" cy="95250"/>
          </a:xfrm>
          <a:prstGeom prst="line">
            <a:avLst/>
          </a:prstGeom>
          <a:noFill/>
          <a:ln w="19050">
            <a:solidFill>
              <a:srgbClr val="333399"/>
            </a:solidFill>
            <a:round/>
            <a:headEnd/>
            <a:tailEnd type="triangle" w="sm" len="med"/>
          </a:ln>
        </p:spPr>
        <p:txBody>
          <a:bodyPr wrap="none" anchor="ctr"/>
          <a:lstStyle/>
          <a:p>
            <a:endParaRPr lang="zh-CN" altLang="en-US"/>
          </a:p>
        </p:txBody>
      </p:sp>
      <p:sp>
        <p:nvSpPr>
          <p:cNvPr id="154742" name="Line 118"/>
          <p:cNvSpPr>
            <a:spLocks noChangeShapeType="1"/>
          </p:cNvSpPr>
          <p:nvPr/>
        </p:nvSpPr>
        <p:spPr bwMode="auto">
          <a:xfrm>
            <a:off x="2459038" y="3816350"/>
            <a:ext cx="574675" cy="85725"/>
          </a:xfrm>
          <a:prstGeom prst="line">
            <a:avLst/>
          </a:prstGeom>
          <a:noFill/>
          <a:ln w="19050">
            <a:solidFill>
              <a:srgbClr val="333399"/>
            </a:solidFill>
            <a:round/>
            <a:headEnd/>
            <a:tailEnd type="triangle" w="sm" len="med"/>
          </a:ln>
        </p:spPr>
        <p:txBody>
          <a:bodyPr wrap="none" anchor="ctr"/>
          <a:lstStyle/>
          <a:p>
            <a:endParaRPr lang="zh-CN" altLang="en-US"/>
          </a:p>
        </p:txBody>
      </p:sp>
      <p:grpSp>
        <p:nvGrpSpPr>
          <p:cNvPr id="20" name="Group 124"/>
          <p:cNvGrpSpPr>
            <a:grpSpLocks/>
          </p:cNvGrpSpPr>
          <p:nvPr/>
        </p:nvGrpSpPr>
        <p:grpSpPr bwMode="auto">
          <a:xfrm>
            <a:off x="179388" y="3340100"/>
            <a:ext cx="1098550" cy="592138"/>
            <a:chOff x="113" y="2869"/>
            <a:chExt cx="692" cy="373"/>
          </a:xfrm>
        </p:grpSpPr>
        <p:sp>
          <p:nvSpPr>
            <p:cNvPr id="614536" name="Line 119"/>
            <p:cNvSpPr>
              <a:spLocks noChangeShapeType="1"/>
            </p:cNvSpPr>
            <p:nvPr/>
          </p:nvSpPr>
          <p:spPr bwMode="auto">
            <a:xfrm>
              <a:off x="615" y="3241"/>
              <a:ext cx="182" cy="0"/>
            </a:xfrm>
            <a:prstGeom prst="line">
              <a:avLst/>
            </a:prstGeom>
            <a:noFill/>
            <a:ln w="9525">
              <a:solidFill>
                <a:srgbClr val="333399"/>
              </a:solidFill>
              <a:round/>
              <a:headEnd/>
              <a:tailEnd/>
            </a:ln>
          </p:spPr>
          <p:txBody>
            <a:bodyPr wrap="none" anchor="ctr"/>
            <a:lstStyle/>
            <a:p>
              <a:endParaRPr lang="zh-CN" altLang="en-US"/>
            </a:p>
          </p:txBody>
        </p:sp>
        <p:sp>
          <p:nvSpPr>
            <p:cNvPr id="614537" name="Line 120"/>
            <p:cNvSpPr>
              <a:spLocks noChangeShapeType="1"/>
            </p:cNvSpPr>
            <p:nvPr/>
          </p:nvSpPr>
          <p:spPr bwMode="auto">
            <a:xfrm>
              <a:off x="721" y="2869"/>
              <a:ext cx="0" cy="373"/>
            </a:xfrm>
            <a:prstGeom prst="line">
              <a:avLst/>
            </a:prstGeom>
            <a:noFill/>
            <a:ln w="9525">
              <a:solidFill>
                <a:srgbClr val="333399"/>
              </a:solidFill>
              <a:round/>
              <a:headEnd type="triangle" w="sm" len="lg"/>
              <a:tailEnd type="triangle" w="sm" len="lg"/>
            </a:ln>
          </p:spPr>
          <p:txBody>
            <a:bodyPr wrap="none" anchor="ctr"/>
            <a:lstStyle/>
            <a:p>
              <a:endParaRPr lang="zh-CN" altLang="en-US"/>
            </a:p>
          </p:txBody>
        </p:sp>
        <p:sp>
          <p:nvSpPr>
            <p:cNvPr id="614538" name="Text Box 121"/>
            <p:cNvSpPr txBox="1">
              <a:spLocks noChangeArrowheads="1"/>
            </p:cNvSpPr>
            <p:nvPr/>
          </p:nvSpPr>
          <p:spPr bwMode="auto">
            <a:xfrm>
              <a:off x="113" y="2933"/>
              <a:ext cx="692" cy="214"/>
            </a:xfrm>
            <a:prstGeom prst="rect">
              <a:avLst/>
            </a:prstGeom>
            <a:noFill/>
            <a:ln w="9525">
              <a:noFill/>
              <a:miter lim="800000"/>
              <a:headEnd/>
              <a:tailEnd/>
            </a:ln>
          </p:spPr>
          <p:txBody>
            <a:bodyPr wrap="none">
              <a:spAutoFit/>
            </a:bodyPr>
            <a:lstStyle/>
            <a:p>
              <a:pPr>
                <a:lnSpc>
                  <a:spcPct val="90000"/>
                </a:lnSpc>
              </a:pPr>
              <a:r>
                <a:rPr kumimoji="1" lang="zh-CN" altLang="en-US">
                  <a:ea typeface="黑体" pitchFamily="49" charset="-122"/>
                </a:rPr>
                <a:t>连接释放</a:t>
              </a:r>
            </a:p>
          </p:txBody>
        </p:sp>
      </p:grpSp>
      <p:sp>
        <p:nvSpPr>
          <p:cNvPr id="614539" name="Freeform 107"/>
          <p:cNvSpPr>
            <a:spLocks/>
          </p:cNvSpPr>
          <p:nvPr/>
        </p:nvSpPr>
        <p:spPr bwMode="auto">
          <a:xfrm>
            <a:off x="3040063" y="1014413"/>
            <a:ext cx="4762" cy="3813175"/>
          </a:xfrm>
          <a:custGeom>
            <a:avLst/>
            <a:gdLst>
              <a:gd name="T0" fmla="*/ 3 w 3"/>
              <a:gd name="T1" fmla="*/ 0 h 2736"/>
              <a:gd name="T2" fmla="*/ 0 w 3"/>
              <a:gd name="T3" fmla="*/ 2736 h 2736"/>
              <a:gd name="T4" fmla="*/ 0 60000 65536"/>
              <a:gd name="T5" fmla="*/ 0 60000 65536"/>
              <a:gd name="T6" fmla="*/ 0 w 3"/>
              <a:gd name="T7" fmla="*/ 0 h 2736"/>
              <a:gd name="T8" fmla="*/ 3 w 3"/>
              <a:gd name="T9" fmla="*/ 2736 h 2736"/>
            </a:gdLst>
            <a:ahLst/>
            <a:cxnLst>
              <a:cxn ang="T4">
                <a:pos x="T0" y="T1"/>
              </a:cxn>
              <a:cxn ang="T5">
                <a:pos x="T2" y="T3"/>
              </a:cxn>
            </a:cxnLst>
            <a:rect l="T6" t="T7" r="T8" b="T9"/>
            <a:pathLst>
              <a:path w="3" h="2736">
                <a:moveTo>
                  <a:pt x="3" y="0"/>
                </a:moveTo>
                <a:lnTo>
                  <a:pt x="0" y="2736"/>
                </a:lnTo>
              </a:path>
            </a:pathLst>
          </a:custGeom>
          <a:noFill/>
          <a:ln w="12700">
            <a:solidFill>
              <a:schemeClr val="tx1"/>
            </a:solidFill>
            <a:round/>
            <a:headEnd type="none" w="sm" len="lg"/>
            <a:tailEnd type="none" w="sm" len="lg"/>
          </a:ln>
        </p:spPr>
        <p:txBody>
          <a:bodyPr wrap="none" anchor="ctr"/>
          <a:lstStyle/>
          <a:p>
            <a:endParaRPr lang="zh-CN" altLang="zh-CN"/>
          </a:p>
        </p:txBody>
      </p:sp>
      <p:sp>
        <p:nvSpPr>
          <p:cNvPr id="614540" name="AutoShape 143"/>
          <p:cNvSpPr>
            <a:spLocks noChangeArrowheads="1"/>
          </p:cNvSpPr>
          <p:nvPr/>
        </p:nvSpPr>
        <p:spPr bwMode="auto">
          <a:xfrm>
            <a:off x="71438" y="5254625"/>
            <a:ext cx="8843962" cy="1447800"/>
          </a:xfrm>
          <a:prstGeom prst="roundRect">
            <a:avLst>
              <a:gd name="adj" fmla="val 16667"/>
            </a:avLst>
          </a:prstGeom>
          <a:noFill/>
          <a:ln w="9525">
            <a:solidFill>
              <a:schemeClr val="tx1"/>
            </a:solidFill>
            <a:round/>
            <a:headEnd type="none" w="sm" len="lg"/>
            <a:tailEnd type="none" w="sm" len="lg"/>
          </a:ln>
        </p:spPr>
        <p:txBody>
          <a:bodyPr wrap="none" anchor="ctr"/>
          <a:lstStyle/>
          <a:p>
            <a:endParaRPr lang="zh-CN" altLang="zh-CN"/>
          </a:p>
        </p:txBody>
      </p:sp>
      <p:sp>
        <p:nvSpPr>
          <p:cNvPr id="614541" name="Line 144"/>
          <p:cNvSpPr>
            <a:spLocks noChangeShapeType="1"/>
          </p:cNvSpPr>
          <p:nvPr/>
        </p:nvSpPr>
        <p:spPr bwMode="auto">
          <a:xfrm>
            <a:off x="6781800" y="6092825"/>
            <a:ext cx="1676400" cy="0"/>
          </a:xfrm>
          <a:prstGeom prst="line">
            <a:avLst/>
          </a:prstGeom>
          <a:noFill/>
          <a:ln w="9525">
            <a:solidFill>
              <a:schemeClr val="tx1"/>
            </a:solidFill>
            <a:round/>
            <a:headEnd type="none" w="sm" len="lg"/>
            <a:tailEnd type="none" w="sm" len="lg"/>
          </a:ln>
        </p:spPr>
        <p:txBody>
          <a:bodyPr/>
          <a:lstStyle/>
          <a:p>
            <a:endParaRPr lang="zh-CN" altLang="en-US"/>
          </a:p>
        </p:txBody>
      </p:sp>
      <p:sp>
        <p:nvSpPr>
          <p:cNvPr id="614542" name="Line 145"/>
          <p:cNvSpPr>
            <a:spLocks noChangeShapeType="1"/>
          </p:cNvSpPr>
          <p:nvPr/>
        </p:nvSpPr>
        <p:spPr bwMode="auto">
          <a:xfrm>
            <a:off x="3962400" y="6092825"/>
            <a:ext cx="1676400" cy="0"/>
          </a:xfrm>
          <a:prstGeom prst="line">
            <a:avLst/>
          </a:prstGeom>
          <a:noFill/>
          <a:ln w="9525">
            <a:solidFill>
              <a:schemeClr val="tx1"/>
            </a:solidFill>
            <a:round/>
            <a:headEnd type="none" w="sm" len="lg"/>
            <a:tailEnd type="none" w="sm" len="lg"/>
          </a:ln>
        </p:spPr>
        <p:txBody>
          <a:bodyPr/>
          <a:lstStyle/>
          <a:p>
            <a:endParaRPr lang="zh-CN" altLang="en-US"/>
          </a:p>
        </p:txBody>
      </p:sp>
      <p:sp>
        <p:nvSpPr>
          <p:cNvPr id="614543" name="Line 146"/>
          <p:cNvSpPr>
            <a:spLocks noChangeShapeType="1"/>
          </p:cNvSpPr>
          <p:nvPr/>
        </p:nvSpPr>
        <p:spPr bwMode="auto">
          <a:xfrm>
            <a:off x="1295400" y="6092825"/>
            <a:ext cx="1676400" cy="0"/>
          </a:xfrm>
          <a:prstGeom prst="line">
            <a:avLst/>
          </a:prstGeom>
          <a:noFill/>
          <a:ln w="9525">
            <a:solidFill>
              <a:schemeClr val="tx1"/>
            </a:solidFill>
            <a:round/>
            <a:headEnd type="none" w="sm" len="lg"/>
            <a:tailEnd type="none" w="sm" len="lg"/>
          </a:ln>
        </p:spPr>
        <p:txBody>
          <a:bodyPr/>
          <a:lstStyle/>
          <a:p>
            <a:endParaRPr lang="zh-CN" altLang="en-US"/>
          </a:p>
        </p:txBody>
      </p:sp>
      <p:grpSp>
        <p:nvGrpSpPr>
          <p:cNvPr id="614544" name="Group 147"/>
          <p:cNvGrpSpPr>
            <a:grpSpLocks/>
          </p:cNvGrpSpPr>
          <p:nvPr/>
        </p:nvGrpSpPr>
        <p:grpSpPr bwMode="auto">
          <a:xfrm>
            <a:off x="1219200" y="5940425"/>
            <a:ext cx="1905000" cy="228600"/>
            <a:chOff x="768" y="2544"/>
            <a:chExt cx="1200" cy="144"/>
          </a:xfrm>
        </p:grpSpPr>
        <p:sp>
          <p:nvSpPr>
            <p:cNvPr id="614545" name="AutoShape 148"/>
            <p:cNvSpPr>
              <a:spLocks noChangeArrowheads="1"/>
            </p:cNvSpPr>
            <p:nvPr/>
          </p:nvSpPr>
          <p:spPr bwMode="auto">
            <a:xfrm>
              <a:off x="768"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zh-CN"/>
            </a:p>
          </p:txBody>
        </p:sp>
        <p:sp>
          <p:nvSpPr>
            <p:cNvPr id="614546" name="AutoShape 149"/>
            <p:cNvSpPr>
              <a:spLocks noChangeArrowheads="1"/>
            </p:cNvSpPr>
            <p:nvPr/>
          </p:nvSpPr>
          <p:spPr bwMode="auto">
            <a:xfrm>
              <a:off x="1120"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zh-CN"/>
            </a:p>
          </p:txBody>
        </p:sp>
        <p:sp>
          <p:nvSpPr>
            <p:cNvPr id="614547" name="AutoShape 150"/>
            <p:cNvSpPr>
              <a:spLocks noChangeArrowheads="1"/>
            </p:cNvSpPr>
            <p:nvPr/>
          </p:nvSpPr>
          <p:spPr bwMode="auto">
            <a:xfrm>
              <a:off x="1472"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zh-CN"/>
            </a:p>
          </p:txBody>
        </p:sp>
        <p:sp>
          <p:nvSpPr>
            <p:cNvPr id="614548" name="AutoShape 151"/>
            <p:cNvSpPr>
              <a:spLocks noChangeArrowheads="1"/>
            </p:cNvSpPr>
            <p:nvPr/>
          </p:nvSpPr>
          <p:spPr bwMode="auto">
            <a:xfrm>
              <a:off x="1824"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zh-CN"/>
            </a:p>
          </p:txBody>
        </p:sp>
      </p:grpSp>
      <p:grpSp>
        <p:nvGrpSpPr>
          <p:cNvPr id="614549" name="Group 152"/>
          <p:cNvGrpSpPr>
            <a:grpSpLocks/>
          </p:cNvGrpSpPr>
          <p:nvPr/>
        </p:nvGrpSpPr>
        <p:grpSpPr bwMode="auto">
          <a:xfrm>
            <a:off x="3886200" y="5940425"/>
            <a:ext cx="1905000" cy="228600"/>
            <a:chOff x="768" y="2544"/>
            <a:chExt cx="1200" cy="144"/>
          </a:xfrm>
        </p:grpSpPr>
        <p:sp>
          <p:nvSpPr>
            <p:cNvPr id="614550" name="AutoShape 153"/>
            <p:cNvSpPr>
              <a:spLocks noChangeArrowheads="1"/>
            </p:cNvSpPr>
            <p:nvPr/>
          </p:nvSpPr>
          <p:spPr bwMode="auto">
            <a:xfrm>
              <a:off x="768"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zh-CN"/>
            </a:p>
          </p:txBody>
        </p:sp>
        <p:sp>
          <p:nvSpPr>
            <p:cNvPr id="614551" name="AutoShape 154"/>
            <p:cNvSpPr>
              <a:spLocks noChangeArrowheads="1"/>
            </p:cNvSpPr>
            <p:nvPr/>
          </p:nvSpPr>
          <p:spPr bwMode="auto">
            <a:xfrm>
              <a:off x="1120"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zh-CN"/>
            </a:p>
          </p:txBody>
        </p:sp>
        <p:sp>
          <p:nvSpPr>
            <p:cNvPr id="614552" name="AutoShape 155"/>
            <p:cNvSpPr>
              <a:spLocks noChangeArrowheads="1"/>
            </p:cNvSpPr>
            <p:nvPr/>
          </p:nvSpPr>
          <p:spPr bwMode="auto">
            <a:xfrm>
              <a:off x="1472"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zh-CN"/>
            </a:p>
          </p:txBody>
        </p:sp>
        <p:sp>
          <p:nvSpPr>
            <p:cNvPr id="614553" name="AutoShape 156"/>
            <p:cNvSpPr>
              <a:spLocks noChangeArrowheads="1"/>
            </p:cNvSpPr>
            <p:nvPr/>
          </p:nvSpPr>
          <p:spPr bwMode="auto">
            <a:xfrm>
              <a:off x="1824"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zh-CN"/>
            </a:p>
          </p:txBody>
        </p:sp>
      </p:grpSp>
      <p:grpSp>
        <p:nvGrpSpPr>
          <p:cNvPr id="614554" name="Group 157"/>
          <p:cNvGrpSpPr>
            <a:grpSpLocks/>
          </p:cNvGrpSpPr>
          <p:nvPr/>
        </p:nvGrpSpPr>
        <p:grpSpPr bwMode="auto">
          <a:xfrm>
            <a:off x="6705600" y="5940425"/>
            <a:ext cx="1905000" cy="228600"/>
            <a:chOff x="768" y="2544"/>
            <a:chExt cx="1200" cy="144"/>
          </a:xfrm>
        </p:grpSpPr>
        <p:sp>
          <p:nvSpPr>
            <p:cNvPr id="614555" name="AutoShape 158"/>
            <p:cNvSpPr>
              <a:spLocks noChangeArrowheads="1"/>
            </p:cNvSpPr>
            <p:nvPr/>
          </p:nvSpPr>
          <p:spPr bwMode="auto">
            <a:xfrm>
              <a:off x="768"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zh-CN"/>
            </a:p>
          </p:txBody>
        </p:sp>
        <p:sp>
          <p:nvSpPr>
            <p:cNvPr id="614556" name="AutoShape 159"/>
            <p:cNvSpPr>
              <a:spLocks noChangeArrowheads="1"/>
            </p:cNvSpPr>
            <p:nvPr/>
          </p:nvSpPr>
          <p:spPr bwMode="auto">
            <a:xfrm>
              <a:off x="1120"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zh-CN"/>
            </a:p>
          </p:txBody>
        </p:sp>
        <p:sp>
          <p:nvSpPr>
            <p:cNvPr id="614557" name="AutoShape 160"/>
            <p:cNvSpPr>
              <a:spLocks noChangeArrowheads="1"/>
            </p:cNvSpPr>
            <p:nvPr/>
          </p:nvSpPr>
          <p:spPr bwMode="auto">
            <a:xfrm>
              <a:off x="1472"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zh-CN"/>
            </a:p>
          </p:txBody>
        </p:sp>
        <p:sp>
          <p:nvSpPr>
            <p:cNvPr id="614558" name="AutoShape 161"/>
            <p:cNvSpPr>
              <a:spLocks noChangeArrowheads="1"/>
            </p:cNvSpPr>
            <p:nvPr/>
          </p:nvSpPr>
          <p:spPr bwMode="auto">
            <a:xfrm>
              <a:off x="1824" y="2544"/>
              <a:ext cx="144" cy="144"/>
            </a:xfrm>
            <a:prstGeom prst="cube">
              <a:avLst>
                <a:gd name="adj" fmla="val 25000"/>
              </a:avLst>
            </a:prstGeom>
            <a:solidFill>
              <a:srgbClr val="DDDDDD"/>
            </a:solidFill>
            <a:ln w="9525">
              <a:solidFill>
                <a:schemeClr val="tx1"/>
              </a:solidFill>
              <a:miter lim="800000"/>
              <a:headEnd type="none" w="sm" len="lg"/>
              <a:tailEnd type="none" w="sm" len="lg"/>
            </a:ln>
          </p:spPr>
          <p:txBody>
            <a:bodyPr wrap="none" anchor="ctr"/>
            <a:lstStyle/>
            <a:p>
              <a:endParaRPr lang="zh-CN" altLang="zh-CN"/>
            </a:p>
          </p:txBody>
        </p:sp>
      </p:grpSp>
      <p:sp>
        <p:nvSpPr>
          <p:cNvPr id="614559" name="AutoShape 162"/>
          <p:cNvSpPr>
            <a:spLocks noChangeArrowheads="1"/>
          </p:cNvSpPr>
          <p:nvPr/>
        </p:nvSpPr>
        <p:spPr bwMode="auto">
          <a:xfrm>
            <a:off x="3886200" y="5559425"/>
            <a:ext cx="685800" cy="304800"/>
          </a:xfrm>
          <a:prstGeom prst="curvedDownArrow">
            <a:avLst>
              <a:gd name="adj1" fmla="val 49271"/>
              <a:gd name="adj2" fmla="val 94271"/>
              <a:gd name="adj3" fmla="val 52602"/>
            </a:avLst>
          </a:prstGeom>
          <a:solidFill>
            <a:srgbClr val="DDDDDD"/>
          </a:solidFill>
          <a:ln w="9525">
            <a:solidFill>
              <a:schemeClr val="tx1"/>
            </a:solidFill>
            <a:miter lim="800000"/>
            <a:headEnd type="none" w="sm" len="lg"/>
            <a:tailEnd type="none" w="sm" len="lg"/>
          </a:ln>
        </p:spPr>
        <p:txBody>
          <a:bodyPr wrap="none" anchor="ctr"/>
          <a:lstStyle/>
          <a:p>
            <a:endParaRPr lang="zh-CN" altLang="zh-CN"/>
          </a:p>
        </p:txBody>
      </p:sp>
      <p:sp>
        <p:nvSpPr>
          <p:cNvPr id="614560" name="AutoShape 163"/>
          <p:cNvSpPr>
            <a:spLocks noChangeArrowheads="1"/>
          </p:cNvSpPr>
          <p:nvPr/>
        </p:nvSpPr>
        <p:spPr bwMode="auto">
          <a:xfrm>
            <a:off x="4533900" y="5559425"/>
            <a:ext cx="685800" cy="304800"/>
          </a:xfrm>
          <a:prstGeom prst="curvedDownArrow">
            <a:avLst>
              <a:gd name="adj1" fmla="val 49271"/>
              <a:gd name="adj2" fmla="val 94271"/>
              <a:gd name="adj3" fmla="val 52602"/>
            </a:avLst>
          </a:prstGeom>
          <a:solidFill>
            <a:srgbClr val="DDDDDD"/>
          </a:solidFill>
          <a:ln w="9525">
            <a:solidFill>
              <a:schemeClr val="tx1"/>
            </a:solidFill>
            <a:miter lim="800000"/>
            <a:headEnd type="none" w="sm" len="lg"/>
            <a:tailEnd type="none" w="sm" len="lg"/>
          </a:ln>
        </p:spPr>
        <p:txBody>
          <a:bodyPr wrap="none" anchor="ctr"/>
          <a:lstStyle/>
          <a:p>
            <a:endParaRPr lang="zh-CN" altLang="zh-CN"/>
          </a:p>
        </p:txBody>
      </p:sp>
      <p:sp>
        <p:nvSpPr>
          <p:cNvPr id="614561" name="AutoShape 164"/>
          <p:cNvSpPr>
            <a:spLocks noChangeArrowheads="1"/>
          </p:cNvSpPr>
          <p:nvPr/>
        </p:nvSpPr>
        <p:spPr bwMode="auto">
          <a:xfrm>
            <a:off x="5181600" y="5559425"/>
            <a:ext cx="685800" cy="304800"/>
          </a:xfrm>
          <a:prstGeom prst="curvedDownArrow">
            <a:avLst>
              <a:gd name="adj1" fmla="val 49271"/>
              <a:gd name="adj2" fmla="val 94271"/>
              <a:gd name="adj3" fmla="val 52602"/>
            </a:avLst>
          </a:prstGeom>
          <a:solidFill>
            <a:srgbClr val="DDDDDD"/>
          </a:solidFill>
          <a:ln w="9525">
            <a:solidFill>
              <a:schemeClr val="tx1"/>
            </a:solidFill>
            <a:miter lim="800000"/>
            <a:headEnd type="none" w="sm" len="lg"/>
            <a:tailEnd type="none" w="sm" len="lg"/>
          </a:ln>
        </p:spPr>
        <p:txBody>
          <a:bodyPr wrap="none" anchor="ctr"/>
          <a:lstStyle/>
          <a:p>
            <a:endParaRPr lang="zh-CN" altLang="zh-CN"/>
          </a:p>
        </p:txBody>
      </p:sp>
      <p:sp>
        <p:nvSpPr>
          <p:cNvPr id="614562" name="AutoShape 165"/>
          <p:cNvSpPr>
            <a:spLocks noChangeArrowheads="1"/>
          </p:cNvSpPr>
          <p:nvPr/>
        </p:nvSpPr>
        <p:spPr bwMode="auto">
          <a:xfrm>
            <a:off x="1295400" y="5635625"/>
            <a:ext cx="1905000" cy="304800"/>
          </a:xfrm>
          <a:prstGeom prst="rightArrow">
            <a:avLst>
              <a:gd name="adj1" fmla="val 58333"/>
              <a:gd name="adj2" fmla="val 109375"/>
            </a:avLst>
          </a:prstGeom>
          <a:solidFill>
            <a:srgbClr val="969696"/>
          </a:solidFill>
          <a:ln w="9525">
            <a:solidFill>
              <a:schemeClr val="tx1"/>
            </a:solidFill>
            <a:miter lim="800000"/>
            <a:headEnd type="none" w="sm" len="lg"/>
            <a:tailEnd type="none" w="sm" len="lg"/>
          </a:ln>
        </p:spPr>
        <p:txBody>
          <a:bodyPr wrap="none" anchor="ctr"/>
          <a:lstStyle/>
          <a:p>
            <a:endParaRPr lang="zh-CN" altLang="zh-CN"/>
          </a:p>
        </p:txBody>
      </p:sp>
      <p:sp>
        <p:nvSpPr>
          <p:cNvPr id="614563" name="AutoShape 166"/>
          <p:cNvSpPr>
            <a:spLocks noChangeArrowheads="1"/>
          </p:cNvSpPr>
          <p:nvPr/>
        </p:nvSpPr>
        <p:spPr bwMode="auto">
          <a:xfrm>
            <a:off x="6705600" y="5559425"/>
            <a:ext cx="685800" cy="304800"/>
          </a:xfrm>
          <a:prstGeom prst="curvedDownArrow">
            <a:avLst>
              <a:gd name="adj1" fmla="val 13542"/>
              <a:gd name="adj2" fmla="val 66667"/>
              <a:gd name="adj3" fmla="val 36977"/>
            </a:avLst>
          </a:prstGeom>
          <a:solidFill>
            <a:srgbClr val="DDDDDD"/>
          </a:solidFill>
          <a:ln w="9525">
            <a:solidFill>
              <a:schemeClr val="tx1"/>
            </a:solidFill>
            <a:miter lim="800000"/>
            <a:headEnd type="none" w="sm" len="lg"/>
            <a:tailEnd type="none" w="sm" len="lg"/>
          </a:ln>
        </p:spPr>
        <p:txBody>
          <a:bodyPr wrap="none" anchor="ctr"/>
          <a:lstStyle/>
          <a:p>
            <a:endParaRPr lang="zh-CN" altLang="zh-CN"/>
          </a:p>
        </p:txBody>
      </p:sp>
      <p:sp>
        <p:nvSpPr>
          <p:cNvPr id="614564" name="AutoShape 167"/>
          <p:cNvSpPr>
            <a:spLocks noChangeArrowheads="1"/>
          </p:cNvSpPr>
          <p:nvPr/>
        </p:nvSpPr>
        <p:spPr bwMode="auto">
          <a:xfrm>
            <a:off x="7315200" y="5559425"/>
            <a:ext cx="685800" cy="304800"/>
          </a:xfrm>
          <a:prstGeom prst="curvedDownArrow">
            <a:avLst>
              <a:gd name="adj1" fmla="val 13542"/>
              <a:gd name="adj2" fmla="val 66667"/>
              <a:gd name="adj3" fmla="val 36977"/>
            </a:avLst>
          </a:prstGeom>
          <a:solidFill>
            <a:srgbClr val="DDDDDD"/>
          </a:solidFill>
          <a:ln w="9525">
            <a:solidFill>
              <a:schemeClr val="tx1"/>
            </a:solidFill>
            <a:miter lim="800000"/>
            <a:headEnd type="none" w="sm" len="lg"/>
            <a:tailEnd type="none" w="sm" len="lg"/>
          </a:ln>
        </p:spPr>
        <p:txBody>
          <a:bodyPr wrap="none" anchor="ctr"/>
          <a:lstStyle/>
          <a:p>
            <a:endParaRPr lang="zh-CN" altLang="zh-CN"/>
          </a:p>
        </p:txBody>
      </p:sp>
      <p:sp>
        <p:nvSpPr>
          <p:cNvPr id="614565" name="AutoShape 168"/>
          <p:cNvSpPr>
            <a:spLocks noChangeArrowheads="1"/>
          </p:cNvSpPr>
          <p:nvPr/>
        </p:nvSpPr>
        <p:spPr bwMode="auto">
          <a:xfrm>
            <a:off x="7924800" y="5559425"/>
            <a:ext cx="685800" cy="304800"/>
          </a:xfrm>
          <a:prstGeom prst="curvedDownArrow">
            <a:avLst>
              <a:gd name="adj1" fmla="val 13542"/>
              <a:gd name="adj2" fmla="val 66667"/>
              <a:gd name="adj3" fmla="val 36977"/>
            </a:avLst>
          </a:prstGeom>
          <a:solidFill>
            <a:srgbClr val="DDDDDD"/>
          </a:solidFill>
          <a:ln w="9525">
            <a:solidFill>
              <a:schemeClr val="tx1"/>
            </a:solidFill>
            <a:miter lim="800000"/>
            <a:headEnd type="none" w="sm" len="lg"/>
            <a:tailEnd type="none" w="sm" len="lg"/>
          </a:ln>
        </p:spPr>
        <p:txBody>
          <a:bodyPr wrap="none" anchor="ctr"/>
          <a:lstStyle/>
          <a:p>
            <a:endParaRPr lang="zh-CN" altLang="zh-CN"/>
          </a:p>
        </p:txBody>
      </p:sp>
      <p:sp>
        <p:nvSpPr>
          <p:cNvPr id="614566" name="Text Box 169"/>
          <p:cNvSpPr txBox="1">
            <a:spLocks noChangeArrowheads="1"/>
          </p:cNvSpPr>
          <p:nvPr/>
        </p:nvSpPr>
        <p:spPr bwMode="auto">
          <a:xfrm>
            <a:off x="101600" y="5610225"/>
            <a:ext cx="1098550" cy="587375"/>
          </a:xfrm>
          <a:prstGeom prst="rect">
            <a:avLst/>
          </a:prstGeom>
          <a:noFill/>
          <a:ln w="9525">
            <a:noFill/>
            <a:miter lim="800000"/>
            <a:headEnd/>
            <a:tailEnd/>
          </a:ln>
        </p:spPr>
        <p:txBody>
          <a:bodyPr wrap="none">
            <a:spAutoFit/>
          </a:bodyPr>
          <a:lstStyle/>
          <a:p>
            <a:pPr algn="ctr">
              <a:lnSpc>
                <a:spcPct val="90000"/>
              </a:lnSpc>
            </a:pPr>
            <a:r>
              <a:rPr kumimoji="1" lang="zh-CN" altLang="en-US">
                <a:latin typeface="Times New Roman" pitchFamily="18" charset="0"/>
              </a:rPr>
              <a:t>数据传送</a:t>
            </a:r>
          </a:p>
          <a:p>
            <a:pPr algn="ctr">
              <a:lnSpc>
                <a:spcPct val="90000"/>
              </a:lnSpc>
            </a:pPr>
            <a:r>
              <a:rPr kumimoji="1" lang="zh-CN" altLang="en-US">
                <a:latin typeface="Times New Roman" pitchFamily="18" charset="0"/>
              </a:rPr>
              <a:t>的特点</a:t>
            </a:r>
          </a:p>
        </p:txBody>
      </p:sp>
      <p:sp>
        <p:nvSpPr>
          <p:cNvPr id="614567" name="Text Box 170"/>
          <p:cNvSpPr txBox="1">
            <a:spLocks noChangeArrowheads="1"/>
          </p:cNvSpPr>
          <p:nvPr/>
        </p:nvSpPr>
        <p:spPr bwMode="auto">
          <a:xfrm>
            <a:off x="1258888" y="5354638"/>
            <a:ext cx="1784350" cy="339725"/>
          </a:xfrm>
          <a:prstGeom prst="rect">
            <a:avLst/>
          </a:prstGeom>
          <a:noFill/>
          <a:ln w="9525">
            <a:noFill/>
            <a:miter lim="800000"/>
            <a:headEnd/>
            <a:tailEnd/>
          </a:ln>
        </p:spPr>
        <p:txBody>
          <a:bodyPr wrap="none">
            <a:spAutoFit/>
          </a:bodyPr>
          <a:lstStyle/>
          <a:p>
            <a:pPr>
              <a:lnSpc>
                <a:spcPct val="90000"/>
              </a:lnSpc>
            </a:pPr>
            <a:r>
              <a:rPr kumimoji="1" lang="zh-CN" altLang="en-US">
                <a:latin typeface="Times New Roman" pitchFamily="18" charset="0"/>
              </a:rPr>
              <a:t>比特流直达终点</a:t>
            </a:r>
          </a:p>
        </p:txBody>
      </p:sp>
      <p:sp>
        <p:nvSpPr>
          <p:cNvPr id="614568" name="Text Box 171"/>
          <p:cNvSpPr txBox="1">
            <a:spLocks noChangeArrowheads="1"/>
          </p:cNvSpPr>
          <p:nvPr/>
        </p:nvSpPr>
        <p:spPr bwMode="auto">
          <a:xfrm>
            <a:off x="3886200" y="5230813"/>
            <a:ext cx="641350" cy="339725"/>
          </a:xfrm>
          <a:prstGeom prst="rect">
            <a:avLst/>
          </a:prstGeom>
          <a:noFill/>
          <a:ln w="9525">
            <a:noFill/>
            <a:miter lim="800000"/>
            <a:headEnd/>
            <a:tailEnd/>
          </a:ln>
        </p:spPr>
        <p:txBody>
          <a:bodyPr wrap="none">
            <a:spAutoFit/>
          </a:bodyPr>
          <a:lstStyle/>
          <a:p>
            <a:pPr>
              <a:lnSpc>
                <a:spcPct val="90000"/>
              </a:lnSpc>
            </a:pPr>
            <a:r>
              <a:rPr kumimoji="1" lang="zh-CN" altLang="en-US">
                <a:latin typeface="Times New Roman" pitchFamily="18" charset="0"/>
              </a:rPr>
              <a:t>报文</a:t>
            </a:r>
          </a:p>
        </p:txBody>
      </p:sp>
      <p:sp>
        <p:nvSpPr>
          <p:cNvPr id="614569" name="Text Box 172"/>
          <p:cNvSpPr txBox="1">
            <a:spLocks noChangeArrowheads="1"/>
          </p:cNvSpPr>
          <p:nvPr/>
        </p:nvSpPr>
        <p:spPr bwMode="auto">
          <a:xfrm>
            <a:off x="4543425" y="5230813"/>
            <a:ext cx="641350" cy="339725"/>
          </a:xfrm>
          <a:prstGeom prst="rect">
            <a:avLst/>
          </a:prstGeom>
          <a:noFill/>
          <a:ln w="9525">
            <a:noFill/>
            <a:miter lim="800000"/>
            <a:headEnd/>
            <a:tailEnd/>
          </a:ln>
        </p:spPr>
        <p:txBody>
          <a:bodyPr wrap="none">
            <a:spAutoFit/>
          </a:bodyPr>
          <a:lstStyle/>
          <a:p>
            <a:pPr>
              <a:lnSpc>
                <a:spcPct val="90000"/>
              </a:lnSpc>
            </a:pPr>
            <a:r>
              <a:rPr kumimoji="1" lang="zh-CN" altLang="en-US">
                <a:latin typeface="Times New Roman" pitchFamily="18" charset="0"/>
              </a:rPr>
              <a:t>报文</a:t>
            </a:r>
          </a:p>
        </p:txBody>
      </p:sp>
      <p:sp>
        <p:nvSpPr>
          <p:cNvPr id="614570" name="Text Box 173"/>
          <p:cNvSpPr txBox="1">
            <a:spLocks noChangeArrowheads="1"/>
          </p:cNvSpPr>
          <p:nvPr/>
        </p:nvSpPr>
        <p:spPr bwMode="auto">
          <a:xfrm>
            <a:off x="5200650" y="5230813"/>
            <a:ext cx="641350" cy="339725"/>
          </a:xfrm>
          <a:prstGeom prst="rect">
            <a:avLst/>
          </a:prstGeom>
          <a:noFill/>
          <a:ln w="9525">
            <a:noFill/>
            <a:miter lim="800000"/>
            <a:headEnd/>
            <a:tailEnd/>
          </a:ln>
        </p:spPr>
        <p:txBody>
          <a:bodyPr wrap="none">
            <a:spAutoFit/>
          </a:bodyPr>
          <a:lstStyle/>
          <a:p>
            <a:pPr>
              <a:lnSpc>
                <a:spcPct val="90000"/>
              </a:lnSpc>
            </a:pPr>
            <a:r>
              <a:rPr kumimoji="1" lang="zh-CN" altLang="en-US">
                <a:latin typeface="Times New Roman" pitchFamily="18" charset="0"/>
              </a:rPr>
              <a:t>报文</a:t>
            </a:r>
          </a:p>
        </p:txBody>
      </p:sp>
      <p:sp>
        <p:nvSpPr>
          <p:cNvPr id="614571" name="Text Box 174"/>
          <p:cNvSpPr txBox="1">
            <a:spLocks noChangeArrowheads="1"/>
          </p:cNvSpPr>
          <p:nvPr/>
        </p:nvSpPr>
        <p:spPr bwMode="auto">
          <a:xfrm>
            <a:off x="6705600" y="5230813"/>
            <a:ext cx="641350" cy="339725"/>
          </a:xfrm>
          <a:prstGeom prst="rect">
            <a:avLst/>
          </a:prstGeom>
          <a:noFill/>
          <a:ln w="9525">
            <a:noFill/>
            <a:miter lim="800000"/>
            <a:headEnd/>
            <a:tailEnd/>
          </a:ln>
        </p:spPr>
        <p:txBody>
          <a:bodyPr wrap="none">
            <a:spAutoFit/>
          </a:bodyPr>
          <a:lstStyle/>
          <a:p>
            <a:pPr>
              <a:lnSpc>
                <a:spcPct val="90000"/>
              </a:lnSpc>
            </a:pPr>
            <a:r>
              <a:rPr kumimoji="1" lang="zh-CN" altLang="en-US">
                <a:latin typeface="Times New Roman" pitchFamily="18" charset="0"/>
              </a:rPr>
              <a:t>分组</a:t>
            </a:r>
          </a:p>
        </p:txBody>
      </p:sp>
      <p:sp>
        <p:nvSpPr>
          <p:cNvPr id="614572" name="Text Box 175"/>
          <p:cNvSpPr txBox="1">
            <a:spLocks noChangeArrowheads="1"/>
          </p:cNvSpPr>
          <p:nvPr/>
        </p:nvSpPr>
        <p:spPr bwMode="auto">
          <a:xfrm>
            <a:off x="7324725" y="5230813"/>
            <a:ext cx="641350" cy="339725"/>
          </a:xfrm>
          <a:prstGeom prst="rect">
            <a:avLst/>
          </a:prstGeom>
          <a:noFill/>
          <a:ln w="9525">
            <a:noFill/>
            <a:miter lim="800000"/>
            <a:headEnd/>
            <a:tailEnd/>
          </a:ln>
        </p:spPr>
        <p:txBody>
          <a:bodyPr wrap="none">
            <a:spAutoFit/>
          </a:bodyPr>
          <a:lstStyle/>
          <a:p>
            <a:pPr>
              <a:lnSpc>
                <a:spcPct val="90000"/>
              </a:lnSpc>
            </a:pPr>
            <a:r>
              <a:rPr kumimoji="1" lang="zh-CN" altLang="en-US">
                <a:latin typeface="Times New Roman" pitchFamily="18" charset="0"/>
              </a:rPr>
              <a:t>分组</a:t>
            </a:r>
          </a:p>
        </p:txBody>
      </p:sp>
      <p:sp>
        <p:nvSpPr>
          <p:cNvPr id="614573" name="Text Box 176"/>
          <p:cNvSpPr txBox="1">
            <a:spLocks noChangeArrowheads="1"/>
          </p:cNvSpPr>
          <p:nvPr/>
        </p:nvSpPr>
        <p:spPr bwMode="auto">
          <a:xfrm>
            <a:off x="7943850" y="5230813"/>
            <a:ext cx="641350" cy="339725"/>
          </a:xfrm>
          <a:prstGeom prst="rect">
            <a:avLst/>
          </a:prstGeom>
          <a:noFill/>
          <a:ln w="9525">
            <a:noFill/>
            <a:miter lim="800000"/>
            <a:headEnd/>
            <a:tailEnd/>
          </a:ln>
        </p:spPr>
        <p:txBody>
          <a:bodyPr wrap="none">
            <a:spAutoFit/>
          </a:bodyPr>
          <a:lstStyle/>
          <a:p>
            <a:pPr>
              <a:lnSpc>
                <a:spcPct val="90000"/>
              </a:lnSpc>
            </a:pPr>
            <a:r>
              <a:rPr kumimoji="1" lang="zh-CN" altLang="en-US">
                <a:latin typeface="Times New Roman" pitchFamily="18" charset="0"/>
              </a:rPr>
              <a:t>分组</a:t>
            </a:r>
          </a:p>
        </p:txBody>
      </p:sp>
      <p:sp>
        <p:nvSpPr>
          <p:cNvPr id="614574" name="Text Box 177"/>
          <p:cNvSpPr txBox="1">
            <a:spLocks noChangeArrowheads="1"/>
          </p:cNvSpPr>
          <p:nvPr/>
        </p:nvSpPr>
        <p:spPr bwMode="auto">
          <a:xfrm>
            <a:off x="4237038" y="6169025"/>
            <a:ext cx="590550" cy="533400"/>
          </a:xfrm>
          <a:prstGeom prst="rect">
            <a:avLst/>
          </a:prstGeom>
          <a:noFill/>
          <a:ln w="9525">
            <a:noFill/>
            <a:miter lim="800000"/>
            <a:headEnd/>
            <a:tailEnd/>
          </a:ln>
        </p:spPr>
        <p:txBody>
          <a:bodyPr wrap="none">
            <a:spAutoFit/>
          </a:bodyPr>
          <a:lstStyle/>
          <a:p>
            <a:pPr>
              <a:lnSpc>
                <a:spcPct val="90000"/>
              </a:lnSpc>
            </a:pPr>
            <a:r>
              <a:rPr kumimoji="1" lang="zh-CN" altLang="en-US" sz="1600">
                <a:latin typeface="Times New Roman" pitchFamily="18" charset="0"/>
              </a:rPr>
              <a:t>存储</a:t>
            </a:r>
          </a:p>
          <a:p>
            <a:pPr>
              <a:lnSpc>
                <a:spcPct val="90000"/>
              </a:lnSpc>
            </a:pPr>
            <a:r>
              <a:rPr kumimoji="1" lang="zh-CN" altLang="en-US" sz="1600">
                <a:latin typeface="Times New Roman" pitchFamily="18" charset="0"/>
              </a:rPr>
              <a:t>转发</a:t>
            </a:r>
          </a:p>
        </p:txBody>
      </p:sp>
      <p:sp>
        <p:nvSpPr>
          <p:cNvPr id="614575" name="Text Box 178"/>
          <p:cNvSpPr txBox="1">
            <a:spLocks noChangeArrowheads="1"/>
          </p:cNvSpPr>
          <p:nvPr/>
        </p:nvSpPr>
        <p:spPr bwMode="auto">
          <a:xfrm>
            <a:off x="4819650" y="6169025"/>
            <a:ext cx="590550" cy="533400"/>
          </a:xfrm>
          <a:prstGeom prst="rect">
            <a:avLst/>
          </a:prstGeom>
          <a:noFill/>
          <a:ln w="9525">
            <a:noFill/>
            <a:miter lim="800000"/>
            <a:headEnd/>
            <a:tailEnd/>
          </a:ln>
        </p:spPr>
        <p:txBody>
          <a:bodyPr wrap="none">
            <a:spAutoFit/>
          </a:bodyPr>
          <a:lstStyle/>
          <a:p>
            <a:pPr>
              <a:lnSpc>
                <a:spcPct val="90000"/>
              </a:lnSpc>
            </a:pPr>
            <a:r>
              <a:rPr kumimoji="1" lang="zh-CN" altLang="en-US" sz="1600">
                <a:latin typeface="Times New Roman" pitchFamily="18" charset="0"/>
              </a:rPr>
              <a:t>存储</a:t>
            </a:r>
          </a:p>
          <a:p>
            <a:pPr>
              <a:lnSpc>
                <a:spcPct val="90000"/>
              </a:lnSpc>
            </a:pPr>
            <a:r>
              <a:rPr kumimoji="1" lang="zh-CN" altLang="en-US" sz="1600">
                <a:latin typeface="Times New Roman" pitchFamily="18" charset="0"/>
              </a:rPr>
              <a:t>转发</a:t>
            </a:r>
          </a:p>
        </p:txBody>
      </p:sp>
      <p:sp>
        <p:nvSpPr>
          <p:cNvPr id="614576" name="Text Box 179"/>
          <p:cNvSpPr txBox="1">
            <a:spLocks noChangeArrowheads="1"/>
          </p:cNvSpPr>
          <p:nvPr/>
        </p:nvSpPr>
        <p:spPr bwMode="auto">
          <a:xfrm>
            <a:off x="7073900" y="6156325"/>
            <a:ext cx="590550" cy="533400"/>
          </a:xfrm>
          <a:prstGeom prst="rect">
            <a:avLst/>
          </a:prstGeom>
          <a:noFill/>
          <a:ln w="9525">
            <a:noFill/>
            <a:miter lim="800000"/>
            <a:headEnd/>
            <a:tailEnd/>
          </a:ln>
        </p:spPr>
        <p:txBody>
          <a:bodyPr wrap="none">
            <a:spAutoFit/>
          </a:bodyPr>
          <a:lstStyle/>
          <a:p>
            <a:pPr>
              <a:lnSpc>
                <a:spcPct val="90000"/>
              </a:lnSpc>
            </a:pPr>
            <a:r>
              <a:rPr kumimoji="1" lang="zh-CN" altLang="en-US" sz="1600">
                <a:latin typeface="Times New Roman" pitchFamily="18" charset="0"/>
              </a:rPr>
              <a:t>存储</a:t>
            </a:r>
          </a:p>
          <a:p>
            <a:pPr>
              <a:lnSpc>
                <a:spcPct val="90000"/>
              </a:lnSpc>
            </a:pPr>
            <a:r>
              <a:rPr kumimoji="1" lang="zh-CN" altLang="en-US" sz="1600">
                <a:latin typeface="Times New Roman" pitchFamily="18" charset="0"/>
              </a:rPr>
              <a:t>转发</a:t>
            </a:r>
          </a:p>
        </p:txBody>
      </p:sp>
      <p:sp>
        <p:nvSpPr>
          <p:cNvPr id="614577" name="Text Box 180"/>
          <p:cNvSpPr txBox="1">
            <a:spLocks noChangeArrowheads="1"/>
          </p:cNvSpPr>
          <p:nvPr/>
        </p:nvSpPr>
        <p:spPr bwMode="auto">
          <a:xfrm>
            <a:off x="7639050" y="6169025"/>
            <a:ext cx="590550" cy="533400"/>
          </a:xfrm>
          <a:prstGeom prst="rect">
            <a:avLst/>
          </a:prstGeom>
          <a:noFill/>
          <a:ln w="9525">
            <a:noFill/>
            <a:miter lim="800000"/>
            <a:headEnd/>
            <a:tailEnd/>
          </a:ln>
        </p:spPr>
        <p:txBody>
          <a:bodyPr wrap="none">
            <a:spAutoFit/>
          </a:bodyPr>
          <a:lstStyle/>
          <a:p>
            <a:pPr>
              <a:lnSpc>
                <a:spcPct val="90000"/>
              </a:lnSpc>
            </a:pPr>
            <a:r>
              <a:rPr kumimoji="1" lang="zh-CN" altLang="en-US" sz="1600">
                <a:latin typeface="Times New Roman" pitchFamily="18" charset="0"/>
              </a:rPr>
              <a:t>存储</a:t>
            </a:r>
          </a:p>
          <a:p>
            <a:pPr>
              <a:lnSpc>
                <a:spcPct val="90000"/>
              </a:lnSpc>
            </a:pPr>
            <a:r>
              <a:rPr kumimoji="1" lang="zh-CN" altLang="en-US" sz="1600">
                <a:latin typeface="Times New Roman" pitchFamily="18" charset="0"/>
              </a:rPr>
              <a:t>转发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54703"/>
                                        </p:tgtEl>
                                        <p:attrNameLst>
                                          <p:attrName>style.visibility</p:attrName>
                                        </p:attrNameLst>
                                      </p:cBhvr>
                                      <p:to>
                                        <p:strVal val="visible"/>
                                      </p:to>
                                    </p:set>
                                    <p:animEffect transition="in" filter="wipe(left)">
                                      <p:cBhvr>
                                        <p:cTn id="10" dur="500"/>
                                        <p:tgtEl>
                                          <p:spTgt spid="15470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54704"/>
                                        </p:tgtEl>
                                        <p:attrNameLst>
                                          <p:attrName>style.visibility</p:attrName>
                                        </p:attrNameLst>
                                      </p:cBhvr>
                                      <p:to>
                                        <p:strVal val="visible"/>
                                      </p:to>
                                    </p:set>
                                    <p:animEffect transition="in" filter="wipe(left)">
                                      <p:cBhvr>
                                        <p:cTn id="14" dur="500"/>
                                        <p:tgtEl>
                                          <p:spTgt spid="154704"/>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54705"/>
                                        </p:tgtEl>
                                        <p:attrNameLst>
                                          <p:attrName>style.visibility</p:attrName>
                                        </p:attrNameLst>
                                      </p:cBhvr>
                                      <p:to>
                                        <p:strVal val="visible"/>
                                      </p:to>
                                    </p:set>
                                    <p:animEffect transition="in" filter="wipe(left)">
                                      <p:cBhvr>
                                        <p:cTn id="18" dur="500"/>
                                        <p:tgtEl>
                                          <p:spTgt spid="154705"/>
                                        </p:tgtEl>
                                      </p:cBhvr>
                                    </p:animEffect>
                                  </p:childTnLst>
                                </p:cTn>
                              </p:par>
                            </p:childTnLst>
                          </p:cTn>
                        </p:par>
                        <p:par>
                          <p:cTn id="19" fill="hold">
                            <p:stCondLst>
                              <p:cond delay="1500"/>
                            </p:stCondLst>
                            <p:childTnLst>
                              <p:par>
                                <p:cTn id="20" presetID="22" presetClass="entr" presetSubtype="2" fill="hold" grpId="0" nodeType="afterEffect">
                                  <p:stCondLst>
                                    <p:cond delay="0"/>
                                  </p:stCondLst>
                                  <p:childTnLst>
                                    <p:set>
                                      <p:cBhvr>
                                        <p:cTn id="21" dur="1" fill="hold">
                                          <p:stCondLst>
                                            <p:cond delay="0"/>
                                          </p:stCondLst>
                                        </p:cTn>
                                        <p:tgtEl>
                                          <p:spTgt spid="154706"/>
                                        </p:tgtEl>
                                        <p:attrNameLst>
                                          <p:attrName>style.visibility</p:attrName>
                                        </p:attrNameLst>
                                      </p:cBhvr>
                                      <p:to>
                                        <p:strVal val="visible"/>
                                      </p:to>
                                    </p:set>
                                    <p:animEffect transition="in" filter="wipe(right)">
                                      <p:cBhvr>
                                        <p:cTn id="22" dur="500"/>
                                        <p:tgtEl>
                                          <p:spTgt spid="154706"/>
                                        </p:tgtEl>
                                      </p:cBhvr>
                                    </p:animEffect>
                                  </p:childTnLst>
                                </p:cTn>
                              </p:par>
                            </p:childTnLst>
                          </p:cTn>
                        </p:par>
                        <p:par>
                          <p:cTn id="23" fill="hold">
                            <p:stCondLst>
                              <p:cond delay="2000"/>
                            </p:stCondLst>
                            <p:childTnLst>
                              <p:par>
                                <p:cTn id="24" presetID="1" presetClass="entr" presetSubtype="0" fill="hold" nodeType="afterEffect">
                                  <p:stCondLst>
                                    <p:cond delay="500"/>
                                  </p:stCondLst>
                                  <p:childTnLst>
                                    <p:set>
                                      <p:cBhvr>
                                        <p:cTn id="25" dur="1" fill="hold">
                                          <p:stCondLst>
                                            <p:cond delay="0"/>
                                          </p:stCondLst>
                                        </p:cTn>
                                        <p:tgtEl>
                                          <p:spTgt spid="16"/>
                                        </p:tgtEl>
                                        <p:attrNameLst>
                                          <p:attrName>style.visibility</p:attrName>
                                        </p:attrNameLst>
                                      </p:cBhvr>
                                      <p:to>
                                        <p:strVal val="visible"/>
                                      </p:to>
                                    </p:se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par>
                          <p:cTn id="30" fill="hold">
                            <p:stCondLst>
                              <p:cond delay="3000"/>
                            </p:stCondLst>
                            <p:childTnLst>
                              <p:par>
                                <p:cTn id="31" presetID="1" presetClass="entr" presetSubtype="0" fill="hold" nodeType="afterEffect">
                                  <p:stCondLst>
                                    <p:cond delay="500"/>
                                  </p:stCondLst>
                                  <p:childTnLst>
                                    <p:set>
                                      <p:cBhvr>
                                        <p:cTn id="32" dur="1" fill="hold">
                                          <p:stCondLst>
                                            <p:cond delay="0"/>
                                          </p:stCondLst>
                                        </p:cTn>
                                        <p:tgtEl>
                                          <p:spTgt spid="20"/>
                                        </p:tgtEl>
                                        <p:attrNameLst>
                                          <p:attrName>style.visibility</p:attrName>
                                        </p:attrNameLst>
                                      </p:cBhvr>
                                      <p:to>
                                        <p:strVal val="visible"/>
                                      </p:to>
                                    </p:set>
                                  </p:childTnLst>
                                </p:cTn>
                              </p:par>
                            </p:childTnLst>
                          </p:cTn>
                        </p:par>
                        <p:par>
                          <p:cTn id="33" fill="hold">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154740"/>
                                        </p:tgtEl>
                                        <p:attrNameLst>
                                          <p:attrName>style.visibility</p:attrName>
                                        </p:attrNameLst>
                                      </p:cBhvr>
                                      <p:to>
                                        <p:strVal val="visible"/>
                                      </p:to>
                                    </p:set>
                                    <p:animEffect transition="in" filter="wipe(left)">
                                      <p:cBhvr>
                                        <p:cTn id="36" dur="500"/>
                                        <p:tgtEl>
                                          <p:spTgt spid="154740"/>
                                        </p:tgtEl>
                                      </p:cBhvr>
                                    </p:animEffect>
                                  </p:childTnLst>
                                </p:cTn>
                              </p:par>
                            </p:childTnLst>
                          </p:cTn>
                        </p:par>
                        <p:par>
                          <p:cTn id="37" fill="hold">
                            <p:stCondLst>
                              <p:cond delay="4000"/>
                            </p:stCondLst>
                            <p:childTnLst>
                              <p:par>
                                <p:cTn id="38" presetID="22" presetClass="entr" presetSubtype="8" fill="hold" grpId="0" nodeType="afterEffect">
                                  <p:stCondLst>
                                    <p:cond delay="0"/>
                                  </p:stCondLst>
                                  <p:childTnLst>
                                    <p:set>
                                      <p:cBhvr>
                                        <p:cTn id="39" dur="1" fill="hold">
                                          <p:stCondLst>
                                            <p:cond delay="0"/>
                                          </p:stCondLst>
                                        </p:cTn>
                                        <p:tgtEl>
                                          <p:spTgt spid="154741"/>
                                        </p:tgtEl>
                                        <p:attrNameLst>
                                          <p:attrName>style.visibility</p:attrName>
                                        </p:attrNameLst>
                                      </p:cBhvr>
                                      <p:to>
                                        <p:strVal val="visible"/>
                                      </p:to>
                                    </p:set>
                                    <p:animEffect transition="in" filter="wipe(left)">
                                      <p:cBhvr>
                                        <p:cTn id="40" dur="500"/>
                                        <p:tgtEl>
                                          <p:spTgt spid="154741"/>
                                        </p:tgtEl>
                                      </p:cBhvr>
                                    </p:animEffect>
                                  </p:childTnLst>
                                </p:cTn>
                              </p:par>
                            </p:childTnLst>
                          </p:cTn>
                        </p:par>
                        <p:par>
                          <p:cTn id="41" fill="hold">
                            <p:stCondLst>
                              <p:cond delay="4500"/>
                            </p:stCondLst>
                            <p:childTnLst>
                              <p:par>
                                <p:cTn id="42" presetID="22" presetClass="entr" presetSubtype="8" fill="hold" grpId="0" nodeType="afterEffect">
                                  <p:stCondLst>
                                    <p:cond delay="0"/>
                                  </p:stCondLst>
                                  <p:childTnLst>
                                    <p:set>
                                      <p:cBhvr>
                                        <p:cTn id="43" dur="1" fill="hold">
                                          <p:stCondLst>
                                            <p:cond delay="0"/>
                                          </p:stCondLst>
                                        </p:cTn>
                                        <p:tgtEl>
                                          <p:spTgt spid="154742"/>
                                        </p:tgtEl>
                                        <p:attrNameLst>
                                          <p:attrName>style.visibility</p:attrName>
                                        </p:attrNameLst>
                                      </p:cBhvr>
                                      <p:to>
                                        <p:strVal val="visible"/>
                                      </p:to>
                                    </p:set>
                                    <p:animEffect transition="in" filter="wipe(left)">
                                      <p:cBhvr>
                                        <p:cTn id="44" dur="500"/>
                                        <p:tgtEl>
                                          <p:spTgt spid="15474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4711"/>
                                        </p:tgtEl>
                                        <p:attrNameLst>
                                          <p:attrName>style.visibility</p:attrName>
                                        </p:attrNameLst>
                                      </p:cBhvr>
                                      <p:to>
                                        <p:strVal val="visible"/>
                                      </p:to>
                                    </p:set>
                                  </p:childTnLst>
                                </p:cTn>
                              </p:par>
                            </p:childTnLst>
                          </p:cTn>
                        </p:par>
                        <p:par>
                          <p:cTn id="49" fill="hold">
                            <p:stCondLst>
                              <p:cond delay="0"/>
                            </p:stCondLst>
                            <p:childTnLst>
                              <p:par>
                                <p:cTn id="50" presetID="22" presetClass="entr" presetSubtype="8"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2000"/>
                                        <p:tgtEl>
                                          <p:spTgt spid="14"/>
                                        </p:tgtEl>
                                      </p:cBhvr>
                                    </p:animEffect>
                                  </p:childTnLst>
                                </p:cTn>
                              </p:par>
                            </p:childTnLst>
                          </p:cTn>
                        </p:par>
                        <p:par>
                          <p:cTn id="53" fill="hold">
                            <p:stCondLst>
                              <p:cond delay="2000"/>
                            </p:stCondLst>
                            <p:childTnLst>
                              <p:par>
                                <p:cTn id="54" presetID="22" presetClass="entr" presetSubtype="8" fill="hold" nodeType="afterEffect">
                                  <p:stCondLst>
                                    <p:cond delay="1000"/>
                                  </p:stCondLst>
                                  <p:childTnLst>
                                    <p:set>
                                      <p:cBhvr>
                                        <p:cTn id="55" dur="1" fill="hold">
                                          <p:stCondLst>
                                            <p:cond delay="0"/>
                                          </p:stCondLst>
                                        </p:cTn>
                                        <p:tgtEl>
                                          <p:spTgt spid="12"/>
                                        </p:tgtEl>
                                        <p:attrNameLst>
                                          <p:attrName>style.visibility</p:attrName>
                                        </p:attrNameLst>
                                      </p:cBhvr>
                                      <p:to>
                                        <p:strVal val="visible"/>
                                      </p:to>
                                    </p:set>
                                    <p:animEffect transition="in" filter="wipe(left)">
                                      <p:cBhvr>
                                        <p:cTn id="56" dur="2000"/>
                                        <p:tgtEl>
                                          <p:spTgt spid="12"/>
                                        </p:tgtEl>
                                      </p:cBhvr>
                                    </p:animEffect>
                                  </p:childTnLst>
                                </p:cTn>
                              </p:par>
                            </p:childTnLst>
                          </p:cTn>
                        </p:par>
                        <p:par>
                          <p:cTn id="57" fill="hold">
                            <p:stCondLst>
                              <p:cond delay="5000"/>
                            </p:stCondLst>
                            <p:childTnLst>
                              <p:par>
                                <p:cTn id="58" presetID="22" presetClass="entr" presetSubtype="8" fill="hold" nodeType="afterEffect">
                                  <p:stCondLst>
                                    <p:cond delay="100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20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54713"/>
                                        </p:tgtEl>
                                        <p:attrNameLst>
                                          <p:attrName>style.visibility</p:attrName>
                                        </p:attrNameLst>
                                      </p:cBhvr>
                                      <p:to>
                                        <p:strVal val="visible"/>
                                      </p:to>
                                    </p:set>
                                  </p:childTnLst>
                                </p:cTn>
                              </p:par>
                            </p:childTnLst>
                          </p:cTn>
                        </p:par>
                        <p:par>
                          <p:cTn id="65" fill="hold">
                            <p:stCondLst>
                              <p:cond delay="0"/>
                            </p:stCondLst>
                            <p:childTnLst>
                              <p:par>
                                <p:cTn id="66" presetID="22" presetClass="entr" presetSubtype="8" fill="hold"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childTnLst>
                          </p:cTn>
                        </p:par>
                        <p:par>
                          <p:cTn id="69" fill="hold">
                            <p:stCondLst>
                              <p:cond delay="500"/>
                            </p:stCondLst>
                            <p:childTnLst>
                              <p:par>
                                <p:cTn id="70" presetID="22" presetClass="entr" presetSubtype="8" fill="hold" nodeType="after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left)">
                                      <p:cBhvr>
                                        <p:cTn id="72" dur="500"/>
                                        <p:tgtEl>
                                          <p:spTgt spid="18"/>
                                        </p:tgtEl>
                                      </p:cBhvr>
                                    </p:animEffect>
                                  </p:childTnLst>
                                </p:cTn>
                              </p:par>
                              <p:par>
                                <p:cTn id="73" presetID="22" presetClass="entr" presetSubtype="8" fill="hold"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wipe(left)">
                                      <p:cBhvr>
                                        <p:cTn id="75" dur="500"/>
                                        <p:tgtEl>
                                          <p:spTgt spid="2"/>
                                        </p:tgtEl>
                                      </p:cBhvr>
                                    </p:animEffect>
                                  </p:childTnLst>
                                </p:cTn>
                              </p:par>
                            </p:childTnLst>
                          </p:cTn>
                        </p:par>
                        <p:par>
                          <p:cTn id="76" fill="hold">
                            <p:stCondLst>
                              <p:cond delay="1000"/>
                            </p:stCondLst>
                            <p:childTnLst>
                              <p:par>
                                <p:cTn id="77" presetID="22" presetClass="entr" presetSubtype="8" fill="hold" nodeType="after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left)">
                                      <p:cBhvr>
                                        <p:cTn id="79" dur="500"/>
                                        <p:tgtEl>
                                          <p:spTgt spid="10"/>
                                        </p:tgtEl>
                                      </p:cBhvr>
                                    </p:animEffect>
                                  </p:childTnLst>
                                </p:cTn>
                              </p:par>
                              <p:par>
                                <p:cTn id="80" presetID="22" presetClass="entr" presetSubtype="8" fill="hold" nodeType="with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wipe(left)">
                                      <p:cBhvr>
                                        <p:cTn id="82" dur="500"/>
                                        <p:tgtEl>
                                          <p:spTgt spid="3"/>
                                        </p:tgtEl>
                                      </p:cBhvr>
                                    </p:animEffect>
                                  </p:childTnLst>
                                </p:cTn>
                              </p:par>
                              <p:par>
                                <p:cTn id="83" presetID="22" presetClass="entr" presetSubtype="8" fill="hold" nodeType="with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wipe(left)">
                                      <p:cBhvr>
                                        <p:cTn id="85" dur="500"/>
                                        <p:tgtEl>
                                          <p:spTgt spid="6"/>
                                        </p:tgtEl>
                                      </p:cBhvr>
                                    </p:animEffect>
                                  </p:childTnLst>
                                </p:cTn>
                              </p:par>
                            </p:childTnLst>
                          </p:cTn>
                        </p:par>
                        <p:par>
                          <p:cTn id="86" fill="hold">
                            <p:stCondLst>
                              <p:cond delay="1500"/>
                            </p:stCondLst>
                            <p:childTnLst>
                              <p:par>
                                <p:cTn id="87" presetID="22" presetClass="entr" presetSubtype="8" fill="hold" nodeType="afterEffect">
                                  <p:stCondLst>
                                    <p:cond delay="0"/>
                                  </p:stCondLst>
                                  <p:childTnLst>
                                    <p:set>
                                      <p:cBhvr>
                                        <p:cTn id="88" dur="1" fill="hold">
                                          <p:stCondLst>
                                            <p:cond delay="0"/>
                                          </p:stCondLst>
                                        </p:cTn>
                                        <p:tgtEl>
                                          <p:spTgt spid="7"/>
                                        </p:tgtEl>
                                        <p:attrNameLst>
                                          <p:attrName>style.visibility</p:attrName>
                                        </p:attrNameLst>
                                      </p:cBhvr>
                                      <p:to>
                                        <p:strVal val="visible"/>
                                      </p:to>
                                    </p:set>
                                    <p:animEffect transition="in" filter="wipe(left)">
                                      <p:cBhvr>
                                        <p:cTn id="89" dur="500"/>
                                        <p:tgtEl>
                                          <p:spTgt spid="7"/>
                                        </p:tgtEl>
                                      </p:cBhvr>
                                    </p:animEffect>
                                  </p:childTnLst>
                                </p:cTn>
                              </p:par>
                              <p:par>
                                <p:cTn id="90" presetID="22" presetClass="entr" presetSubtype="8" fill="hold" nodeType="withEffect">
                                  <p:stCondLst>
                                    <p:cond delay="0"/>
                                  </p:stCondLst>
                                  <p:childTnLst>
                                    <p:set>
                                      <p:cBhvr>
                                        <p:cTn id="91" dur="1" fill="hold">
                                          <p:stCondLst>
                                            <p:cond delay="0"/>
                                          </p:stCondLst>
                                        </p:cTn>
                                        <p:tgtEl>
                                          <p:spTgt spid="4"/>
                                        </p:tgtEl>
                                        <p:attrNameLst>
                                          <p:attrName>style.visibility</p:attrName>
                                        </p:attrNameLst>
                                      </p:cBhvr>
                                      <p:to>
                                        <p:strVal val="visible"/>
                                      </p:to>
                                    </p:set>
                                    <p:animEffect transition="in" filter="wipe(left)">
                                      <p:cBhvr>
                                        <p:cTn id="92" dur="500"/>
                                        <p:tgtEl>
                                          <p:spTgt spid="4"/>
                                        </p:tgtEl>
                                      </p:cBhvr>
                                    </p:animEffect>
                                  </p:childTnLst>
                                </p:cTn>
                              </p:par>
                              <p:par>
                                <p:cTn id="93" presetID="22" presetClass="entr" presetSubtype="8" fill="hold" nodeType="withEffect">
                                  <p:stCondLst>
                                    <p:cond delay="0"/>
                                  </p:stCondLst>
                                  <p:childTnLst>
                                    <p:set>
                                      <p:cBhvr>
                                        <p:cTn id="94" dur="1" fill="hold">
                                          <p:stCondLst>
                                            <p:cond delay="0"/>
                                          </p:stCondLst>
                                        </p:cTn>
                                        <p:tgtEl>
                                          <p:spTgt spid="11"/>
                                        </p:tgtEl>
                                        <p:attrNameLst>
                                          <p:attrName>style.visibility</p:attrName>
                                        </p:attrNameLst>
                                      </p:cBhvr>
                                      <p:to>
                                        <p:strVal val="visible"/>
                                      </p:to>
                                    </p:set>
                                    <p:animEffect transition="in" filter="wipe(left)">
                                      <p:cBhvr>
                                        <p:cTn id="95" dur="500"/>
                                        <p:tgtEl>
                                          <p:spTgt spid="11"/>
                                        </p:tgtEl>
                                      </p:cBhvr>
                                    </p:animEffect>
                                  </p:childTnLst>
                                </p:cTn>
                              </p:par>
                            </p:childTnLst>
                          </p:cTn>
                        </p:par>
                        <p:par>
                          <p:cTn id="96" fill="hold">
                            <p:stCondLst>
                              <p:cond delay="2000"/>
                            </p:stCondLst>
                            <p:childTnLst>
                              <p:par>
                                <p:cTn id="97" presetID="22" presetClass="entr" presetSubtype="8" fill="hold" nodeType="after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wipe(left)">
                                      <p:cBhvr>
                                        <p:cTn id="99" dur="500"/>
                                        <p:tgtEl>
                                          <p:spTgt spid="5"/>
                                        </p:tgtEl>
                                      </p:cBhvr>
                                    </p:animEffect>
                                  </p:childTnLst>
                                </p:cTn>
                              </p:par>
                              <p:par>
                                <p:cTn id="100" presetID="22" presetClass="entr" presetSubtype="8" fill="hold" nodeType="withEffect">
                                  <p:stCondLst>
                                    <p:cond delay="0"/>
                                  </p:stCondLst>
                                  <p:childTnLst>
                                    <p:set>
                                      <p:cBhvr>
                                        <p:cTn id="101" dur="1" fill="hold">
                                          <p:stCondLst>
                                            <p:cond delay="0"/>
                                          </p:stCondLst>
                                        </p:cTn>
                                        <p:tgtEl>
                                          <p:spTgt spid="8"/>
                                        </p:tgtEl>
                                        <p:attrNameLst>
                                          <p:attrName>style.visibility</p:attrName>
                                        </p:attrNameLst>
                                      </p:cBhvr>
                                      <p:to>
                                        <p:strVal val="visible"/>
                                      </p:to>
                                    </p:set>
                                    <p:animEffect transition="in" filter="wipe(left)">
                                      <p:cBhvr>
                                        <p:cTn id="102" dur="500"/>
                                        <p:tgtEl>
                                          <p:spTgt spid="8"/>
                                        </p:tgtEl>
                                      </p:cBhvr>
                                    </p:animEffect>
                                  </p:childTnLst>
                                </p:cTn>
                              </p:par>
                            </p:childTnLst>
                          </p:cTn>
                        </p:par>
                        <p:par>
                          <p:cTn id="103" fill="hold">
                            <p:stCondLst>
                              <p:cond delay="2500"/>
                            </p:stCondLst>
                            <p:childTnLst>
                              <p:par>
                                <p:cTn id="104" presetID="22" presetClass="entr" presetSubtype="8" fill="hold" nodeType="afterEffect">
                                  <p:stCondLst>
                                    <p:cond delay="0"/>
                                  </p:stCondLst>
                                  <p:childTnLst>
                                    <p:set>
                                      <p:cBhvr>
                                        <p:cTn id="105" dur="1" fill="hold">
                                          <p:stCondLst>
                                            <p:cond delay="0"/>
                                          </p:stCondLst>
                                        </p:cTn>
                                        <p:tgtEl>
                                          <p:spTgt spid="9"/>
                                        </p:tgtEl>
                                        <p:attrNameLst>
                                          <p:attrName>style.visibility</p:attrName>
                                        </p:attrNameLst>
                                      </p:cBhvr>
                                      <p:to>
                                        <p:strVal val="visible"/>
                                      </p:to>
                                    </p:set>
                                    <p:animEffect transition="in" filter="wipe(left)">
                                      <p:cBhvr>
                                        <p:cTn id="10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703" grpId="0" animBg="1"/>
      <p:bldP spid="154704" grpId="0" animBg="1"/>
      <p:bldP spid="154705" grpId="0" animBg="1"/>
      <p:bldP spid="154706" grpId="0" animBg="1"/>
      <p:bldP spid="154711" grpId="0"/>
      <p:bldP spid="154713" grpId="0"/>
      <p:bldP spid="154740" grpId="0" animBg="1"/>
      <p:bldP spid="154741" grpId="0" animBg="1"/>
      <p:bldP spid="15474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三种交换的比较</a:t>
            </a:r>
          </a:p>
        </p:txBody>
      </p:sp>
      <p:sp>
        <p:nvSpPr>
          <p:cNvPr id="3" name="内容占位符 2"/>
          <p:cNvSpPr>
            <a:spLocks noGrp="1"/>
          </p:cNvSpPr>
          <p:nvPr>
            <p:ph idx="1"/>
          </p:nvPr>
        </p:nvSpPr>
        <p:spPr/>
        <p:txBody>
          <a:bodyPr/>
          <a:lstStyle/>
          <a:p>
            <a:r>
              <a:rPr lang="zh-CN" altLang="zh-CN" dirty="0"/>
              <a:t>若要连续传送大量的数据，且其传送时间远大于连接建立时间，则电路交换的传输速率较快。</a:t>
            </a:r>
            <a:endParaRPr lang="en-US" altLang="zh-CN" dirty="0"/>
          </a:p>
          <a:p>
            <a:endParaRPr lang="en-US" altLang="zh-CN" dirty="0"/>
          </a:p>
          <a:p>
            <a:r>
              <a:rPr lang="zh-CN" altLang="zh-CN" dirty="0"/>
              <a:t>报文交换和分组交换不需要预先分配传输带宽，在传送突发数据时可提高整个网络的信道利用率。</a:t>
            </a:r>
            <a:endParaRPr lang="en-US" altLang="zh-CN" dirty="0"/>
          </a:p>
          <a:p>
            <a:endParaRPr lang="en-US" altLang="zh-CN" dirty="0"/>
          </a:p>
          <a:p>
            <a:r>
              <a:rPr lang="zh-CN" altLang="zh-CN" dirty="0"/>
              <a:t>由于一个分组的长度往往远小于整个报文的长度，因此分组交换比报文交换的时延小，同时也具有更好的灵活性</a:t>
            </a:r>
            <a:r>
              <a:rPr lang="zh-CN" altLang="en-US" dirty="0"/>
              <a:t>。</a:t>
            </a:r>
          </a:p>
        </p:txBody>
      </p:sp>
    </p:spTree>
    <p:extLst>
      <p:ext uri="{BB962C8B-B14F-4D97-AF65-F5344CB8AC3E}">
        <p14:creationId xmlns:p14="http://schemas.microsoft.com/office/powerpoint/2010/main" xmlns="" val="1699187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Text Box 2"/>
          <p:cNvSpPr txBox="1">
            <a:spLocks noChangeArrowheads="1"/>
          </p:cNvSpPr>
          <p:nvPr/>
        </p:nvSpPr>
        <p:spPr bwMode="auto">
          <a:xfrm>
            <a:off x="-11113" y="3883025"/>
            <a:ext cx="2492376" cy="1311275"/>
          </a:xfrm>
          <a:prstGeom prst="rect">
            <a:avLst/>
          </a:prstGeom>
          <a:noFill/>
          <a:ln w="9525">
            <a:noFill/>
            <a:miter lim="800000"/>
            <a:headEnd/>
            <a:tailEnd/>
          </a:ln>
        </p:spPr>
        <p:txBody>
          <a:bodyPr wrap="none">
            <a:spAutoFit/>
          </a:bodyPr>
          <a:lstStyle/>
          <a:p>
            <a:pPr algn="ctr" eaLnBrk="0" hangingPunct="0"/>
            <a:r>
              <a:rPr lang="en-US" altLang="zh-CN" sz="2000" dirty="0">
                <a:solidFill>
                  <a:schemeClr val="tx1"/>
                </a:solidFill>
                <a:latin typeface="Comic Sans MS" pitchFamily="66" charset="0"/>
              </a:rPr>
              <a:t>Carriage return +</a:t>
            </a:r>
          </a:p>
          <a:p>
            <a:pPr algn="ctr" eaLnBrk="0" hangingPunct="0"/>
            <a:r>
              <a:rPr lang="en-US" altLang="zh-CN" sz="2000" dirty="0">
                <a:solidFill>
                  <a:schemeClr val="tx1"/>
                </a:solidFill>
                <a:latin typeface="Comic Sans MS" pitchFamily="66" charset="0"/>
              </a:rPr>
              <a:t> Line feed(0x</a:t>
            </a:r>
            <a:r>
              <a:rPr lang="en-US" altLang="zh-CN" sz="2000" dirty="0">
                <a:solidFill>
                  <a:schemeClr val="tx1"/>
                </a:solidFill>
                <a:latin typeface="Times New Roman" pitchFamily="18" charset="0"/>
              </a:rPr>
              <a:t>0D0A</a:t>
            </a:r>
            <a:r>
              <a:rPr lang="en-US" altLang="zh-CN" sz="2000" dirty="0">
                <a:solidFill>
                  <a:schemeClr val="tx1"/>
                </a:solidFill>
                <a:latin typeface="Comic Sans MS" pitchFamily="66" charset="0"/>
              </a:rPr>
              <a:t>)</a:t>
            </a:r>
          </a:p>
          <a:p>
            <a:pPr algn="ctr" eaLnBrk="0" hangingPunct="0"/>
            <a:r>
              <a:rPr lang="en-US" altLang="zh-CN" sz="2000" dirty="0">
                <a:solidFill>
                  <a:schemeClr val="tx1"/>
                </a:solidFill>
                <a:latin typeface="Comic Sans MS" pitchFamily="66" charset="0"/>
              </a:rPr>
              <a:t>indicates end </a:t>
            </a:r>
          </a:p>
          <a:p>
            <a:pPr algn="ctr" eaLnBrk="0" hangingPunct="0"/>
            <a:r>
              <a:rPr lang="en-US" altLang="zh-CN" sz="2000" dirty="0">
                <a:solidFill>
                  <a:schemeClr val="tx1"/>
                </a:solidFill>
                <a:latin typeface="Comic Sans MS" pitchFamily="66" charset="0"/>
              </a:rPr>
              <a:t>of message head</a:t>
            </a:r>
            <a:endParaRPr lang="en-US" altLang="zh-CN" sz="2400" dirty="0">
              <a:solidFill>
                <a:schemeClr val="tx1"/>
              </a:solidFill>
              <a:latin typeface="Times New Roman" pitchFamily="18" charset="0"/>
            </a:endParaRPr>
          </a:p>
        </p:txBody>
      </p:sp>
      <p:sp>
        <p:nvSpPr>
          <p:cNvPr id="481283" name="Text Box 3"/>
          <p:cNvSpPr txBox="1">
            <a:spLocks noChangeArrowheads="1"/>
          </p:cNvSpPr>
          <p:nvPr/>
        </p:nvSpPr>
        <p:spPr bwMode="auto">
          <a:xfrm>
            <a:off x="395288" y="188913"/>
            <a:ext cx="8305800" cy="800219"/>
          </a:xfrm>
          <a:prstGeom prst="rect">
            <a:avLst/>
          </a:prstGeom>
          <a:noFill/>
          <a:ln w="9525">
            <a:noFill/>
            <a:miter lim="800000"/>
            <a:headEnd/>
            <a:tailEnd/>
          </a:ln>
        </p:spPr>
        <p:txBody>
          <a:bodyPr>
            <a:spAutoFit/>
          </a:bodyPr>
          <a:lstStyle/>
          <a:p>
            <a:pPr algn="ctr"/>
            <a:r>
              <a:rPr lang="en-US" altLang="zh-CN" sz="2400" dirty="0">
                <a:solidFill>
                  <a:schemeClr val="tx1"/>
                </a:solidFill>
                <a:latin typeface="Tahoma" pitchFamily="34" charset="0"/>
              </a:rPr>
              <a:t>Schematic Diagram Two </a:t>
            </a:r>
          </a:p>
          <a:p>
            <a:pPr algn="ctr"/>
            <a:r>
              <a:rPr lang="en-US" altLang="zh-CN" sz="2200" dirty="0">
                <a:latin typeface="Tahoma" pitchFamily="34" charset="0"/>
              </a:rPr>
              <a:t>What are the data in computer Networking</a:t>
            </a:r>
            <a:r>
              <a:rPr lang="en-US" altLang="zh-CN" sz="2200" dirty="0">
                <a:solidFill>
                  <a:schemeClr val="tx1"/>
                </a:solidFill>
                <a:latin typeface="Tahoma" pitchFamily="34" charset="0"/>
              </a:rPr>
              <a:t>?</a:t>
            </a:r>
          </a:p>
        </p:txBody>
      </p:sp>
      <p:grpSp>
        <p:nvGrpSpPr>
          <p:cNvPr id="2" name="Group 4"/>
          <p:cNvGrpSpPr>
            <a:grpSpLocks/>
          </p:cNvGrpSpPr>
          <p:nvPr/>
        </p:nvGrpSpPr>
        <p:grpSpPr bwMode="auto">
          <a:xfrm>
            <a:off x="250825" y="1412875"/>
            <a:ext cx="8550275" cy="4495800"/>
            <a:chOff x="125" y="864"/>
            <a:chExt cx="5386" cy="2832"/>
          </a:xfrm>
        </p:grpSpPr>
        <p:sp>
          <p:nvSpPr>
            <p:cNvPr id="481285" name="Text Box 5"/>
            <p:cNvSpPr txBox="1">
              <a:spLocks noChangeArrowheads="1"/>
            </p:cNvSpPr>
            <p:nvPr/>
          </p:nvSpPr>
          <p:spPr bwMode="auto">
            <a:xfrm>
              <a:off x="1842" y="1402"/>
              <a:ext cx="3092" cy="1594"/>
            </a:xfrm>
            <a:prstGeom prst="rect">
              <a:avLst/>
            </a:prstGeom>
            <a:noFill/>
            <a:ln w="9525">
              <a:noFill/>
              <a:miter lim="800000"/>
              <a:headEnd/>
              <a:tailEnd/>
            </a:ln>
          </p:spPr>
          <p:txBody>
            <a:bodyPr wrap="none">
              <a:spAutoFit/>
            </a:bodyPr>
            <a:lstStyle/>
            <a:p>
              <a:pPr eaLnBrk="0" hangingPunct="0"/>
              <a:r>
                <a:rPr lang="en-US" altLang="zh-CN" sz="2000" b="1" dirty="0">
                  <a:latin typeface="Courier New" pitchFamily="49" charset="0"/>
                </a:rPr>
                <a:t>GET</a:t>
              </a:r>
              <a:r>
                <a:rPr lang="en-US" altLang="zh-CN" sz="2000" b="1" dirty="0">
                  <a:solidFill>
                    <a:schemeClr val="tx1"/>
                  </a:solidFill>
                  <a:latin typeface="Courier New" pitchFamily="49" charset="0"/>
                </a:rPr>
                <a:t> /</a:t>
              </a:r>
              <a:r>
                <a:rPr lang="en-US" altLang="zh-CN" sz="2000" b="1" dirty="0" err="1">
                  <a:solidFill>
                    <a:schemeClr val="tx1"/>
                  </a:solidFill>
                  <a:latin typeface="Courier New" pitchFamily="49" charset="0"/>
                </a:rPr>
                <a:t>somedir</a:t>
              </a:r>
              <a:r>
                <a:rPr lang="en-US" altLang="zh-CN" sz="2000" b="1" dirty="0">
                  <a:solidFill>
                    <a:schemeClr val="tx1"/>
                  </a:solidFill>
                  <a:latin typeface="Courier New" pitchFamily="49" charset="0"/>
                </a:rPr>
                <a:t>/page.html HTTP/1.1</a:t>
              </a:r>
            </a:p>
            <a:p>
              <a:pPr eaLnBrk="0" hangingPunct="0"/>
              <a:r>
                <a:rPr lang="en-US" altLang="zh-CN" sz="2000" b="1" dirty="0">
                  <a:solidFill>
                    <a:schemeClr val="tx1"/>
                  </a:solidFill>
                  <a:latin typeface="Courier New" pitchFamily="49" charset="0"/>
                </a:rPr>
                <a:t>Host: www.someschool.edu </a:t>
              </a:r>
            </a:p>
            <a:p>
              <a:pPr algn="l" eaLnBrk="0" hangingPunct="0"/>
              <a:r>
                <a:rPr lang="en-US" altLang="zh-CN" sz="2000" b="1" dirty="0">
                  <a:solidFill>
                    <a:schemeClr val="tx1"/>
                  </a:solidFill>
                  <a:latin typeface="Courier New" pitchFamily="49" charset="0"/>
                </a:rPr>
                <a:t>  User-agent: Mozilla/4.0</a:t>
              </a:r>
            </a:p>
            <a:p>
              <a:pPr algn="l" eaLnBrk="0" hangingPunct="0"/>
              <a:r>
                <a:rPr lang="en-US" altLang="zh-CN" sz="2000" b="1" dirty="0">
                  <a:solidFill>
                    <a:schemeClr val="tx1"/>
                  </a:solidFill>
                  <a:latin typeface="Courier New" pitchFamily="49" charset="0"/>
                </a:rPr>
                <a:t>  Connection: close </a:t>
              </a:r>
            </a:p>
            <a:p>
              <a:pPr algn="l" eaLnBrk="0" hangingPunct="0"/>
              <a:r>
                <a:rPr lang="en-US" altLang="zh-CN" sz="2000" b="1" dirty="0">
                  <a:solidFill>
                    <a:schemeClr val="tx1"/>
                  </a:solidFill>
                  <a:latin typeface="Courier New" pitchFamily="49" charset="0"/>
                </a:rPr>
                <a:t>  Accept-language: </a:t>
              </a:r>
              <a:r>
                <a:rPr lang="en-US" altLang="zh-CN" sz="2000" b="1" dirty="0" err="1">
                  <a:solidFill>
                    <a:schemeClr val="tx1"/>
                  </a:solidFill>
                  <a:latin typeface="Courier New" pitchFamily="49" charset="0"/>
                </a:rPr>
                <a:t>fr</a:t>
              </a:r>
              <a:r>
                <a:rPr lang="en-US" altLang="zh-CN" sz="2000" b="1" dirty="0">
                  <a:solidFill>
                    <a:schemeClr val="tx1"/>
                  </a:solidFill>
                  <a:latin typeface="Courier New" pitchFamily="49" charset="0"/>
                </a:rPr>
                <a:t> </a:t>
              </a:r>
            </a:p>
            <a:p>
              <a:pPr eaLnBrk="0" hangingPunct="0"/>
              <a:endParaRPr lang="en-US" altLang="zh-CN" dirty="0">
                <a:solidFill>
                  <a:schemeClr val="tx1"/>
                </a:solidFill>
              </a:endParaRPr>
            </a:p>
            <a:p>
              <a:pPr eaLnBrk="0" hangingPunct="0"/>
              <a:r>
                <a:rPr lang="en-US" altLang="zh-CN" dirty="0">
                  <a:solidFill>
                    <a:schemeClr val="tx1"/>
                  </a:solidFill>
                </a:rPr>
                <a:t>(additional carriage return, line feed) </a:t>
              </a:r>
            </a:p>
            <a:p>
              <a:pPr eaLnBrk="0" hangingPunct="0"/>
              <a:endParaRPr lang="en-US" altLang="zh-CN" sz="2400" dirty="0">
                <a:solidFill>
                  <a:schemeClr val="tx1"/>
                </a:solidFill>
                <a:latin typeface="Times New Roman" pitchFamily="18" charset="0"/>
              </a:endParaRPr>
            </a:p>
          </p:txBody>
        </p:sp>
        <p:sp>
          <p:nvSpPr>
            <p:cNvPr id="481286" name="Text Box 6"/>
            <p:cNvSpPr txBox="1">
              <a:spLocks noChangeArrowheads="1"/>
            </p:cNvSpPr>
            <p:nvPr/>
          </p:nvSpPr>
          <p:spPr bwMode="auto">
            <a:xfrm>
              <a:off x="125" y="1187"/>
              <a:ext cx="1430" cy="634"/>
            </a:xfrm>
            <a:prstGeom prst="rect">
              <a:avLst/>
            </a:prstGeom>
            <a:noFill/>
            <a:ln w="9525">
              <a:noFill/>
              <a:miter lim="800000"/>
              <a:headEnd/>
              <a:tailEnd/>
            </a:ln>
          </p:spPr>
          <p:txBody>
            <a:bodyPr wrap="none">
              <a:spAutoFit/>
            </a:bodyPr>
            <a:lstStyle/>
            <a:p>
              <a:pPr algn="ctr" eaLnBrk="0" hangingPunct="0"/>
              <a:r>
                <a:rPr lang="en-US" altLang="zh-CN" sz="2000" dirty="0">
                  <a:solidFill>
                    <a:schemeClr val="tx1"/>
                  </a:solidFill>
                  <a:latin typeface="Comic Sans MS" pitchFamily="66" charset="0"/>
                </a:rPr>
                <a:t>request line</a:t>
              </a:r>
            </a:p>
            <a:p>
              <a:pPr algn="ctr" eaLnBrk="0" hangingPunct="0"/>
              <a:r>
                <a:rPr lang="en-US" altLang="zh-CN" sz="2000" dirty="0">
                  <a:solidFill>
                    <a:schemeClr val="tx1"/>
                  </a:solidFill>
                  <a:latin typeface="Comic Sans MS" pitchFamily="66" charset="0"/>
                </a:rPr>
                <a:t>(GET, POST, </a:t>
              </a:r>
            </a:p>
            <a:p>
              <a:pPr algn="ctr" eaLnBrk="0" hangingPunct="0"/>
              <a:r>
                <a:rPr lang="en-US" altLang="zh-CN" sz="2000" dirty="0">
                  <a:solidFill>
                    <a:schemeClr val="tx1"/>
                  </a:solidFill>
                  <a:latin typeface="Comic Sans MS" pitchFamily="66" charset="0"/>
                </a:rPr>
                <a:t>HEAD commands)</a:t>
              </a:r>
              <a:endParaRPr lang="en-US" altLang="zh-CN" sz="2400" dirty="0">
                <a:solidFill>
                  <a:schemeClr val="tx1"/>
                </a:solidFill>
                <a:latin typeface="Times New Roman" pitchFamily="18" charset="0"/>
              </a:endParaRPr>
            </a:p>
          </p:txBody>
        </p:sp>
        <p:sp>
          <p:nvSpPr>
            <p:cNvPr id="481287" name="Line 7"/>
            <p:cNvSpPr>
              <a:spLocks noChangeShapeType="1"/>
            </p:cNvSpPr>
            <p:nvPr/>
          </p:nvSpPr>
          <p:spPr bwMode="auto">
            <a:xfrm>
              <a:off x="1284" y="1320"/>
              <a:ext cx="582" cy="162"/>
            </a:xfrm>
            <a:prstGeom prst="line">
              <a:avLst/>
            </a:prstGeom>
            <a:noFill/>
            <a:ln w="19050">
              <a:solidFill>
                <a:srgbClr val="FF0000"/>
              </a:solidFill>
              <a:round/>
              <a:headEnd/>
              <a:tailEnd type="triangle" w="med" len="med"/>
            </a:ln>
          </p:spPr>
          <p:txBody>
            <a:bodyPr wrap="none" anchor="ctr"/>
            <a:lstStyle/>
            <a:p>
              <a:endParaRPr lang="zh-CN" altLang="en-US">
                <a:solidFill>
                  <a:schemeClr val="tx1"/>
                </a:solidFill>
              </a:endParaRPr>
            </a:p>
          </p:txBody>
        </p:sp>
        <p:sp>
          <p:nvSpPr>
            <p:cNvPr id="481288" name="Freeform 8"/>
            <p:cNvSpPr>
              <a:spLocks/>
            </p:cNvSpPr>
            <p:nvPr/>
          </p:nvSpPr>
          <p:spPr bwMode="auto">
            <a:xfrm>
              <a:off x="1785" y="1679"/>
              <a:ext cx="162" cy="643"/>
            </a:xfrm>
            <a:custGeom>
              <a:avLst/>
              <a:gdLst>
                <a:gd name="T0" fmla="*/ 122 w 150"/>
                <a:gd name="T1" fmla="*/ 6 h 924"/>
                <a:gd name="T2" fmla="*/ 0 w 150"/>
                <a:gd name="T3" fmla="*/ 0 h 924"/>
                <a:gd name="T4" fmla="*/ 0 w 150"/>
                <a:gd name="T5" fmla="*/ 924 h 924"/>
                <a:gd name="T6" fmla="*/ 150 w 150"/>
                <a:gd name="T7" fmla="*/ 918 h 924"/>
                <a:gd name="T8" fmla="*/ 0 60000 65536"/>
                <a:gd name="T9" fmla="*/ 0 60000 65536"/>
                <a:gd name="T10" fmla="*/ 0 60000 65536"/>
                <a:gd name="T11" fmla="*/ 0 60000 65536"/>
                <a:gd name="T12" fmla="*/ 0 w 150"/>
                <a:gd name="T13" fmla="*/ 0 h 924"/>
                <a:gd name="T14" fmla="*/ 150 w 150"/>
                <a:gd name="T15" fmla="*/ 924 h 924"/>
              </a:gdLst>
              <a:ahLst/>
              <a:cxnLst>
                <a:cxn ang="T8">
                  <a:pos x="T0" y="T1"/>
                </a:cxn>
                <a:cxn ang="T9">
                  <a:pos x="T2" y="T3"/>
                </a:cxn>
                <a:cxn ang="T10">
                  <a:pos x="T4" y="T5"/>
                </a:cxn>
                <a:cxn ang="T11">
                  <a:pos x="T6" y="T7"/>
                </a:cxn>
              </a:cxnLst>
              <a:rect l="T12" t="T13" r="T14" b="T15"/>
              <a:pathLst>
                <a:path w="150" h="924">
                  <a:moveTo>
                    <a:pt x="122" y="6"/>
                  </a:moveTo>
                  <a:lnTo>
                    <a:pt x="0" y="0"/>
                  </a:lnTo>
                  <a:lnTo>
                    <a:pt x="0" y="924"/>
                  </a:lnTo>
                  <a:lnTo>
                    <a:pt x="150" y="918"/>
                  </a:lnTo>
                </a:path>
              </a:pathLst>
            </a:custGeom>
            <a:noFill/>
            <a:ln w="19050">
              <a:solidFill>
                <a:srgbClr val="FF0000"/>
              </a:solidFill>
              <a:round/>
              <a:headEnd/>
              <a:tailEnd/>
            </a:ln>
          </p:spPr>
          <p:txBody>
            <a:bodyPr wrap="none" anchor="ctr"/>
            <a:lstStyle/>
            <a:p>
              <a:endParaRPr lang="zh-CN" altLang="zh-CN">
                <a:solidFill>
                  <a:schemeClr val="tx1"/>
                </a:solidFill>
              </a:endParaRPr>
            </a:p>
          </p:txBody>
        </p:sp>
        <p:sp>
          <p:nvSpPr>
            <p:cNvPr id="481289" name="Text Box 9"/>
            <p:cNvSpPr txBox="1">
              <a:spLocks noChangeArrowheads="1"/>
            </p:cNvSpPr>
            <p:nvPr/>
          </p:nvSpPr>
          <p:spPr bwMode="auto">
            <a:xfrm>
              <a:off x="1121" y="1893"/>
              <a:ext cx="637" cy="442"/>
            </a:xfrm>
            <a:prstGeom prst="rect">
              <a:avLst/>
            </a:prstGeom>
            <a:noFill/>
            <a:ln w="9525">
              <a:noFill/>
              <a:miter lim="800000"/>
              <a:headEnd/>
              <a:tailEnd/>
            </a:ln>
          </p:spPr>
          <p:txBody>
            <a:bodyPr wrap="none">
              <a:spAutoFit/>
            </a:bodyPr>
            <a:lstStyle/>
            <a:p>
              <a:pPr algn="r" eaLnBrk="0" hangingPunct="0"/>
              <a:r>
                <a:rPr lang="en-US" altLang="zh-CN" sz="2000">
                  <a:solidFill>
                    <a:schemeClr val="tx1"/>
                  </a:solidFill>
                  <a:latin typeface="Comic Sans MS" pitchFamily="66" charset="0"/>
                </a:rPr>
                <a:t>header</a:t>
              </a:r>
            </a:p>
            <a:p>
              <a:pPr algn="r" eaLnBrk="0" hangingPunct="0"/>
              <a:r>
                <a:rPr lang="en-US" altLang="zh-CN" sz="2000">
                  <a:solidFill>
                    <a:schemeClr val="tx1"/>
                  </a:solidFill>
                  <a:latin typeface="Comic Sans MS" pitchFamily="66" charset="0"/>
                </a:rPr>
                <a:t> lines</a:t>
              </a:r>
              <a:endParaRPr lang="en-US" altLang="zh-CN" sz="2400">
                <a:solidFill>
                  <a:schemeClr val="tx1"/>
                </a:solidFill>
                <a:latin typeface="Times New Roman" pitchFamily="18" charset="0"/>
              </a:endParaRPr>
            </a:p>
          </p:txBody>
        </p:sp>
        <p:sp>
          <p:nvSpPr>
            <p:cNvPr id="481290" name="Line 10"/>
            <p:cNvSpPr>
              <a:spLocks noChangeShapeType="1"/>
            </p:cNvSpPr>
            <p:nvPr/>
          </p:nvSpPr>
          <p:spPr bwMode="auto">
            <a:xfrm flipV="1">
              <a:off x="1434" y="2482"/>
              <a:ext cx="582" cy="162"/>
            </a:xfrm>
            <a:prstGeom prst="line">
              <a:avLst/>
            </a:prstGeom>
            <a:noFill/>
            <a:ln w="19050">
              <a:solidFill>
                <a:srgbClr val="FF0000"/>
              </a:solidFill>
              <a:round/>
              <a:headEnd/>
              <a:tailEnd type="triangle" w="med" len="med"/>
            </a:ln>
          </p:spPr>
          <p:txBody>
            <a:bodyPr wrap="none" anchor="ctr"/>
            <a:lstStyle/>
            <a:p>
              <a:endParaRPr lang="zh-CN" altLang="en-US">
                <a:solidFill>
                  <a:schemeClr val="tx1"/>
                </a:solidFill>
              </a:endParaRPr>
            </a:p>
          </p:txBody>
        </p:sp>
        <p:sp>
          <p:nvSpPr>
            <p:cNvPr id="481291" name="Rectangle 11"/>
            <p:cNvSpPr>
              <a:spLocks noChangeArrowheads="1"/>
            </p:cNvSpPr>
            <p:nvPr/>
          </p:nvSpPr>
          <p:spPr bwMode="auto">
            <a:xfrm>
              <a:off x="3360" y="864"/>
              <a:ext cx="2151" cy="442"/>
            </a:xfrm>
            <a:prstGeom prst="rect">
              <a:avLst/>
            </a:prstGeom>
            <a:noFill/>
            <a:ln w="9525" algn="ctr">
              <a:noFill/>
              <a:miter lim="800000"/>
              <a:headEnd/>
              <a:tailEnd/>
            </a:ln>
          </p:spPr>
          <p:txBody>
            <a:bodyPr>
              <a:spAutoFit/>
            </a:bodyPr>
            <a:lstStyle/>
            <a:p>
              <a:r>
                <a:rPr lang="en-US" altLang="zh-CN" sz="2000">
                  <a:solidFill>
                    <a:schemeClr val="tx1"/>
                  </a:solidFill>
                  <a:latin typeface="Comic Sans MS" pitchFamily="66" charset="0"/>
                </a:rPr>
                <a:t>Mozilla= Mosaic + Godzilla</a:t>
              </a:r>
            </a:p>
            <a:p>
              <a:r>
                <a:rPr lang="en-US" altLang="zh-CN" sz="2000">
                  <a:solidFill>
                    <a:schemeClr val="tx1"/>
                  </a:solidFill>
                  <a:latin typeface="Comic Sans MS" pitchFamily="66" charset="0"/>
                </a:rPr>
                <a:t>a Netscape browser</a:t>
              </a:r>
            </a:p>
          </p:txBody>
        </p:sp>
        <p:sp>
          <p:nvSpPr>
            <p:cNvPr id="481292" name="Line 12"/>
            <p:cNvSpPr>
              <a:spLocks noChangeShapeType="1"/>
            </p:cNvSpPr>
            <p:nvPr/>
          </p:nvSpPr>
          <p:spPr bwMode="auto">
            <a:xfrm flipH="1">
              <a:off x="3508" y="1200"/>
              <a:ext cx="908" cy="666"/>
            </a:xfrm>
            <a:prstGeom prst="line">
              <a:avLst/>
            </a:prstGeom>
            <a:noFill/>
            <a:ln w="19050">
              <a:solidFill>
                <a:srgbClr val="FF0000"/>
              </a:solidFill>
              <a:round/>
              <a:headEnd/>
              <a:tailEnd type="triangle" w="med" len="med"/>
            </a:ln>
          </p:spPr>
          <p:txBody>
            <a:bodyPr wrap="none" anchor="ctr"/>
            <a:lstStyle/>
            <a:p>
              <a:endParaRPr lang="zh-CN" altLang="en-US">
                <a:solidFill>
                  <a:schemeClr val="tx1"/>
                </a:solidFill>
              </a:endParaRPr>
            </a:p>
          </p:txBody>
        </p:sp>
        <p:sp>
          <p:nvSpPr>
            <p:cNvPr id="481293" name="Text Box 13"/>
            <p:cNvSpPr txBox="1">
              <a:spLocks noChangeArrowheads="1"/>
            </p:cNvSpPr>
            <p:nvPr/>
          </p:nvSpPr>
          <p:spPr bwMode="auto">
            <a:xfrm>
              <a:off x="432" y="3408"/>
              <a:ext cx="4848" cy="288"/>
            </a:xfrm>
            <a:prstGeom prst="rect">
              <a:avLst/>
            </a:prstGeom>
            <a:noFill/>
            <a:ln w="9525">
              <a:noFill/>
              <a:miter lim="800000"/>
              <a:headEnd/>
              <a:tailEnd/>
            </a:ln>
          </p:spPr>
          <p:txBody>
            <a:bodyPr>
              <a:spAutoFit/>
            </a:bodyPr>
            <a:lstStyle/>
            <a:p>
              <a:pPr algn="ctr">
                <a:spcBef>
                  <a:spcPct val="20000"/>
                </a:spcBef>
                <a:buClr>
                  <a:srgbClr val="996633"/>
                </a:buClr>
                <a:buFont typeface="Wingdings" pitchFamily="2" charset="2"/>
                <a:buNone/>
              </a:pPr>
              <a:r>
                <a:rPr lang="en-US" altLang="zh-CN" sz="2400" dirty="0">
                  <a:solidFill>
                    <a:schemeClr val="tx1"/>
                  </a:solidFill>
                </a:rPr>
                <a:t>Request Format of </a:t>
              </a:r>
              <a:r>
                <a:rPr lang="en-US" altLang="zh-CN" sz="2400" dirty="0">
                  <a:solidFill>
                    <a:schemeClr val="tx1"/>
                  </a:solidFill>
                  <a:latin typeface="Tahoma" pitchFamily="34" charset="0"/>
                </a:rPr>
                <a:t>HTTP Message</a:t>
              </a:r>
            </a:p>
          </p:txBody>
        </p:sp>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2"/>
          <p:cNvSpPr>
            <a:spLocks noGrp="1" noChangeArrowheads="1"/>
          </p:cNvSpPr>
          <p:nvPr>
            <p:ph type="title" idx="4294967295"/>
          </p:nvPr>
        </p:nvSpPr>
        <p:spPr/>
        <p:txBody>
          <a:bodyPr/>
          <a:lstStyle/>
          <a:p>
            <a:r>
              <a:rPr lang="zh-CN" altLang="en-US" dirty="0"/>
              <a:t>计算机网络的产生背景</a:t>
            </a:r>
          </a:p>
        </p:txBody>
      </p:sp>
      <p:sp>
        <p:nvSpPr>
          <p:cNvPr id="390147" name="Rectangle 3"/>
          <p:cNvSpPr>
            <a:spLocks noGrp="1" noChangeArrowheads="1"/>
          </p:cNvSpPr>
          <p:nvPr>
            <p:ph type="body" idx="4294967295"/>
          </p:nvPr>
        </p:nvSpPr>
        <p:spPr>
          <a:xfrm>
            <a:off x="317500" y="1000108"/>
            <a:ext cx="8496300" cy="5143536"/>
          </a:xfrm>
        </p:spPr>
        <p:txBody>
          <a:bodyPr/>
          <a:lstStyle/>
          <a:p>
            <a:pPr>
              <a:spcBef>
                <a:spcPts val="600"/>
              </a:spcBef>
            </a:pPr>
            <a:r>
              <a:rPr lang="zh-CN" altLang="en-US" dirty="0"/>
              <a:t>是 </a:t>
            </a:r>
            <a:r>
              <a:rPr lang="en-US" altLang="zh-CN" dirty="0"/>
              <a:t>20 </a:t>
            </a:r>
            <a:r>
              <a:rPr lang="zh-CN" altLang="en-US" dirty="0"/>
              <a:t>世纪 </a:t>
            </a:r>
            <a:r>
              <a:rPr lang="en-US" altLang="zh-CN" dirty="0"/>
              <a:t>60 </a:t>
            </a:r>
            <a:r>
              <a:rPr lang="zh-CN" altLang="en-US" dirty="0"/>
              <a:t>年代美苏冷战时期的产物。</a:t>
            </a:r>
          </a:p>
          <a:p>
            <a:pPr>
              <a:spcBef>
                <a:spcPts val="600"/>
              </a:spcBef>
            </a:pPr>
            <a:endParaRPr lang="zh-CN" altLang="en-US" dirty="0"/>
          </a:p>
          <a:p>
            <a:pPr>
              <a:spcBef>
                <a:spcPts val="600"/>
              </a:spcBef>
            </a:pPr>
            <a:r>
              <a:rPr lang="en-US" altLang="zh-CN" dirty="0"/>
              <a:t>60 </a:t>
            </a:r>
            <a:r>
              <a:rPr lang="zh-CN" altLang="en-US" dirty="0"/>
              <a:t>年代初，美国国防部领导的</a:t>
            </a:r>
            <a:r>
              <a:rPr lang="zh-CN" altLang="en-US" dirty="0">
                <a:solidFill>
                  <a:srgbClr val="FF0000"/>
                </a:solidFill>
              </a:rPr>
              <a:t>远景研究规划局</a:t>
            </a:r>
            <a:r>
              <a:rPr lang="en-US" altLang="zh-CN" dirty="0"/>
              <a:t>ARPA (Advanced Research Project Agency) </a:t>
            </a:r>
            <a:r>
              <a:rPr lang="zh-CN" altLang="en-US" dirty="0"/>
              <a:t>提出要研制一种生存性</a:t>
            </a:r>
            <a:r>
              <a:rPr lang="en-US" altLang="zh-CN" dirty="0"/>
              <a:t>(survivability)</a:t>
            </a:r>
            <a:r>
              <a:rPr lang="zh-CN" altLang="en-US" dirty="0"/>
              <a:t>很强的网络。</a:t>
            </a:r>
          </a:p>
          <a:p>
            <a:pPr>
              <a:spcBef>
                <a:spcPts val="600"/>
              </a:spcBef>
            </a:pPr>
            <a:endParaRPr lang="zh-CN" altLang="en-US" dirty="0">
              <a:solidFill>
                <a:schemeClr val="hlink"/>
              </a:solidFill>
            </a:endParaRPr>
          </a:p>
          <a:p>
            <a:pPr>
              <a:spcBef>
                <a:spcPts val="600"/>
              </a:spcBef>
            </a:pPr>
            <a:r>
              <a:rPr lang="zh-CN" altLang="en-US" dirty="0">
                <a:solidFill>
                  <a:schemeClr val="hlink"/>
                </a:solidFill>
              </a:rPr>
              <a:t>传统的电路交换</a:t>
            </a:r>
            <a:r>
              <a:rPr lang="en-US" altLang="zh-CN" dirty="0">
                <a:solidFill>
                  <a:schemeClr val="hlink"/>
                </a:solidFill>
              </a:rPr>
              <a:t>(circuit switching)</a:t>
            </a:r>
            <a:r>
              <a:rPr lang="zh-CN" altLang="en-US" dirty="0">
                <a:solidFill>
                  <a:schemeClr val="hlink"/>
                </a:solidFill>
              </a:rPr>
              <a:t>的</a:t>
            </a:r>
            <a:r>
              <a:rPr lang="zh-CN" altLang="en-US" dirty="0"/>
              <a:t>电信网有一个缺点：正在通信的电路中有一个交换机或有一条链路被炸毁，则整个通信电路就要中断。</a:t>
            </a:r>
          </a:p>
          <a:p>
            <a:pPr>
              <a:spcBef>
                <a:spcPts val="600"/>
              </a:spcBef>
            </a:pPr>
            <a:endParaRPr lang="zh-CN" altLang="en-US" dirty="0"/>
          </a:p>
          <a:p>
            <a:pPr>
              <a:spcBef>
                <a:spcPts val="600"/>
              </a:spcBef>
            </a:pPr>
            <a:r>
              <a:rPr lang="zh-CN" altLang="en-US" dirty="0"/>
              <a:t>如要改用其他</a:t>
            </a:r>
            <a:r>
              <a:rPr lang="zh-CN" altLang="en-US" dirty="0">
                <a:solidFill>
                  <a:srgbClr val="FF0000"/>
                </a:solidFill>
              </a:rPr>
              <a:t>迂回</a:t>
            </a:r>
            <a:r>
              <a:rPr lang="en-US" altLang="zh-CN" dirty="0"/>
              <a:t>(roundabout)</a:t>
            </a:r>
            <a:r>
              <a:rPr lang="zh-CN" altLang="en-US" dirty="0"/>
              <a:t>电路，必须重新拨号建立连接。这将要延误一些时间。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0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01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014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0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147"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ChangeArrowheads="1"/>
          </p:cNvSpPr>
          <p:nvPr>
            <p:ph type="title" idx="4294967295"/>
          </p:nvPr>
        </p:nvSpPr>
        <p:spPr/>
        <p:txBody>
          <a:bodyPr/>
          <a:lstStyle/>
          <a:p>
            <a:r>
              <a:rPr lang="zh-CN" altLang="en-US">
                <a:solidFill>
                  <a:schemeClr val="hlink"/>
                </a:solidFill>
              </a:rPr>
              <a:t>新型网络</a:t>
            </a:r>
            <a:r>
              <a:rPr lang="zh-CN" altLang="en-US"/>
              <a:t>的基本特点</a:t>
            </a:r>
          </a:p>
        </p:txBody>
      </p:sp>
      <p:sp>
        <p:nvSpPr>
          <p:cNvPr id="392195" name="Rectangle 3"/>
          <p:cNvSpPr>
            <a:spLocks noGrp="1" noChangeArrowheads="1"/>
          </p:cNvSpPr>
          <p:nvPr>
            <p:ph type="body" idx="4294967295"/>
          </p:nvPr>
        </p:nvSpPr>
        <p:spPr>
          <a:xfrm>
            <a:off x="330200" y="1052513"/>
            <a:ext cx="8483600" cy="5113337"/>
          </a:xfrm>
        </p:spPr>
        <p:txBody>
          <a:bodyPr/>
          <a:lstStyle/>
          <a:p>
            <a:pPr>
              <a:spcBef>
                <a:spcPts val="600"/>
              </a:spcBef>
            </a:pPr>
            <a:r>
              <a:rPr lang="zh-CN" altLang="en-US" dirty="0"/>
              <a:t>网络用于计算机之间的数据传送，而不是为了打电话。</a:t>
            </a:r>
          </a:p>
          <a:p>
            <a:pPr>
              <a:spcBef>
                <a:spcPts val="600"/>
              </a:spcBef>
            </a:pPr>
            <a:endParaRPr lang="zh-CN" altLang="en-US" dirty="0"/>
          </a:p>
          <a:p>
            <a:pPr>
              <a:spcBef>
                <a:spcPts val="600"/>
              </a:spcBef>
            </a:pPr>
            <a:r>
              <a:rPr lang="zh-CN" altLang="en-US" dirty="0"/>
              <a:t>网络能够连接</a:t>
            </a:r>
            <a:r>
              <a:rPr lang="zh-CN" altLang="en-US" dirty="0">
                <a:solidFill>
                  <a:srgbClr val="FF0000"/>
                </a:solidFill>
              </a:rPr>
              <a:t>不同类型的</a:t>
            </a:r>
            <a:r>
              <a:rPr lang="zh-CN" altLang="en-US" dirty="0"/>
              <a:t>计算机，不局限于单一类型的计算机。</a:t>
            </a:r>
          </a:p>
          <a:p>
            <a:pPr>
              <a:spcBef>
                <a:spcPts val="600"/>
              </a:spcBef>
            </a:pPr>
            <a:endParaRPr lang="zh-CN" altLang="en-US" dirty="0"/>
          </a:p>
          <a:p>
            <a:pPr>
              <a:spcBef>
                <a:spcPts val="600"/>
              </a:spcBef>
            </a:pPr>
            <a:r>
              <a:rPr lang="zh-CN" altLang="en-US" dirty="0"/>
              <a:t>所有的网络结点都同等重要，因而大大提高网络的生存性。</a:t>
            </a:r>
          </a:p>
          <a:p>
            <a:pPr>
              <a:spcBef>
                <a:spcPts val="600"/>
              </a:spcBef>
            </a:pPr>
            <a:endParaRPr lang="zh-CN" altLang="en-US" dirty="0"/>
          </a:p>
          <a:p>
            <a:pPr>
              <a:spcBef>
                <a:spcPts val="600"/>
              </a:spcBef>
            </a:pPr>
            <a:r>
              <a:rPr lang="zh-CN" altLang="en-US" dirty="0"/>
              <a:t>计算机在进行通信时，必须有冗余的</a:t>
            </a:r>
            <a:r>
              <a:rPr lang="en-US" altLang="zh-CN" dirty="0"/>
              <a:t>(</a:t>
            </a:r>
            <a:r>
              <a:rPr lang="en-US" altLang="zh-CN" dirty="0">
                <a:solidFill>
                  <a:srgbClr val="FF0000"/>
                </a:solidFill>
              </a:rPr>
              <a:t>redundant</a:t>
            </a:r>
            <a:r>
              <a:rPr lang="en-US" altLang="zh-CN" dirty="0"/>
              <a:t>)</a:t>
            </a:r>
            <a:r>
              <a:rPr lang="zh-CN" altLang="en-US" dirty="0"/>
              <a:t>路由。</a:t>
            </a:r>
          </a:p>
          <a:p>
            <a:pPr>
              <a:spcBef>
                <a:spcPts val="600"/>
              </a:spcBef>
            </a:pPr>
            <a:endParaRPr lang="zh-CN" altLang="en-US" dirty="0"/>
          </a:p>
          <a:p>
            <a:pPr>
              <a:spcBef>
                <a:spcPts val="600"/>
              </a:spcBef>
            </a:pPr>
            <a:r>
              <a:rPr lang="zh-CN" altLang="en-US" dirty="0"/>
              <a:t>网络的结构应当尽可能地简单，同时还能够非常可靠地传送数据。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2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21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219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219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21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195"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Rectangle 3"/>
          <p:cNvSpPr>
            <a:spLocks noGrp="1" noChangeArrowheads="1"/>
          </p:cNvSpPr>
          <p:nvPr>
            <p:ph type="body" idx="4294967295"/>
          </p:nvPr>
        </p:nvSpPr>
        <p:spPr>
          <a:xfrm>
            <a:off x="323528" y="1052513"/>
            <a:ext cx="8391876" cy="5112791"/>
          </a:xfrm>
        </p:spPr>
        <p:txBody>
          <a:bodyPr/>
          <a:lstStyle/>
          <a:p>
            <a:pPr>
              <a:spcBef>
                <a:spcPts val="600"/>
              </a:spcBef>
            </a:pPr>
            <a:r>
              <a:rPr lang="zh-CN" altLang="en-US" dirty="0"/>
              <a:t>早期的面向终端的计算机网络是以</a:t>
            </a:r>
            <a:r>
              <a:rPr lang="zh-CN" altLang="en-US" dirty="0">
                <a:solidFill>
                  <a:schemeClr val="hlink"/>
                </a:solidFill>
              </a:rPr>
              <a:t>单个主机为中心</a:t>
            </a:r>
            <a:r>
              <a:rPr lang="zh-CN" altLang="en-US" dirty="0"/>
              <a:t>的星形网络。</a:t>
            </a:r>
          </a:p>
          <a:p>
            <a:pPr>
              <a:spcBef>
                <a:spcPts val="600"/>
              </a:spcBef>
            </a:pPr>
            <a:endParaRPr lang="zh-CN" altLang="en-US" dirty="0"/>
          </a:p>
          <a:p>
            <a:pPr>
              <a:spcBef>
                <a:spcPts val="600"/>
              </a:spcBef>
              <a:buBlip>
                <a:blip r:embed="rId3"/>
              </a:buBlip>
            </a:pPr>
            <a:r>
              <a:rPr lang="zh-CN" altLang="en-US" dirty="0">
                <a:solidFill>
                  <a:srgbClr val="333399"/>
                </a:solidFill>
                <a:ea typeface="黑体" pitchFamily="49" charset="-122"/>
              </a:rPr>
              <a:t>各终端通过通信线路</a:t>
            </a:r>
            <a:r>
              <a:rPr lang="zh-CN" altLang="en-US" dirty="0">
                <a:solidFill>
                  <a:srgbClr val="FF0000"/>
                </a:solidFill>
                <a:ea typeface="黑体" pitchFamily="49" charset="-122"/>
              </a:rPr>
              <a:t>共享</a:t>
            </a:r>
            <a:r>
              <a:rPr lang="zh-CN" altLang="en-US" dirty="0">
                <a:solidFill>
                  <a:srgbClr val="333399"/>
                </a:solidFill>
                <a:ea typeface="黑体" pitchFamily="49" charset="-122"/>
              </a:rPr>
              <a:t>昂贵的中心主机的硬件和软件资源。</a:t>
            </a:r>
            <a:r>
              <a:rPr lang="zh-CN" altLang="en-US" dirty="0"/>
              <a:t> </a:t>
            </a:r>
          </a:p>
          <a:p>
            <a:pPr>
              <a:spcBef>
                <a:spcPts val="600"/>
              </a:spcBef>
            </a:pPr>
            <a:endParaRPr lang="zh-CN" altLang="en-US" dirty="0"/>
          </a:p>
          <a:p>
            <a:pPr>
              <a:spcBef>
                <a:spcPts val="600"/>
              </a:spcBef>
            </a:pPr>
            <a:r>
              <a:rPr lang="zh-CN" altLang="en-US" dirty="0"/>
              <a:t>分组交换网则是以</a:t>
            </a:r>
            <a:r>
              <a:rPr lang="zh-CN" altLang="en-US" dirty="0">
                <a:solidFill>
                  <a:schemeClr val="hlink"/>
                </a:solidFill>
              </a:rPr>
              <a:t>网络为中心</a:t>
            </a:r>
            <a:r>
              <a:rPr lang="zh-CN" altLang="en-US" dirty="0"/>
              <a:t>，主机都处在网络的外围。</a:t>
            </a:r>
          </a:p>
          <a:p>
            <a:pPr>
              <a:spcBef>
                <a:spcPts val="600"/>
              </a:spcBef>
            </a:pPr>
            <a:endParaRPr lang="zh-CN" altLang="en-US" dirty="0"/>
          </a:p>
          <a:p>
            <a:pPr>
              <a:spcBef>
                <a:spcPts val="600"/>
              </a:spcBef>
              <a:buBlip>
                <a:blip r:embed="rId3"/>
              </a:buBlip>
            </a:pPr>
            <a:r>
              <a:rPr lang="zh-CN" altLang="en-US" dirty="0">
                <a:solidFill>
                  <a:srgbClr val="333399"/>
                </a:solidFill>
                <a:ea typeface="黑体" pitchFamily="49" charset="-122"/>
              </a:rPr>
              <a:t>用户通过分组交换网</a:t>
            </a:r>
            <a:r>
              <a:rPr lang="zh-CN" altLang="en-US" dirty="0">
                <a:solidFill>
                  <a:schemeClr val="hlink"/>
                </a:solidFill>
              </a:rPr>
              <a:t>可共享</a:t>
            </a:r>
            <a:r>
              <a:rPr lang="zh-CN" altLang="en-US" dirty="0">
                <a:solidFill>
                  <a:srgbClr val="333399"/>
                </a:solidFill>
                <a:ea typeface="黑体" pitchFamily="49" charset="-122"/>
              </a:rPr>
              <a:t>连接在网络上的许多硬件和各种丰富的软件资源。</a:t>
            </a:r>
            <a:r>
              <a:rPr lang="zh-CN" altLang="en-US" dirty="0"/>
              <a:t>  </a:t>
            </a:r>
          </a:p>
        </p:txBody>
      </p:sp>
      <p:sp>
        <p:nvSpPr>
          <p:cNvPr id="620547" name="Rectangle 4"/>
          <p:cNvSpPr>
            <a:spLocks noGrp="1" noChangeArrowheads="1"/>
          </p:cNvSpPr>
          <p:nvPr>
            <p:ph type="title" idx="4294967295"/>
          </p:nvPr>
        </p:nvSpPr>
        <p:spPr>
          <a:xfrm>
            <a:off x="355600" y="142852"/>
            <a:ext cx="8420100" cy="687411"/>
          </a:xfrm>
        </p:spPr>
        <p:txBody>
          <a:bodyPr/>
          <a:lstStyle/>
          <a:p>
            <a:r>
              <a:rPr lang="en-US" altLang="zh-CN" sz="2400" dirty="0"/>
              <a:t>ARPANET</a:t>
            </a:r>
            <a:r>
              <a:rPr lang="zh-CN" altLang="en-US" sz="2400" dirty="0"/>
              <a:t>的成功使</a:t>
            </a:r>
            <a:br>
              <a:rPr lang="zh-CN" altLang="en-US" sz="2400" dirty="0"/>
            </a:br>
            <a:r>
              <a:rPr lang="zh-CN" altLang="en-US" sz="2400" dirty="0"/>
              <a:t>计算机网络的概念发生根本变化</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5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56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565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56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1"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2"/>
          <p:cNvSpPr>
            <a:spLocks noGrp="1" noChangeArrowheads="1"/>
          </p:cNvSpPr>
          <p:nvPr>
            <p:ph type="title" idx="4294967295"/>
          </p:nvPr>
        </p:nvSpPr>
        <p:spPr>
          <a:xfrm>
            <a:off x="355600" y="188640"/>
            <a:ext cx="8420100" cy="712489"/>
          </a:xfrm>
        </p:spPr>
        <p:txBody>
          <a:bodyPr/>
          <a:lstStyle/>
          <a:p>
            <a:r>
              <a:rPr lang="zh-CN" altLang="en-US" dirty="0"/>
              <a:t>从主机为中心到以网络为中心</a:t>
            </a:r>
          </a:p>
        </p:txBody>
      </p:sp>
      <p:grpSp>
        <p:nvGrpSpPr>
          <p:cNvPr id="2" name="Group 3"/>
          <p:cNvGrpSpPr>
            <a:grpSpLocks/>
          </p:cNvGrpSpPr>
          <p:nvPr/>
        </p:nvGrpSpPr>
        <p:grpSpPr bwMode="auto">
          <a:xfrm>
            <a:off x="323850" y="2781002"/>
            <a:ext cx="3771900" cy="2762250"/>
            <a:chOff x="204" y="1888"/>
            <a:chExt cx="2376" cy="1740"/>
          </a:xfrm>
        </p:grpSpPr>
        <p:sp>
          <p:nvSpPr>
            <p:cNvPr id="622596" name="Freeform 4"/>
            <p:cNvSpPr>
              <a:spLocks/>
            </p:cNvSpPr>
            <p:nvPr/>
          </p:nvSpPr>
          <p:spPr bwMode="auto">
            <a:xfrm rot="-2333506">
              <a:off x="1490" y="2271"/>
              <a:ext cx="737" cy="61"/>
            </a:xfrm>
            <a:custGeom>
              <a:avLst/>
              <a:gdLst>
                <a:gd name="T0" fmla="*/ 0 w 1450"/>
                <a:gd name="T1" fmla="*/ 0 h 45"/>
                <a:gd name="T2" fmla="*/ 743 w 1450"/>
                <a:gd name="T3" fmla="*/ 0 h 45"/>
                <a:gd name="T4" fmla="*/ 663 w 1450"/>
                <a:gd name="T5" fmla="*/ 44 h 45"/>
                <a:gd name="T6" fmla="*/ 1449 w 1450"/>
                <a:gd name="T7" fmla="*/ 44 h 45"/>
                <a:gd name="T8" fmla="*/ 0 60000 65536"/>
                <a:gd name="T9" fmla="*/ 0 60000 65536"/>
                <a:gd name="T10" fmla="*/ 0 60000 65536"/>
                <a:gd name="T11" fmla="*/ 0 60000 65536"/>
                <a:gd name="T12" fmla="*/ 0 w 1450"/>
                <a:gd name="T13" fmla="*/ 0 h 45"/>
                <a:gd name="T14" fmla="*/ 1450 w 1450"/>
                <a:gd name="T15" fmla="*/ 45 h 45"/>
              </a:gdLst>
              <a:ahLst/>
              <a:cxnLst>
                <a:cxn ang="T8">
                  <a:pos x="T0" y="T1"/>
                </a:cxn>
                <a:cxn ang="T9">
                  <a:pos x="T2" y="T3"/>
                </a:cxn>
                <a:cxn ang="T10">
                  <a:pos x="T4" y="T5"/>
                </a:cxn>
                <a:cxn ang="T11">
                  <a:pos x="T6" y="T7"/>
                </a:cxn>
              </a:cxnLst>
              <a:rect l="T12" t="T13" r="T14" b="T15"/>
              <a:pathLst>
                <a:path w="1450" h="45">
                  <a:moveTo>
                    <a:pt x="0" y="0"/>
                  </a:moveTo>
                  <a:lnTo>
                    <a:pt x="743" y="0"/>
                  </a:lnTo>
                  <a:lnTo>
                    <a:pt x="663" y="44"/>
                  </a:lnTo>
                  <a:lnTo>
                    <a:pt x="1449" y="44"/>
                  </a:lnTo>
                </a:path>
              </a:pathLst>
            </a:custGeom>
            <a:noFill/>
            <a:ln w="28575" cap="rnd">
              <a:solidFill>
                <a:srgbClr val="333399"/>
              </a:solidFill>
              <a:round/>
              <a:headEnd type="none" w="sm" len="sm"/>
              <a:tailEnd type="none" w="sm" len="sm"/>
            </a:ln>
          </p:spPr>
          <p:txBody>
            <a:bodyPr/>
            <a:lstStyle/>
            <a:p>
              <a:endParaRPr lang="zh-CN" altLang="zh-CN"/>
            </a:p>
          </p:txBody>
        </p:sp>
        <p:sp>
          <p:nvSpPr>
            <p:cNvPr id="622597" name="Freeform 5"/>
            <p:cNvSpPr>
              <a:spLocks/>
            </p:cNvSpPr>
            <p:nvPr/>
          </p:nvSpPr>
          <p:spPr bwMode="auto">
            <a:xfrm rot="2229264">
              <a:off x="717" y="2322"/>
              <a:ext cx="737" cy="61"/>
            </a:xfrm>
            <a:custGeom>
              <a:avLst/>
              <a:gdLst>
                <a:gd name="T0" fmla="*/ 0 w 1450"/>
                <a:gd name="T1" fmla="*/ 0 h 45"/>
                <a:gd name="T2" fmla="*/ 743 w 1450"/>
                <a:gd name="T3" fmla="*/ 0 h 45"/>
                <a:gd name="T4" fmla="*/ 663 w 1450"/>
                <a:gd name="T5" fmla="*/ 44 h 45"/>
                <a:gd name="T6" fmla="*/ 1449 w 1450"/>
                <a:gd name="T7" fmla="*/ 44 h 45"/>
                <a:gd name="T8" fmla="*/ 0 60000 65536"/>
                <a:gd name="T9" fmla="*/ 0 60000 65536"/>
                <a:gd name="T10" fmla="*/ 0 60000 65536"/>
                <a:gd name="T11" fmla="*/ 0 60000 65536"/>
                <a:gd name="T12" fmla="*/ 0 w 1450"/>
                <a:gd name="T13" fmla="*/ 0 h 45"/>
                <a:gd name="T14" fmla="*/ 1450 w 1450"/>
                <a:gd name="T15" fmla="*/ 45 h 45"/>
              </a:gdLst>
              <a:ahLst/>
              <a:cxnLst>
                <a:cxn ang="T8">
                  <a:pos x="T0" y="T1"/>
                </a:cxn>
                <a:cxn ang="T9">
                  <a:pos x="T2" y="T3"/>
                </a:cxn>
                <a:cxn ang="T10">
                  <a:pos x="T4" y="T5"/>
                </a:cxn>
                <a:cxn ang="T11">
                  <a:pos x="T6" y="T7"/>
                </a:cxn>
              </a:cxnLst>
              <a:rect l="T12" t="T13" r="T14" b="T15"/>
              <a:pathLst>
                <a:path w="1450" h="45">
                  <a:moveTo>
                    <a:pt x="0" y="0"/>
                  </a:moveTo>
                  <a:lnTo>
                    <a:pt x="743" y="0"/>
                  </a:lnTo>
                  <a:lnTo>
                    <a:pt x="663" y="44"/>
                  </a:lnTo>
                  <a:lnTo>
                    <a:pt x="1449" y="44"/>
                  </a:lnTo>
                </a:path>
              </a:pathLst>
            </a:custGeom>
            <a:noFill/>
            <a:ln w="28575" cap="rnd">
              <a:solidFill>
                <a:srgbClr val="333399"/>
              </a:solidFill>
              <a:round/>
              <a:headEnd type="none" w="sm" len="sm"/>
              <a:tailEnd type="none" w="sm" len="sm"/>
            </a:ln>
          </p:spPr>
          <p:txBody>
            <a:bodyPr/>
            <a:lstStyle/>
            <a:p>
              <a:endParaRPr lang="zh-CN" altLang="zh-CN"/>
            </a:p>
          </p:txBody>
        </p:sp>
        <p:sp>
          <p:nvSpPr>
            <p:cNvPr id="622598" name="Freeform 6"/>
            <p:cNvSpPr>
              <a:spLocks/>
            </p:cNvSpPr>
            <p:nvPr/>
          </p:nvSpPr>
          <p:spPr bwMode="auto">
            <a:xfrm rot="2387191">
              <a:off x="1380" y="3248"/>
              <a:ext cx="737" cy="61"/>
            </a:xfrm>
            <a:custGeom>
              <a:avLst/>
              <a:gdLst>
                <a:gd name="T0" fmla="*/ 0 w 1450"/>
                <a:gd name="T1" fmla="*/ 0 h 45"/>
                <a:gd name="T2" fmla="*/ 743 w 1450"/>
                <a:gd name="T3" fmla="*/ 0 h 45"/>
                <a:gd name="T4" fmla="*/ 663 w 1450"/>
                <a:gd name="T5" fmla="*/ 44 h 45"/>
                <a:gd name="T6" fmla="*/ 1449 w 1450"/>
                <a:gd name="T7" fmla="*/ 44 h 45"/>
                <a:gd name="T8" fmla="*/ 0 60000 65536"/>
                <a:gd name="T9" fmla="*/ 0 60000 65536"/>
                <a:gd name="T10" fmla="*/ 0 60000 65536"/>
                <a:gd name="T11" fmla="*/ 0 60000 65536"/>
                <a:gd name="T12" fmla="*/ 0 w 1450"/>
                <a:gd name="T13" fmla="*/ 0 h 45"/>
                <a:gd name="T14" fmla="*/ 1450 w 1450"/>
                <a:gd name="T15" fmla="*/ 45 h 45"/>
              </a:gdLst>
              <a:ahLst/>
              <a:cxnLst>
                <a:cxn ang="T8">
                  <a:pos x="T0" y="T1"/>
                </a:cxn>
                <a:cxn ang="T9">
                  <a:pos x="T2" y="T3"/>
                </a:cxn>
                <a:cxn ang="T10">
                  <a:pos x="T4" y="T5"/>
                </a:cxn>
                <a:cxn ang="T11">
                  <a:pos x="T6" y="T7"/>
                </a:cxn>
              </a:cxnLst>
              <a:rect l="T12" t="T13" r="T14" b="T15"/>
              <a:pathLst>
                <a:path w="1450" h="45">
                  <a:moveTo>
                    <a:pt x="0" y="0"/>
                  </a:moveTo>
                  <a:lnTo>
                    <a:pt x="743" y="0"/>
                  </a:lnTo>
                  <a:lnTo>
                    <a:pt x="663" y="44"/>
                  </a:lnTo>
                  <a:lnTo>
                    <a:pt x="1449" y="44"/>
                  </a:lnTo>
                </a:path>
              </a:pathLst>
            </a:custGeom>
            <a:noFill/>
            <a:ln w="28575" cap="rnd">
              <a:solidFill>
                <a:srgbClr val="333399"/>
              </a:solidFill>
              <a:round/>
              <a:headEnd type="none" w="sm" len="sm"/>
              <a:tailEnd type="none" w="sm" len="sm"/>
            </a:ln>
          </p:spPr>
          <p:txBody>
            <a:bodyPr/>
            <a:lstStyle/>
            <a:p>
              <a:endParaRPr lang="zh-CN" altLang="zh-CN"/>
            </a:p>
          </p:txBody>
        </p:sp>
        <p:sp>
          <p:nvSpPr>
            <p:cNvPr id="622599" name="Freeform 7"/>
            <p:cNvSpPr>
              <a:spLocks/>
            </p:cNvSpPr>
            <p:nvPr/>
          </p:nvSpPr>
          <p:spPr bwMode="auto">
            <a:xfrm rot="-2521975">
              <a:off x="717" y="3248"/>
              <a:ext cx="737" cy="61"/>
            </a:xfrm>
            <a:custGeom>
              <a:avLst/>
              <a:gdLst>
                <a:gd name="T0" fmla="*/ 0 w 1450"/>
                <a:gd name="T1" fmla="*/ 0 h 45"/>
                <a:gd name="T2" fmla="*/ 743 w 1450"/>
                <a:gd name="T3" fmla="*/ 0 h 45"/>
                <a:gd name="T4" fmla="*/ 663 w 1450"/>
                <a:gd name="T5" fmla="*/ 44 h 45"/>
                <a:gd name="T6" fmla="*/ 1449 w 1450"/>
                <a:gd name="T7" fmla="*/ 44 h 45"/>
                <a:gd name="T8" fmla="*/ 0 60000 65536"/>
                <a:gd name="T9" fmla="*/ 0 60000 65536"/>
                <a:gd name="T10" fmla="*/ 0 60000 65536"/>
                <a:gd name="T11" fmla="*/ 0 60000 65536"/>
                <a:gd name="T12" fmla="*/ 0 w 1450"/>
                <a:gd name="T13" fmla="*/ 0 h 45"/>
                <a:gd name="T14" fmla="*/ 1450 w 1450"/>
                <a:gd name="T15" fmla="*/ 45 h 45"/>
              </a:gdLst>
              <a:ahLst/>
              <a:cxnLst>
                <a:cxn ang="T8">
                  <a:pos x="T0" y="T1"/>
                </a:cxn>
                <a:cxn ang="T9">
                  <a:pos x="T2" y="T3"/>
                </a:cxn>
                <a:cxn ang="T10">
                  <a:pos x="T4" y="T5"/>
                </a:cxn>
                <a:cxn ang="T11">
                  <a:pos x="T6" y="T7"/>
                </a:cxn>
              </a:cxnLst>
              <a:rect l="T12" t="T13" r="T14" b="T15"/>
              <a:pathLst>
                <a:path w="1450" h="45">
                  <a:moveTo>
                    <a:pt x="0" y="0"/>
                  </a:moveTo>
                  <a:lnTo>
                    <a:pt x="743" y="0"/>
                  </a:lnTo>
                  <a:lnTo>
                    <a:pt x="663" y="44"/>
                  </a:lnTo>
                  <a:lnTo>
                    <a:pt x="1449" y="44"/>
                  </a:lnTo>
                </a:path>
              </a:pathLst>
            </a:custGeom>
            <a:noFill/>
            <a:ln w="28575" cap="rnd">
              <a:solidFill>
                <a:srgbClr val="333399"/>
              </a:solidFill>
              <a:round/>
              <a:headEnd type="none" w="sm" len="sm"/>
              <a:tailEnd type="none" w="sm" len="sm"/>
            </a:ln>
          </p:spPr>
          <p:txBody>
            <a:bodyPr/>
            <a:lstStyle/>
            <a:p>
              <a:endParaRPr lang="zh-CN" altLang="zh-CN"/>
            </a:p>
          </p:txBody>
        </p:sp>
        <p:sp>
          <p:nvSpPr>
            <p:cNvPr id="622600" name="Freeform 8"/>
            <p:cNvSpPr>
              <a:spLocks/>
            </p:cNvSpPr>
            <p:nvPr/>
          </p:nvSpPr>
          <p:spPr bwMode="auto">
            <a:xfrm>
              <a:off x="515" y="2943"/>
              <a:ext cx="737" cy="61"/>
            </a:xfrm>
            <a:custGeom>
              <a:avLst/>
              <a:gdLst>
                <a:gd name="T0" fmla="*/ 0 w 1450"/>
                <a:gd name="T1" fmla="*/ 0 h 45"/>
                <a:gd name="T2" fmla="*/ 743 w 1450"/>
                <a:gd name="T3" fmla="*/ 0 h 45"/>
                <a:gd name="T4" fmla="*/ 663 w 1450"/>
                <a:gd name="T5" fmla="*/ 44 h 45"/>
                <a:gd name="T6" fmla="*/ 1449 w 1450"/>
                <a:gd name="T7" fmla="*/ 44 h 45"/>
                <a:gd name="T8" fmla="*/ 0 60000 65536"/>
                <a:gd name="T9" fmla="*/ 0 60000 65536"/>
                <a:gd name="T10" fmla="*/ 0 60000 65536"/>
                <a:gd name="T11" fmla="*/ 0 60000 65536"/>
                <a:gd name="T12" fmla="*/ 0 w 1450"/>
                <a:gd name="T13" fmla="*/ 0 h 45"/>
                <a:gd name="T14" fmla="*/ 1450 w 1450"/>
                <a:gd name="T15" fmla="*/ 45 h 45"/>
              </a:gdLst>
              <a:ahLst/>
              <a:cxnLst>
                <a:cxn ang="T8">
                  <a:pos x="T0" y="T1"/>
                </a:cxn>
                <a:cxn ang="T9">
                  <a:pos x="T2" y="T3"/>
                </a:cxn>
                <a:cxn ang="T10">
                  <a:pos x="T4" y="T5"/>
                </a:cxn>
                <a:cxn ang="T11">
                  <a:pos x="T6" y="T7"/>
                </a:cxn>
              </a:cxnLst>
              <a:rect l="T12" t="T13" r="T14" b="T15"/>
              <a:pathLst>
                <a:path w="1450" h="45">
                  <a:moveTo>
                    <a:pt x="0" y="0"/>
                  </a:moveTo>
                  <a:lnTo>
                    <a:pt x="743" y="0"/>
                  </a:lnTo>
                  <a:lnTo>
                    <a:pt x="663" y="44"/>
                  </a:lnTo>
                  <a:lnTo>
                    <a:pt x="1449" y="44"/>
                  </a:lnTo>
                </a:path>
              </a:pathLst>
            </a:custGeom>
            <a:noFill/>
            <a:ln w="28575" cap="rnd">
              <a:solidFill>
                <a:srgbClr val="333399"/>
              </a:solidFill>
              <a:round/>
              <a:headEnd type="none" w="sm" len="sm"/>
              <a:tailEnd type="none" w="sm" len="sm"/>
            </a:ln>
          </p:spPr>
          <p:txBody>
            <a:bodyPr/>
            <a:lstStyle/>
            <a:p>
              <a:endParaRPr lang="zh-CN" altLang="zh-CN"/>
            </a:p>
          </p:txBody>
        </p:sp>
        <p:sp>
          <p:nvSpPr>
            <p:cNvPr id="622601" name="Freeform 9"/>
            <p:cNvSpPr>
              <a:spLocks/>
            </p:cNvSpPr>
            <p:nvPr/>
          </p:nvSpPr>
          <p:spPr bwMode="auto">
            <a:xfrm>
              <a:off x="1674" y="2749"/>
              <a:ext cx="737" cy="61"/>
            </a:xfrm>
            <a:custGeom>
              <a:avLst/>
              <a:gdLst>
                <a:gd name="T0" fmla="*/ 0 w 1450"/>
                <a:gd name="T1" fmla="*/ 0 h 45"/>
                <a:gd name="T2" fmla="*/ 743 w 1450"/>
                <a:gd name="T3" fmla="*/ 0 h 45"/>
                <a:gd name="T4" fmla="*/ 663 w 1450"/>
                <a:gd name="T5" fmla="*/ 44 h 45"/>
                <a:gd name="T6" fmla="*/ 1449 w 1450"/>
                <a:gd name="T7" fmla="*/ 44 h 45"/>
                <a:gd name="T8" fmla="*/ 0 60000 65536"/>
                <a:gd name="T9" fmla="*/ 0 60000 65536"/>
                <a:gd name="T10" fmla="*/ 0 60000 65536"/>
                <a:gd name="T11" fmla="*/ 0 60000 65536"/>
                <a:gd name="T12" fmla="*/ 0 w 1450"/>
                <a:gd name="T13" fmla="*/ 0 h 45"/>
                <a:gd name="T14" fmla="*/ 1450 w 1450"/>
                <a:gd name="T15" fmla="*/ 45 h 45"/>
              </a:gdLst>
              <a:ahLst/>
              <a:cxnLst>
                <a:cxn ang="T8">
                  <a:pos x="T0" y="T1"/>
                </a:cxn>
                <a:cxn ang="T9">
                  <a:pos x="T2" y="T3"/>
                </a:cxn>
                <a:cxn ang="T10">
                  <a:pos x="T4" y="T5"/>
                </a:cxn>
                <a:cxn ang="T11">
                  <a:pos x="T6" y="T7"/>
                </a:cxn>
              </a:cxnLst>
              <a:rect l="T12" t="T13" r="T14" b="T15"/>
              <a:pathLst>
                <a:path w="1450" h="45">
                  <a:moveTo>
                    <a:pt x="0" y="0"/>
                  </a:moveTo>
                  <a:lnTo>
                    <a:pt x="743" y="0"/>
                  </a:lnTo>
                  <a:lnTo>
                    <a:pt x="663" y="44"/>
                  </a:lnTo>
                  <a:lnTo>
                    <a:pt x="1449" y="44"/>
                  </a:lnTo>
                </a:path>
              </a:pathLst>
            </a:custGeom>
            <a:noFill/>
            <a:ln w="28575" cap="rnd">
              <a:solidFill>
                <a:srgbClr val="333399"/>
              </a:solidFill>
              <a:round/>
              <a:headEnd type="none" w="sm" len="sm"/>
              <a:tailEnd type="none" w="sm" len="sm"/>
            </a:ln>
          </p:spPr>
          <p:txBody>
            <a:bodyPr/>
            <a:lstStyle/>
            <a:p>
              <a:endParaRPr lang="zh-CN" altLang="zh-CN"/>
            </a:p>
          </p:txBody>
        </p:sp>
        <p:pic>
          <p:nvPicPr>
            <p:cNvPr id="622602" name="Picture 10"/>
            <p:cNvPicPr>
              <a:picLocks noChangeArrowheads="1"/>
            </p:cNvPicPr>
            <p:nvPr/>
          </p:nvPicPr>
          <p:blipFill>
            <a:blip r:embed="rId4" cstate="print"/>
            <a:srcRect/>
            <a:stretch>
              <a:fillRect/>
            </a:stretch>
          </p:blipFill>
          <p:spPr bwMode="auto">
            <a:xfrm>
              <a:off x="1157" y="2440"/>
              <a:ext cx="654" cy="676"/>
            </a:xfrm>
            <a:prstGeom prst="rect">
              <a:avLst/>
            </a:prstGeom>
            <a:noFill/>
            <a:ln w="12699">
              <a:noFill/>
              <a:miter lim="800000"/>
              <a:headEnd/>
              <a:tailEnd/>
            </a:ln>
          </p:spPr>
        </p:pic>
        <p:pic>
          <p:nvPicPr>
            <p:cNvPr id="622603" name="Picture 11"/>
            <p:cNvPicPr>
              <a:picLocks noChangeArrowheads="1"/>
            </p:cNvPicPr>
            <p:nvPr/>
          </p:nvPicPr>
          <p:blipFill>
            <a:blip r:embed="rId5" cstate="print"/>
            <a:srcRect/>
            <a:stretch>
              <a:fillRect/>
            </a:stretch>
          </p:blipFill>
          <p:spPr bwMode="auto">
            <a:xfrm>
              <a:off x="662" y="1904"/>
              <a:ext cx="262" cy="278"/>
            </a:xfrm>
            <a:prstGeom prst="rect">
              <a:avLst/>
            </a:prstGeom>
            <a:noFill/>
            <a:ln w="12699">
              <a:noFill/>
              <a:miter lim="800000"/>
              <a:headEnd/>
              <a:tailEnd/>
            </a:ln>
          </p:spPr>
        </p:pic>
        <p:pic>
          <p:nvPicPr>
            <p:cNvPr id="622604" name="Picture 12"/>
            <p:cNvPicPr>
              <a:picLocks noChangeArrowheads="1"/>
            </p:cNvPicPr>
            <p:nvPr/>
          </p:nvPicPr>
          <p:blipFill>
            <a:blip r:embed="rId5" cstate="print"/>
            <a:srcRect/>
            <a:stretch>
              <a:fillRect/>
            </a:stretch>
          </p:blipFill>
          <p:spPr bwMode="auto">
            <a:xfrm>
              <a:off x="340" y="2739"/>
              <a:ext cx="262" cy="277"/>
            </a:xfrm>
            <a:prstGeom prst="rect">
              <a:avLst/>
            </a:prstGeom>
            <a:noFill/>
            <a:ln w="12699">
              <a:noFill/>
              <a:miter lim="800000"/>
              <a:headEnd/>
              <a:tailEnd/>
            </a:ln>
          </p:spPr>
        </p:pic>
        <p:pic>
          <p:nvPicPr>
            <p:cNvPr id="622605" name="Picture 13"/>
            <p:cNvPicPr>
              <a:picLocks noChangeArrowheads="1"/>
            </p:cNvPicPr>
            <p:nvPr/>
          </p:nvPicPr>
          <p:blipFill>
            <a:blip r:embed="rId5" cstate="print"/>
            <a:srcRect/>
            <a:stretch>
              <a:fillRect/>
            </a:stretch>
          </p:blipFill>
          <p:spPr bwMode="auto">
            <a:xfrm>
              <a:off x="607" y="3309"/>
              <a:ext cx="262" cy="277"/>
            </a:xfrm>
            <a:prstGeom prst="rect">
              <a:avLst/>
            </a:prstGeom>
            <a:noFill/>
            <a:ln w="12699">
              <a:noFill/>
              <a:miter lim="800000"/>
              <a:headEnd/>
              <a:tailEnd/>
            </a:ln>
          </p:spPr>
        </p:pic>
        <p:pic>
          <p:nvPicPr>
            <p:cNvPr id="622606" name="Picture 14"/>
            <p:cNvPicPr>
              <a:picLocks noChangeArrowheads="1"/>
            </p:cNvPicPr>
            <p:nvPr/>
          </p:nvPicPr>
          <p:blipFill>
            <a:blip r:embed="rId5" cstate="print"/>
            <a:srcRect/>
            <a:stretch>
              <a:fillRect/>
            </a:stretch>
          </p:blipFill>
          <p:spPr bwMode="auto">
            <a:xfrm>
              <a:off x="1877" y="3351"/>
              <a:ext cx="262" cy="277"/>
            </a:xfrm>
            <a:prstGeom prst="rect">
              <a:avLst/>
            </a:prstGeom>
            <a:noFill/>
            <a:ln w="12699">
              <a:noFill/>
              <a:miter lim="800000"/>
              <a:headEnd/>
              <a:tailEnd/>
            </a:ln>
          </p:spPr>
        </p:pic>
        <p:pic>
          <p:nvPicPr>
            <p:cNvPr id="622607" name="Picture 15"/>
            <p:cNvPicPr>
              <a:picLocks noChangeArrowheads="1"/>
            </p:cNvPicPr>
            <p:nvPr/>
          </p:nvPicPr>
          <p:blipFill>
            <a:blip r:embed="rId5" cstate="print"/>
            <a:srcRect/>
            <a:stretch>
              <a:fillRect/>
            </a:stretch>
          </p:blipFill>
          <p:spPr bwMode="auto">
            <a:xfrm>
              <a:off x="2318" y="2576"/>
              <a:ext cx="262" cy="278"/>
            </a:xfrm>
            <a:prstGeom prst="rect">
              <a:avLst/>
            </a:prstGeom>
            <a:noFill/>
            <a:ln w="12699">
              <a:noFill/>
              <a:miter lim="800000"/>
              <a:headEnd/>
              <a:tailEnd/>
            </a:ln>
          </p:spPr>
        </p:pic>
        <p:pic>
          <p:nvPicPr>
            <p:cNvPr id="622608" name="Picture 16"/>
            <p:cNvPicPr>
              <a:picLocks noChangeArrowheads="1"/>
            </p:cNvPicPr>
            <p:nvPr/>
          </p:nvPicPr>
          <p:blipFill>
            <a:blip r:embed="rId5" cstate="print"/>
            <a:srcRect/>
            <a:stretch>
              <a:fillRect/>
            </a:stretch>
          </p:blipFill>
          <p:spPr bwMode="auto">
            <a:xfrm>
              <a:off x="1932" y="1904"/>
              <a:ext cx="262" cy="278"/>
            </a:xfrm>
            <a:prstGeom prst="rect">
              <a:avLst/>
            </a:prstGeom>
            <a:noFill/>
            <a:ln w="12699">
              <a:noFill/>
              <a:miter lim="800000"/>
              <a:headEnd/>
              <a:tailEnd/>
            </a:ln>
          </p:spPr>
        </p:pic>
        <p:sp>
          <p:nvSpPr>
            <p:cNvPr id="622609" name="Text Box 17"/>
            <p:cNvSpPr txBox="1">
              <a:spLocks noChangeArrowheads="1"/>
            </p:cNvSpPr>
            <p:nvPr/>
          </p:nvSpPr>
          <p:spPr bwMode="auto">
            <a:xfrm>
              <a:off x="1156" y="2160"/>
              <a:ext cx="500" cy="254"/>
            </a:xfrm>
            <a:prstGeom prst="rect">
              <a:avLst/>
            </a:prstGeom>
            <a:noFill/>
            <a:ln w="9525">
              <a:noFill/>
              <a:miter lim="800000"/>
              <a:headEnd/>
              <a:tailEnd/>
            </a:ln>
          </p:spPr>
          <p:txBody>
            <a:bodyPr wrap="none">
              <a:spAutoFit/>
            </a:bodyPr>
            <a:lstStyle/>
            <a:p>
              <a:pPr>
                <a:lnSpc>
                  <a:spcPct val="85000"/>
                </a:lnSpc>
              </a:pPr>
              <a:r>
                <a:rPr kumimoji="1" lang="zh-CN" altLang="en-US" sz="2400">
                  <a:latin typeface="Times New Roman" pitchFamily="18" charset="0"/>
                  <a:ea typeface="黑体" pitchFamily="49" charset="-122"/>
                </a:rPr>
                <a:t>主机</a:t>
              </a:r>
            </a:p>
          </p:txBody>
        </p:sp>
        <p:sp>
          <p:nvSpPr>
            <p:cNvPr id="622610" name="Text Box 18"/>
            <p:cNvSpPr txBox="1">
              <a:spLocks noChangeArrowheads="1"/>
            </p:cNvSpPr>
            <p:nvPr/>
          </p:nvSpPr>
          <p:spPr bwMode="auto">
            <a:xfrm>
              <a:off x="204" y="1888"/>
              <a:ext cx="500" cy="288"/>
            </a:xfrm>
            <a:prstGeom prst="rect">
              <a:avLst/>
            </a:prstGeom>
            <a:noFill/>
            <a:ln w="9525">
              <a:noFill/>
              <a:miter lim="800000"/>
              <a:headEnd/>
              <a:tailEnd/>
            </a:ln>
          </p:spPr>
          <p:txBody>
            <a:bodyPr wrap="none">
              <a:spAutoFit/>
            </a:bodyPr>
            <a:lstStyle/>
            <a:p>
              <a:r>
                <a:rPr kumimoji="1" lang="zh-CN" altLang="en-US" sz="2400">
                  <a:latin typeface="Times New Roman" pitchFamily="18" charset="0"/>
                  <a:ea typeface="黑体" pitchFamily="49" charset="-122"/>
                </a:rPr>
                <a:t>终端</a:t>
              </a:r>
            </a:p>
          </p:txBody>
        </p:sp>
      </p:grpSp>
      <p:sp>
        <p:nvSpPr>
          <p:cNvPr id="622611" name="Text Box 19"/>
          <p:cNvSpPr txBox="1">
            <a:spLocks noChangeArrowheads="1"/>
          </p:cNvSpPr>
          <p:nvPr/>
        </p:nvSpPr>
        <p:spPr bwMode="auto">
          <a:xfrm>
            <a:off x="1335088" y="1988840"/>
            <a:ext cx="2012950" cy="457200"/>
          </a:xfrm>
          <a:prstGeom prst="rect">
            <a:avLst/>
          </a:prstGeom>
          <a:noFill/>
          <a:ln w="9525">
            <a:noFill/>
            <a:miter lim="800000"/>
            <a:headEnd/>
            <a:tailEnd/>
          </a:ln>
        </p:spPr>
        <p:txBody>
          <a:bodyPr wrap="none">
            <a:spAutoFit/>
          </a:bodyPr>
          <a:lstStyle/>
          <a:p>
            <a:r>
              <a:rPr kumimoji="1" lang="zh-CN" altLang="en-US" sz="2400">
                <a:latin typeface="Times New Roman" pitchFamily="18" charset="0"/>
                <a:ea typeface="黑体" pitchFamily="49" charset="-122"/>
              </a:rPr>
              <a:t>以主机为中心</a:t>
            </a:r>
          </a:p>
        </p:txBody>
      </p:sp>
      <p:sp>
        <p:nvSpPr>
          <p:cNvPr id="424980" name="Text Box 20"/>
          <p:cNvSpPr txBox="1">
            <a:spLocks noChangeArrowheads="1"/>
          </p:cNvSpPr>
          <p:nvPr/>
        </p:nvSpPr>
        <p:spPr bwMode="auto">
          <a:xfrm>
            <a:off x="5295900" y="1988840"/>
            <a:ext cx="2927350" cy="457200"/>
          </a:xfrm>
          <a:prstGeom prst="rect">
            <a:avLst/>
          </a:prstGeom>
          <a:noFill/>
          <a:ln w="9525">
            <a:noFill/>
            <a:miter lim="800000"/>
            <a:headEnd/>
            <a:tailEnd/>
          </a:ln>
        </p:spPr>
        <p:txBody>
          <a:bodyPr wrap="none">
            <a:spAutoFit/>
          </a:bodyPr>
          <a:lstStyle/>
          <a:p>
            <a:r>
              <a:rPr kumimoji="1" lang="zh-CN" altLang="en-US" sz="2400">
                <a:latin typeface="Times New Roman" pitchFamily="18" charset="0"/>
                <a:ea typeface="黑体" pitchFamily="49" charset="-122"/>
              </a:rPr>
              <a:t>以分组交换网为中心</a:t>
            </a:r>
          </a:p>
        </p:txBody>
      </p:sp>
      <p:sp>
        <p:nvSpPr>
          <p:cNvPr id="424981" name="AutoShape 21"/>
          <p:cNvSpPr>
            <a:spLocks noChangeArrowheads="1"/>
          </p:cNvSpPr>
          <p:nvPr/>
        </p:nvSpPr>
        <p:spPr bwMode="auto">
          <a:xfrm>
            <a:off x="3779838" y="2133302"/>
            <a:ext cx="1296987" cy="215900"/>
          </a:xfrm>
          <a:prstGeom prst="rightArrow">
            <a:avLst>
              <a:gd name="adj1" fmla="val 50000"/>
              <a:gd name="adj2" fmla="val 150184"/>
            </a:avLst>
          </a:prstGeom>
          <a:solidFill>
            <a:schemeClr val="accent1"/>
          </a:solidFill>
          <a:ln w="9525">
            <a:solidFill>
              <a:schemeClr val="tx1"/>
            </a:solidFill>
            <a:miter lim="800000"/>
            <a:headEnd/>
            <a:tailEnd/>
          </a:ln>
        </p:spPr>
        <p:txBody>
          <a:bodyPr wrap="none" anchor="ctr"/>
          <a:lstStyle/>
          <a:p>
            <a:endParaRPr lang="zh-CN" altLang="zh-CN"/>
          </a:p>
        </p:txBody>
      </p:sp>
      <p:grpSp>
        <p:nvGrpSpPr>
          <p:cNvPr id="43" name="组合 42"/>
          <p:cNvGrpSpPr/>
          <p:nvPr/>
        </p:nvGrpSpPr>
        <p:grpSpPr>
          <a:xfrm>
            <a:off x="5000628" y="2855612"/>
            <a:ext cx="3286148" cy="2571768"/>
            <a:chOff x="5143504" y="3071810"/>
            <a:chExt cx="3286148" cy="2571768"/>
          </a:xfrm>
        </p:grpSpPr>
        <p:sp>
          <p:nvSpPr>
            <p:cNvPr id="622627" name="Text Box 35"/>
            <p:cNvSpPr txBox="1">
              <a:spLocks noChangeArrowheads="1"/>
            </p:cNvSpPr>
            <p:nvPr/>
          </p:nvSpPr>
          <p:spPr bwMode="auto">
            <a:xfrm>
              <a:off x="5231769" y="3071810"/>
              <a:ext cx="800219" cy="461665"/>
            </a:xfrm>
            <a:prstGeom prst="rect">
              <a:avLst/>
            </a:prstGeom>
            <a:noFill/>
            <a:ln w="9525">
              <a:noFill/>
              <a:miter lim="800000"/>
              <a:headEnd/>
              <a:tailEnd/>
            </a:ln>
          </p:spPr>
          <p:txBody>
            <a:bodyPr wrap="none">
              <a:spAutoFit/>
            </a:bodyPr>
            <a:lstStyle/>
            <a:p>
              <a:r>
                <a:rPr kumimoji="1" lang="zh-CN" altLang="en-US" sz="2400" dirty="0">
                  <a:latin typeface="Times New Roman" pitchFamily="18" charset="0"/>
                  <a:ea typeface="黑体" pitchFamily="49" charset="-122"/>
                </a:rPr>
                <a:t>主机</a:t>
              </a:r>
            </a:p>
          </p:txBody>
        </p:sp>
        <p:graphicFrame>
          <p:nvGraphicFramePr>
            <p:cNvPr id="622630" name="Object 38"/>
            <p:cNvGraphicFramePr>
              <a:graphicFrameLocks noChangeAspect="1"/>
            </p:cNvGraphicFramePr>
            <p:nvPr/>
          </p:nvGraphicFramePr>
          <p:xfrm>
            <a:off x="6000759" y="3643314"/>
            <a:ext cx="1596850" cy="1357322"/>
          </p:xfrm>
          <a:graphic>
            <a:graphicData uri="http://schemas.openxmlformats.org/presentationml/2006/ole">
              <p:oleObj spid="_x0000_s622655" name="VISIO" r:id="rId6" imgW="3514725" imgH="2009775" progId="">
                <p:embed/>
              </p:oleObj>
            </a:graphicData>
          </a:graphic>
        </p:graphicFrame>
        <p:grpSp>
          <p:nvGrpSpPr>
            <p:cNvPr id="41" name="组合 40"/>
            <p:cNvGrpSpPr/>
            <p:nvPr/>
          </p:nvGrpSpPr>
          <p:grpSpPr>
            <a:xfrm>
              <a:off x="5143504" y="3087066"/>
              <a:ext cx="3286148" cy="2556512"/>
              <a:chOff x="5643570" y="3083676"/>
              <a:chExt cx="975149" cy="1400985"/>
            </a:xfrm>
          </p:grpSpPr>
          <p:sp>
            <p:nvSpPr>
              <p:cNvPr id="622615" name="Line 23"/>
              <p:cNvSpPr>
                <a:spLocks noChangeShapeType="1"/>
              </p:cNvSpPr>
              <p:nvPr/>
            </p:nvSpPr>
            <p:spPr bwMode="auto">
              <a:xfrm flipH="1" flipV="1">
                <a:off x="5710223" y="3627309"/>
                <a:ext cx="200766" cy="90482"/>
              </a:xfrm>
              <a:prstGeom prst="line">
                <a:avLst/>
              </a:prstGeom>
              <a:noFill/>
              <a:ln w="28575">
                <a:solidFill>
                  <a:srgbClr val="333399"/>
                </a:solidFill>
                <a:round/>
                <a:headEnd/>
                <a:tailEnd/>
              </a:ln>
            </p:spPr>
            <p:txBody>
              <a:bodyPr wrap="none" anchor="ctr"/>
              <a:lstStyle/>
              <a:p>
                <a:endParaRPr lang="zh-CN" altLang="en-US"/>
              </a:p>
            </p:txBody>
          </p:sp>
          <p:sp>
            <p:nvSpPr>
              <p:cNvPr id="622616" name="Line 24"/>
              <p:cNvSpPr>
                <a:spLocks noChangeShapeType="1"/>
              </p:cNvSpPr>
              <p:nvPr/>
            </p:nvSpPr>
            <p:spPr bwMode="auto">
              <a:xfrm flipH="1">
                <a:off x="6356956" y="3717790"/>
                <a:ext cx="200766" cy="0"/>
              </a:xfrm>
              <a:prstGeom prst="line">
                <a:avLst/>
              </a:prstGeom>
              <a:noFill/>
              <a:ln w="28575">
                <a:solidFill>
                  <a:srgbClr val="333399"/>
                </a:solidFill>
                <a:round/>
                <a:headEnd/>
                <a:tailEnd/>
              </a:ln>
            </p:spPr>
            <p:txBody>
              <a:bodyPr wrap="none" anchor="ctr"/>
              <a:lstStyle/>
              <a:p>
                <a:endParaRPr lang="zh-CN" altLang="en-US"/>
              </a:p>
            </p:txBody>
          </p:sp>
          <p:sp>
            <p:nvSpPr>
              <p:cNvPr id="622617" name="Line 25"/>
              <p:cNvSpPr>
                <a:spLocks noChangeShapeType="1"/>
              </p:cNvSpPr>
              <p:nvPr/>
            </p:nvSpPr>
            <p:spPr bwMode="auto">
              <a:xfrm flipH="1">
                <a:off x="6284244" y="3161550"/>
                <a:ext cx="72308" cy="390110"/>
              </a:xfrm>
              <a:prstGeom prst="line">
                <a:avLst/>
              </a:prstGeom>
              <a:noFill/>
              <a:ln w="28575">
                <a:solidFill>
                  <a:srgbClr val="333399"/>
                </a:solidFill>
                <a:round/>
                <a:headEnd/>
                <a:tailEnd/>
              </a:ln>
            </p:spPr>
            <p:txBody>
              <a:bodyPr wrap="none" anchor="ctr"/>
              <a:lstStyle/>
              <a:p>
                <a:endParaRPr lang="zh-CN" altLang="en-US"/>
              </a:p>
            </p:txBody>
          </p:sp>
          <p:sp>
            <p:nvSpPr>
              <p:cNvPr id="622618" name="Line 26"/>
              <p:cNvSpPr>
                <a:spLocks noChangeShapeType="1"/>
              </p:cNvSpPr>
              <p:nvPr/>
            </p:nvSpPr>
            <p:spPr bwMode="auto">
              <a:xfrm flipH="1" flipV="1">
                <a:off x="6268085" y="3989977"/>
                <a:ext cx="111492" cy="271445"/>
              </a:xfrm>
              <a:prstGeom prst="line">
                <a:avLst/>
              </a:prstGeom>
              <a:noFill/>
              <a:ln w="28575">
                <a:solidFill>
                  <a:srgbClr val="333399"/>
                </a:solidFill>
                <a:round/>
                <a:headEnd/>
                <a:tailEnd/>
              </a:ln>
            </p:spPr>
            <p:txBody>
              <a:bodyPr wrap="none" anchor="ctr"/>
              <a:lstStyle/>
              <a:p>
                <a:endParaRPr lang="zh-CN" altLang="en-US"/>
              </a:p>
            </p:txBody>
          </p:sp>
          <p:sp>
            <p:nvSpPr>
              <p:cNvPr id="622619" name="Line 27"/>
              <p:cNvSpPr>
                <a:spLocks noChangeShapeType="1"/>
              </p:cNvSpPr>
              <p:nvPr/>
            </p:nvSpPr>
            <p:spPr bwMode="auto">
              <a:xfrm>
                <a:off x="5975218" y="3197149"/>
                <a:ext cx="73116" cy="354510"/>
              </a:xfrm>
              <a:prstGeom prst="line">
                <a:avLst/>
              </a:prstGeom>
              <a:noFill/>
              <a:ln w="28575">
                <a:solidFill>
                  <a:srgbClr val="333399"/>
                </a:solidFill>
                <a:round/>
                <a:headEnd/>
                <a:tailEnd/>
              </a:ln>
            </p:spPr>
            <p:txBody>
              <a:bodyPr wrap="none" anchor="ctr"/>
              <a:lstStyle/>
              <a:p>
                <a:endParaRPr lang="zh-CN" altLang="en-US"/>
              </a:p>
            </p:txBody>
          </p:sp>
          <p:sp>
            <p:nvSpPr>
              <p:cNvPr id="622620" name="Line 28"/>
              <p:cNvSpPr>
                <a:spLocks noChangeShapeType="1"/>
              </p:cNvSpPr>
              <p:nvPr/>
            </p:nvSpPr>
            <p:spPr bwMode="auto">
              <a:xfrm flipV="1">
                <a:off x="6089537" y="4035218"/>
                <a:ext cx="22218" cy="271445"/>
              </a:xfrm>
              <a:prstGeom prst="line">
                <a:avLst/>
              </a:prstGeom>
              <a:noFill/>
              <a:ln w="28575">
                <a:solidFill>
                  <a:srgbClr val="333399"/>
                </a:solidFill>
                <a:round/>
                <a:headEnd/>
                <a:tailEnd/>
              </a:ln>
            </p:spPr>
            <p:txBody>
              <a:bodyPr wrap="none" anchor="ctr"/>
              <a:lstStyle/>
              <a:p>
                <a:endParaRPr lang="zh-CN" altLang="en-US"/>
              </a:p>
            </p:txBody>
          </p:sp>
          <p:sp>
            <p:nvSpPr>
              <p:cNvPr id="622621" name="Line 29"/>
              <p:cNvSpPr>
                <a:spLocks noChangeShapeType="1"/>
              </p:cNvSpPr>
              <p:nvPr/>
            </p:nvSpPr>
            <p:spPr bwMode="auto">
              <a:xfrm flipV="1">
                <a:off x="5844336" y="3989977"/>
                <a:ext cx="155927" cy="180964"/>
              </a:xfrm>
              <a:prstGeom prst="line">
                <a:avLst/>
              </a:prstGeom>
              <a:noFill/>
              <a:ln w="28575">
                <a:solidFill>
                  <a:srgbClr val="333399"/>
                </a:solidFill>
                <a:round/>
                <a:headEnd/>
                <a:tailEnd/>
              </a:ln>
            </p:spPr>
            <p:txBody>
              <a:bodyPr wrap="none" anchor="ctr"/>
              <a:lstStyle/>
              <a:p>
                <a:endParaRPr lang="zh-CN" altLang="en-US"/>
              </a:p>
            </p:txBody>
          </p:sp>
          <p:pic>
            <p:nvPicPr>
              <p:cNvPr id="622622" name="Picture 30"/>
              <p:cNvPicPr>
                <a:picLocks noChangeArrowheads="1"/>
              </p:cNvPicPr>
              <p:nvPr/>
            </p:nvPicPr>
            <p:blipFill>
              <a:blip r:embed="rId7" cstate="print"/>
              <a:srcRect/>
              <a:stretch>
                <a:fillRect/>
              </a:stretch>
            </p:blipFill>
            <p:spPr bwMode="auto">
              <a:xfrm>
                <a:off x="6290303" y="3083676"/>
                <a:ext cx="127650" cy="268479"/>
              </a:xfrm>
              <a:prstGeom prst="rect">
                <a:avLst/>
              </a:prstGeom>
              <a:noFill/>
              <a:ln w="9525">
                <a:noFill/>
                <a:miter lim="800000"/>
                <a:headEnd/>
                <a:tailEnd/>
              </a:ln>
            </p:spPr>
          </p:pic>
          <p:pic>
            <p:nvPicPr>
              <p:cNvPr id="622623" name="Picture 31"/>
              <p:cNvPicPr>
                <a:picLocks noChangeArrowheads="1"/>
              </p:cNvPicPr>
              <p:nvPr/>
            </p:nvPicPr>
            <p:blipFill>
              <a:blip r:embed="rId7" cstate="print"/>
              <a:srcRect/>
              <a:stretch>
                <a:fillRect/>
              </a:stretch>
            </p:blipFill>
            <p:spPr bwMode="auto">
              <a:xfrm>
                <a:off x="5910989" y="3083676"/>
                <a:ext cx="128054" cy="268479"/>
              </a:xfrm>
              <a:prstGeom prst="rect">
                <a:avLst/>
              </a:prstGeom>
              <a:noFill/>
              <a:ln w="9525">
                <a:noFill/>
                <a:miter lim="800000"/>
                <a:headEnd/>
                <a:tailEnd/>
              </a:ln>
            </p:spPr>
          </p:pic>
          <p:pic>
            <p:nvPicPr>
              <p:cNvPr id="622624" name="Picture 32"/>
              <p:cNvPicPr>
                <a:picLocks noChangeArrowheads="1"/>
              </p:cNvPicPr>
              <p:nvPr/>
            </p:nvPicPr>
            <p:blipFill>
              <a:blip r:embed="rId7" cstate="print"/>
              <a:srcRect/>
              <a:stretch>
                <a:fillRect/>
              </a:stretch>
            </p:blipFill>
            <p:spPr bwMode="auto">
              <a:xfrm>
                <a:off x="6491069" y="3536827"/>
                <a:ext cx="127650" cy="267737"/>
              </a:xfrm>
              <a:prstGeom prst="rect">
                <a:avLst/>
              </a:prstGeom>
              <a:noFill/>
              <a:ln w="9525">
                <a:noFill/>
                <a:miter lim="800000"/>
                <a:headEnd/>
                <a:tailEnd/>
              </a:ln>
            </p:spPr>
          </p:pic>
          <p:pic>
            <p:nvPicPr>
              <p:cNvPr id="622625" name="Picture 33"/>
              <p:cNvPicPr>
                <a:picLocks noChangeArrowheads="1"/>
              </p:cNvPicPr>
              <p:nvPr/>
            </p:nvPicPr>
            <p:blipFill>
              <a:blip r:embed="rId7" cstate="print"/>
              <a:srcRect/>
              <a:stretch>
                <a:fillRect/>
              </a:stretch>
            </p:blipFill>
            <p:spPr bwMode="auto">
              <a:xfrm>
                <a:off x="6356956" y="4080459"/>
                <a:ext cx="128054" cy="267737"/>
              </a:xfrm>
              <a:prstGeom prst="rect">
                <a:avLst/>
              </a:prstGeom>
              <a:noFill/>
              <a:ln w="9525">
                <a:noFill/>
                <a:miter lim="800000"/>
                <a:headEnd/>
                <a:tailEnd/>
              </a:ln>
            </p:spPr>
          </p:pic>
          <p:pic>
            <p:nvPicPr>
              <p:cNvPr id="622626" name="Picture 34"/>
              <p:cNvPicPr>
                <a:picLocks noChangeArrowheads="1"/>
              </p:cNvPicPr>
              <p:nvPr/>
            </p:nvPicPr>
            <p:blipFill>
              <a:blip r:embed="rId7" cstate="print"/>
              <a:srcRect/>
              <a:stretch>
                <a:fillRect/>
              </a:stretch>
            </p:blipFill>
            <p:spPr bwMode="auto">
              <a:xfrm>
                <a:off x="6022480" y="4216182"/>
                <a:ext cx="128054" cy="268479"/>
              </a:xfrm>
              <a:prstGeom prst="rect">
                <a:avLst/>
              </a:prstGeom>
              <a:noFill/>
              <a:ln w="9525">
                <a:noFill/>
                <a:miter lim="800000"/>
                <a:headEnd/>
                <a:tailEnd/>
              </a:ln>
            </p:spPr>
          </p:pic>
          <p:pic>
            <p:nvPicPr>
              <p:cNvPr id="622628" name="Picture 36"/>
              <p:cNvPicPr>
                <a:picLocks noChangeArrowheads="1"/>
              </p:cNvPicPr>
              <p:nvPr/>
            </p:nvPicPr>
            <p:blipFill>
              <a:blip r:embed="rId7" cstate="print"/>
              <a:srcRect/>
              <a:stretch>
                <a:fillRect/>
              </a:stretch>
            </p:blipFill>
            <p:spPr bwMode="auto">
              <a:xfrm>
                <a:off x="5643570" y="3446345"/>
                <a:ext cx="127650" cy="267737"/>
              </a:xfrm>
              <a:prstGeom prst="rect">
                <a:avLst/>
              </a:prstGeom>
              <a:noFill/>
              <a:ln w="9525">
                <a:noFill/>
                <a:miter lim="800000"/>
                <a:headEnd/>
                <a:tailEnd/>
              </a:ln>
            </p:spPr>
          </p:pic>
          <p:pic>
            <p:nvPicPr>
              <p:cNvPr id="622632" name="Picture 40"/>
              <p:cNvPicPr>
                <a:picLocks noChangeArrowheads="1"/>
              </p:cNvPicPr>
              <p:nvPr/>
            </p:nvPicPr>
            <p:blipFill>
              <a:blip r:embed="rId7" cstate="print"/>
              <a:srcRect/>
              <a:stretch>
                <a:fillRect/>
              </a:stretch>
            </p:blipFill>
            <p:spPr bwMode="auto">
              <a:xfrm>
                <a:off x="5757889" y="4013710"/>
                <a:ext cx="127650" cy="267737"/>
              </a:xfrm>
              <a:prstGeom prst="rect">
                <a:avLst/>
              </a:prstGeom>
              <a:noFill/>
              <a:ln w="9525">
                <a:noFill/>
                <a:miter lim="800000"/>
                <a:headEnd/>
                <a:tailEnd/>
              </a:ln>
            </p:spPr>
          </p:pic>
        </p:grpSp>
      </p:grpSp>
      <p:sp>
        <p:nvSpPr>
          <p:cNvPr id="622631" name="Text Box 39"/>
          <p:cNvSpPr txBox="1">
            <a:spLocks noChangeArrowheads="1"/>
          </p:cNvSpPr>
          <p:nvPr/>
        </p:nvSpPr>
        <p:spPr bwMode="auto">
          <a:xfrm>
            <a:off x="5724128" y="3788866"/>
            <a:ext cx="1857388" cy="461665"/>
          </a:xfrm>
          <a:prstGeom prst="rect">
            <a:avLst/>
          </a:prstGeom>
          <a:noFill/>
          <a:ln w="9525">
            <a:noFill/>
            <a:miter lim="800000"/>
            <a:headEnd/>
            <a:tailEnd/>
          </a:ln>
        </p:spPr>
        <p:txBody>
          <a:bodyPr wrap="square">
            <a:spAutoFit/>
          </a:bodyPr>
          <a:lstStyle/>
          <a:p>
            <a:r>
              <a:rPr kumimoji="1" lang="zh-CN" altLang="en-US" sz="2400" dirty="0">
                <a:latin typeface="Times New Roman" pitchFamily="18" charset="0"/>
                <a:ea typeface="黑体" pitchFamily="49" charset="-122"/>
              </a:rPr>
              <a:t>分组交换网</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24981"/>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4249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down)">
                                      <p:cBhvr>
                                        <p:cTn id="19" dur="500"/>
                                        <p:tgtEl>
                                          <p:spTgt spid="4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22631"/>
                                        </p:tgtEl>
                                        <p:attrNameLst>
                                          <p:attrName>style.visibility</p:attrName>
                                        </p:attrNameLst>
                                      </p:cBhvr>
                                      <p:to>
                                        <p:strVal val="visible"/>
                                      </p:to>
                                    </p:set>
                                    <p:animEffect transition="in" filter="wipe(down)">
                                      <p:cBhvr>
                                        <p:cTn id="22" dur="500"/>
                                        <p:tgtEl>
                                          <p:spTgt spid="622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980" grpId="0"/>
      <p:bldP spid="424981" grpId="0" animBg="1"/>
      <p:bldP spid="622631"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4"/>
          <p:cNvSpPr>
            <a:spLocks noGrp="1" noChangeArrowheads="1"/>
          </p:cNvSpPr>
          <p:nvPr>
            <p:ph type="title" idx="4294967295"/>
          </p:nvPr>
        </p:nvSpPr>
        <p:spPr/>
        <p:txBody>
          <a:bodyPr/>
          <a:lstStyle/>
          <a:p>
            <a:r>
              <a:rPr lang="zh-CN" altLang="en-US" dirty="0"/>
              <a:t>第</a:t>
            </a:r>
            <a:r>
              <a:rPr lang="en-US" altLang="zh-CN" dirty="0"/>
              <a:t>1</a:t>
            </a:r>
            <a:r>
              <a:rPr lang="zh-CN" altLang="en-US" dirty="0"/>
              <a:t>章 概述</a:t>
            </a:r>
          </a:p>
        </p:txBody>
      </p:sp>
      <p:sp>
        <p:nvSpPr>
          <p:cNvPr id="490499" name="Rectangle 5"/>
          <p:cNvSpPr>
            <a:spLocks noGrp="1" noChangeArrowheads="1"/>
          </p:cNvSpPr>
          <p:nvPr>
            <p:ph type="body" sz="half" idx="4294967295"/>
          </p:nvPr>
        </p:nvSpPr>
        <p:spPr>
          <a:xfrm>
            <a:off x="330200" y="1028700"/>
            <a:ext cx="4398746" cy="5148263"/>
          </a:xfrm>
        </p:spPr>
        <p:txBody>
          <a:bodyPr/>
          <a:lstStyle/>
          <a:p>
            <a:pPr>
              <a:buFontTx/>
              <a:buNone/>
            </a:pPr>
            <a:r>
              <a:rPr lang="en-US" altLang="zh-CN" sz="2000" dirty="0"/>
              <a:t>1.1 </a:t>
            </a:r>
            <a:r>
              <a:rPr lang="zh-CN" altLang="en-US" sz="2000" dirty="0"/>
              <a:t>计算机网络在信息时代中的作用</a:t>
            </a:r>
          </a:p>
          <a:p>
            <a:pPr>
              <a:buFontTx/>
              <a:buNone/>
            </a:pPr>
            <a:endParaRPr lang="en-US" altLang="zh-CN" sz="2000" dirty="0"/>
          </a:p>
          <a:p>
            <a:pPr>
              <a:buFontTx/>
              <a:buNone/>
            </a:pPr>
            <a:r>
              <a:rPr lang="en-US" altLang="zh-CN" sz="2000" dirty="0"/>
              <a:t>1.2 </a:t>
            </a:r>
            <a:r>
              <a:rPr lang="zh-CN" altLang="en-US" sz="2000" dirty="0"/>
              <a:t>互联网概述</a:t>
            </a:r>
          </a:p>
          <a:p>
            <a:r>
              <a:rPr lang="zh-CN" altLang="en-US" sz="2000" dirty="0"/>
              <a:t>网络的网络</a:t>
            </a:r>
          </a:p>
          <a:p>
            <a:r>
              <a:rPr lang="zh-CN" altLang="en-US" sz="2000" dirty="0"/>
              <a:t>互联网基础结构发展的三个阶段</a:t>
            </a:r>
          </a:p>
          <a:p>
            <a:r>
              <a:rPr lang="zh-CN" altLang="en-US" sz="2000" dirty="0"/>
              <a:t>互联网的标准化工作</a:t>
            </a:r>
          </a:p>
          <a:p>
            <a:pPr>
              <a:buFontTx/>
              <a:buNone/>
            </a:pPr>
            <a:endParaRPr lang="en-US" altLang="zh-CN" sz="2000" dirty="0"/>
          </a:p>
          <a:p>
            <a:pPr>
              <a:buFontTx/>
              <a:buNone/>
            </a:pPr>
            <a:r>
              <a:rPr lang="en-US" altLang="zh-CN" sz="2000" dirty="0"/>
              <a:t>1.3 </a:t>
            </a:r>
            <a:r>
              <a:rPr lang="zh-CN" altLang="en-US" sz="2000" dirty="0"/>
              <a:t>互联网的组成</a:t>
            </a:r>
          </a:p>
          <a:p>
            <a:r>
              <a:rPr lang="zh-CN" altLang="en-US" sz="2000" dirty="0"/>
              <a:t>互联网的边缘部分</a:t>
            </a:r>
          </a:p>
          <a:p>
            <a:r>
              <a:rPr lang="zh-CN" altLang="en-US" sz="2000" dirty="0"/>
              <a:t>互联网的核心部分</a:t>
            </a:r>
          </a:p>
          <a:p>
            <a:pPr>
              <a:buFontTx/>
              <a:buNone/>
            </a:pPr>
            <a:endParaRPr lang="en-US" altLang="zh-CN" sz="2000" dirty="0"/>
          </a:p>
          <a:p>
            <a:pPr>
              <a:buFontTx/>
              <a:buNone/>
            </a:pPr>
            <a:r>
              <a:rPr lang="en-US" altLang="zh-CN" sz="2000" dirty="0"/>
              <a:t>1.4 </a:t>
            </a:r>
            <a:r>
              <a:rPr lang="zh-CN" altLang="en-US" sz="2000" dirty="0">
                <a:solidFill>
                  <a:srgbClr val="FF0000"/>
                </a:solidFill>
              </a:rPr>
              <a:t>计算机网络在我国的发展</a:t>
            </a:r>
          </a:p>
          <a:p>
            <a:pPr>
              <a:buFontTx/>
              <a:buNone/>
            </a:pPr>
            <a:endParaRPr lang="en-US" altLang="zh-CN" sz="2000" dirty="0"/>
          </a:p>
          <a:p>
            <a:pPr>
              <a:buFontTx/>
              <a:buNone/>
            </a:pPr>
            <a:r>
              <a:rPr lang="en-US" altLang="zh-CN" sz="2000" dirty="0"/>
              <a:t>1.5 </a:t>
            </a:r>
            <a:r>
              <a:rPr lang="zh-CN" altLang="en-US" sz="2000" dirty="0"/>
              <a:t>计算机网络的类别</a:t>
            </a:r>
          </a:p>
          <a:p>
            <a:pPr>
              <a:buFontTx/>
              <a:buNone/>
            </a:pPr>
            <a:endParaRPr lang="zh-CN" altLang="en-US" sz="2000" dirty="0"/>
          </a:p>
          <a:p>
            <a:endParaRPr lang="en-US" altLang="zh-CN" sz="2000" dirty="0"/>
          </a:p>
        </p:txBody>
      </p:sp>
      <p:sp>
        <p:nvSpPr>
          <p:cNvPr id="490500" name="Rectangle 6"/>
          <p:cNvSpPr>
            <a:spLocks noGrp="1" noChangeArrowheads="1"/>
          </p:cNvSpPr>
          <p:nvPr>
            <p:ph type="body" sz="half" idx="4294967295"/>
          </p:nvPr>
        </p:nvSpPr>
        <p:spPr>
          <a:xfrm>
            <a:off x="4728946" y="1039813"/>
            <a:ext cx="4165600" cy="5137150"/>
          </a:xfrm>
        </p:spPr>
        <p:txBody>
          <a:bodyPr/>
          <a:lstStyle/>
          <a:p>
            <a:pPr marL="342900" lvl="1" indent="-342900"/>
            <a:r>
              <a:rPr lang="zh-CN" altLang="en-US" sz="2000" dirty="0"/>
              <a:t>计算机网络的定义</a:t>
            </a:r>
            <a:endParaRPr lang="en-US" altLang="zh-CN" sz="2000" dirty="0"/>
          </a:p>
          <a:p>
            <a:pPr marL="342900" lvl="1" indent="-342900"/>
            <a:r>
              <a:rPr lang="zh-CN" altLang="en-US" sz="2000" dirty="0"/>
              <a:t>几种不同类别的网络</a:t>
            </a:r>
          </a:p>
          <a:p>
            <a:pPr>
              <a:buFontTx/>
              <a:buNone/>
            </a:pPr>
            <a:endParaRPr lang="en-US" altLang="zh-CN" sz="2000" dirty="0"/>
          </a:p>
          <a:p>
            <a:pPr>
              <a:buFontTx/>
              <a:buNone/>
            </a:pPr>
            <a:r>
              <a:rPr lang="en-US" altLang="zh-CN" sz="2000" dirty="0"/>
              <a:t>1.6 </a:t>
            </a:r>
            <a:r>
              <a:rPr lang="zh-CN" altLang="en-US" sz="2000" dirty="0"/>
              <a:t>计算机网络的性能</a:t>
            </a:r>
          </a:p>
          <a:p>
            <a:r>
              <a:rPr lang="zh-CN" altLang="en-US" sz="2000" dirty="0"/>
              <a:t>计算机网络的性能指标</a:t>
            </a:r>
          </a:p>
          <a:p>
            <a:r>
              <a:rPr lang="zh-CN" altLang="en-US" sz="2000" dirty="0"/>
              <a:t>计算机网络的非性能特征</a:t>
            </a:r>
          </a:p>
          <a:p>
            <a:pPr>
              <a:buFontTx/>
              <a:buNone/>
            </a:pPr>
            <a:endParaRPr lang="en-US" altLang="zh-CN" sz="2000" dirty="0"/>
          </a:p>
          <a:p>
            <a:pPr>
              <a:buFontTx/>
              <a:buNone/>
            </a:pPr>
            <a:r>
              <a:rPr lang="en-US" altLang="zh-CN" sz="2000" dirty="0"/>
              <a:t>1.7 </a:t>
            </a:r>
            <a:r>
              <a:rPr lang="zh-CN" altLang="en-US" sz="2000" dirty="0"/>
              <a:t>计算机网络的体系结构</a:t>
            </a:r>
          </a:p>
          <a:p>
            <a:r>
              <a:rPr lang="zh-CN" altLang="en-US" sz="2000" dirty="0"/>
              <a:t>计算机网络体系结构的形成</a:t>
            </a:r>
          </a:p>
          <a:p>
            <a:r>
              <a:rPr lang="zh-CN" altLang="en-US" sz="2000" dirty="0"/>
              <a:t>协议与划分层次</a:t>
            </a:r>
          </a:p>
          <a:p>
            <a:r>
              <a:rPr lang="zh-CN" altLang="en-US" sz="2000" dirty="0"/>
              <a:t>具有五层协议的体系结构</a:t>
            </a:r>
          </a:p>
          <a:p>
            <a:r>
              <a:rPr lang="zh-CN" altLang="en-US" sz="2000" dirty="0"/>
              <a:t>实体、协议、服务和服务访问点</a:t>
            </a:r>
          </a:p>
          <a:p>
            <a:r>
              <a:rPr lang="en-US" altLang="zh-CN" sz="2000" dirty="0"/>
              <a:t>TCP/IP </a:t>
            </a:r>
            <a:r>
              <a:rPr lang="zh-CN" altLang="en-US" sz="2000" dirty="0"/>
              <a:t>的体系结构</a:t>
            </a:r>
          </a:p>
          <a:p>
            <a:pPr>
              <a:buFontTx/>
              <a:buNone/>
            </a:pPr>
            <a:endParaRPr lang="zh-CN" altLang="en-US" sz="2000" dirty="0"/>
          </a:p>
          <a:p>
            <a:endParaRPr lang="en-US" altLang="zh-CN" sz="2000" dirty="0"/>
          </a:p>
        </p:txBody>
      </p:sp>
    </p:spTree>
    <p:extLst>
      <p:ext uri="{BB962C8B-B14F-4D97-AF65-F5344CB8AC3E}">
        <p14:creationId xmlns:p14="http://schemas.microsoft.com/office/powerpoint/2010/main" xmlns="" val="11430482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计算机网络在我国的发展</a:t>
            </a:r>
            <a:endParaRPr lang="zh-CN" altLang="en-US" dirty="0"/>
          </a:p>
        </p:txBody>
      </p:sp>
      <p:sp>
        <p:nvSpPr>
          <p:cNvPr id="3" name="内容占位符 2"/>
          <p:cNvSpPr>
            <a:spLocks noGrp="1"/>
          </p:cNvSpPr>
          <p:nvPr>
            <p:ph idx="1"/>
          </p:nvPr>
        </p:nvSpPr>
        <p:spPr/>
        <p:txBody>
          <a:bodyPr/>
          <a:lstStyle/>
          <a:p>
            <a:r>
              <a:rPr lang="en-US" altLang="zh-CN" dirty="0"/>
              <a:t>1980 </a:t>
            </a:r>
            <a:r>
              <a:rPr lang="zh-CN" altLang="en-US" dirty="0"/>
              <a:t>年，铁道部开始进行计算机联网实验。</a:t>
            </a:r>
            <a:endParaRPr lang="en-US" altLang="zh-CN" dirty="0"/>
          </a:p>
          <a:p>
            <a:endParaRPr lang="en-US" altLang="zh-CN" dirty="0"/>
          </a:p>
          <a:p>
            <a:r>
              <a:rPr lang="en-US" altLang="zh-CN" dirty="0"/>
              <a:t>1989 </a:t>
            </a:r>
            <a:r>
              <a:rPr lang="zh-CN" altLang="en-US" dirty="0"/>
              <a:t>年</a:t>
            </a:r>
            <a:r>
              <a:rPr lang="en-US" altLang="zh-CN" dirty="0"/>
              <a:t>11 </a:t>
            </a:r>
            <a:r>
              <a:rPr lang="zh-CN" altLang="en-US" dirty="0"/>
              <a:t>月，我国第一个公用分组交换网 </a:t>
            </a:r>
            <a:r>
              <a:rPr lang="en-US" altLang="zh-CN" dirty="0"/>
              <a:t>CNPAC (</a:t>
            </a:r>
            <a:r>
              <a:rPr lang="en-US" altLang="zh-CN" dirty="0">
                <a:solidFill>
                  <a:srgbClr val="FF0000"/>
                </a:solidFill>
              </a:rPr>
              <a:t>C</a:t>
            </a:r>
            <a:r>
              <a:rPr lang="en-US" altLang="zh-CN" dirty="0"/>
              <a:t>hi</a:t>
            </a:r>
            <a:r>
              <a:rPr lang="en-US" altLang="zh-CN" dirty="0">
                <a:solidFill>
                  <a:srgbClr val="FF0000"/>
                </a:solidFill>
              </a:rPr>
              <a:t>n</a:t>
            </a:r>
            <a:r>
              <a:rPr lang="en-US" altLang="zh-CN" dirty="0"/>
              <a:t>a </a:t>
            </a:r>
            <a:r>
              <a:rPr lang="en-US" altLang="zh-CN" dirty="0">
                <a:solidFill>
                  <a:srgbClr val="FF0000"/>
                </a:solidFill>
              </a:rPr>
              <a:t>pac</a:t>
            </a:r>
            <a:r>
              <a:rPr lang="en-US" altLang="zh-CN" dirty="0"/>
              <a:t>ket switched network) </a:t>
            </a:r>
            <a:r>
              <a:rPr lang="zh-CN" altLang="en-US" dirty="0"/>
              <a:t>建成运行。 </a:t>
            </a:r>
            <a:endParaRPr lang="en-US" altLang="zh-CN" dirty="0"/>
          </a:p>
          <a:p>
            <a:endParaRPr lang="en-US" altLang="zh-CN" dirty="0"/>
          </a:p>
          <a:p>
            <a:r>
              <a:rPr lang="en-US" altLang="zh-CN" dirty="0"/>
              <a:t>1994 </a:t>
            </a:r>
            <a:r>
              <a:rPr lang="zh-CN" altLang="en-US" dirty="0"/>
              <a:t>年 </a:t>
            </a:r>
            <a:r>
              <a:rPr lang="en-US" altLang="zh-CN" dirty="0"/>
              <a:t>4 </a:t>
            </a:r>
            <a:r>
              <a:rPr lang="zh-CN" altLang="en-US" dirty="0"/>
              <a:t>月 </a:t>
            </a:r>
            <a:r>
              <a:rPr lang="en-US" altLang="zh-CN" dirty="0"/>
              <a:t>20 </a:t>
            </a:r>
            <a:r>
              <a:rPr lang="zh-CN" altLang="en-US" dirty="0"/>
              <a:t>日，我国用 </a:t>
            </a:r>
            <a:r>
              <a:rPr lang="en-US" altLang="zh-CN" dirty="0"/>
              <a:t>64 </a:t>
            </a:r>
            <a:r>
              <a:rPr lang="en-US" altLang="zh-CN" dirty="0" err="1"/>
              <a:t>kbit</a:t>
            </a:r>
            <a:r>
              <a:rPr lang="en-US" altLang="zh-CN" dirty="0"/>
              <a:t>/s </a:t>
            </a:r>
            <a:r>
              <a:rPr lang="zh-CN" altLang="en-US" dirty="0"/>
              <a:t>专线正式连入互联网，</a:t>
            </a:r>
            <a:r>
              <a:rPr lang="zh-CN" altLang="zh-CN" dirty="0"/>
              <a:t>我国被国际上正式</a:t>
            </a:r>
            <a:r>
              <a:rPr lang="zh-CN" altLang="zh-CN" dirty="0">
                <a:solidFill>
                  <a:srgbClr val="FF0000"/>
                </a:solidFill>
              </a:rPr>
              <a:t>承认为</a:t>
            </a:r>
            <a:r>
              <a:rPr lang="zh-CN" altLang="zh-CN" dirty="0"/>
              <a:t>接入互联网的国家</a:t>
            </a:r>
            <a:r>
              <a:rPr lang="zh-CN" altLang="en-US" dirty="0"/>
              <a:t>。</a:t>
            </a:r>
            <a:endParaRPr lang="en-US" altLang="zh-CN" dirty="0"/>
          </a:p>
          <a:p>
            <a:endParaRPr lang="en-US" altLang="zh-CN" dirty="0"/>
          </a:p>
          <a:p>
            <a:r>
              <a:rPr lang="en-US" altLang="zh-CN" dirty="0"/>
              <a:t>1994 </a:t>
            </a:r>
            <a:r>
              <a:rPr lang="zh-CN" altLang="en-US" dirty="0"/>
              <a:t>年 </a:t>
            </a:r>
            <a:r>
              <a:rPr lang="en-US" altLang="zh-CN" dirty="0"/>
              <a:t>5 </a:t>
            </a:r>
            <a:r>
              <a:rPr lang="zh-CN" altLang="zh-CN" dirty="0"/>
              <a:t>月</a:t>
            </a:r>
            <a:r>
              <a:rPr lang="zh-CN" altLang="en-US" dirty="0"/>
              <a:t>，</a:t>
            </a:r>
            <a:r>
              <a:rPr lang="zh-CN" altLang="zh-CN" dirty="0"/>
              <a:t>中国科学院高能物理研究所设立了</a:t>
            </a:r>
            <a:r>
              <a:rPr lang="zh-CN" altLang="zh-CN" dirty="0">
                <a:solidFill>
                  <a:srgbClr val="FF0000"/>
                </a:solidFill>
              </a:rPr>
              <a:t>我国的第一个万维网服务器</a:t>
            </a:r>
            <a:r>
              <a:rPr lang="zh-CN" altLang="zh-CN" dirty="0"/>
              <a:t>。</a:t>
            </a:r>
            <a:endParaRPr lang="en-US" altLang="zh-CN" dirty="0"/>
          </a:p>
          <a:p>
            <a:endParaRPr lang="en-US" altLang="zh-CN" dirty="0"/>
          </a:p>
          <a:p>
            <a:r>
              <a:rPr lang="en-US" altLang="zh-CN" dirty="0"/>
              <a:t>1994 </a:t>
            </a:r>
            <a:r>
              <a:rPr lang="zh-CN" altLang="en-US" dirty="0"/>
              <a:t>年 </a:t>
            </a:r>
            <a:r>
              <a:rPr lang="en-US" altLang="zh-CN" dirty="0"/>
              <a:t>9 </a:t>
            </a:r>
            <a:r>
              <a:rPr lang="zh-CN" altLang="zh-CN" dirty="0"/>
              <a:t>月中国公用计算机互联网</a:t>
            </a:r>
            <a:r>
              <a:rPr lang="en-US" altLang="zh-CN" dirty="0"/>
              <a:t> CHINANET </a:t>
            </a:r>
            <a:r>
              <a:rPr lang="zh-CN" altLang="zh-CN" dirty="0"/>
              <a:t>正式启动</a:t>
            </a:r>
            <a:r>
              <a:rPr lang="zh-CN" altLang="en-US" dirty="0"/>
              <a:t>。</a:t>
            </a:r>
            <a:endParaRPr lang="en-US" altLang="zh-CN" dirty="0"/>
          </a:p>
        </p:txBody>
      </p:sp>
    </p:spTree>
    <p:extLst>
      <p:ext uri="{BB962C8B-B14F-4D97-AF65-F5344CB8AC3E}">
        <p14:creationId xmlns:p14="http://schemas.microsoft.com/office/powerpoint/2010/main" xmlns="" val="8821221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  </a:t>
            </a:r>
            <a:r>
              <a:rPr lang="zh-CN" altLang="zh-CN" dirty="0"/>
              <a:t>计算机网络在我国的发展</a:t>
            </a:r>
            <a:endParaRPr lang="zh-CN" altLang="en-US" dirty="0"/>
          </a:p>
        </p:txBody>
      </p:sp>
      <p:sp>
        <p:nvSpPr>
          <p:cNvPr id="3" name="内容占位符 2"/>
          <p:cNvSpPr>
            <a:spLocks noGrp="1"/>
          </p:cNvSpPr>
          <p:nvPr>
            <p:ph idx="1"/>
          </p:nvPr>
        </p:nvSpPr>
        <p:spPr/>
        <p:txBody>
          <a:bodyPr/>
          <a:lstStyle/>
          <a:p>
            <a:r>
              <a:rPr lang="zh-CN" altLang="zh-CN" dirty="0"/>
              <a:t>到目前为止，我国陆续建造了</a:t>
            </a:r>
            <a:r>
              <a:rPr lang="zh-CN" altLang="zh-CN" dirty="0">
                <a:solidFill>
                  <a:srgbClr val="FF0000"/>
                </a:solidFill>
              </a:rPr>
              <a:t>基于</a:t>
            </a:r>
            <a:r>
              <a:rPr lang="zh-CN" altLang="zh-CN" dirty="0"/>
              <a:t>互联网技术的并能够和互联网互连的多个全国范围的公用计算机网络，其中规模最大的就是下面这五个：</a:t>
            </a:r>
            <a:endParaRPr lang="en-US" altLang="zh-CN" dirty="0"/>
          </a:p>
          <a:p>
            <a:pPr>
              <a:buNone/>
            </a:pPr>
            <a:r>
              <a:rPr lang="en-US" altLang="zh-CN" dirty="0"/>
              <a:t>(1) </a:t>
            </a:r>
            <a:r>
              <a:rPr lang="zh-CN" altLang="zh-CN" dirty="0"/>
              <a:t>中国电信互联网</a:t>
            </a:r>
            <a:r>
              <a:rPr lang="en-US" altLang="zh-CN" dirty="0"/>
              <a:t>CHINANET(</a:t>
            </a:r>
            <a:r>
              <a:rPr lang="zh-CN" altLang="zh-CN" dirty="0"/>
              <a:t>也就是原来的中国公用计算机互联网</a:t>
            </a:r>
            <a:r>
              <a:rPr lang="en-US" altLang="zh-CN" dirty="0"/>
              <a:t>)</a:t>
            </a:r>
            <a:endParaRPr lang="zh-CN" altLang="zh-CN" dirty="0"/>
          </a:p>
          <a:p>
            <a:endParaRPr lang="en-US" altLang="zh-CN" dirty="0"/>
          </a:p>
          <a:p>
            <a:pPr>
              <a:buNone/>
            </a:pPr>
            <a:r>
              <a:rPr lang="en-US" altLang="zh-CN" dirty="0"/>
              <a:t>(2) </a:t>
            </a:r>
            <a:r>
              <a:rPr lang="zh-CN" altLang="zh-CN" dirty="0"/>
              <a:t>中国联通互联网</a:t>
            </a:r>
            <a:r>
              <a:rPr lang="en-US" altLang="zh-CN" dirty="0"/>
              <a:t>UNINET</a:t>
            </a:r>
            <a:endParaRPr lang="zh-CN" altLang="zh-CN" dirty="0"/>
          </a:p>
          <a:p>
            <a:endParaRPr lang="en-US" altLang="zh-CN" dirty="0"/>
          </a:p>
          <a:p>
            <a:pPr>
              <a:buNone/>
            </a:pPr>
            <a:r>
              <a:rPr lang="en-US" altLang="zh-CN" dirty="0"/>
              <a:t>(3) </a:t>
            </a:r>
            <a:r>
              <a:rPr lang="zh-CN" altLang="zh-CN" dirty="0"/>
              <a:t>中国移动互联网</a:t>
            </a:r>
            <a:r>
              <a:rPr lang="en-US" altLang="zh-CN" dirty="0"/>
              <a:t>CMNET</a:t>
            </a:r>
            <a:endParaRPr lang="zh-CN" altLang="zh-CN" dirty="0"/>
          </a:p>
          <a:p>
            <a:endParaRPr lang="en-US" altLang="zh-CN" dirty="0"/>
          </a:p>
          <a:p>
            <a:pPr>
              <a:buNone/>
            </a:pPr>
            <a:r>
              <a:rPr lang="en-US" altLang="zh-CN" dirty="0"/>
              <a:t>(4) </a:t>
            </a:r>
            <a:r>
              <a:rPr lang="zh-CN" altLang="zh-CN" dirty="0"/>
              <a:t>中国教育和科研计算机网</a:t>
            </a:r>
            <a:r>
              <a:rPr lang="en-US" altLang="zh-CN" dirty="0"/>
              <a:t>CERNET</a:t>
            </a:r>
            <a:endParaRPr lang="zh-CN" altLang="zh-CN" dirty="0"/>
          </a:p>
          <a:p>
            <a:pPr>
              <a:buNone/>
            </a:pPr>
            <a:r>
              <a:rPr lang="en-US" altLang="zh-CN" dirty="0"/>
              <a:t>(5) </a:t>
            </a:r>
            <a:r>
              <a:rPr lang="zh-CN" altLang="zh-CN" dirty="0"/>
              <a:t>中国科学技术网</a:t>
            </a:r>
            <a:r>
              <a:rPr lang="en-US" altLang="zh-CN" dirty="0"/>
              <a:t>CSTNET</a:t>
            </a:r>
            <a:endParaRPr lang="zh-CN" altLang="zh-CN" dirty="0"/>
          </a:p>
          <a:p>
            <a:endParaRPr lang="en-US" altLang="zh-CN" dirty="0"/>
          </a:p>
        </p:txBody>
      </p:sp>
    </p:spTree>
    <p:extLst>
      <p:ext uri="{BB962C8B-B14F-4D97-AF65-F5344CB8AC3E}">
        <p14:creationId xmlns:p14="http://schemas.microsoft.com/office/powerpoint/2010/main" xmlns="" val="37079981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计算机网络在我国的发展</a:t>
            </a:r>
            <a:endParaRPr lang="zh-CN" altLang="en-US" dirty="0"/>
          </a:p>
        </p:txBody>
      </p:sp>
      <p:sp>
        <p:nvSpPr>
          <p:cNvPr id="3" name="内容占位符 2"/>
          <p:cNvSpPr>
            <a:spLocks noGrp="1"/>
          </p:cNvSpPr>
          <p:nvPr>
            <p:ph idx="1"/>
          </p:nvPr>
        </p:nvSpPr>
        <p:spPr/>
        <p:txBody>
          <a:bodyPr/>
          <a:lstStyle/>
          <a:p>
            <a:r>
              <a:rPr lang="zh-CN" altLang="en-US" dirty="0"/>
              <a:t>中国教育和科研计算机网</a:t>
            </a:r>
            <a:r>
              <a:rPr lang="en-US" altLang="zh-CN" dirty="0"/>
              <a:t>CERNET (China Education and Research NETwork) </a:t>
            </a:r>
            <a:r>
              <a:rPr lang="zh-CN" altLang="en-US" dirty="0"/>
              <a:t>始建于 </a:t>
            </a:r>
            <a:r>
              <a:rPr lang="en-US" altLang="zh-CN" dirty="0"/>
              <a:t>1994 </a:t>
            </a:r>
            <a:r>
              <a:rPr lang="zh-CN" altLang="en-US" dirty="0"/>
              <a:t>年，是我国第一个 </a:t>
            </a:r>
            <a:r>
              <a:rPr lang="en-US" altLang="zh-CN" dirty="0"/>
              <a:t>IPv4 </a:t>
            </a:r>
            <a:r>
              <a:rPr lang="zh-CN" altLang="en-US" dirty="0">
                <a:solidFill>
                  <a:srgbClr val="FF0000"/>
                </a:solidFill>
              </a:rPr>
              <a:t>互联网主干网</a:t>
            </a:r>
            <a:r>
              <a:rPr lang="zh-CN" altLang="en-US" dirty="0"/>
              <a:t>。</a:t>
            </a:r>
          </a:p>
          <a:p>
            <a:endParaRPr lang="en-US" altLang="zh-CN" dirty="0"/>
          </a:p>
          <a:p>
            <a:r>
              <a:rPr lang="en-US" altLang="zh-CN" dirty="0"/>
              <a:t>2004 </a:t>
            </a:r>
            <a:r>
              <a:rPr lang="zh-CN" altLang="zh-CN" dirty="0"/>
              <a:t>年</a:t>
            </a:r>
            <a:r>
              <a:rPr lang="en-US" altLang="zh-CN" dirty="0"/>
              <a:t> 2 </a:t>
            </a:r>
            <a:r>
              <a:rPr lang="zh-CN" altLang="zh-CN" dirty="0"/>
              <a:t>月，我国的第一个</a:t>
            </a:r>
            <a:r>
              <a:rPr lang="zh-CN" altLang="zh-CN" dirty="0">
                <a:solidFill>
                  <a:srgbClr val="FF0000"/>
                </a:solidFill>
              </a:rPr>
              <a:t>下一代互联网</a:t>
            </a:r>
            <a:r>
              <a:rPr lang="en-US" altLang="zh-CN" dirty="0">
                <a:solidFill>
                  <a:srgbClr val="FF0000"/>
                </a:solidFill>
              </a:rPr>
              <a:t> </a:t>
            </a:r>
            <a:r>
              <a:rPr lang="en-US" altLang="zh-CN" dirty="0"/>
              <a:t>CNGI (</a:t>
            </a:r>
            <a:r>
              <a:rPr lang="en-US" dirty="0"/>
              <a:t>China Next Generation Internet</a:t>
            </a:r>
            <a:r>
              <a:rPr lang="en-US" altLang="zh-CN" dirty="0"/>
              <a:t>)</a:t>
            </a:r>
            <a:r>
              <a:rPr lang="zh-CN" altLang="zh-CN" dirty="0"/>
              <a:t>的主干网</a:t>
            </a:r>
            <a:r>
              <a:rPr lang="en-US" altLang="zh-CN" dirty="0"/>
              <a:t> CERNET2 </a:t>
            </a:r>
            <a:r>
              <a:rPr lang="zh-CN" altLang="zh-CN" dirty="0"/>
              <a:t>试验网正式开通，并提供服务。</a:t>
            </a:r>
            <a:endParaRPr lang="en-US" altLang="zh-CN" dirty="0"/>
          </a:p>
          <a:p>
            <a:endParaRPr lang="en-US" altLang="zh-CN" dirty="0"/>
          </a:p>
          <a:p>
            <a:r>
              <a:rPr lang="zh-CN" altLang="en-US" dirty="0"/>
              <a:t>中国互联网络信息中心 </a:t>
            </a:r>
            <a:r>
              <a:rPr lang="en-US" altLang="zh-CN" dirty="0"/>
              <a:t>CNNIC (China </a:t>
            </a:r>
            <a:r>
              <a:rPr lang="en-US" altLang="zh-CN" dirty="0">
                <a:solidFill>
                  <a:srgbClr val="FF0000"/>
                </a:solidFill>
              </a:rPr>
              <a:t>N</a:t>
            </a:r>
            <a:r>
              <a:rPr lang="en-US" altLang="zh-CN" dirty="0"/>
              <a:t>etwork </a:t>
            </a:r>
            <a:r>
              <a:rPr lang="en-US" altLang="zh-CN" dirty="0">
                <a:solidFill>
                  <a:srgbClr val="FF0000"/>
                </a:solidFill>
              </a:rPr>
              <a:t>I</a:t>
            </a:r>
            <a:r>
              <a:rPr lang="en-US" altLang="zh-CN" dirty="0"/>
              <a:t>nformation </a:t>
            </a:r>
            <a:r>
              <a:rPr lang="en-US" altLang="zh-CN" dirty="0">
                <a:solidFill>
                  <a:srgbClr val="FF0000"/>
                </a:solidFill>
              </a:rPr>
              <a:t>C</a:t>
            </a:r>
            <a:r>
              <a:rPr lang="en-US" altLang="zh-CN" dirty="0"/>
              <a:t>enter) </a:t>
            </a:r>
            <a:r>
              <a:rPr lang="zh-CN" altLang="en-US" dirty="0"/>
              <a:t>每年</a:t>
            </a:r>
            <a:r>
              <a:rPr lang="zh-CN" altLang="en-US" dirty="0">
                <a:solidFill>
                  <a:srgbClr val="FF0000"/>
                </a:solidFill>
              </a:rPr>
              <a:t>两次</a:t>
            </a:r>
            <a:r>
              <a:rPr lang="zh-CN" altLang="en-US" dirty="0"/>
              <a:t>公布我国互联网的发展情况。</a:t>
            </a:r>
          </a:p>
        </p:txBody>
      </p:sp>
    </p:spTree>
    <p:extLst>
      <p:ext uri="{BB962C8B-B14F-4D97-AF65-F5344CB8AC3E}">
        <p14:creationId xmlns:p14="http://schemas.microsoft.com/office/powerpoint/2010/main" xmlns="" val="3574481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4"/>
          <p:cNvSpPr>
            <a:spLocks noGrp="1" noChangeArrowheads="1"/>
          </p:cNvSpPr>
          <p:nvPr>
            <p:ph type="title" idx="4294967295"/>
          </p:nvPr>
        </p:nvSpPr>
        <p:spPr/>
        <p:txBody>
          <a:bodyPr/>
          <a:lstStyle/>
          <a:p>
            <a:r>
              <a:rPr lang="zh-CN" altLang="en-US" dirty="0"/>
              <a:t>第</a:t>
            </a:r>
            <a:r>
              <a:rPr lang="en-US" altLang="zh-CN" dirty="0"/>
              <a:t>1</a:t>
            </a:r>
            <a:r>
              <a:rPr lang="zh-CN" altLang="en-US" dirty="0"/>
              <a:t>章 概述</a:t>
            </a:r>
          </a:p>
        </p:txBody>
      </p:sp>
      <p:sp>
        <p:nvSpPr>
          <p:cNvPr id="490499" name="Rectangle 5"/>
          <p:cNvSpPr>
            <a:spLocks noGrp="1" noChangeArrowheads="1"/>
          </p:cNvSpPr>
          <p:nvPr>
            <p:ph type="body" sz="half" idx="4294967295"/>
          </p:nvPr>
        </p:nvSpPr>
        <p:spPr>
          <a:xfrm>
            <a:off x="330200" y="1028700"/>
            <a:ext cx="4398746" cy="5148263"/>
          </a:xfrm>
        </p:spPr>
        <p:txBody>
          <a:bodyPr/>
          <a:lstStyle/>
          <a:p>
            <a:pPr>
              <a:buFontTx/>
              <a:buNone/>
            </a:pPr>
            <a:r>
              <a:rPr lang="en-US" altLang="zh-CN" sz="2000" dirty="0"/>
              <a:t>1.1 </a:t>
            </a:r>
            <a:r>
              <a:rPr lang="zh-CN" altLang="en-US" sz="2000" dirty="0"/>
              <a:t>计算机网络在信息时代中的作用</a:t>
            </a:r>
          </a:p>
          <a:p>
            <a:pPr>
              <a:buFontTx/>
              <a:buNone/>
            </a:pPr>
            <a:endParaRPr lang="en-US" altLang="zh-CN" sz="2000" dirty="0"/>
          </a:p>
          <a:p>
            <a:pPr>
              <a:buFontTx/>
              <a:buNone/>
            </a:pPr>
            <a:r>
              <a:rPr lang="en-US" altLang="zh-CN" sz="2000" dirty="0"/>
              <a:t>1.2 </a:t>
            </a:r>
            <a:r>
              <a:rPr lang="zh-CN" altLang="en-US" sz="2000" dirty="0"/>
              <a:t>互联网概述</a:t>
            </a:r>
          </a:p>
          <a:p>
            <a:r>
              <a:rPr lang="zh-CN" altLang="en-US" sz="2000" dirty="0"/>
              <a:t>网络的网络</a:t>
            </a:r>
          </a:p>
          <a:p>
            <a:r>
              <a:rPr lang="zh-CN" altLang="en-US" sz="2000" dirty="0"/>
              <a:t>互联网基础结构发展的三个阶段</a:t>
            </a:r>
          </a:p>
          <a:p>
            <a:r>
              <a:rPr lang="zh-CN" altLang="en-US" sz="2000" dirty="0"/>
              <a:t>互联网的标准化工作</a:t>
            </a:r>
          </a:p>
          <a:p>
            <a:r>
              <a:rPr lang="zh-CN" altLang="en-US" sz="2000" dirty="0"/>
              <a:t>计算机网络在我国的发展</a:t>
            </a:r>
          </a:p>
          <a:p>
            <a:pPr>
              <a:buFontTx/>
              <a:buNone/>
            </a:pPr>
            <a:endParaRPr lang="en-US" altLang="zh-CN" sz="2000" dirty="0"/>
          </a:p>
          <a:p>
            <a:pPr>
              <a:buFontTx/>
              <a:buNone/>
            </a:pPr>
            <a:r>
              <a:rPr lang="en-US" altLang="zh-CN" sz="2000" dirty="0"/>
              <a:t>1.3 </a:t>
            </a:r>
            <a:r>
              <a:rPr lang="zh-CN" altLang="en-US" sz="2000" dirty="0"/>
              <a:t>互联网的组成</a:t>
            </a:r>
          </a:p>
          <a:p>
            <a:r>
              <a:rPr lang="zh-CN" altLang="en-US" sz="2000" dirty="0"/>
              <a:t>互联网的边缘部分</a:t>
            </a:r>
          </a:p>
          <a:p>
            <a:r>
              <a:rPr lang="zh-CN" altLang="en-US" sz="2000" dirty="0"/>
              <a:t>互联网的核心部分</a:t>
            </a:r>
          </a:p>
          <a:p>
            <a:pPr>
              <a:buFontTx/>
              <a:buNone/>
            </a:pPr>
            <a:r>
              <a:rPr lang="en-US" altLang="zh-CN" sz="2000" dirty="0"/>
              <a:t>1.4 </a:t>
            </a:r>
            <a:r>
              <a:rPr lang="zh-CN" altLang="en-US" sz="2000" dirty="0"/>
              <a:t>计算机网络在我国的发展</a:t>
            </a:r>
          </a:p>
          <a:p>
            <a:pPr>
              <a:buFontTx/>
              <a:buNone/>
            </a:pPr>
            <a:endParaRPr lang="en-US" altLang="zh-CN" sz="2000" dirty="0"/>
          </a:p>
          <a:p>
            <a:pPr>
              <a:buFontTx/>
              <a:buNone/>
            </a:pPr>
            <a:r>
              <a:rPr lang="en-US" altLang="zh-CN" sz="2000" dirty="0"/>
              <a:t>1.5 </a:t>
            </a:r>
            <a:r>
              <a:rPr lang="zh-CN" altLang="en-US" sz="2000" dirty="0">
                <a:solidFill>
                  <a:srgbClr val="C00000"/>
                </a:solidFill>
              </a:rPr>
              <a:t>计算机网络的类别</a:t>
            </a:r>
          </a:p>
          <a:p>
            <a:pPr>
              <a:buFontTx/>
              <a:buNone/>
            </a:pPr>
            <a:endParaRPr lang="zh-CN" altLang="en-US" sz="2000" dirty="0"/>
          </a:p>
          <a:p>
            <a:endParaRPr lang="en-US" altLang="zh-CN" sz="2000" dirty="0"/>
          </a:p>
        </p:txBody>
      </p:sp>
      <p:sp>
        <p:nvSpPr>
          <p:cNvPr id="490500" name="Rectangle 6"/>
          <p:cNvSpPr>
            <a:spLocks noGrp="1" noChangeArrowheads="1"/>
          </p:cNvSpPr>
          <p:nvPr>
            <p:ph type="body" sz="half" idx="4294967295"/>
          </p:nvPr>
        </p:nvSpPr>
        <p:spPr>
          <a:xfrm>
            <a:off x="4728946" y="1039813"/>
            <a:ext cx="4165600" cy="5137150"/>
          </a:xfrm>
        </p:spPr>
        <p:txBody>
          <a:bodyPr/>
          <a:lstStyle/>
          <a:p>
            <a:pPr marL="342900" lvl="1" indent="-342900"/>
            <a:r>
              <a:rPr lang="zh-CN" altLang="en-US" sz="2000" dirty="0"/>
              <a:t>计算机网络的定义</a:t>
            </a:r>
            <a:endParaRPr lang="en-US" altLang="zh-CN" sz="2000" dirty="0"/>
          </a:p>
          <a:p>
            <a:pPr marL="342900" lvl="1" indent="-342900"/>
            <a:r>
              <a:rPr lang="zh-CN" altLang="en-US" sz="2000" dirty="0"/>
              <a:t>几种不同类别的网络</a:t>
            </a:r>
          </a:p>
          <a:p>
            <a:pPr>
              <a:buFontTx/>
              <a:buNone/>
            </a:pPr>
            <a:endParaRPr lang="en-US" altLang="zh-CN" sz="2000" dirty="0"/>
          </a:p>
          <a:p>
            <a:pPr>
              <a:buFontTx/>
              <a:buNone/>
            </a:pPr>
            <a:r>
              <a:rPr lang="en-US" altLang="zh-CN" sz="2000" dirty="0"/>
              <a:t>1.6 </a:t>
            </a:r>
            <a:r>
              <a:rPr lang="zh-CN" altLang="en-US" sz="2000" dirty="0"/>
              <a:t>计算机网络的性能</a:t>
            </a:r>
          </a:p>
          <a:p>
            <a:r>
              <a:rPr lang="zh-CN" altLang="en-US" sz="2000" dirty="0"/>
              <a:t>计算机网络的性能指标</a:t>
            </a:r>
          </a:p>
          <a:p>
            <a:r>
              <a:rPr lang="zh-CN" altLang="en-US" sz="2000" dirty="0"/>
              <a:t>计算机网络的非性能特征</a:t>
            </a:r>
          </a:p>
          <a:p>
            <a:pPr>
              <a:buFontTx/>
              <a:buNone/>
            </a:pPr>
            <a:endParaRPr lang="en-US" altLang="zh-CN" sz="2000" dirty="0"/>
          </a:p>
          <a:p>
            <a:pPr>
              <a:buFontTx/>
              <a:buNone/>
            </a:pPr>
            <a:r>
              <a:rPr lang="en-US" altLang="zh-CN" sz="2000" dirty="0"/>
              <a:t>1.7 </a:t>
            </a:r>
            <a:r>
              <a:rPr lang="zh-CN" altLang="en-US" sz="2000" dirty="0"/>
              <a:t>计算机网络的体系结构</a:t>
            </a:r>
          </a:p>
          <a:p>
            <a:r>
              <a:rPr lang="zh-CN" altLang="en-US" sz="2000" dirty="0"/>
              <a:t>计算机网络体系结构的形成</a:t>
            </a:r>
          </a:p>
          <a:p>
            <a:r>
              <a:rPr lang="zh-CN" altLang="en-US" sz="2000" dirty="0"/>
              <a:t>协议与划分层次</a:t>
            </a:r>
          </a:p>
          <a:p>
            <a:r>
              <a:rPr lang="zh-CN" altLang="en-US" sz="2000" dirty="0"/>
              <a:t>具有五层协议的体系结构</a:t>
            </a:r>
          </a:p>
          <a:p>
            <a:r>
              <a:rPr lang="zh-CN" altLang="en-US" sz="2000" dirty="0"/>
              <a:t>实体、协议、服务和服务访问点</a:t>
            </a:r>
          </a:p>
          <a:p>
            <a:r>
              <a:rPr lang="en-US" altLang="zh-CN" sz="2000" dirty="0"/>
              <a:t>TCP/IP </a:t>
            </a:r>
            <a:r>
              <a:rPr lang="zh-CN" altLang="en-US" sz="2000" dirty="0"/>
              <a:t>的体系结构</a:t>
            </a:r>
          </a:p>
          <a:p>
            <a:pPr>
              <a:buFontTx/>
              <a:buNone/>
            </a:pPr>
            <a:endParaRPr lang="zh-CN" altLang="en-US" sz="2000" dirty="0"/>
          </a:p>
          <a:p>
            <a:endParaRPr lang="en-US" altLang="zh-CN" sz="2000" dirty="0"/>
          </a:p>
        </p:txBody>
      </p:sp>
    </p:spTree>
    <p:extLst>
      <p:ext uri="{BB962C8B-B14F-4D97-AF65-F5344CB8AC3E}">
        <p14:creationId xmlns:p14="http://schemas.microsoft.com/office/powerpoint/2010/main" xmlns="" val="11430482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zh-CN" dirty="0"/>
              <a:t>计算机网络的定义</a:t>
            </a:r>
            <a:endParaRPr lang="zh-CN" altLang="en-US" dirty="0"/>
          </a:p>
        </p:txBody>
      </p:sp>
      <p:sp>
        <p:nvSpPr>
          <p:cNvPr id="79875" name="Rectangle 3"/>
          <p:cNvSpPr>
            <a:spLocks noGrp="1" noChangeArrowheads="1"/>
          </p:cNvSpPr>
          <p:nvPr>
            <p:ph idx="1"/>
          </p:nvPr>
        </p:nvSpPr>
        <p:spPr/>
        <p:txBody>
          <a:bodyPr/>
          <a:lstStyle/>
          <a:p>
            <a:r>
              <a:rPr lang="zh-CN" altLang="zh-CN" dirty="0"/>
              <a:t>计算机网络的精确定义并未统一。</a:t>
            </a:r>
            <a:endParaRPr lang="en-US" altLang="zh-CN" dirty="0">
              <a:solidFill>
                <a:srgbClr val="333399"/>
              </a:solidFill>
              <a:latin typeface="Arial" charset="0"/>
              <a:ea typeface="黑体" pitchFamily="2" charset="-122"/>
            </a:endParaRPr>
          </a:p>
          <a:p>
            <a:endParaRPr lang="en-US" altLang="zh-CN" dirty="0"/>
          </a:p>
          <a:p>
            <a:r>
              <a:rPr lang="zh-CN" altLang="zh-CN" dirty="0"/>
              <a:t>较好的定义</a:t>
            </a:r>
            <a:r>
              <a:rPr lang="zh-CN" altLang="en-US" dirty="0"/>
              <a:t>：</a:t>
            </a:r>
            <a:endParaRPr lang="en-US" altLang="zh-CN" dirty="0"/>
          </a:p>
          <a:p>
            <a:pPr marL="342000" indent="-342000">
              <a:buBlip>
                <a:blip r:embed="rId3"/>
              </a:buBlip>
            </a:pPr>
            <a:r>
              <a:rPr lang="zh-CN" altLang="zh-CN" dirty="0"/>
              <a:t>计算机网络主要是由一些</a:t>
            </a:r>
            <a:r>
              <a:rPr lang="zh-CN" altLang="zh-CN" dirty="0">
                <a:solidFill>
                  <a:srgbClr val="FF0000"/>
                </a:solidFill>
              </a:rPr>
              <a:t>通用的</a:t>
            </a:r>
            <a:r>
              <a:rPr lang="en-US" altLang="zh-CN" dirty="0">
                <a:solidFill>
                  <a:srgbClr val="FF0000"/>
                </a:solidFill>
              </a:rPr>
              <a:t>(general purpose)</a:t>
            </a:r>
            <a:r>
              <a:rPr lang="zh-CN" altLang="zh-CN" dirty="0">
                <a:solidFill>
                  <a:srgbClr val="0000CC"/>
                </a:solidFill>
              </a:rPr>
              <a:t>、</a:t>
            </a:r>
            <a:r>
              <a:rPr lang="zh-CN" altLang="zh-CN" dirty="0">
                <a:solidFill>
                  <a:srgbClr val="FF0000"/>
                </a:solidFill>
              </a:rPr>
              <a:t>可编程的</a:t>
            </a:r>
            <a:r>
              <a:rPr lang="en-US" altLang="zh-CN" dirty="0">
                <a:solidFill>
                  <a:srgbClr val="FF0000"/>
                </a:solidFill>
              </a:rPr>
              <a:t>(programmable)</a:t>
            </a:r>
            <a:r>
              <a:rPr lang="zh-CN" altLang="zh-CN" dirty="0"/>
              <a:t>硬件互连而成的，而这些硬件</a:t>
            </a:r>
            <a:r>
              <a:rPr lang="zh-CN" altLang="zh-CN" dirty="0">
                <a:solidFill>
                  <a:srgbClr val="FF0000"/>
                </a:solidFill>
              </a:rPr>
              <a:t>并非专门</a:t>
            </a:r>
            <a:r>
              <a:rPr lang="zh-CN" altLang="zh-CN" dirty="0"/>
              <a:t>用来实现某一特定目的</a:t>
            </a:r>
            <a:r>
              <a:rPr lang="en-US" altLang="zh-CN" dirty="0"/>
              <a:t> (</a:t>
            </a:r>
            <a:r>
              <a:rPr lang="zh-CN" altLang="zh-CN" dirty="0"/>
              <a:t>例如，传送数据或视频信号</a:t>
            </a:r>
            <a:r>
              <a:rPr lang="en-US" altLang="zh-CN" dirty="0"/>
              <a:t>)</a:t>
            </a:r>
            <a:r>
              <a:rPr lang="zh-CN" altLang="zh-CN" dirty="0"/>
              <a:t>。</a:t>
            </a:r>
            <a:endParaRPr lang="en-US" altLang="zh-CN" dirty="0"/>
          </a:p>
          <a:p>
            <a:pPr marL="342000" indent="-342000"/>
            <a:endParaRPr lang="en-US" altLang="zh-CN" dirty="0">
              <a:solidFill>
                <a:srgbClr val="0000CC"/>
              </a:solidFill>
            </a:endParaRPr>
          </a:p>
          <a:p>
            <a:pPr marL="342000" indent="-342000">
              <a:buBlip>
                <a:blip r:embed="rId3"/>
              </a:buBlip>
            </a:pPr>
            <a:r>
              <a:rPr lang="zh-CN" altLang="zh-CN" dirty="0"/>
              <a:t>这些可编程的硬件能够用来</a:t>
            </a:r>
            <a:r>
              <a:rPr lang="zh-CN" altLang="zh-CN" dirty="0">
                <a:solidFill>
                  <a:srgbClr val="FF0000"/>
                </a:solidFill>
              </a:rPr>
              <a:t>传送</a:t>
            </a:r>
            <a:r>
              <a:rPr lang="zh-CN" altLang="zh-CN" dirty="0"/>
              <a:t>多种不同类型的数据，并能支持广泛的</a:t>
            </a:r>
            <a:r>
              <a:rPr lang="en-US" altLang="zh-CN" dirty="0">
                <a:solidFill>
                  <a:srgbClr val="0000CC"/>
                </a:solidFill>
              </a:rPr>
              <a:t> </a:t>
            </a:r>
            <a:r>
              <a:rPr lang="en-US" altLang="zh-CN" dirty="0"/>
              <a:t>(extensive) </a:t>
            </a:r>
            <a:r>
              <a:rPr lang="zh-CN" altLang="zh-CN" dirty="0"/>
              <a:t>和日益增长的</a:t>
            </a:r>
            <a:r>
              <a:rPr lang="en-US" altLang="zh-CN" dirty="0"/>
              <a:t> (ever increasing) </a:t>
            </a:r>
            <a:r>
              <a:rPr lang="zh-CN" altLang="zh-CN" dirty="0">
                <a:solidFill>
                  <a:srgbClr val="FF0000"/>
                </a:solidFill>
              </a:rPr>
              <a:t>应用</a:t>
            </a:r>
            <a:r>
              <a:rPr lang="zh-CN" altLang="zh-CN" dirty="0">
                <a:solidFill>
                  <a:srgbClr val="0000CC"/>
                </a:solidFill>
              </a:rPr>
              <a:t>。</a:t>
            </a:r>
            <a:endParaRPr lang="en-US" altLang="zh-CN" dirty="0">
              <a:solidFill>
                <a:srgbClr val="0000CC"/>
              </a:solidFill>
            </a:endParaRPr>
          </a:p>
        </p:txBody>
      </p:sp>
    </p:spTree>
    <p:extLst>
      <p:ext uri="{BB962C8B-B14F-4D97-AF65-F5344CB8AC3E}">
        <p14:creationId xmlns:p14="http://schemas.microsoft.com/office/powerpoint/2010/main" xmlns="" val="13175456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3330" name="Picture 2" descr="HTTPrequest"/>
          <p:cNvPicPr>
            <a:picLocks noChangeAspect="1" noChangeArrowheads="1"/>
          </p:cNvPicPr>
          <p:nvPr/>
        </p:nvPicPr>
        <p:blipFill>
          <a:blip r:embed="rId3" cstate="print"/>
          <a:srcRect/>
          <a:stretch>
            <a:fillRect/>
          </a:stretch>
        </p:blipFill>
        <p:spPr bwMode="auto">
          <a:xfrm>
            <a:off x="1042988" y="1700213"/>
            <a:ext cx="7512050" cy="3778250"/>
          </a:xfrm>
          <a:prstGeom prst="rect">
            <a:avLst/>
          </a:prstGeom>
          <a:noFill/>
          <a:ln w="9525">
            <a:noFill/>
            <a:miter lim="800000"/>
            <a:headEnd/>
            <a:tailEnd/>
          </a:ln>
        </p:spPr>
      </p:pic>
      <p:sp>
        <p:nvSpPr>
          <p:cNvPr id="483331" name="Text Box 3"/>
          <p:cNvSpPr txBox="1">
            <a:spLocks noChangeArrowheads="1"/>
          </p:cNvSpPr>
          <p:nvPr/>
        </p:nvSpPr>
        <p:spPr bwMode="auto">
          <a:xfrm>
            <a:off x="611188" y="5734050"/>
            <a:ext cx="8153400" cy="457200"/>
          </a:xfrm>
          <a:prstGeom prst="rect">
            <a:avLst/>
          </a:prstGeom>
          <a:noFill/>
          <a:ln w="9525">
            <a:noFill/>
            <a:miter lim="800000"/>
            <a:headEnd/>
            <a:tailEnd/>
          </a:ln>
        </p:spPr>
        <p:txBody>
          <a:bodyPr>
            <a:spAutoFit/>
          </a:bodyPr>
          <a:lstStyle/>
          <a:p>
            <a:pPr algn="ctr">
              <a:spcBef>
                <a:spcPct val="20000"/>
              </a:spcBef>
              <a:buClr>
                <a:srgbClr val="996633"/>
              </a:buClr>
              <a:buFont typeface="Wingdings" pitchFamily="2" charset="2"/>
              <a:buNone/>
            </a:pPr>
            <a:r>
              <a:rPr lang="en-US" altLang="zh-CN" sz="2400">
                <a:latin typeface="Tahoma" pitchFamily="34" charset="0"/>
              </a:rPr>
              <a:t>HTTP request message: general format</a:t>
            </a:r>
          </a:p>
        </p:txBody>
      </p:sp>
      <p:sp>
        <p:nvSpPr>
          <p:cNvPr id="483332" name="Text Box 4"/>
          <p:cNvSpPr txBox="1">
            <a:spLocks noChangeArrowheads="1"/>
          </p:cNvSpPr>
          <p:nvPr/>
        </p:nvSpPr>
        <p:spPr bwMode="auto">
          <a:xfrm>
            <a:off x="323850" y="0"/>
            <a:ext cx="8448675" cy="877163"/>
          </a:xfrm>
          <a:prstGeom prst="rect">
            <a:avLst/>
          </a:prstGeom>
          <a:noFill/>
          <a:ln w="9525">
            <a:noFill/>
            <a:miter lim="800000"/>
            <a:headEnd/>
            <a:tailEnd/>
          </a:ln>
        </p:spPr>
        <p:txBody>
          <a:bodyPr>
            <a:spAutoFit/>
          </a:bodyPr>
          <a:lstStyle/>
          <a:p>
            <a:pPr algn="ctr">
              <a:spcBef>
                <a:spcPts val="600"/>
              </a:spcBef>
              <a:buClr>
                <a:srgbClr val="996633"/>
              </a:buClr>
              <a:buFont typeface="Wingdings" pitchFamily="2" charset="2"/>
              <a:buNone/>
            </a:pPr>
            <a:r>
              <a:rPr lang="en-US" altLang="zh-CN" sz="2400" dirty="0">
                <a:solidFill>
                  <a:schemeClr val="hlink"/>
                </a:solidFill>
                <a:latin typeface="Tahoma" pitchFamily="34" charset="0"/>
              </a:rPr>
              <a:t>Schematic Diagram Two</a:t>
            </a:r>
            <a:r>
              <a:rPr lang="en-US" altLang="zh-CN" sz="2400" dirty="0">
                <a:latin typeface="Tahoma" pitchFamily="34" charset="0"/>
              </a:rPr>
              <a:t> </a:t>
            </a:r>
          </a:p>
          <a:p>
            <a:pPr algn="ctr">
              <a:spcBef>
                <a:spcPts val="600"/>
              </a:spcBef>
              <a:buClr>
                <a:srgbClr val="996633"/>
              </a:buClr>
              <a:buFont typeface="Wingdings" pitchFamily="2" charset="2"/>
              <a:buNone/>
            </a:pPr>
            <a:r>
              <a:rPr lang="en-US" altLang="zh-CN" sz="2200" dirty="0">
                <a:latin typeface="Tahoma" pitchFamily="34" charset="0"/>
              </a:rPr>
              <a:t>What are the data in computer Networking?</a:t>
            </a:r>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zh-CN" dirty="0"/>
              <a:t>计算机网络的定义</a:t>
            </a:r>
            <a:endParaRPr lang="zh-CN" altLang="en-US" dirty="0"/>
          </a:p>
        </p:txBody>
      </p:sp>
      <p:sp>
        <p:nvSpPr>
          <p:cNvPr id="79875" name="Rectangle 3"/>
          <p:cNvSpPr>
            <a:spLocks noGrp="1" noChangeArrowheads="1"/>
          </p:cNvSpPr>
          <p:nvPr>
            <p:ph idx="1"/>
          </p:nvPr>
        </p:nvSpPr>
        <p:spPr/>
        <p:txBody>
          <a:bodyPr/>
          <a:lstStyle/>
          <a:p>
            <a:r>
              <a:rPr lang="zh-CN" altLang="zh-CN" dirty="0"/>
              <a:t>根据这个定义：</a:t>
            </a:r>
            <a:endParaRPr lang="en-US" altLang="zh-CN" dirty="0"/>
          </a:p>
          <a:p>
            <a:pPr marL="457200" indent="-457200">
              <a:buAutoNum type="arabicParenBoth"/>
            </a:pPr>
            <a:r>
              <a:rPr lang="zh-CN" altLang="zh-CN" dirty="0"/>
              <a:t>计算机网络所连接的硬件，并不限于一般的计算机，而是包括了智能手机。</a:t>
            </a:r>
            <a:endParaRPr lang="en-US" altLang="zh-CN" dirty="0"/>
          </a:p>
          <a:p>
            <a:pPr marL="457200" indent="-457200">
              <a:buAutoNum type="arabicParenBoth"/>
            </a:pPr>
            <a:endParaRPr lang="en-US" altLang="zh-CN" dirty="0"/>
          </a:p>
          <a:p>
            <a:pPr marL="457200" indent="-457200">
              <a:buAutoNum type="arabicParenBoth"/>
            </a:pPr>
            <a:r>
              <a:rPr lang="zh-CN" altLang="zh-CN" dirty="0"/>
              <a:t>计算机网络并非专门用来传送数据，而是能够支持很多种的应用</a:t>
            </a:r>
            <a:r>
              <a:rPr lang="en-US" altLang="zh-CN" dirty="0"/>
              <a:t>(</a:t>
            </a:r>
            <a:r>
              <a:rPr lang="zh-CN" altLang="zh-CN" dirty="0"/>
              <a:t>包括今后可能出现的各种应用</a:t>
            </a:r>
            <a:r>
              <a:rPr lang="en-US" altLang="zh-CN" dirty="0"/>
              <a:t>)</a:t>
            </a:r>
            <a:r>
              <a:rPr lang="zh-CN" altLang="zh-CN" dirty="0"/>
              <a:t>。</a:t>
            </a:r>
          </a:p>
        </p:txBody>
      </p:sp>
      <p:sp>
        <p:nvSpPr>
          <p:cNvPr id="2" name="矩形 1"/>
          <p:cNvSpPr/>
          <p:nvPr/>
        </p:nvSpPr>
        <p:spPr>
          <a:xfrm>
            <a:off x="1142976" y="4184970"/>
            <a:ext cx="6619532" cy="1040285"/>
          </a:xfrm>
          <a:prstGeom prst="rect">
            <a:avLst/>
          </a:prstGeom>
          <a:solidFill>
            <a:srgbClr val="FFFF66"/>
          </a:solidFill>
          <a:ln>
            <a:solidFill>
              <a:schemeClr val="tx1"/>
            </a:solidFill>
          </a:ln>
        </p:spPr>
        <p:txBody>
          <a:bodyPr wrap="square">
            <a:spAutoFit/>
          </a:bodyPr>
          <a:lstStyle/>
          <a:p>
            <a:pPr>
              <a:lnSpc>
                <a:spcPct val="110000"/>
              </a:lnSpc>
            </a:pPr>
            <a:r>
              <a:rPr lang="zh-CN" altLang="zh-CN" sz="2800" b="1" dirty="0">
                <a:latin typeface="+mn-lt"/>
                <a:ea typeface="黑体" pitchFamily="2" charset="-122"/>
              </a:rPr>
              <a:t>请注意，上述的“可编程的硬件”表明这种硬件一定包含有中央处理机</a:t>
            </a:r>
            <a:r>
              <a:rPr lang="en-US" altLang="zh-CN" sz="2800" b="1" dirty="0">
                <a:latin typeface="+mn-lt"/>
                <a:ea typeface="黑体" pitchFamily="2" charset="-122"/>
              </a:rPr>
              <a:t> (CPU)</a:t>
            </a:r>
            <a:r>
              <a:rPr lang="zh-CN" altLang="zh-CN" sz="2800" b="1" dirty="0">
                <a:latin typeface="+mn-lt"/>
                <a:ea typeface="黑体" pitchFamily="2" charset="-122"/>
              </a:rPr>
              <a:t>。</a:t>
            </a:r>
            <a:endParaRPr lang="en-US" altLang="zh-CN" sz="2800" b="1" dirty="0">
              <a:solidFill>
                <a:srgbClr val="333399"/>
              </a:solidFill>
              <a:latin typeface="+mn-lt"/>
              <a:ea typeface="黑体" pitchFamily="2" charset="-122"/>
            </a:endParaRPr>
          </a:p>
        </p:txBody>
      </p:sp>
    </p:spTree>
    <p:extLst>
      <p:ext uri="{BB962C8B-B14F-4D97-AF65-F5344CB8AC3E}">
        <p14:creationId xmlns:p14="http://schemas.microsoft.com/office/powerpoint/2010/main" xmlns="" val="355992766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2"/>
          <p:cNvSpPr>
            <a:spLocks noGrp="1" noChangeArrowheads="1"/>
          </p:cNvSpPr>
          <p:nvPr>
            <p:ph type="title" idx="4294967295"/>
          </p:nvPr>
        </p:nvSpPr>
        <p:spPr/>
        <p:txBody>
          <a:bodyPr/>
          <a:lstStyle/>
          <a:p>
            <a:pPr>
              <a:lnSpc>
                <a:spcPct val="90000"/>
              </a:lnSpc>
            </a:pPr>
            <a:r>
              <a:rPr lang="zh-CN" altLang="en-US" dirty="0">
                <a:solidFill>
                  <a:srgbClr val="FF0000"/>
                </a:solidFill>
              </a:rPr>
              <a:t>早期的计算机网络的定义</a:t>
            </a:r>
          </a:p>
        </p:txBody>
      </p:sp>
      <p:sp>
        <p:nvSpPr>
          <p:cNvPr id="417795" name="Rectangle 3"/>
          <p:cNvSpPr>
            <a:spLocks noGrp="1" noChangeArrowheads="1"/>
          </p:cNvSpPr>
          <p:nvPr>
            <p:ph type="body" idx="4294967295"/>
          </p:nvPr>
        </p:nvSpPr>
        <p:spPr>
          <a:xfrm>
            <a:off x="357188" y="1071546"/>
            <a:ext cx="8501062" cy="5093758"/>
          </a:xfrm>
        </p:spPr>
        <p:txBody>
          <a:bodyPr/>
          <a:lstStyle/>
          <a:p>
            <a:pPr>
              <a:spcBef>
                <a:spcPts val="600"/>
              </a:spcBef>
              <a:buFont typeface="Wingdings" pitchFamily="2" charset="2"/>
              <a:buChar char="§"/>
            </a:pPr>
            <a:r>
              <a:rPr lang="zh-CN" altLang="en-US" dirty="0"/>
              <a:t>最简单的定义：计算机网络是一些互相连接的、自治的</a:t>
            </a:r>
            <a:r>
              <a:rPr lang="zh-CN" altLang="en-US" dirty="0">
                <a:solidFill>
                  <a:srgbClr val="FF0000"/>
                </a:solidFill>
              </a:rPr>
              <a:t>计算机</a:t>
            </a:r>
            <a:r>
              <a:rPr lang="zh-CN" altLang="en-US" dirty="0"/>
              <a:t>的集合。</a:t>
            </a:r>
          </a:p>
          <a:p>
            <a:pPr>
              <a:spcBef>
                <a:spcPts val="600"/>
              </a:spcBef>
              <a:buFont typeface="Wingdings" pitchFamily="2" charset="2"/>
              <a:buChar char="§"/>
            </a:pPr>
            <a:endParaRPr lang="zh-CN" altLang="en-US" b="1" dirty="0">
              <a:solidFill>
                <a:srgbClr val="C15105"/>
              </a:solidFill>
              <a:effectLst>
                <a:outerShdw blurRad="38100" dist="38100" dir="2700000" algn="tl">
                  <a:srgbClr val="C0C0C0"/>
                </a:outerShdw>
              </a:effectLst>
            </a:endParaRPr>
          </a:p>
          <a:p>
            <a:pPr>
              <a:spcBef>
                <a:spcPts val="600"/>
              </a:spcBef>
              <a:buFont typeface="Wingdings" pitchFamily="2" charset="2"/>
              <a:buChar char="§"/>
            </a:pPr>
            <a:r>
              <a:rPr lang="en-US" altLang="zh-CN" dirty="0"/>
              <a:t>My favorite definition</a:t>
            </a:r>
            <a:r>
              <a:rPr lang="zh-CN" altLang="en-US" dirty="0"/>
              <a:t>：计算机网络是利用</a:t>
            </a:r>
            <a:r>
              <a:rPr lang="zh-CN" altLang="en-US" dirty="0">
                <a:solidFill>
                  <a:srgbClr val="FF0000"/>
                </a:solidFill>
              </a:rPr>
              <a:t>通信线路</a:t>
            </a:r>
            <a:r>
              <a:rPr lang="zh-CN" altLang="en-US" dirty="0"/>
              <a:t>和</a:t>
            </a:r>
            <a:r>
              <a:rPr lang="zh-CN" altLang="en-US" dirty="0">
                <a:solidFill>
                  <a:srgbClr val="FF0000"/>
                </a:solidFill>
              </a:rPr>
              <a:t>通信设备</a:t>
            </a:r>
            <a:r>
              <a:rPr lang="zh-CN" altLang="en-US" dirty="0"/>
              <a:t>，把地理上分散的、具有独立功能的多个</a:t>
            </a:r>
            <a:r>
              <a:rPr lang="zh-CN" altLang="en-US" dirty="0">
                <a:solidFill>
                  <a:srgbClr val="FF0000"/>
                </a:solidFill>
              </a:rPr>
              <a:t>计算机系统</a:t>
            </a:r>
            <a:r>
              <a:rPr lang="zh-CN" altLang="en-US" dirty="0"/>
              <a:t>互相连接起来，按照</a:t>
            </a:r>
            <a:r>
              <a:rPr lang="zh-CN" altLang="en-US" dirty="0">
                <a:solidFill>
                  <a:srgbClr val="FF0000"/>
                </a:solidFill>
              </a:rPr>
              <a:t>网络协议</a:t>
            </a:r>
            <a:r>
              <a:rPr lang="zh-CN" altLang="en-US" dirty="0"/>
              <a:t>进行</a:t>
            </a:r>
            <a:r>
              <a:rPr lang="zh-CN" altLang="en-US" b="1" u="sng" dirty="0">
                <a:solidFill>
                  <a:srgbClr val="0070C0"/>
                </a:solidFill>
              </a:rPr>
              <a:t>数据通信</a:t>
            </a:r>
            <a:r>
              <a:rPr lang="zh-CN" altLang="en-US" dirty="0"/>
              <a:t>，用功能完善的</a:t>
            </a:r>
            <a:r>
              <a:rPr lang="zh-CN" altLang="en-US" dirty="0">
                <a:solidFill>
                  <a:srgbClr val="FF0000"/>
                </a:solidFill>
              </a:rPr>
              <a:t>网络软件</a:t>
            </a:r>
            <a:r>
              <a:rPr lang="zh-CN" altLang="en-US" dirty="0"/>
              <a:t>实现</a:t>
            </a:r>
            <a:r>
              <a:rPr lang="zh-CN" altLang="en-US" b="1" u="sng" dirty="0">
                <a:solidFill>
                  <a:srgbClr val="0070C0"/>
                </a:solidFill>
              </a:rPr>
              <a:t>资源共享</a:t>
            </a:r>
            <a:r>
              <a:rPr lang="zh-CN" altLang="en-US" dirty="0">
                <a:solidFill>
                  <a:schemeClr val="bg2"/>
                </a:solidFill>
              </a:rPr>
              <a:t>和</a:t>
            </a:r>
            <a:r>
              <a:rPr lang="zh-CN" altLang="en-US" b="1" u="sng" dirty="0">
                <a:solidFill>
                  <a:srgbClr val="0070C0"/>
                </a:solidFill>
              </a:rPr>
              <a:t>分布式计算</a:t>
            </a:r>
            <a:r>
              <a:rPr lang="zh-CN" altLang="en-US" dirty="0"/>
              <a:t>的计算机系统的集合。</a:t>
            </a:r>
          </a:p>
          <a:p>
            <a:pPr>
              <a:spcBef>
                <a:spcPts val="600"/>
              </a:spcBef>
              <a:buFont typeface="Wingdings" pitchFamily="2" charset="2"/>
              <a:buChar char="§"/>
            </a:pPr>
            <a:endParaRPr lang="zh-CN" altLang="en-US" dirty="0">
              <a:solidFill>
                <a:srgbClr val="333399"/>
              </a:solidFill>
            </a:endParaRPr>
          </a:p>
          <a:p>
            <a:pPr>
              <a:spcBef>
                <a:spcPts val="600"/>
              </a:spcBef>
              <a:buFont typeface="Wingdings" pitchFamily="2" charset="2"/>
              <a:buChar char="§"/>
            </a:pPr>
            <a:r>
              <a:rPr lang="zh-CN" altLang="en-US" dirty="0"/>
              <a:t>互联网 </a:t>
            </a:r>
            <a:r>
              <a:rPr lang="en-US" altLang="zh-CN" dirty="0"/>
              <a:t>(Internet)</a:t>
            </a:r>
            <a:r>
              <a:rPr lang="zh-CN" altLang="en-US" dirty="0"/>
              <a:t>是“网络的网络”。</a:t>
            </a:r>
          </a:p>
          <a:p>
            <a:pPr>
              <a:spcBef>
                <a:spcPts val="600"/>
              </a:spcBef>
              <a:buFontTx/>
              <a:buNone/>
            </a:pPr>
            <a:endParaRPr lang="en-US" altLang="zh-CN" sz="2000"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4"/>
          <p:cNvSpPr>
            <a:spLocks noGrp="1" noChangeArrowheads="1"/>
          </p:cNvSpPr>
          <p:nvPr>
            <p:ph type="title" idx="4294967295"/>
          </p:nvPr>
        </p:nvSpPr>
        <p:spPr/>
        <p:txBody>
          <a:bodyPr/>
          <a:lstStyle/>
          <a:p>
            <a:r>
              <a:rPr lang="zh-CN" altLang="en-US" dirty="0"/>
              <a:t>第</a:t>
            </a:r>
            <a:r>
              <a:rPr lang="en-US" altLang="zh-CN" dirty="0"/>
              <a:t>1</a:t>
            </a:r>
            <a:r>
              <a:rPr lang="zh-CN" altLang="en-US" dirty="0"/>
              <a:t>章 概述</a:t>
            </a:r>
          </a:p>
        </p:txBody>
      </p:sp>
      <p:sp>
        <p:nvSpPr>
          <p:cNvPr id="490499" name="Rectangle 5"/>
          <p:cNvSpPr>
            <a:spLocks noGrp="1" noChangeArrowheads="1"/>
          </p:cNvSpPr>
          <p:nvPr>
            <p:ph type="body" sz="half" idx="4294967295"/>
          </p:nvPr>
        </p:nvSpPr>
        <p:spPr>
          <a:xfrm>
            <a:off x="330200" y="1028700"/>
            <a:ext cx="4398746" cy="5148263"/>
          </a:xfrm>
        </p:spPr>
        <p:txBody>
          <a:bodyPr/>
          <a:lstStyle/>
          <a:p>
            <a:pPr>
              <a:buFontTx/>
              <a:buNone/>
            </a:pPr>
            <a:r>
              <a:rPr lang="en-US" altLang="zh-CN" sz="2000" dirty="0"/>
              <a:t>1.1 </a:t>
            </a:r>
            <a:r>
              <a:rPr lang="zh-CN" altLang="en-US" sz="2000" dirty="0"/>
              <a:t>计算机网络在信息时代中的作用</a:t>
            </a:r>
          </a:p>
          <a:p>
            <a:pPr>
              <a:buFontTx/>
              <a:buNone/>
            </a:pPr>
            <a:endParaRPr lang="en-US" altLang="zh-CN" sz="2000" dirty="0"/>
          </a:p>
          <a:p>
            <a:pPr>
              <a:buFontTx/>
              <a:buNone/>
            </a:pPr>
            <a:r>
              <a:rPr lang="en-US" altLang="zh-CN" sz="2000" dirty="0"/>
              <a:t>1.2 </a:t>
            </a:r>
            <a:r>
              <a:rPr lang="zh-CN" altLang="en-US" sz="2000" dirty="0"/>
              <a:t>互联网概述</a:t>
            </a:r>
          </a:p>
          <a:p>
            <a:r>
              <a:rPr lang="zh-CN" altLang="en-US" sz="2000" dirty="0"/>
              <a:t>网络的网络</a:t>
            </a:r>
          </a:p>
          <a:p>
            <a:r>
              <a:rPr lang="zh-CN" altLang="en-US" sz="2000" dirty="0"/>
              <a:t>互联网基础结构发展的三个阶段</a:t>
            </a:r>
          </a:p>
          <a:p>
            <a:r>
              <a:rPr lang="zh-CN" altLang="en-US" sz="2000" dirty="0"/>
              <a:t>互联网的标准化工作</a:t>
            </a:r>
          </a:p>
          <a:p>
            <a:r>
              <a:rPr lang="zh-CN" altLang="en-US" sz="2000" dirty="0"/>
              <a:t>计算机网络在我国的发展</a:t>
            </a:r>
          </a:p>
          <a:p>
            <a:pPr>
              <a:buFontTx/>
              <a:buNone/>
            </a:pPr>
            <a:endParaRPr lang="en-US" altLang="zh-CN" sz="2000" dirty="0"/>
          </a:p>
          <a:p>
            <a:pPr>
              <a:buFontTx/>
              <a:buNone/>
            </a:pPr>
            <a:r>
              <a:rPr lang="en-US" altLang="zh-CN" sz="2000" dirty="0"/>
              <a:t>1.3 </a:t>
            </a:r>
            <a:r>
              <a:rPr lang="zh-CN" altLang="en-US" sz="2000" dirty="0"/>
              <a:t>互联网的组成</a:t>
            </a:r>
          </a:p>
          <a:p>
            <a:r>
              <a:rPr lang="zh-CN" altLang="en-US" sz="2000" dirty="0"/>
              <a:t>互联网的边缘部分</a:t>
            </a:r>
          </a:p>
          <a:p>
            <a:r>
              <a:rPr lang="zh-CN" altLang="en-US" sz="2000" dirty="0"/>
              <a:t>互联网的核心部分</a:t>
            </a:r>
          </a:p>
          <a:p>
            <a:pPr>
              <a:buFontTx/>
              <a:buNone/>
            </a:pPr>
            <a:r>
              <a:rPr lang="en-US" altLang="zh-CN" sz="2000" dirty="0"/>
              <a:t>1.4 </a:t>
            </a:r>
            <a:r>
              <a:rPr lang="zh-CN" altLang="en-US" sz="2000" dirty="0"/>
              <a:t>计算机网络在我国的发展</a:t>
            </a:r>
          </a:p>
          <a:p>
            <a:pPr>
              <a:buFontTx/>
              <a:buNone/>
            </a:pPr>
            <a:endParaRPr lang="en-US" altLang="zh-CN" sz="2000" dirty="0"/>
          </a:p>
          <a:p>
            <a:pPr>
              <a:buFontTx/>
              <a:buNone/>
            </a:pPr>
            <a:r>
              <a:rPr lang="en-US" altLang="zh-CN" sz="2000" dirty="0"/>
              <a:t>1.5 </a:t>
            </a:r>
            <a:r>
              <a:rPr lang="zh-CN" altLang="en-US" sz="2000" dirty="0"/>
              <a:t>计算机网络的类别</a:t>
            </a:r>
          </a:p>
          <a:p>
            <a:pPr>
              <a:buFontTx/>
              <a:buNone/>
            </a:pPr>
            <a:endParaRPr lang="zh-CN" altLang="en-US" sz="2000" dirty="0"/>
          </a:p>
          <a:p>
            <a:endParaRPr lang="en-US" altLang="zh-CN" sz="2000" dirty="0"/>
          </a:p>
        </p:txBody>
      </p:sp>
      <p:sp>
        <p:nvSpPr>
          <p:cNvPr id="490500" name="Rectangle 6"/>
          <p:cNvSpPr>
            <a:spLocks noGrp="1" noChangeArrowheads="1"/>
          </p:cNvSpPr>
          <p:nvPr>
            <p:ph type="body" sz="half" idx="4294967295"/>
          </p:nvPr>
        </p:nvSpPr>
        <p:spPr>
          <a:xfrm>
            <a:off x="4728946" y="1039813"/>
            <a:ext cx="4165600" cy="5137150"/>
          </a:xfrm>
        </p:spPr>
        <p:txBody>
          <a:bodyPr/>
          <a:lstStyle/>
          <a:p>
            <a:pPr marL="342900" lvl="1" indent="-342900"/>
            <a:r>
              <a:rPr lang="zh-CN" altLang="en-US" sz="2000" dirty="0"/>
              <a:t>计算机网络的定义</a:t>
            </a:r>
            <a:endParaRPr lang="en-US" altLang="zh-CN" sz="2000" dirty="0"/>
          </a:p>
          <a:p>
            <a:pPr marL="342900" lvl="1" indent="-342900"/>
            <a:r>
              <a:rPr lang="zh-CN" altLang="en-US" sz="2000" dirty="0">
                <a:solidFill>
                  <a:srgbClr val="FF0000"/>
                </a:solidFill>
              </a:rPr>
              <a:t>几种不同类别的网络</a:t>
            </a:r>
          </a:p>
          <a:p>
            <a:pPr>
              <a:buFontTx/>
              <a:buNone/>
            </a:pPr>
            <a:endParaRPr lang="en-US" altLang="zh-CN" sz="2000" dirty="0"/>
          </a:p>
          <a:p>
            <a:pPr>
              <a:buFontTx/>
              <a:buNone/>
            </a:pPr>
            <a:r>
              <a:rPr lang="en-US" altLang="zh-CN" sz="2000" dirty="0"/>
              <a:t>1.6 </a:t>
            </a:r>
            <a:r>
              <a:rPr lang="zh-CN" altLang="en-US" sz="2000" dirty="0"/>
              <a:t>计算机网络的性能</a:t>
            </a:r>
          </a:p>
          <a:p>
            <a:r>
              <a:rPr lang="zh-CN" altLang="en-US" sz="2000" dirty="0"/>
              <a:t>计算机网络的性能指标</a:t>
            </a:r>
          </a:p>
          <a:p>
            <a:r>
              <a:rPr lang="zh-CN" altLang="en-US" sz="2000" dirty="0"/>
              <a:t>计算机网络的非性能特征</a:t>
            </a:r>
          </a:p>
          <a:p>
            <a:pPr>
              <a:buFontTx/>
              <a:buNone/>
            </a:pPr>
            <a:endParaRPr lang="en-US" altLang="zh-CN" sz="2000" dirty="0"/>
          </a:p>
          <a:p>
            <a:pPr>
              <a:buFontTx/>
              <a:buNone/>
            </a:pPr>
            <a:r>
              <a:rPr lang="en-US" altLang="zh-CN" sz="2000" dirty="0"/>
              <a:t>1.7 </a:t>
            </a:r>
            <a:r>
              <a:rPr lang="zh-CN" altLang="en-US" sz="2000" dirty="0"/>
              <a:t>计算机网络的体系结构</a:t>
            </a:r>
          </a:p>
          <a:p>
            <a:r>
              <a:rPr lang="zh-CN" altLang="en-US" sz="2000" dirty="0"/>
              <a:t>计算机网络体系结构的形成</a:t>
            </a:r>
          </a:p>
          <a:p>
            <a:r>
              <a:rPr lang="zh-CN" altLang="en-US" sz="2000" dirty="0"/>
              <a:t>协议与划分层次</a:t>
            </a:r>
          </a:p>
          <a:p>
            <a:r>
              <a:rPr lang="zh-CN" altLang="en-US" sz="2000" dirty="0"/>
              <a:t>具有五层协议的体系结构</a:t>
            </a:r>
          </a:p>
          <a:p>
            <a:r>
              <a:rPr lang="zh-CN" altLang="en-US" sz="2000" dirty="0"/>
              <a:t>实体、协议、服务和服务访问点</a:t>
            </a:r>
          </a:p>
          <a:p>
            <a:r>
              <a:rPr lang="en-US" altLang="zh-CN" sz="2000" dirty="0"/>
              <a:t>TCP/IP </a:t>
            </a:r>
            <a:r>
              <a:rPr lang="zh-CN" altLang="en-US" sz="2000" dirty="0"/>
              <a:t>的体系结构</a:t>
            </a:r>
          </a:p>
          <a:p>
            <a:pPr>
              <a:buFontTx/>
              <a:buNone/>
            </a:pPr>
            <a:endParaRPr lang="zh-CN" altLang="en-US" sz="2000" dirty="0"/>
          </a:p>
          <a:p>
            <a:endParaRPr lang="en-US" altLang="zh-CN" sz="2000" dirty="0"/>
          </a:p>
        </p:txBody>
      </p:sp>
    </p:spTree>
    <p:extLst>
      <p:ext uri="{BB962C8B-B14F-4D97-AF65-F5344CB8AC3E}">
        <p14:creationId xmlns:p14="http://schemas.microsoft.com/office/powerpoint/2010/main" xmlns="" val="185972826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2"/>
          <p:cNvSpPr>
            <a:spLocks noGrp="1" noChangeArrowheads="1"/>
          </p:cNvSpPr>
          <p:nvPr>
            <p:ph type="title" idx="4294967295"/>
          </p:nvPr>
        </p:nvSpPr>
        <p:spPr/>
        <p:txBody>
          <a:bodyPr/>
          <a:lstStyle/>
          <a:p>
            <a:r>
              <a:rPr lang="zh-CN" altLang="en-US" dirty="0"/>
              <a:t>几种不同的类别的网络</a:t>
            </a:r>
          </a:p>
        </p:txBody>
      </p:sp>
      <p:sp>
        <p:nvSpPr>
          <p:cNvPr id="629763" name="Rectangle 3"/>
          <p:cNvSpPr>
            <a:spLocks noGrp="1" noChangeArrowheads="1"/>
          </p:cNvSpPr>
          <p:nvPr>
            <p:ph type="body" idx="4294967295"/>
          </p:nvPr>
        </p:nvSpPr>
        <p:spPr>
          <a:xfrm>
            <a:off x="395288" y="1052513"/>
            <a:ext cx="8353425" cy="5040312"/>
          </a:xfrm>
        </p:spPr>
        <p:txBody>
          <a:bodyPr/>
          <a:lstStyle/>
          <a:p>
            <a:pPr>
              <a:spcBef>
                <a:spcPts val="600"/>
              </a:spcBef>
            </a:pPr>
            <a:r>
              <a:rPr lang="zh-CN" altLang="en-US" dirty="0">
                <a:ea typeface="黑体" pitchFamily="49" charset="-122"/>
              </a:rPr>
              <a:t>不同作用范围的网络</a:t>
            </a:r>
            <a:r>
              <a:rPr lang="zh-CN" altLang="en-US" dirty="0"/>
              <a:t> </a:t>
            </a:r>
            <a:endParaRPr lang="zh-CN" altLang="en-US" dirty="0">
              <a:ea typeface="黑体" pitchFamily="49" charset="-122"/>
            </a:endParaRPr>
          </a:p>
          <a:p>
            <a:pPr>
              <a:spcBef>
                <a:spcPts val="600"/>
              </a:spcBef>
            </a:pPr>
            <a:endParaRPr lang="zh-CN" altLang="en-US" dirty="0">
              <a:ea typeface="黑体" pitchFamily="49" charset="-122"/>
            </a:endParaRPr>
          </a:p>
          <a:p>
            <a:pPr>
              <a:spcBef>
                <a:spcPts val="600"/>
              </a:spcBef>
            </a:pPr>
            <a:r>
              <a:rPr lang="zh-CN" altLang="en-US" dirty="0">
                <a:ea typeface="黑体" pitchFamily="49" charset="-122"/>
              </a:rPr>
              <a:t>从网络的使用者进行分类</a:t>
            </a:r>
            <a:r>
              <a:rPr lang="zh-CN" altLang="en-US" dirty="0"/>
              <a:t>  </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zh-CN" altLang="en-US" dirty="0"/>
              <a:t>几种不同类别的网络</a:t>
            </a:r>
          </a:p>
        </p:txBody>
      </p:sp>
      <p:sp>
        <p:nvSpPr>
          <p:cNvPr id="81923" name="Rectangle 3"/>
          <p:cNvSpPr>
            <a:spLocks noGrp="1" noChangeArrowheads="1"/>
          </p:cNvSpPr>
          <p:nvPr>
            <p:ph idx="1"/>
          </p:nvPr>
        </p:nvSpPr>
        <p:spPr/>
        <p:txBody>
          <a:bodyPr/>
          <a:lstStyle/>
          <a:p>
            <a:r>
              <a:rPr lang="zh-CN" altLang="zh-CN" dirty="0"/>
              <a:t>计算机网络有多种类别</a:t>
            </a:r>
            <a:r>
              <a:rPr lang="zh-CN" altLang="en-US" dirty="0"/>
              <a:t>。典型包括：</a:t>
            </a:r>
            <a:endParaRPr lang="en-US" altLang="zh-CN" dirty="0"/>
          </a:p>
          <a:p>
            <a:endParaRPr lang="en-US" altLang="zh-CN" dirty="0"/>
          </a:p>
          <a:p>
            <a:pPr marL="457200" indent="-457200">
              <a:buFont typeface="+mj-lt"/>
              <a:buAutoNum type="arabicPeriod"/>
            </a:pPr>
            <a:r>
              <a:rPr lang="zh-CN" altLang="en-US" dirty="0"/>
              <a:t>按照网络的作用范围进行分类</a:t>
            </a:r>
            <a:endParaRPr lang="en-US" altLang="zh-CN" dirty="0"/>
          </a:p>
          <a:p>
            <a:pPr marL="457200" indent="-457200">
              <a:buFont typeface="+mj-lt"/>
              <a:buAutoNum type="arabicPeriod"/>
            </a:pPr>
            <a:endParaRPr lang="en-US" altLang="zh-CN" dirty="0"/>
          </a:p>
          <a:p>
            <a:pPr marL="457200" indent="-457200">
              <a:buFont typeface="+mj-lt"/>
              <a:buAutoNum type="arabicPeriod"/>
            </a:pPr>
            <a:r>
              <a:rPr lang="zh-CN" altLang="en-US" dirty="0"/>
              <a:t>按照</a:t>
            </a:r>
            <a:r>
              <a:rPr lang="zh-CN" altLang="zh-CN" dirty="0"/>
              <a:t>网络的使用者进行分类</a:t>
            </a:r>
          </a:p>
          <a:p>
            <a:pPr marL="457200" indent="-457200">
              <a:buFont typeface="+mj-lt"/>
              <a:buAutoNum type="arabicPeriod"/>
            </a:pPr>
            <a:endParaRPr lang="en-US" altLang="zh-CN" dirty="0"/>
          </a:p>
          <a:p>
            <a:pPr marL="457200" indent="-457200">
              <a:buFont typeface="+mj-lt"/>
              <a:buAutoNum type="arabicPeriod"/>
            </a:pPr>
            <a:r>
              <a:rPr lang="zh-CN" altLang="zh-CN" dirty="0"/>
              <a:t>用来把用户接入到互联网的网络</a:t>
            </a:r>
          </a:p>
        </p:txBody>
      </p:sp>
    </p:spTree>
    <p:extLst>
      <p:ext uri="{BB962C8B-B14F-4D97-AF65-F5344CB8AC3E}">
        <p14:creationId xmlns:p14="http://schemas.microsoft.com/office/powerpoint/2010/main" xmlns="" val="65620815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zh-CN" dirty="0"/>
              <a:t>1. </a:t>
            </a:r>
            <a:r>
              <a:rPr lang="zh-CN" altLang="en-US" dirty="0"/>
              <a:t>按照网络的作用范围进行分类</a:t>
            </a:r>
          </a:p>
        </p:txBody>
      </p:sp>
      <p:sp>
        <p:nvSpPr>
          <p:cNvPr id="81923" name="Rectangle 3"/>
          <p:cNvSpPr>
            <a:spLocks noGrp="1" noChangeArrowheads="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100000"/>
              </a:lnSpc>
              <a:spcBef>
                <a:spcPts val="1200"/>
              </a:spcBef>
            </a:pPr>
            <a:r>
              <a:rPr lang="zh-CN" altLang="en-US" dirty="0">
                <a:solidFill>
                  <a:srgbClr val="FF0000"/>
                </a:solidFill>
              </a:rPr>
              <a:t>广域网 </a:t>
            </a:r>
            <a:r>
              <a:rPr lang="en-US" altLang="zh-CN" dirty="0">
                <a:solidFill>
                  <a:srgbClr val="FF0000"/>
                </a:solidFill>
              </a:rPr>
              <a:t>WAN </a:t>
            </a:r>
            <a:r>
              <a:rPr lang="en-US" altLang="zh-CN" dirty="0"/>
              <a:t>(Wide Area Network)</a:t>
            </a:r>
            <a:r>
              <a:rPr lang="zh-CN" altLang="en-US" dirty="0"/>
              <a:t>：</a:t>
            </a:r>
            <a:r>
              <a:rPr lang="zh-CN" altLang="zh-CN" dirty="0"/>
              <a:t>作用范围通常为几十到几千公里</a:t>
            </a:r>
            <a:r>
              <a:rPr lang="zh-CN" altLang="en-US" dirty="0"/>
              <a:t>。</a:t>
            </a:r>
            <a:endParaRPr lang="en-US" altLang="zh-CN" dirty="0"/>
          </a:p>
          <a:p>
            <a:pPr>
              <a:lnSpc>
                <a:spcPct val="100000"/>
              </a:lnSpc>
              <a:spcBef>
                <a:spcPts val="1200"/>
              </a:spcBef>
            </a:pPr>
            <a:r>
              <a:rPr lang="zh-CN" altLang="en-US" dirty="0">
                <a:solidFill>
                  <a:srgbClr val="FF0000"/>
                </a:solidFill>
              </a:rPr>
              <a:t>城域网 </a:t>
            </a:r>
            <a:r>
              <a:rPr lang="en-US" altLang="zh-CN" dirty="0">
                <a:solidFill>
                  <a:srgbClr val="FF0000"/>
                </a:solidFill>
              </a:rPr>
              <a:t>MAN </a:t>
            </a:r>
            <a:r>
              <a:rPr lang="en-US" altLang="zh-CN" dirty="0"/>
              <a:t>(Metropolitan Area Network)</a:t>
            </a:r>
            <a:r>
              <a:rPr lang="zh-CN" altLang="en-US" dirty="0"/>
              <a:t>：</a:t>
            </a:r>
            <a:r>
              <a:rPr lang="zh-CN" altLang="zh-CN" dirty="0"/>
              <a:t>作用距离约为</a:t>
            </a:r>
            <a:r>
              <a:rPr lang="en-US" altLang="zh-CN" dirty="0"/>
              <a:t>  5 ~ 50 </a:t>
            </a:r>
            <a:r>
              <a:rPr lang="zh-CN" altLang="en-US" dirty="0"/>
              <a:t>公里。</a:t>
            </a:r>
            <a:endParaRPr lang="en-US" altLang="zh-CN" dirty="0"/>
          </a:p>
          <a:p>
            <a:pPr>
              <a:lnSpc>
                <a:spcPct val="100000"/>
              </a:lnSpc>
              <a:spcBef>
                <a:spcPts val="1200"/>
              </a:spcBef>
            </a:pPr>
            <a:endParaRPr lang="en-US" altLang="zh-CN" dirty="0">
              <a:solidFill>
                <a:srgbClr val="FF0000"/>
              </a:solidFill>
            </a:endParaRPr>
          </a:p>
          <a:p>
            <a:pPr>
              <a:lnSpc>
                <a:spcPct val="100000"/>
              </a:lnSpc>
              <a:spcBef>
                <a:spcPts val="1200"/>
              </a:spcBef>
            </a:pPr>
            <a:r>
              <a:rPr lang="zh-CN" altLang="en-US" dirty="0">
                <a:solidFill>
                  <a:srgbClr val="FF0000"/>
                </a:solidFill>
              </a:rPr>
              <a:t>局域网 </a:t>
            </a:r>
            <a:r>
              <a:rPr lang="en-US" altLang="zh-CN" dirty="0">
                <a:solidFill>
                  <a:srgbClr val="FF0000"/>
                </a:solidFill>
              </a:rPr>
              <a:t>LAN </a:t>
            </a:r>
            <a:r>
              <a:rPr lang="en-US" altLang="zh-CN" dirty="0"/>
              <a:t>(Local Area Network) </a:t>
            </a:r>
            <a:r>
              <a:rPr lang="zh-CN" altLang="en-US" dirty="0"/>
              <a:t>：</a:t>
            </a:r>
            <a:r>
              <a:rPr lang="zh-CN" altLang="zh-CN" dirty="0"/>
              <a:t>局限在较小的范围</a:t>
            </a:r>
            <a:r>
              <a:rPr lang="en-US" altLang="zh-CN" dirty="0"/>
              <a:t> (</a:t>
            </a:r>
            <a:r>
              <a:rPr lang="zh-CN" altLang="zh-CN" dirty="0"/>
              <a:t>如</a:t>
            </a:r>
            <a:r>
              <a:rPr lang="en-US" altLang="zh-CN" dirty="0"/>
              <a:t> 1 </a:t>
            </a:r>
            <a:r>
              <a:rPr lang="zh-CN" altLang="en-US" dirty="0"/>
              <a:t>公里</a:t>
            </a:r>
            <a:r>
              <a:rPr lang="zh-CN" altLang="zh-CN" dirty="0"/>
              <a:t>左右</a:t>
            </a:r>
            <a:r>
              <a:rPr lang="en-US" altLang="zh-CN" dirty="0"/>
              <a:t>)</a:t>
            </a:r>
            <a:r>
              <a:rPr lang="zh-CN" altLang="en-US" dirty="0"/>
              <a:t>。</a:t>
            </a:r>
            <a:endParaRPr lang="en-US" altLang="zh-CN" dirty="0"/>
          </a:p>
          <a:p>
            <a:pPr>
              <a:lnSpc>
                <a:spcPct val="100000"/>
              </a:lnSpc>
              <a:spcBef>
                <a:spcPts val="1200"/>
              </a:spcBef>
            </a:pPr>
            <a:r>
              <a:rPr lang="zh-CN" altLang="en-US" dirty="0">
                <a:solidFill>
                  <a:srgbClr val="FF0000"/>
                </a:solidFill>
              </a:rPr>
              <a:t>个人区域网 </a:t>
            </a:r>
            <a:r>
              <a:rPr lang="en-US" altLang="zh-CN" dirty="0">
                <a:solidFill>
                  <a:srgbClr val="FF0000"/>
                </a:solidFill>
              </a:rPr>
              <a:t>PAN </a:t>
            </a:r>
            <a:r>
              <a:rPr lang="en-US" altLang="zh-CN" dirty="0"/>
              <a:t>(Personal Area Network) </a:t>
            </a:r>
            <a:r>
              <a:rPr lang="zh-CN" altLang="en-US" dirty="0"/>
              <a:t>：</a:t>
            </a:r>
            <a:r>
              <a:rPr lang="zh-CN" altLang="zh-CN" dirty="0"/>
              <a:t>范围很小，大约在</a:t>
            </a:r>
            <a:r>
              <a:rPr lang="en-US" altLang="zh-CN" dirty="0"/>
              <a:t> 10 </a:t>
            </a:r>
            <a:r>
              <a:rPr lang="zh-CN" altLang="en-US" dirty="0"/>
              <a:t>米</a:t>
            </a:r>
            <a:r>
              <a:rPr lang="zh-CN" altLang="zh-CN" dirty="0"/>
              <a:t>左右</a:t>
            </a:r>
            <a:r>
              <a:rPr lang="zh-CN" altLang="en-US" dirty="0"/>
              <a:t>。</a:t>
            </a:r>
            <a:endParaRPr lang="en-US" altLang="zh-CN" dirty="0"/>
          </a:p>
        </p:txBody>
      </p:sp>
      <p:sp>
        <p:nvSpPr>
          <p:cNvPr id="2" name="Rectangle 1"/>
          <p:cNvSpPr>
            <a:spLocks noChangeArrowheads="1"/>
          </p:cNvSpPr>
          <p:nvPr/>
        </p:nvSpPr>
        <p:spPr bwMode="auto">
          <a:xfrm>
            <a:off x="384458" y="5188434"/>
            <a:ext cx="8626604" cy="904863"/>
          </a:xfrm>
          <a:prstGeom prst="rect">
            <a:avLst/>
          </a:prstGeom>
          <a:solidFill>
            <a:srgbClr val="FFFF66"/>
          </a:solidFill>
          <a:ln>
            <a:solidFill>
              <a:schemeClr val="tx1"/>
            </a:solidFill>
          </a:ln>
        </p:spPr>
        <p:txBody>
          <a:bodyPr wrap="square">
            <a:spAutoFit/>
          </a:bodyPr>
          <a:lstStyle/>
          <a:p>
            <a:pPr>
              <a:lnSpc>
                <a:spcPct val="110000"/>
              </a:lnSpc>
            </a:pPr>
            <a:r>
              <a:rPr lang="zh-CN" altLang="en-US" sz="2400" dirty="0">
                <a:solidFill>
                  <a:srgbClr val="000099"/>
                </a:solidFill>
                <a:latin typeface="+mn-lt"/>
                <a:ea typeface="黑体" pitchFamily="2" charset="-122"/>
              </a:rPr>
              <a:t>若中央处理机之间的距离非常近</a:t>
            </a:r>
            <a:r>
              <a:rPr lang="en-US" altLang="zh-CN" sz="2400" dirty="0">
                <a:solidFill>
                  <a:srgbClr val="000099"/>
                </a:solidFill>
                <a:latin typeface="+mn-lt"/>
                <a:ea typeface="黑体" pitchFamily="2" charset="-122"/>
              </a:rPr>
              <a:t>(</a:t>
            </a:r>
            <a:r>
              <a:rPr lang="zh-CN" altLang="en-US" sz="2400" dirty="0">
                <a:solidFill>
                  <a:srgbClr val="000099"/>
                </a:solidFill>
                <a:latin typeface="+mn-lt"/>
                <a:ea typeface="黑体" pitchFamily="2" charset="-122"/>
              </a:rPr>
              <a:t>如仅</a:t>
            </a:r>
            <a:r>
              <a:rPr lang="en-US" altLang="zh-CN" sz="2400" dirty="0">
                <a:solidFill>
                  <a:srgbClr val="000099"/>
                </a:solidFill>
                <a:latin typeface="+mn-lt"/>
                <a:ea typeface="黑体" pitchFamily="2" charset="-122"/>
              </a:rPr>
              <a:t>1</a:t>
            </a:r>
            <a:r>
              <a:rPr lang="zh-CN" altLang="en-US" sz="2400" dirty="0">
                <a:solidFill>
                  <a:srgbClr val="000099"/>
                </a:solidFill>
                <a:latin typeface="+mn-lt"/>
                <a:ea typeface="黑体" pitchFamily="2" charset="-122"/>
              </a:rPr>
              <a:t>米的数量级甚至更小些</a:t>
            </a:r>
            <a:r>
              <a:rPr lang="en-US" altLang="zh-CN" sz="2400" dirty="0">
                <a:solidFill>
                  <a:srgbClr val="000099"/>
                </a:solidFill>
                <a:latin typeface="+mn-lt"/>
                <a:ea typeface="黑体" pitchFamily="2" charset="-122"/>
              </a:rPr>
              <a:t>)</a:t>
            </a:r>
            <a:r>
              <a:rPr lang="zh-CN" altLang="en-US" sz="2400" dirty="0">
                <a:solidFill>
                  <a:srgbClr val="000099"/>
                </a:solidFill>
                <a:latin typeface="+mn-lt"/>
                <a:ea typeface="黑体" pitchFamily="2" charset="-122"/>
              </a:rPr>
              <a:t>，则一般就称之为</a:t>
            </a:r>
            <a:r>
              <a:rPr lang="zh-CN" altLang="en-US" sz="2400" dirty="0">
                <a:solidFill>
                  <a:srgbClr val="FF0000"/>
                </a:solidFill>
                <a:latin typeface="+mn-lt"/>
                <a:ea typeface="黑体" pitchFamily="2" charset="-122"/>
              </a:rPr>
              <a:t>多处理机系统</a:t>
            </a:r>
            <a:r>
              <a:rPr lang="zh-CN" altLang="en-US" sz="2400" dirty="0">
                <a:latin typeface="+mn-lt"/>
                <a:ea typeface="黑体" pitchFamily="2" charset="-122"/>
              </a:rPr>
              <a:t>，</a:t>
            </a:r>
            <a:r>
              <a:rPr lang="zh-CN" altLang="en-US" sz="2400" dirty="0">
                <a:solidFill>
                  <a:srgbClr val="000099"/>
                </a:solidFill>
                <a:latin typeface="+mn-lt"/>
                <a:ea typeface="黑体" pitchFamily="2" charset="-122"/>
              </a:rPr>
              <a:t>而不称它为计算机网络。 </a:t>
            </a:r>
          </a:p>
        </p:txBody>
      </p:sp>
    </p:spTree>
    <p:extLst>
      <p:ext uri="{BB962C8B-B14F-4D97-AF65-F5344CB8AC3E}">
        <p14:creationId xmlns:p14="http://schemas.microsoft.com/office/powerpoint/2010/main" xmlns="" val="417582277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r>
              <a:rPr lang="en-US" altLang="zh-CN" dirty="0"/>
              <a:t>2. </a:t>
            </a:r>
            <a:r>
              <a:rPr lang="zh-CN" altLang="en-US" dirty="0"/>
              <a:t>按照</a:t>
            </a:r>
            <a:r>
              <a:rPr lang="zh-CN" altLang="zh-CN" dirty="0"/>
              <a:t>网络的使用者进行分类</a:t>
            </a:r>
            <a:endParaRPr lang="zh-CN" altLang="en-US" dirty="0"/>
          </a:p>
        </p:txBody>
      </p:sp>
      <p:sp>
        <p:nvSpPr>
          <p:cNvPr id="164867" name="Rectangle 3"/>
          <p:cNvSpPr>
            <a:spLocks noGrp="1" noChangeArrowheads="1"/>
          </p:cNvSpPr>
          <p:nvPr>
            <p:ph idx="1"/>
          </p:nvPr>
        </p:nvSpPr>
        <p:spPr>
          <a:xfrm>
            <a:off x="330200" y="1028700"/>
            <a:ext cx="8483600" cy="3757621"/>
          </a:xfrm>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dirty="0">
                <a:solidFill>
                  <a:srgbClr val="FF0000"/>
                </a:solidFill>
              </a:rPr>
              <a:t>公用网</a:t>
            </a:r>
            <a:r>
              <a:rPr lang="zh-CN" altLang="en-US" dirty="0"/>
              <a:t> </a:t>
            </a:r>
            <a:r>
              <a:rPr lang="en-US" altLang="zh-CN" dirty="0"/>
              <a:t>(public network) </a:t>
            </a:r>
          </a:p>
          <a:p>
            <a:pPr lvl="1"/>
            <a:r>
              <a:rPr lang="zh-CN" altLang="en-US" dirty="0"/>
              <a:t>这是指电信公司</a:t>
            </a:r>
            <a:r>
              <a:rPr lang="en-US" altLang="zh-CN" dirty="0"/>
              <a:t>(</a:t>
            </a:r>
            <a:r>
              <a:rPr lang="zh-CN" altLang="en-US" dirty="0"/>
              <a:t>国有或私有</a:t>
            </a:r>
            <a:r>
              <a:rPr lang="en-US" altLang="zh-CN" dirty="0"/>
              <a:t>)</a:t>
            </a:r>
            <a:r>
              <a:rPr lang="zh-CN" altLang="en-US" dirty="0"/>
              <a:t>出资建造的大型网络。</a:t>
            </a:r>
            <a:endParaRPr lang="en-US" altLang="zh-CN" dirty="0"/>
          </a:p>
          <a:p>
            <a:pPr lvl="1"/>
            <a:r>
              <a:rPr lang="zh-CN" altLang="en-US" dirty="0"/>
              <a:t>按</a:t>
            </a:r>
            <a:r>
              <a:rPr lang="zh-CN" altLang="zh-CN" dirty="0"/>
              <a:t>规定</a:t>
            </a:r>
            <a:r>
              <a:rPr lang="zh-CN" altLang="zh-CN" dirty="0">
                <a:solidFill>
                  <a:srgbClr val="FF0000"/>
                </a:solidFill>
              </a:rPr>
              <a:t>交纳</a:t>
            </a:r>
            <a:r>
              <a:rPr lang="zh-CN" altLang="zh-CN" dirty="0"/>
              <a:t>费用的人都可以</a:t>
            </a:r>
            <a:r>
              <a:rPr lang="zh-CN" altLang="en-US" dirty="0"/>
              <a:t>使用的</a:t>
            </a:r>
            <a:r>
              <a:rPr lang="zh-CN" altLang="zh-CN" dirty="0"/>
              <a:t>网络。因此也可称为公众网。</a:t>
            </a:r>
            <a:endParaRPr lang="en-US" altLang="zh-CN" dirty="0"/>
          </a:p>
          <a:p>
            <a:endParaRPr lang="en-US" altLang="zh-CN" dirty="0">
              <a:solidFill>
                <a:srgbClr val="FF0000"/>
              </a:solidFill>
            </a:endParaRPr>
          </a:p>
          <a:p>
            <a:r>
              <a:rPr lang="zh-CN" altLang="en-US" dirty="0">
                <a:solidFill>
                  <a:srgbClr val="FF0000"/>
                </a:solidFill>
              </a:rPr>
              <a:t>专用网 </a:t>
            </a:r>
            <a:r>
              <a:rPr lang="en-US" altLang="zh-CN" dirty="0"/>
              <a:t>(private network) </a:t>
            </a:r>
          </a:p>
          <a:p>
            <a:pPr lvl="1"/>
            <a:r>
              <a:rPr lang="zh-CN" altLang="zh-CN" dirty="0"/>
              <a:t>为特殊业务工作的需要而建造的网络</a:t>
            </a:r>
            <a:r>
              <a:rPr lang="zh-CN" altLang="en-US" dirty="0"/>
              <a:t>。</a:t>
            </a:r>
            <a:endParaRPr lang="en-US" altLang="zh-CN" dirty="0"/>
          </a:p>
          <a:p>
            <a:pPr lvl="1"/>
            <a:r>
              <a:rPr lang="zh-CN" altLang="en-US" dirty="0"/>
              <a:t>这种网络不向本单位以外的人提供服务。</a:t>
            </a:r>
            <a:endParaRPr lang="en-US" altLang="zh-CN" dirty="0"/>
          </a:p>
        </p:txBody>
      </p:sp>
      <p:sp>
        <p:nvSpPr>
          <p:cNvPr id="2" name="矩形 1"/>
          <p:cNvSpPr/>
          <p:nvPr/>
        </p:nvSpPr>
        <p:spPr>
          <a:xfrm>
            <a:off x="428596" y="5000636"/>
            <a:ext cx="8451491" cy="830997"/>
          </a:xfrm>
          <a:prstGeom prst="rect">
            <a:avLst/>
          </a:prstGeom>
          <a:solidFill>
            <a:srgbClr val="FFFF66"/>
          </a:solidFill>
          <a:ln>
            <a:solidFill>
              <a:schemeClr val="tx1"/>
            </a:solidFill>
          </a:ln>
        </p:spPr>
        <p:txBody>
          <a:bodyPr wrap="square">
            <a:spAutoFit/>
          </a:bodyPr>
          <a:lstStyle/>
          <a:p>
            <a:pPr marL="0" lvl="1">
              <a:spcBef>
                <a:spcPts val="600"/>
              </a:spcBef>
              <a:buClr>
                <a:schemeClr val="hlink"/>
              </a:buClr>
            </a:pPr>
            <a:r>
              <a:rPr lang="zh-CN" altLang="zh-CN" sz="2400" dirty="0">
                <a:latin typeface="+mn-lt"/>
                <a:ea typeface="+mn-ea"/>
              </a:rPr>
              <a:t>公用网和专用网都可以提供多种服务。如传送的是</a:t>
            </a:r>
            <a:r>
              <a:rPr lang="zh-CN" altLang="zh-CN" sz="2400" dirty="0">
                <a:solidFill>
                  <a:srgbClr val="FF0000"/>
                </a:solidFill>
                <a:latin typeface="+mn-lt"/>
                <a:ea typeface="+mn-ea"/>
              </a:rPr>
              <a:t>计算机数据</a:t>
            </a:r>
            <a:r>
              <a:rPr lang="zh-CN" altLang="zh-CN" sz="2400" dirty="0">
                <a:latin typeface="+mn-lt"/>
                <a:ea typeface="+mn-ea"/>
              </a:rPr>
              <a:t>，则分别是公用计算机网络和专用计算机网络。</a:t>
            </a:r>
            <a:endParaRPr lang="zh-CN" altLang="en-US" sz="2400" dirty="0">
              <a:latin typeface="+mn-lt"/>
              <a:ea typeface="+mn-ea"/>
            </a:endParaRPr>
          </a:p>
        </p:txBody>
      </p:sp>
    </p:spTree>
    <p:extLst>
      <p:ext uri="{BB962C8B-B14F-4D97-AF65-F5344CB8AC3E}">
        <p14:creationId xmlns:p14="http://schemas.microsoft.com/office/powerpoint/2010/main" xmlns="" val="174927362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zh-CN" dirty="0"/>
              <a:t>3. </a:t>
            </a:r>
            <a:r>
              <a:rPr lang="zh-CN" altLang="zh-CN" dirty="0"/>
              <a:t>用来把用户接入到互联网的</a:t>
            </a:r>
            <a:r>
              <a:rPr lang="zh-CN" altLang="en-US" dirty="0"/>
              <a:t>网络</a:t>
            </a:r>
          </a:p>
        </p:txBody>
      </p:sp>
      <p:sp>
        <p:nvSpPr>
          <p:cNvPr id="375811" name="Rectangle 3"/>
          <p:cNvSpPr>
            <a:spLocks noGrp="1" noChangeArrowheads="1"/>
          </p:cNvSpPr>
          <p:nvPr>
            <p:ph idx="1"/>
          </p:nvPr>
        </p:nvSpPr>
        <p:spPr/>
        <p:txBody>
          <a:bodyPr/>
          <a:lstStyle/>
          <a:p>
            <a:r>
              <a:rPr lang="zh-CN" altLang="en-US" dirty="0">
                <a:solidFill>
                  <a:srgbClr val="FF0000"/>
                </a:solidFill>
              </a:rPr>
              <a:t>接入网 </a:t>
            </a:r>
            <a:r>
              <a:rPr lang="en-US" altLang="zh-CN" dirty="0">
                <a:solidFill>
                  <a:srgbClr val="FF0000"/>
                </a:solidFill>
              </a:rPr>
              <a:t>AN </a:t>
            </a:r>
            <a:r>
              <a:rPr lang="en-US" altLang="zh-CN" dirty="0"/>
              <a:t>(Access Network)</a:t>
            </a:r>
            <a:r>
              <a:rPr lang="zh-CN" altLang="en-US" dirty="0"/>
              <a:t>，它又称为</a:t>
            </a:r>
            <a:r>
              <a:rPr lang="zh-CN" altLang="en-US" dirty="0">
                <a:solidFill>
                  <a:srgbClr val="FF0000"/>
                </a:solidFill>
              </a:rPr>
              <a:t>本地接入网</a:t>
            </a:r>
            <a:r>
              <a:rPr lang="zh-CN" altLang="en-US" dirty="0"/>
              <a:t>或</a:t>
            </a:r>
            <a:r>
              <a:rPr lang="zh-CN" altLang="en-US" dirty="0">
                <a:solidFill>
                  <a:srgbClr val="FF0000"/>
                </a:solidFill>
              </a:rPr>
              <a:t>居民接入网</a:t>
            </a:r>
            <a:r>
              <a:rPr lang="zh-CN" altLang="en-US" dirty="0"/>
              <a:t>。</a:t>
            </a:r>
          </a:p>
          <a:p>
            <a:endParaRPr lang="en-US" altLang="zh-CN" dirty="0"/>
          </a:p>
          <a:p>
            <a:r>
              <a:rPr lang="zh-CN" altLang="zh-CN" dirty="0"/>
              <a:t>接入网</a:t>
            </a:r>
            <a:r>
              <a:rPr lang="zh-CN" altLang="en-US" dirty="0"/>
              <a:t>是</a:t>
            </a:r>
            <a:r>
              <a:rPr lang="zh-CN" altLang="zh-CN" dirty="0"/>
              <a:t>一类比较特殊的计算机网络</a:t>
            </a:r>
            <a:r>
              <a:rPr lang="zh-CN" altLang="en-US" dirty="0"/>
              <a:t>，用于将用户接入互联网。</a:t>
            </a:r>
            <a:endParaRPr lang="en-US" altLang="zh-CN" dirty="0"/>
          </a:p>
          <a:p>
            <a:endParaRPr lang="en-US" altLang="zh-CN" dirty="0"/>
          </a:p>
          <a:p>
            <a:r>
              <a:rPr lang="zh-CN" altLang="zh-CN" dirty="0"/>
              <a:t>接入网本身既不属于互联网的核心部分，也不属于互联网的边缘部分。</a:t>
            </a:r>
            <a:endParaRPr lang="en-US" altLang="zh-CN" dirty="0"/>
          </a:p>
          <a:p>
            <a:endParaRPr lang="en-US" altLang="zh-CN" dirty="0">
              <a:solidFill>
                <a:srgbClr val="FF0000"/>
              </a:solidFill>
            </a:endParaRPr>
          </a:p>
          <a:p>
            <a:r>
              <a:rPr lang="zh-CN" altLang="zh-CN" dirty="0">
                <a:solidFill>
                  <a:srgbClr val="FF0000"/>
                </a:solidFill>
              </a:rPr>
              <a:t>接入网</a:t>
            </a:r>
            <a:r>
              <a:rPr lang="zh-CN" altLang="zh-CN" dirty="0"/>
              <a:t>是</a:t>
            </a:r>
            <a:r>
              <a:rPr lang="zh-CN" altLang="zh-CN" dirty="0">
                <a:solidFill>
                  <a:srgbClr val="FF0000"/>
                </a:solidFill>
              </a:rPr>
              <a:t>从某个用户端系统</a:t>
            </a:r>
            <a:r>
              <a:rPr lang="zh-CN" altLang="zh-CN" dirty="0"/>
              <a:t>到</a:t>
            </a:r>
            <a:r>
              <a:rPr lang="zh-CN" altLang="zh-CN" dirty="0">
                <a:solidFill>
                  <a:srgbClr val="FF0000"/>
                </a:solidFill>
              </a:rPr>
              <a:t>互联网中的第一个路由器</a:t>
            </a:r>
            <a:r>
              <a:rPr lang="en-US" altLang="zh-CN" dirty="0">
                <a:solidFill>
                  <a:srgbClr val="FF0000"/>
                </a:solidFill>
              </a:rPr>
              <a:t>(</a:t>
            </a:r>
            <a:r>
              <a:rPr lang="zh-CN" altLang="zh-CN" dirty="0">
                <a:solidFill>
                  <a:srgbClr val="FF0000"/>
                </a:solidFill>
              </a:rPr>
              <a:t>也称为</a:t>
            </a:r>
            <a:r>
              <a:rPr lang="zh-CN" altLang="zh-CN" dirty="0"/>
              <a:t>边缘路由器</a:t>
            </a:r>
            <a:r>
              <a:rPr lang="en-US" altLang="zh-CN" dirty="0">
                <a:solidFill>
                  <a:srgbClr val="FF0000"/>
                </a:solidFill>
              </a:rPr>
              <a:t>)</a:t>
            </a:r>
            <a:r>
              <a:rPr lang="zh-CN" altLang="zh-CN" dirty="0">
                <a:solidFill>
                  <a:srgbClr val="FF0000"/>
                </a:solidFill>
              </a:rPr>
              <a:t>之间的一种网络。</a:t>
            </a:r>
            <a:endParaRPr lang="en-US" altLang="zh-CN" dirty="0">
              <a:solidFill>
                <a:srgbClr val="FF0000"/>
              </a:solidFill>
            </a:endParaRPr>
          </a:p>
        </p:txBody>
      </p:sp>
    </p:spTree>
    <p:extLst>
      <p:ext uri="{BB962C8B-B14F-4D97-AF65-F5344CB8AC3E}">
        <p14:creationId xmlns:p14="http://schemas.microsoft.com/office/powerpoint/2010/main" xmlns="" val="99940977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zh-CN" dirty="0"/>
              <a:t>3. </a:t>
            </a:r>
            <a:r>
              <a:rPr lang="zh-CN" altLang="zh-CN" dirty="0"/>
              <a:t>用来把用户接入到互联网的</a:t>
            </a:r>
            <a:r>
              <a:rPr lang="zh-CN" altLang="en-US" dirty="0"/>
              <a:t>网络</a:t>
            </a:r>
          </a:p>
        </p:txBody>
      </p:sp>
      <p:sp>
        <p:nvSpPr>
          <p:cNvPr id="375811" name="Rectangle 3"/>
          <p:cNvSpPr>
            <a:spLocks noGrp="1" noChangeArrowheads="1"/>
          </p:cNvSpPr>
          <p:nvPr>
            <p:ph idx="1"/>
          </p:nvPr>
        </p:nvSpPr>
        <p:spPr/>
        <p:txBody>
          <a:bodyPr/>
          <a:lstStyle/>
          <a:p>
            <a:r>
              <a:rPr lang="zh-CN" altLang="zh-CN" dirty="0"/>
              <a:t>从覆盖的范围看，很多接入网</a:t>
            </a:r>
            <a:r>
              <a:rPr lang="zh-CN" altLang="zh-CN" dirty="0">
                <a:solidFill>
                  <a:srgbClr val="FF0000"/>
                </a:solidFill>
              </a:rPr>
              <a:t>还是</a:t>
            </a:r>
            <a:r>
              <a:rPr lang="zh-CN" altLang="zh-CN" dirty="0"/>
              <a:t>属于局域网。</a:t>
            </a:r>
            <a:endParaRPr lang="en-US" altLang="zh-CN" dirty="0"/>
          </a:p>
          <a:p>
            <a:endParaRPr lang="en-US" altLang="zh-CN" dirty="0"/>
          </a:p>
          <a:p>
            <a:r>
              <a:rPr lang="zh-CN" altLang="zh-CN" dirty="0"/>
              <a:t>从作用上看，接入网</a:t>
            </a:r>
            <a:r>
              <a:rPr lang="zh-CN" altLang="zh-CN" dirty="0">
                <a:solidFill>
                  <a:srgbClr val="FF0000"/>
                </a:solidFill>
              </a:rPr>
              <a:t>只是起到</a:t>
            </a:r>
            <a:r>
              <a:rPr lang="zh-CN" altLang="zh-CN" dirty="0"/>
              <a:t>让用户能够与互联网连接的“桥梁”</a:t>
            </a:r>
            <a:r>
              <a:rPr lang="zh-CN" altLang="zh-CN" dirty="0">
                <a:solidFill>
                  <a:srgbClr val="FF0000"/>
                </a:solidFill>
              </a:rPr>
              <a:t>作用</a:t>
            </a:r>
            <a:r>
              <a:rPr lang="zh-CN" altLang="zh-CN" dirty="0"/>
              <a:t>。</a:t>
            </a:r>
            <a:endParaRPr lang="zh-CN" altLang="en-US" dirty="0"/>
          </a:p>
        </p:txBody>
      </p:sp>
    </p:spTree>
    <p:extLst>
      <p:ext uri="{BB962C8B-B14F-4D97-AF65-F5344CB8AC3E}">
        <p14:creationId xmlns:p14="http://schemas.microsoft.com/office/powerpoint/2010/main" xmlns="" val="293458628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4" name="Rectangle 2"/>
          <p:cNvSpPr>
            <a:spLocks noGrp="1" noChangeArrowheads="1"/>
          </p:cNvSpPr>
          <p:nvPr>
            <p:ph type="title" idx="4294967295"/>
          </p:nvPr>
        </p:nvSpPr>
        <p:spPr>
          <a:xfrm>
            <a:off x="357188" y="260350"/>
            <a:ext cx="8462962" cy="596900"/>
          </a:xfrm>
        </p:spPr>
        <p:txBody>
          <a:bodyPr/>
          <a:lstStyle/>
          <a:p>
            <a:r>
              <a:rPr lang="zh-CN" altLang="en-US" dirty="0"/>
              <a:t>广域网、城域网、接入网以及局域网的关系 </a:t>
            </a:r>
          </a:p>
        </p:txBody>
      </p:sp>
      <p:sp>
        <p:nvSpPr>
          <p:cNvPr id="637955" name="Line 3"/>
          <p:cNvSpPr>
            <a:spLocks noChangeShapeType="1"/>
          </p:cNvSpPr>
          <p:nvPr/>
        </p:nvSpPr>
        <p:spPr bwMode="auto">
          <a:xfrm>
            <a:off x="7808913" y="3689350"/>
            <a:ext cx="0" cy="565150"/>
          </a:xfrm>
          <a:prstGeom prst="line">
            <a:avLst/>
          </a:prstGeom>
          <a:noFill/>
          <a:ln w="28575">
            <a:solidFill>
              <a:srgbClr val="333399"/>
            </a:solidFill>
            <a:round/>
            <a:headEnd/>
            <a:tailEnd/>
          </a:ln>
        </p:spPr>
        <p:txBody>
          <a:bodyPr/>
          <a:lstStyle/>
          <a:p>
            <a:endParaRPr lang="zh-CN" altLang="en-US">
              <a:latin typeface="+mn-ea"/>
              <a:ea typeface="+mn-ea"/>
            </a:endParaRPr>
          </a:p>
        </p:txBody>
      </p:sp>
      <p:sp>
        <p:nvSpPr>
          <p:cNvPr id="637956" name="Line 4"/>
          <p:cNvSpPr>
            <a:spLocks noChangeShapeType="1"/>
          </p:cNvSpPr>
          <p:nvPr/>
        </p:nvSpPr>
        <p:spPr bwMode="auto">
          <a:xfrm>
            <a:off x="5248275" y="3689350"/>
            <a:ext cx="0" cy="565150"/>
          </a:xfrm>
          <a:prstGeom prst="line">
            <a:avLst/>
          </a:prstGeom>
          <a:noFill/>
          <a:ln w="28575">
            <a:solidFill>
              <a:srgbClr val="333399"/>
            </a:solidFill>
            <a:round/>
            <a:headEnd/>
            <a:tailEnd/>
          </a:ln>
        </p:spPr>
        <p:txBody>
          <a:bodyPr/>
          <a:lstStyle/>
          <a:p>
            <a:endParaRPr lang="zh-CN" altLang="en-US">
              <a:latin typeface="+mn-ea"/>
              <a:ea typeface="+mn-ea"/>
            </a:endParaRPr>
          </a:p>
        </p:txBody>
      </p:sp>
      <p:sp>
        <p:nvSpPr>
          <p:cNvPr id="637957" name="Line 5"/>
          <p:cNvSpPr>
            <a:spLocks noChangeShapeType="1"/>
          </p:cNvSpPr>
          <p:nvPr/>
        </p:nvSpPr>
        <p:spPr bwMode="auto">
          <a:xfrm>
            <a:off x="3870325" y="3689350"/>
            <a:ext cx="0" cy="565150"/>
          </a:xfrm>
          <a:prstGeom prst="line">
            <a:avLst/>
          </a:prstGeom>
          <a:noFill/>
          <a:ln w="28575">
            <a:solidFill>
              <a:srgbClr val="333399"/>
            </a:solidFill>
            <a:round/>
            <a:headEnd/>
            <a:tailEnd/>
          </a:ln>
        </p:spPr>
        <p:txBody>
          <a:bodyPr/>
          <a:lstStyle/>
          <a:p>
            <a:endParaRPr lang="zh-CN" altLang="en-US">
              <a:latin typeface="+mn-ea"/>
              <a:ea typeface="+mn-ea"/>
            </a:endParaRPr>
          </a:p>
        </p:txBody>
      </p:sp>
      <p:sp>
        <p:nvSpPr>
          <p:cNvPr id="637958" name="Line 6"/>
          <p:cNvSpPr>
            <a:spLocks noChangeShapeType="1"/>
          </p:cNvSpPr>
          <p:nvPr/>
        </p:nvSpPr>
        <p:spPr bwMode="auto">
          <a:xfrm>
            <a:off x="1408113" y="3689350"/>
            <a:ext cx="0" cy="565150"/>
          </a:xfrm>
          <a:prstGeom prst="line">
            <a:avLst/>
          </a:prstGeom>
          <a:noFill/>
          <a:ln w="28575">
            <a:solidFill>
              <a:srgbClr val="333399"/>
            </a:solidFill>
            <a:round/>
            <a:headEnd/>
            <a:tailEnd/>
          </a:ln>
        </p:spPr>
        <p:txBody>
          <a:bodyPr/>
          <a:lstStyle/>
          <a:p>
            <a:endParaRPr lang="zh-CN" altLang="en-US">
              <a:latin typeface="+mn-ea"/>
              <a:ea typeface="+mn-ea"/>
            </a:endParaRPr>
          </a:p>
        </p:txBody>
      </p:sp>
      <p:sp>
        <p:nvSpPr>
          <p:cNvPr id="637959" name="Line 7"/>
          <p:cNvSpPr>
            <a:spLocks noChangeShapeType="1"/>
          </p:cNvSpPr>
          <p:nvPr/>
        </p:nvSpPr>
        <p:spPr bwMode="auto">
          <a:xfrm flipH="1">
            <a:off x="1604963" y="2784475"/>
            <a:ext cx="1181100" cy="566738"/>
          </a:xfrm>
          <a:prstGeom prst="line">
            <a:avLst/>
          </a:prstGeom>
          <a:noFill/>
          <a:ln w="38100">
            <a:solidFill>
              <a:srgbClr val="333399"/>
            </a:solidFill>
            <a:round/>
            <a:headEnd/>
            <a:tailEnd/>
          </a:ln>
        </p:spPr>
        <p:txBody>
          <a:bodyPr/>
          <a:lstStyle/>
          <a:p>
            <a:endParaRPr lang="zh-CN" altLang="en-US">
              <a:latin typeface="+mn-ea"/>
              <a:ea typeface="+mn-ea"/>
            </a:endParaRPr>
          </a:p>
        </p:txBody>
      </p:sp>
      <p:sp>
        <p:nvSpPr>
          <p:cNvPr id="637960" name="Line 8"/>
          <p:cNvSpPr>
            <a:spLocks noChangeShapeType="1"/>
          </p:cNvSpPr>
          <p:nvPr/>
        </p:nvSpPr>
        <p:spPr bwMode="auto">
          <a:xfrm flipH="1">
            <a:off x="2854325" y="2784475"/>
            <a:ext cx="325438" cy="452438"/>
          </a:xfrm>
          <a:prstGeom prst="line">
            <a:avLst/>
          </a:prstGeom>
          <a:noFill/>
          <a:ln w="38100">
            <a:solidFill>
              <a:srgbClr val="333399"/>
            </a:solidFill>
            <a:round/>
            <a:headEnd/>
            <a:tailEnd/>
          </a:ln>
        </p:spPr>
        <p:txBody>
          <a:bodyPr/>
          <a:lstStyle/>
          <a:p>
            <a:endParaRPr lang="zh-CN" altLang="en-US">
              <a:latin typeface="+mn-ea"/>
              <a:ea typeface="+mn-ea"/>
            </a:endParaRPr>
          </a:p>
        </p:txBody>
      </p:sp>
      <p:sp>
        <p:nvSpPr>
          <p:cNvPr id="637961" name="Line 9"/>
          <p:cNvSpPr>
            <a:spLocks noChangeShapeType="1"/>
          </p:cNvSpPr>
          <p:nvPr/>
        </p:nvSpPr>
        <p:spPr bwMode="auto">
          <a:xfrm>
            <a:off x="3575050" y="2784475"/>
            <a:ext cx="492125" cy="452438"/>
          </a:xfrm>
          <a:prstGeom prst="line">
            <a:avLst/>
          </a:prstGeom>
          <a:noFill/>
          <a:ln w="38100">
            <a:solidFill>
              <a:srgbClr val="333399"/>
            </a:solidFill>
            <a:round/>
            <a:headEnd/>
            <a:tailEnd/>
          </a:ln>
        </p:spPr>
        <p:txBody>
          <a:bodyPr/>
          <a:lstStyle/>
          <a:p>
            <a:endParaRPr lang="zh-CN" altLang="en-US">
              <a:latin typeface="+mn-ea"/>
              <a:ea typeface="+mn-ea"/>
            </a:endParaRPr>
          </a:p>
        </p:txBody>
      </p:sp>
      <p:sp>
        <p:nvSpPr>
          <p:cNvPr id="637962" name="Line 10"/>
          <p:cNvSpPr>
            <a:spLocks noChangeShapeType="1"/>
          </p:cNvSpPr>
          <p:nvPr/>
        </p:nvSpPr>
        <p:spPr bwMode="auto">
          <a:xfrm flipH="1">
            <a:off x="5248275" y="2784475"/>
            <a:ext cx="393700" cy="452438"/>
          </a:xfrm>
          <a:prstGeom prst="line">
            <a:avLst/>
          </a:prstGeom>
          <a:noFill/>
          <a:ln w="38100">
            <a:solidFill>
              <a:srgbClr val="333399"/>
            </a:solidFill>
            <a:round/>
            <a:headEnd/>
            <a:tailEnd/>
          </a:ln>
        </p:spPr>
        <p:txBody>
          <a:bodyPr/>
          <a:lstStyle/>
          <a:p>
            <a:endParaRPr lang="zh-CN" altLang="en-US">
              <a:latin typeface="+mn-ea"/>
              <a:ea typeface="+mn-ea"/>
            </a:endParaRPr>
          </a:p>
        </p:txBody>
      </p:sp>
      <p:sp>
        <p:nvSpPr>
          <p:cNvPr id="637963" name="Line 11"/>
          <p:cNvSpPr>
            <a:spLocks noChangeShapeType="1"/>
          </p:cNvSpPr>
          <p:nvPr/>
        </p:nvSpPr>
        <p:spPr bwMode="auto">
          <a:xfrm>
            <a:off x="6234113" y="2784475"/>
            <a:ext cx="196850" cy="452438"/>
          </a:xfrm>
          <a:prstGeom prst="line">
            <a:avLst/>
          </a:prstGeom>
          <a:noFill/>
          <a:ln w="38100">
            <a:solidFill>
              <a:srgbClr val="333399"/>
            </a:solidFill>
            <a:round/>
            <a:headEnd/>
            <a:tailEnd/>
          </a:ln>
        </p:spPr>
        <p:txBody>
          <a:bodyPr/>
          <a:lstStyle/>
          <a:p>
            <a:endParaRPr lang="zh-CN" altLang="en-US">
              <a:latin typeface="+mn-ea"/>
              <a:ea typeface="+mn-ea"/>
            </a:endParaRPr>
          </a:p>
        </p:txBody>
      </p:sp>
      <p:sp>
        <p:nvSpPr>
          <p:cNvPr id="637964" name="Line 12"/>
          <p:cNvSpPr>
            <a:spLocks noChangeShapeType="1"/>
          </p:cNvSpPr>
          <p:nvPr/>
        </p:nvSpPr>
        <p:spPr bwMode="auto">
          <a:xfrm>
            <a:off x="6529388" y="2784475"/>
            <a:ext cx="1082675" cy="452438"/>
          </a:xfrm>
          <a:prstGeom prst="line">
            <a:avLst/>
          </a:prstGeom>
          <a:noFill/>
          <a:ln w="38100">
            <a:solidFill>
              <a:srgbClr val="333399"/>
            </a:solidFill>
            <a:round/>
            <a:headEnd/>
            <a:tailEnd/>
          </a:ln>
        </p:spPr>
        <p:txBody>
          <a:bodyPr/>
          <a:lstStyle/>
          <a:p>
            <a:endParaRPr lang="zh-CN" altLang="en-US">
              <a:latin typeface="+mn-ea"/>
              <a:ea typeface="+mn-ea"/>
            </a:endParaRPr>
          </a:p>
        </p:txBody>
      </p:sp>
      <p:sp>
        <p:nvSpPr>
          <p:cNvPr id="637965" name="Line 13"/>
          <p:cNvSpPr>
            <a:spLocks noChangeShapeType="1"/>
          </p:cNvSpPr>
          <p:nvPr/>
        </p:nvSpPr>
        <p:spPr bwMode="auto">
          <a:xfrm flipH="1">
            <a:off x="3376613" y="1881188"/>
            <a:ext cx="985837" cy="565150"/>
          </a:xfrm>
          <a:prstGeom prst="line">
            <a:avLst/>
          </a:prstGeom>
          <a:noFill/>
          <a:ln w="57150">
            <a:solidFill>
              <a:srgbClr val="333399"/>
            </a:solidFill>
            <a:round/>
            <a:headEnd/>
            <a:tailEnd/>
          </a:ln>
        </p:spPr>
        <p:txBody>
          <a:bodyPr/>
          <a:lstStyle/>
          <a:p>
            <a:endParaRPr lang="zh-CN" altLang="en-US">
              <a:latin typeface="+mn-ea"/>
              <a:ea typeface="+mn-ea"/>
            </a:endParaRPr>
          </a:p>
        </p:txBody>
      </p:sp>
      <p:sp>
        <p:nvSpPr>
          <p:cNvPr id="637966" name="Line 14"/>
          <p:cNvSpPr>
            <a:spLocks noChangeShapeType="1"/>
          </p:cNvSpPr>
          <p:nvPr/>
        </p:nvSpPr>
        <p:spPr bwMode="auto">
          <a:xfrm>
            <a:off x="4953000" y="1993900"/>
            <a:ext cx="887413" cy="452438"/>
          </a:xfrm>
          <a:prstGeom prst="line">
            <a:avLst/>
          </a:prstGeom>
          <a:noFill/>
          <a:ln w="57150">
            <a:solidFill>
              <a:srgbClr val="333399"/>
            </a:solidFill>
            <a:round/>
            <a:headEnd/>
            <a:tailEnd/>
          </a:ln>
        </p:spPr>
        <p:txBody>
          <a:bodyPr/>
          <a:lstStyle/>
          <a:p>
            <a:endParaRPr lang="zh-CN" altLang="en-US">
              <a:latin typeface="+mn-ea"/>
              <a:ea typeface="+mn-ea"/>
            </a:endParaRPr>
          </a:p>
        </p:txBody>
      </p:sp>
      <p:sp>
        <p:nvSpPr>
          <p:cNvPr id="637967" name="Line 15"/>
          <p:cNvSpPr>
            <a:spLocks noChangeShapeType="1"/>
          </p:cNvSpPr>
          <p:nvPr/>
        </p:nvSpPr>
        <p:spPr bwMode="auto">
          <a:xfrm>
            <a:off x="3771900" y="2559050"/>
            <a:ext cx="1673225" cy="0"/>
          </a:xfrm>
          <a:prstGeom prst="line">
            <a:avLst/>
          </a:prstGeom>
          <a:noFill/>
          <a:ln w="57150">
            <a:solidFill>
              <a:srgbClr val="333399"/>
            </a:solidFill>
            <a:round/>
            <a:headEnd/>
            <a:tailEnd/>
          </a:ln>
        </p:spPr>
        <p:txBody>
          <a:bodyPr/>
          <a:lstStyle/>
          <a:p>
            <a:endParaRPr lang="zh-CN" altLang="en-US">
              <a:latin typeface="+mn-ea"/>
              <a:ea typeface="+mn-ea"/>
            </a:endParaRPr>
          </a:p>
        </p:txBody>
      </p:sp>
      <p:grpSp>
        <p:nvGrpSpPr>
          <p:cNvPr id="637968" name="Group 16"/>
          <p:cNvGrpSpPr>
            <a:grpSpLocks/>
          </p:cNvGrpSpPr>
          <p:nvPr/>
        </p:nvGrpSpPr>
        <p:grpSpPr bwMode="auto">
          <a:xfrm>
            <a:off x="2392363" y="2219325"/>
            <a:ext cx="1643062" cy="777875"/>
            <a:chOff x="1680" y="240"/>
            <a:chExt cx="2529" cy="1270"/>
          </a:xfrm>
        </p:grpSpPr>
        <p:sp>
          <p:nvSpPr>
            <p:cNvPr id="637969" name="Oval 17"/>
            <p:cNvSpPr>
              <a:spLocks noChangeArrowheads="1"/>
            </p:cNvSpPr>
            <p:nvPr/>
          </p:nvSpPr>
          <p:spPr bwMode="auto">
            <a:xfrm>
              <a:off x="2554" y="240"/>
              <a:ext cx="1088" cy="513"/>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7970" name="Oval 18"/>
            <p:cNvSpPr>
              <a:spLocks noChangeArrowheads="1"/>
            </p:cNvSpPr>
            <p:nvPr/>
          </p:nvSpPr>
          <p:spPr bwMode="auto">
            <a:xfrm>
              <a:off x="1941" y="381"/>
              <a:ext cx="827" cy="513"/>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7971" name="Oval 19"/>
            <p:cNvSpPr>
              <a:spLocks noChangeArrowheads="1"/>
            </p:cNvSpPr>
            <p:nvPr/>
          </p:nvSpPr>
          <p:spPr bwMode="auto">
            <a:xfrm>
              <a:off x="1680" y="702"/>
              <a:ext cx="552" cy="411"/>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7972" name="Oval 20"/>
            <p:cNvSpPr>
              <a:spLocks noChangeArrowheads="1"/>
            </p:cNvSpPr>
            <p:nvPr/>
          </p:nvSpPr>
          <p:spPr bwMode="auto">
            <a:xfrm>
              <a:off x="1849" y="894"/>
              <a:ext cx="842" cy="450"/>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7973" name="Oval 21"/>
            <p:cNvSpPr>
              <a:spLocks noChangeArrowheads="1"/>
            </p:cNvSpPr>
            <p:nvPr/>
          </p:nvSpPr>
          <p:spPr bwMode="auto">
            <a:xfrm>
              <a:off x="2462" y="971"/>
              <a:ext cx="1272" cy="539"/>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7974" name="Oval 22"/>
            <p:cNvSpPr>
              <a:spLocks noChangeArrowheads="1"/>
            </p:cNvSpPr>
            <p:nvPr/>
          </p:nvSpPr>
          <p:spPr bwMode="auto">
            <a:xfrm>
              <a:off x="3289" y="394"/>
              <a:ext cx="797" cy="398"/>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7975" name="Oval 23"/>
            <p:cNvSpPr>
              <a:spLocks noChangeArrowheads="1"/>
            </p:cNvSpPr>
            <p:nvPr/>
          </p:nvSpPr>
          <p:spPr bwMode="auto">
            <a:xfrm>
              <a:off x="3412" y="663"/>
              <a:ext cx="797" cy="398"/>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7976" name="Oval 24"/>
            <p:cNvSpPr>
              <a:spLocks noChangeArrowheads="1"/>
            </p:cNvSpPr>
            <p:nvPr/>
          </p:nvSpPr>
          <p:spPr bwMode="auto">
            <a:xfrm>
              <a:off x="3335" y="753"/>
              <a:ext cx="797" cy="668"/>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7977" name="Oval 25"/>
            <p:cNvSpPr>
              <a:spLocks noChangeArrowheads="1"/>
            </p:cNvSpPr>
            <p:nvPr/>
          </p:nvSpPr>
          <p:spPr bwMode="auto">
            <a:xfrm>
              <a:off x="2140" y="548"/>
              <a:ext cx="1640" cy="667"/>
            </a:xfrm>
            <a:prstGeom prst="ellipse">
              <a:avLst/>
            </a:prstGeom>
            <a:solidFill>
              <a:srgbClr val="CEDADB"/>
            </a:solidFill>
            <a:ln w="9525">
              <a:noFill/>
              <a:round/>
              <a:headEnd/>
              <a:tailEnd/>
            </a:ln>
          </p:spPr>
          <p:txBody>
            <a:bodyPr/>
            <a:lstStyle/>
            <a:p>
              <a:endParaRPr lang="zh-CN" altLang="zh-CN">
                <a:latin typeface="+mn-ea"/>
                <a:ea typeface="+mn-ea"/>
              </a:endParaRPr>
            </a:p>
          </p:txBody>
        </p:sp>
      </p:grpSp>
      <p:grpSp>
        <p:nvGrpSpPr>
          <p:cNvPr id="637978" name="Group 26"/>
          <p:cNvGrpSpPr>
            <a:grpSpLocks/>
          </p:cNvGrpSpPr>
          <p:nvPr/>
        </p:nvGrpSpPr>
        <p:grpSpPr bwMode="auto">
          <a:xfrm>
            <a:off x="5248275" y="2219325"/>
            <a:ext cx="1644650" cy="777875"/>
            <a:chOff x="1680" y="240"/>
            <a:chExt cx="2529" cy="1270"/>
          </a:xfrm>
        </p:grpSpPr>
        <p:sp>
          <p:nvSpPr>
            <p:cNvPr id="637979" name="Oval 27"/>
            <p:cNvSpPr>
              <a:spLocks noChangeArrowheads="1"/>
            </p:cNvSpPr>
            <p:nvPr/>
          </p:nvSpPr>
          <p:spPr bwMode="auto">
            <a:xfrm>
              <a:off x="2554" y="240"/>
              <a:ext cx="1088" cy="513"/>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7980" name="Oval 28"/>
            <p:cNvSpPr>
              <a:spLocks noChangeArrowheads="1"/>
            </p:cNvSpPr>
            <p:nvPr/>
          </p:nvSpPr>
          <p:spPr bwMode="auto">
            <a:xfrm>
              <a:off x="1941" y="381"/>
              <a:ext cx="827" cy="513"/>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7981" name="Oval 29"/>
            <p:cNvSpPr>
              <a:spLocks noChangeArrowheads="1"/>
            </p:cNvSpPr>
            <p:nvPr/>
          </p:nvSpPr>
          <p:spPr bwMode="auto">
            <a:xfrm>
              <a:off x="1680" y="702"/>
              <a:ext cx="552" cy="411"/>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7982" name="Oval 30"/>
            <p:cNvSpPr>
              <a:spLocks noChangeArrowheads="1"/>
            </p:cNvSpPr>
            <p:nvPr/>
          </p:nvSpPr>
          <p:spPr bwMode="auto">
            <a:xfrm>
              <a:off x="1849" y="894"/>
              <a:ext cx="842" cy="450"/>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7983" name="Oval 31"/>
            <p:cNvSpPr>
              <a:spLocks noChangeArrowheads="1"/>
            </p:cNvSpPr>
            <p:nvPr/>
          </p:nvSpPr>
          <p:spPr bwMode="auto">
            <a:xfrm>
              <a:off x="2462" y="971"/>
              <a:ext cx="1272" cy="539"/>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7984" name="Oval 32"/>
            <p:cNvSpPr>
              <a:spLocks noChangeArrowheads="1"/>
            </p:cNvSpPr>
            <p:nvPr/>
          </p:nvSpPr>
          <p:spPr bwMode="auto">
            <a:xfrm>
              <a:off x="3289" y="394"/>
              <a:ext cx="797" cy="398"/>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7985" name="Oval 33"/>
            <p:cNvSpPr>
              <a:spLocks noChangeArrowheads="1"/>
            </p:cNvSpPr>
            <p:nvPr/>
          </p:nvSpPr>
          <p:spPr bwMode="auto">
            <a:xfrm>
              <a:off x="3412" y="663"/>
              <a:ext cx="797" cy="398"/>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7986" name="Oval 34"/>
            <p:cNvSpPr>
              <a:spLocks noChangeArrowheads="1"/>
            </p:cNvSpPr>
            <p:nvPr/>
          </p:nvSpPr>
          <p:spPr bwMode="auto">
            <a:xfrm>
              <a:off x="3335" y="753"/>
              <a:ext cx="797" cy="668"/>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7987" name="Oval 35"/>
            <p:cNvSpPr>
              <a:spLocks noChangeArrowheads="1"/>
            </p:cNvSpPr>
            <p:nvPr/>
          </p:nvSpPr>
          <p:spPr bwMode="auto">
            <a:xfrm>
              <a:off x="2140" y="548"/>
              <a:ext cx="1640" cy="667"/>
            </a:xfrm>
            <a:prstGeom prst="ellipse">
              <a:avLst/>
            </a:prstGeom>
            <a:solidFill>
              <a:srgbClr val="CEDADB"/>
            </a:solidFill>
            <a:ln w="9525">
              <a:noFill/>
              <a:round/>
              <a:headEnd/>
              <a:tailEnd/>
            </a:ln>
          </p:spPr>
          <p:txBody>
            <a:bodyPr/>
            <a:lstStyle/>
            <a:p>
              <a:endParaRPr lang="zh-CN" altLang="zh-CN">
                <a:latin typeface="+mn-ea"/>
                <a:ea typeface="+mn-ea"/>
              </a:endParaRPr>
            </a:p>
          </p:txBody>
        </p:sp>
      </p:grpSp>
      <p:sp>
        <p:nvSpPr>
          <p:cNvPr id="637988" name="Text Box 36"/>
          <p:cNvSpPr txBox="1">
            <a:spLocks noChangeArrowheads="1"/>
          </p:cNvSpPr>
          <p:nvPr/>
        </p:nvSpPr>
        <p:spPr bwMode="auto">
          <a:xfrm>
            <a:off x="2703513" y="2327275"/>
            <a:ext cx="1098550" cy="457200"/>
          </a:xfrm>
          <a:prstGeom prst="rect">
            <a:avLst/>
          </a:prstGeom>
          <a:noFill/>
          <a:ln w="9525">
            <a:noFill/>
            <a:miter lim="800000"/>
            <a:headEnd/>
            <a:tailEnd/>
          </a:ln>
        </p:spPr>
        <p:txBody>
          <a:bodyPr wrap="none">
            <a:spAutoFit/>
          </a:bodyPr>
          <a:lstStyle/>
          <a:p>
            <a:r>
              <a:rPr kumimoji="1" lang="zh-CN" altLang="en-US" sz="2400">
                <a:latin typeface="+mn-ea"/>
                <a:ea typeface="+mn-ea"/>
              </a:rPr>
              <a:t>城域网</a:t>
            </a:r>
          </a:p>
        </p:txBody>
      </p:sp>
      <p:sp>
        <p:nvSpPr>
          <p:cNvPr id="637989" name="Text Box 37"/>
          <p:cNvSpPr txBox="1">
            <a:spLocks noChangeArrowheads="1"/>
          </p:cNvSpPr>
          <p:nvPr/>
        </p:nvSpPr>
        <p:spPr bwMode="auto">
          <a:xfrm>
            <a:off x="5608638" y="2341563"/>
            <a:ext cx="1098550" cy="457200"/>
          </a:xfrm>
          <a:prstGeom prst="rect">
            <a:avLst/>
          </a:prstGeom>
          <a:noFill/>
          <a:ln w="9525">
            <a:noFill/>
            <a:miter lim="800000"/>
            <a:headEnd/>
            <a:tailEnd/>
          </a:ln>
        </p:spPr>
        <p:txBody>
          <a:bodyPr wrap="none">
            <a:spAutoFit/>
          </a:bodyPr>
          <a:lstStyle/>
          <a:p>
            <a:r>
              <a:rPr kumimoji="1" lang="zh-CN" altLang="en-US" sz="2400">
                <a:latin typeface="+mn-ea"/>
                <a:ea typeface="+mn-ea"/>
              </a:rPr>
              <a:t>城域网</a:t>
            </a:r>
          </a:p>
        </p:txBody>
      </p:sp>
      <p:grpSp>
        <p:nvGrpSpPr>
          <p:cNvPr id="637990" name="Group 38"/>
          <p:cNvGrpSpPr>
            <a:grpSpLocks/>
          </p:cNvGrpSpPr>
          <p:nvPr/>
        </p:nvGrpSpPr>
        <p:grpSpPr bwMode="auto">
          <a:xfrm>
            <a:off x="815975" y="3124200"/>
            <a:ext cx="1052513" cy="663575"/>
            <a:chOff x="1680" y="240"/>
            <a:chExt cx="2529" cy="1270"/>
          </a:xfrm>
        </p:grpSpPr>
        <p:sp>
          <p:nvSpPr>
            <p:cNvPr id="637991" name="Oval 39"/>
            <p:cNvSpPr>
              <a:spLocks noChangeArrowheads="1"/>
            </p:cNvSpPr>
            <p:nvPr/>
          </p:nvSpPr>
          <p:spPr bwMode="auto">
            <a:xfrm>
              <a:off x="2554" y="240"/>
              <a:ext cx="1088" cy="513"/>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7992" name="Oval 40"/>
            <p:cNvSpPr>
              <a:spLocks noChangeArrowheads="1"/>
            </p:cNvSpPr>
            <p:nvPr/>
          </p:nvSpPr>
          <p:spPr bwMode="auto">
            <a:xfrm>
              <a:off x="1941" y="381"/>
              <a:ext cx="827" cy="513"/>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7993" name="Oval 41"/>
            <p:cNvSpPr>
              <a:spLocks noChangeArrowheads="1"/>
            </p:cNvSpPr>
            <p:nvPr/>
          </p:nvSpPr>
          <p:spPr bwMode="auto">
            <a:xfrm>
              <a:off x="1680" y="702"/>
              <a:ext cx="552" cy="411"/>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7994" name="Oval 42"/>
            <p:cNvSpPr>
              <a:spLocks noChangeArrowheads="1"/>
            </p:cNvSpPr>
            <p:nvPr/>
          </p:nvSpPr>
          <p:spPr bwMode="auto">
            <a:xfrm>
              <a:off x="1849" y="894"/>
              <a:ext cx="842" cy="450"/>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7995" name="Oval 43"/>
            <p:cNvSpPr>
              <a:spLocks noChangeArrowheads="1"/>
            </p:cNvSpPr>
            <p:nvPr/>
          </p:nvSpPr>
          <p:spPr bwMode="auto">
            <a:xfrm>
              <a:off x="2462" y="971"/>
              <a:ext cx="1272" cy="539"/>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7996" name="Oval 44"/>
            <p:cNvSpPr>
              <a:spLocks noChangeArrowheads="1"/>
            </p:cNvSpPr>
            <p:nvPr/>
          </p:nvSpPr>
          <p:spPr bwMode="auto">
            <a:xfrm>
              <a:off x="3289" y="394"/>
              <a:ext cx="797" cy="398"/>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7997" name="Oval 45"/>
            <p:cNvSpPr>
              <a:spLocks noChangeArrowheads="1"/>
            </p:cNvSpPr>
            <p:nvPr/>
          </p:nvSpPr>
          <p:spPr bwMode="auto">
            <a:xfrm>
              <a:off x="3412" y="663"/>
              <a:ext cx="797" cy="398"/>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7998" name="Oval 46"/>
            <p:cNvSpPr>
              <a:spLocks noChangeArrowheads="1"/>
            </p:cNvSpPr>
            <p:nvPr/>
          </p:nvSpPr>
          <p:spPr bwMode="auto">
            <a:xfrm>
              <a:off x="3335" y="753"/>
              <a:ext cx="797" cy="668"/>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7999" name="Oval 47"/>
            <p:cNvSpPr>
              <a:spLocks noChangeArrowheads="1"/>
            </p:cNvSpPr>
            <p:nvPr/>
          </p:nvSpPr>
          <p:spPr bwMode="auto">
            <a:xfrm>
              <a:off x="2140" y="548"/>
              <a:ext cx="1640" cy="667"/>
            </a:xfrm>
            <a:prstGeom prst="ellipse">
              <a:avLst/>
            </a:prstGeom>
            <a:solidFill>
              <a:srgbClr val="CEDADB"/>
            </a:solidFill>
            <a:ln w="9525">
              <a:noFill/>
              <a:round/>
              <a:headEnd/>
              <a:tailEnd/>
            </a:ln>
          </p:spPr>
          <p:txBody>
            <a:bodyPr/>
            <a:lstStyle/>
            <a:p>
              <a:endParaRPr lang="zh-CN" altLang="zh-CN">
                <a:latin typeface="+mn-ea"/>
                <a:ea typeface="+mn-ea"/>
              </a:endParaRPr>
            </a:p>
          </p:txBody>
        </p:sp>
      </p:grpSp>
      <p:sp>
        <p:nvSpPr>
          <p:cNvPr id="638000" name="Text Box 48"/>
          <p:cNvSpPr txBox="1">
            <a:spLocks noChangeArrowheads="1"/>
          </p:cNvSpPr>
          <p:nvPr/>
        </p:nvSpPr>
        <p:spPr bwMode="auto">
          <a:xfrm>
            <a:off x="823913" y="3206750"/>
            <a:ext cx="1098550" cy="457200"/>
          </a:xfrm>
          <a:prstGeom prst="rect">
            <a:avLst/>
          </a:prstGeom>
          <a:noFill/>
          <a:ln w="9525">
            <a:noFill/>
            <a:miter lim="800000"/>
            <a:headEnd/>
            <a:tailEnd/>
          </a:ln>
        </p:spPr>
        <p:txBody>
          <a:bodyPr wrap="none">
            <a:spAutoFit/>
          </a:bodyPr>
          <a:lstStyle/>
          <a:p>
            <a:r>
              <a:rPr kumimoji="1" lang="zh-CN" altLang="en-US" sz="2400">
                <a:latin typeface="+mn-ea"/>
                <a:ea typeface="+mn-ea"/>
              </a:rPr>
              <a:t>接入网</a:t>
            </a:r>
          </a:p>
        </p:txBody>
      </p:sp>
      <p:grpSp>
        <p:nvGrpSpPr>
          <p:cNvPr id="638001" name="Group 49"/>
          <p:cNvGrpSpPr>
            <a:grpSpLocks/>
          </p:cNvGrpSpPr>
          <p:nvPr/>
        </p:nvGrpSpPr>
        <p:grpSpPr bwMode="auto">
          <a:xfrm>
            <a:off x="2195513" y="3124200"/>
            <a:ext cx="1052512" cy="663575"/>
            <a:chOff x="1680" y="240"/>
            <a:chExt cx="2529" cy="1270"/>
          </a:xfrm>
        </p:grpSpPr>
        <p:sp>
          <p:nvSpPr>
            <p:cNvPr id="638002" name="Oval 50"/>
            <p:cNvSpPr>
              <a:spLocks noChangeArrowheads="1"/>
            </p:cNvSpPr>
            <p:nvPr/>
          </p:nvSpPr>
          <p:spPr bwMode="auto">
            <a:xfrm>
              <a:off x="2554" y="240"/>
              <a:ext cx="1088" cy="513"/>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03" name="Oval 51"/>
            <p:cNvSpPr>
              <a:spLocks noChangeArrowheads="1"/>
            </p:cNvSpPr>
            <p:nvPr/>
          </p:nvSpPr>
          <p:spPr bwMode="auto">
            <a:xfrm>
              <a:off x="1941" y="381"/>
              <a:ext cx="827" cy="513"/>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04" name="Oval 52"/>
            <p:cNvSpPr>
              <a:spLocks noChangeArrowheads="1"/>
            </p:cNvSpPr>
            <p:nvPr/>
          </p:nvSpPr>
          <p:spPr bwMode="auto">
            <a:xfrm>
              <a:off x="1680" y="702"/>
              <a:ext cx="552" cy="411"/>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05" name="Oval 53"/>
            <p:cNvSpPr>
              <a:spLocks noChangeArrowheads="1"/>
            </p:cNvSpPr>
            <p:nvPr/>
          </p:nvSpPr>
          <p:spPr bwMode="auto">
            <a:xfrm>
              <a:off x="1849" y="894"/>
              <a:ext cx="842" cy="450"/>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06" name="Oval 54"/>
            <p:cNvSpPr>
              <a:spLocks noChangeArrowheads="1"/>
            </p:cNvSpPr>
            <p:nvPr/>
          </p:nvSpPr>
          <p:spPr bwMode="auto">
            <a:xfrm>
              <a:off x="2462" y="971"/>
              <a:ext cx="1272" cy="539"/>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07" name="Oval 55"/>
            <p:cNvSpPr>
              <a:spLocks noChangeArrowheads="1"/>
            </p:cNvSpPr>
            <p:nvPr/>
          </p:nvSpPr>
          <p:spPr bwMode="auto">
            <a:xfrm>
              <a:off x="3289" y="394"/>
              <a:ext cx="797" cy="398"/>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08" name="Oval 56"/>
            <p:cNvSpPr>
              <a:spLocks noChangeArrowheads="1"/>
            </p:cNvSpPr>
            <p:nvPr/>
          </p:nvSpPr>
          <p:spPr bwMode="auto">
            <a:xfrm>
              <a:off x="3412" y="663"/>
              <a:ext cx="797" cy="398"/>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09" name="Oval 57"/>
            <p:cNvSpPr>
              <a:spLocks noChangeArrowheads="1"/>
            </p:cNvSpPr>
            <p:nvPr/>
          </p:nvSpPr>
          <p:spPr bwMode="auto">
            <a:xfrm>
              <a:off x="3335" y="753"/>
              <a:ext cx="797" cy="668"/>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10" name="Oval 58"/>
            <p:cNvSpPr>
              <a:spLocks noChangeArrowheads="1"/>
            </p:cNvSpPr>
            <p:nvPr/>
          </p:nvSpPr>
          <p:spPr bwMode="auto">
            <a:xfrm>
              <a:off x="2140" y="548"/>
              <a:ext cx="1640" cy="667"/>
            </a:xfrm>
            <a:prstGeom prst="ellipse">
              <a:avLst/>
            </a:prstGeom>
            <a:solidFill>
              <a:srgbClr val="CEDADB"/>
            </a:solidFill>
            <a:ln w="9525">
              <a:noFill/>
              <a:round/>
              <a:headEnd/>
              <a:tailEnd/>
            </a:ln>
          </p:spPr>
          <p:txBody>
            <a:bodyPr/>
            <a:lstStyle/>
            <a:p>
              <a:endParaRPr lang="zh-CN" altLang="zh-CN">
                <a:latin typeface="+mn-ea"/>
                <a:ea typeface="+mn-ea"/>
              </a:endParaRPr>
            </a:p>
          </p:txBody>
        </p:sp>
      </p:grpSp>
      <p:sp>
        <p:nvSpPr>
          <p:cNvPr id="638011" name="Text Box 59"/>
          <p:cNvSpPr txBox="1">
            <a:spLocks noChangeArrowheads="1"/>
          </p:cNvSpPr>
          <p:nvPr/>
        </p:nvSpPr>
        <p:spPr bwMode="auto">
          <a:xfrm>
            <a:off x="2203450" y="3206750"/>
            <a:ext cx="1098550" cy="457200"/>
          </a:xfrm>
          <a:prstGeom prst="rect">
            <a:avLst/>
          </a:prstGeom>
          <a:noFill/>
          <a:ln w="9525">
            <a:noFill/>
            <a:miter lim="800000"/>
            <a:headEnd/>
            <a:tailEnd/>
          </a:ln>
        </p:spPr>
        <p:txBody>
          <a:bodyPr wrap="none">
            <a:spAutoFit/>
          </a:bodyPr>
          <a:lstStyle/>
          <a:p>
            <a:r>
              <a:rPr kumimoji="1" lang="zh-CN" altLang="en-US" sz="2400">
                <a:latin typeface="+mn-ea"/>
                <a:ea typeface="+mn-ea"/>
              </a:rPr>
              <a:t>接入网</a:t>
            </a:r>
          </a:p>
        </p:txBody>
      </p:sp>
      <p:grpSp>
        <p:nvGrpSpPr>
          <p:cNvPr id="638012" name="Group 60"/>
          <p:cNvGrpSpPr>
            <a:grpSpLocks/>
          </p:cNvGrpSpPr>
          <p:nvPr/>
        </p:nvGrpSpPr>
        <p:grpSpPr bwMode="auto">
          <a:xfrm>
            <a:off x="3408363" y="3124200"/>
            <a:ext cx="1052512" cy="663575"/>
            <a:chOff x="1680" y="240"/>
            <a:chExt cx="2529" cy="1270"/>
          </a:xfrm>
        </p:grpSpPr>
        <p:sp>
          <p:nvSpPr>
            <p:cNvPr id="638013" name="Oval 61"/>
            <p:cNvSpPr>
              <a:spLocks noChangeArrowheads="1"/>
            </p:cNvSpPr>
            <p:nvPr/>
          </p:nvSpPr>
          <p:spPr bwMode="auto">
            <a:xfrm>
              <a:off x="2554" y="240"/>
              <a:ext cx="1088" cy="513"/>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14" name="Oval 62"/>
            <p:cNvSpPr>
              <a:spLocks noChangeArrowheads="1"/>
            </p:cNvSpPr>
            <p:nvPr/>
          </p:nvSpPr>
          <p:spPr bwMode="auto">
            <a:xfrm>
              <a:off x="1941" y="381"/>
              <a:ext cx="827" cy="513"/>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15" name="Oval 63"/>
            <p:cNvSpPr>
              <a:spLocks noChangeArrowheads="1"/>
            </p:cNvSpPr>
            <p:nvPr/>
          </p:nvSpPr>
          <p:spPr bwMode="auto">
            <a:xfrm>
              <a:off x="1680" y="702"/>
              <a:ext cx="552" cy="411"/>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16" name="Oval 64"/>
            <p:cNvSpPr>
              <a:spLocks noChangeArrowheads="1"/>
            </p:cNvSpPr>
            <p:nvPr/>
          </p:nvSpPr>
          <p:spPr bwMode="auto">
            <a:xfrm>
              <a:off x="1849" y="894"/>
              <a:ext cx="842" cy="450"/>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17" name="Oval 65"/>
            <p:cNvSpPr>
              <a:spLocks noChangeArrowheads="1"/>
            </p:cNvSpPr>
            <p:nvPr/>
          </p:nvSpPr>
          <p:spPr bwMode="auto">
            <a:xfrm>
              <a:off x="2462" y="971"/>
              <a:ext cx="1272" cy="539"/>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18" name="Oval 66"/>
            <p:cNvSpPr>
              <a:spLocks noChangeArrowheads="1"/>
            </p:cNvSpPr>
            <p:nvPr/>
          </p:nvSpPr>
          <p:spPr bwMode="auto">
            <a:xfrm>
              <a:off x="3289" y="394"/>
              <a:ext cx="797" cy="398"/>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19" name="Oval 67"/>
            <p:cNvSpPr>
              <a:spLocks noChangeArrowheads="1"/>
            </p:cNvSpPr>
            <p:nvPr/>
          </p:nvSpPr>
          <p:spPr bwMode="auto">
            <a:xfrm>
              <a:off x="3412" y="663"/>
              <a:ext cx="797" cy="398"/>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20" name="Oval 68"/>
            <p:cNvSpPr>
              <a:spLocks noChangeArrowheads="1"/>
            </p:cNvSpPr>
            <p:nvPr/>
          </p:nvSpPr>
          <p:spPr bwMode="auto">
            <a:xfrm>
              <a:off x="3335" y="753"/>
              <a:ext cx="797" cy="668"/>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21" name="Oval 69"/>
            <p:cNvSpPr>
              <a:spLocks noChangeArrowheads="1"/>
            </p:cNvSpPr>
            <p:nvPr/>
          </p:nvSpPr>
          <p:spPr bwMode="auto">
            <a:xfrm>
              <a:off x="2140" y="548"/>
              <a:ext cx="1640" cy="667"/>
            </a:xfrm>
            <a:prstGeom prst="ellipse">
              <a:avLst/>
            </a:prstGeom>
            <a:solidFill>
              <a:srgbClr val="CEDADB"/>
            </a:solidFill>
            <a:ln w="9525">
              <a:noFill/>
              <a:round/>
              <a:headEnd/>
              <a:tailEnd/>
            </a:ln>
          </p:spPr>
          <p:txBody>
            <a:bodyPr/>
            <a:lstStyle/>
            <a:p>
              <a:endParaRPr lang="zh-CN" altLang="zh-CN">
                <a:latin typeface="+mn-ea"/>
                <a:ea typeface="+mn-ea"/>
              </a:endParaRPr>
            </a:p>
          </p:txBody>
        </p:sp>
      </p:grpSp>
      <p:sp>
        <p:nvSpPr>
          <p:cNvPr id="638022" name="Text Box 70"/>
          <p:cNvSpPr txBox="1">
            <a:spLocks noChangeArrowheads="1"/>
          </p:cNvSpPr>
          <p:nvPr/>
        </p:nvSpPr>
        <p:spPr bwMode="auto">
          <a:xfrm>
            <a:off x="3416300" y="3206750"/>
            <a:ext cx="1098550" cy="457200"/>
          </a:xfrm>
          <a:prstGeom prst="rect">
            <a:avLst/>
          </a:prstGeom>
          <a:noFill/>
          <a:ln w="9525">
            <a:noFill/>
            <a:miter lim="800000"/>
            <a:headEnd/>
            <a:tailEnd/>
          </a:ln>
        </p:spPr>
        <p:txBody>
          <a:bodyPr wrap="none">
            <a:spAutoFit/>
          </a:bodyPr>
          <a:lstStyle/>
          <a:p>
            <a:r>
              <a:rPr kumimoji="1" lang="zh-CN" altLang="en-US" sz="2400">
                <a:latin typeface="+mn-ea"/>
                <a:ea typeface="+mn-ea"/>
              </a:rPr>
              <a:t>接入网</a:t>
            </a:r>
          </a:p>
        </p:txBody>
      </p:sp>
      <p:grpSp>
        <p:nvGrpSpPr>
          <p:cNvPr id="638023" name="Group 71"/>
          <p:cNvGrpSpPr>
            <a:grpSpLocks/>
          </p:cNvGrpSpPr>
          <p:nvPr/>
        </p:nvGrpSpPr>
        <p:grpSpPr bwMode="auto">
          <a:xfrm>
            <a:off x="4749800" y="3124200"/>
            <a:ext cx="1052513" cy="663575"/>
            <a:chOff x="1680" y="240"/>
            <a:chExt cx="2529" cy="1270"/>
          </a:xfrm>
        </p:grpSpPr>
        <p:sp>
          <p:nvSpPr>
            <p:cNvPr id="638024" name="Oval 72"/>
            <p:cNvSpPr>
              <a:spLocks noChangeArrowheads="1"/>
            </p:cNvSpPr>
            <p:nvPr/>
          </p:nvSpPr>
          <p:spPr bwMode="auto">
            <a:xfrm>
              <a:off x="2554" y="240"/>
              <a:ext cx="1088" cy="513"/>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25" name="Oval 73"/>
            <p:cNvSpPr>
              <a:spLocks noChangeArrowheads="1"/>
            </p:cNvSpPr>
            <p:nvPr/>
          </p:nvSpPr>
          <p:spPr bwMode="auto">
            <a:xfrm>
              <a:off x="1941" y="381"/>
              <a:ext cx="827" cy="513"/>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26" name="Oval 74"/>
            <p:cNvSpPr>
              <a:spLocks noChangeArrowheads="1"/>
            </p:cNvSpPr>
            <p:nvPr/>
          </p:nvSpPr>
          <p:spPr bwMode="auto">
            <a:xfrm>
              <a:off x="1680" y="702"/>
              <a:ext cx="552" cy="411"/>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27" name="Oval 75"/>
            <p:cNvSpPr>
              <a:spLocks noChangeArrowheads="1"/>
            </p:cNvSpPr>
            <p:nvPr/>
          </p:nvSpPr>
          <p:spPr bwMode="auto">
            <a:xfrm>
              <a:off x="1849" y="894"/>
              <a:ext cx="842" cy="450"/>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28" name="Oval 76"/>
            <p:cNvSpPr>
              <a:spLocks noChangeArrowheads="1"/>
            </p:cNvSpPr>
            <p:nvPr/>
          </p:nvSpPr>
          <p:spPr bwMode="auto">
            <a:xfrm>
              <a:off x="2462" y="971"/>
              <a:ext cx="1272" cy="539"/>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29" name="Oval 77"/>
            <p:cNvSpPr>
              <a:spLocks noChangeArrowheads="1"/>
            </p:cNvSpPr>
            <p:nvPr/>
          </p:nvSpPr>
          <p:spPr bwMode="auto">
            <a:xfrm>
              <a:off x="3289" y="394"/>
              <a:ext cx="797" cy="398"/>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30" name="Oval 78"/>
            <p:cNvSpPr>
              <a:spLocks noChangeArrowheads="1"/>
            </p:cNvSpPr>
            <p:nvPr/>
          </p:nvSpPr>
          <p:spPr bwMode="auto">
            <a:xfrm>
              <a:off x="3412" y="663"/>
              <a:ext cx="797" cy="398"/>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31" name="Oval 79"/>
            <p:cNvSpPr>
              <a:spLocks noChangeArrowheads="1"/>
            </p:cNvSpPr>
            <p:nvPr/>
          </p:nvSpPr>
          <p:spPr bwMode="auto">
            <a:xfrm>
              <a:off x="3335" y="753"/>
              <a:ext cx="797" cy="668"/>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32" name="Oval 80"/>
            <p:cNvSpPr>
              <a:spLocks noChangeArrowheads="1"/>
            </p:cNvSpPr>
            <p:nvPr/>
          </p:nvSpPr>
          <p:spPr bwMode="auto">
            <a:xfrm>
              <a:off x="2140" y="548"/>
              <a:ext cx="1640" cy="667"/>
            </a:xfrm>
            <a:prstGeom prst="ellipse">
              <a:avLst/>
            </a:prstGeom>
            <a:solidFill>
              <a:srgbClr val="CEDADB"/>
            </a:solidFill>
            <a:ln w="9525">
              <a:noFill/>
              <a:round/>
              <a:headEnd/>
              <a:tailEnd/>
            </a:ln>
          </p:spPr>
          <p:txBody>
            <a:bodyPr/>
            <a:lstStyle/>
            <a:p>
              <a:endParaRPr lang="zh-CN" altLang="zh-CN">
                <a:latin typeface="+mn-ea"/>
                <a:ea typeface="+mn-ea"/>
              </a:endParaRPr>
            </a:p>
          </p:txBody>
        </p:sp>
      </p:grpSp>
      <p:sp>
        <p:nvSpPr>
          <p:cNvPr id="638033" name="Text Box 81"/>
          <p:cNvSpPr txBox="1">
            <a:spLocks noChangeArrowheads="1"/>
          </p:cNvSpPr>
          <p:nvPr/>
        </p:nvSpPr>
        <p:spPr bwMode="auto">
          <a:xfrm>
            <a:off x="4757738" y="3206750"/>
            <a:ext cx="1098550" cy="457200"/>
          </a:xfrm>
          <a:prstGeom prst="rect">
            <a:avLst/>
          </a:prstGeom>
          <a:noFill/>
          <a:ln w="9525">
            <a:noFill/>
            <a:miter lim="800000"/>
            <a:headEnd/>
            <a:tailEnd/>
          </a:ln>
        </p:spPr>
        <p:txBody>
          <a:bodyPr wrap="none">
            <a:spAutoFit/>
          </a:bodyPr>
          <a:lstStyle/>
          <a:p>
            <a:r>
              <a:rPr kumimoji="1" lang="zh-CN" altLang="en-US" sz="2400">
                <a:latin typeface="+mn-ea"/>
                <a:ea typeface="+mn-ea"/>
              </a:rPr>
              <a:t>接入网</a:t>
            </a:r>
          </a:p>
        </p:txBody>
      </p:sp>
      <p:grpSp>
        <p:nvGrpSpPr>
          <p:cNvPr id="638034" name="Group 82"/>
          <p:cNvGrpSpPr>
            <a:grpSpLocks/>
          </p:cNvGrpSpPr>
          <p:nvPr/>
        </p:nvGrpSpPr>
        <p:grpSpPr bwMode="auto">
          <a:xfrm>
            <a:off x="5969000" y="3124200"/>
            <a:ext cx="1052513" cy="663575"/>
            <a:chOff x="1680" y="240"/>
            <a:chExt cx="2529" cy="1270"/>
          </a:xfrm>
        </p:grpSpPr>
        <p:sp>
          <p:nvSpPr>
            <p:cNvPr id="638035" name="Oval 83"/>
            <p:cNvSpPr>
              <a:spLocks noChangeArrowheads="1"/>
            </p:cNvSpPr>
            <p:nvPr/>
          </p:nvSpPr>
          <p:spPr bwMode="auto">
            <a:xfrm>
              <a:off x="2554" y="240"/>
              <a:ext cx="1088" cy="513"/>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36" name="Oval 84"/>
            <p:cNvSpPr>
              <a:spLocks noChangeArrowheads="1"/>
            </p:cNvSpPr>
            <p:nvPr/>
          </p:nvSpPr>
          <p:spPr bwMode="auto">
            <a:xfrm>
              <a:off x="1941" y="381"/>
              <a:ext cx="827" cy="513"/>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37" name="Oval 85"/>
            <p:cNvSpPr>
              <a:spLocks noChangeArrowheads="1"/>
            </p:cNvSpPr>
            <p:nvPr/>
          </p:nvSpPr>
          <p:spPr bwMode="auto">
            <a:xfrm>
              <a:off x="1680" y="702"/>
              <a:ext cx="552" cy="411"/>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38" name="Oval 86"/>
            <p:cNvSpPr>
              <a:spLocks noChangeArrowheads="1"/>
            </p:cNvSpPr>
            <p:nvPr/>
          </p:nvSpPr>
          <p:spPr bwMode="auto">
            <a:xfrm>
              <a:off x="1849" y="894"/>
              <a:ext cx="842" cy="450"/>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39" name="Oval 87"/>
            <p:cNvSpPr>
              <a:spLocks noChangeArrowheads="1"/>
            </p:cNvSpPr>
            <p:nvPr/>
          </p:nvSpPr>
          <p:spPr bwMode="auto">
            <a:xfrm>
              <a:off x="2462" y="971"/>
              <a:ext cx="1272" cy="539"/>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40" name="Oval 88"/>
            <p:cNvSpPr>
              <a:spLocks noChangeArrowheads="1"/>
            </p:cNvSpPr>
            <p:nvPr/>
          </p:nvSpPr>
          <p:spPr bwMode="auto">
            <a:xfrm>
              <a:off x="3289" y="394"/>
              <a:ext cx="797" cy="398"/>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41" name="Oval 89"/>
            <p:cNvSpPr>
              <a:spLocks noChangeArrowheads="1"/>
            </p:cNvSpPr>
            <p:nvPr/>
          </p:nvSpPr>
          <p:spPr bwMode="auto">
            <a:xfrm>
              <a:off x="3412" y="663"/>
              <a:ext cx="797" cy="398"/>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42" name="Oval 90"/>
            <p:cNvSpPr>
              <a:spLocks noChangeArrowheads="1"/>
            </p:cNvSpPr>
            <p:nvPr/>
          </p:nvSpPr>
          <p:spPr bwMode="auto">
            <a:xfrm>
              <a:off x="3335" y="753"/>
              <a:ext cx="797" cy="668"/>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43" name="Oval 91"/>
            <p:cNvSpPr>
              <a:spLocks noChangeArrowheads="1"/>
            </p:cNvSpPr>
            <p:nvPr/>
          </p:nvSpPr>
          <p:spPr bwMode="auto">
            <a:xfrm>
              <a:off x="2140" y="548"/>
              <a:ext cx="1640" cy="667"/>
            </a:xfrm>
            <a:prstGeom prst="ellipse">
              <a:avLst/>
            </a:prstGeom>
            <a:solidFill>
              <a:srgbClr val="CEDADB"/>
            </a:solidFill>
            <a:ln w="9525">
              <a:noFill/>
              <a:round/>
              <a:headEnd/>
              <a:tailEnd/>
            </a:ln>
          </p:spPr>
          <p:txBody>
            <a:bodyPr/>
            <a:lstStyle/>
            <a:p>
              <a:endParaRPr lang="zh-CN" altLang="zh-CN">
                <a:latin typeface="+mn-ea"/>
                <a:ea typeface="+mn-ea"/>
              </a:endParaRPr>
            </a:p>
          </p:txBody>
        </p:sp>
      </p:grpSp>
      <p:sp>
        <p:nvSpPr>
          <p:cNvPr id="638044" name="Text Box 92"/>
          <p:cNvSpPr txBox="1">
            <a:spLocks noChangeArrowheads="1"/>
          </p:cNvSpPr>
          <p:nvPr/>
        </p:nvSpPr>
        <p:spPr bwMode="auto">
          <a:xfrm>
            <a:off x="5976938" y="3206750"/>
            <a:ext cx="1098550" cy="457200"/>
          </a:xfrm>
          <a:prstGeom prst="rect">
            <a:avLst/>
          </a:prstGeom>
          <a:noFill/>
          <a:ln w="9525">
            <a:noFill/>
            <a:miter lim="800000"/>
            <a:headEnd/>
            <a:tailEnd/>
          </a:ln>
        </p:spPr>
        <p:txBody>
          <a:bodyPr wrap="none">
            <a:spAutoFit/>
          </a:bodyPr>
          <a:lstStyle/>
          <a:p>
            <a:r>
              <a:rPr kumimoji="1" lang="zh-CN" altLang="en-US" sz="2400">
                <a:latin typeface="+mn-ea"/>
                <a:ea typeface="+mn-ea"/>
              </a:rPr>
              <a:t>接入网</a:t>
            </a:r>
          </a:p>
        </p:txBody>
      </p:sp>
      <p:grpSp>
        <p:nvGrpSpPr>
          <p:cNvPr id="638045" name="Group 93"/>
          <p:cNvGrpSpPr>
            <a:grpSpLocks/>
          </p:cNvGrpSpPr>
          <p:nvPr/>
        </p:nvGrpSpPr>
        <p:grpSpPr bwMode="auto">
          <a:xfrm>
            <a:off x="7250113" y="3124200"/>
            <a:ext cx="1052512" cy="663575"/>
            <a:chOff x="1680" y="240"/>
            <a:chExt cx="2529" cy="1270"/>
          </a:xfrm>
        </p:grpSpPr>
        <p:sp>
          <p:nvSpPr>
            <p:cNvPr id="638046" name="Oval 94"/>
            <p:cNvSpPr>
              <a:spLocks noChangeArrowheads="1"/>
            </p:cNvSpPr>
            <p:nvPr/>
          </p:nvSpPr>
          <p:spPr bwMode="auto">
            <a:xfrm>
              <a:off x="2554" y="240"/>
              <a:ext cx="1088" cy="513"/>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47" name="Oval 95"/>
            <p:cNvSpPr>
              <a:spLocks noChangeArrowheads="1"/>
            </p:cNvSpPr>
            <p:nvPr/>
          </p:nvSpPr>
          <p:spPr bwMode="auto">
            <a:xfrm>
              <a:off x="1941" y="381"/>
              <a:ext cx="827" cy="513"/>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48" name="Oval 96"/>
            <p:cNvSpPr>
              <a:spLocks noChangeArrowheads="1"/>
            </p:cNvSpPr>
            <p:nvPr/>
          </p:nvSpPr>
          <p:spPr bwMode="auto">
            <a:xfrm>
              <a:off x="1680" y="702"/>
              <a:ext cx="552" cy="411"/>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49" name="Oval 97"/>
            <p:cNvSpPr>
              <a:spLocks noChangeArrowheads="1"/>
            </p:cNvSpPr>
            <p:nvPr/>
          </p:nvSpPr>
          <p:spPr bwMode="auto">
            <a:xfrm>
              <a:off x="1849" y="894"/>
              <a:ext cx="842" cy="450"/>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50" name="Oval 98"/>
            <p:cNvSpPr>
              <a:spLocks noChangeArrowheads="1"/>
            </p:cNvSpPr>
            <p:nvPr/>
          </p:nvSpPr>
          <p:spPr bwMode="auto">
            <a:xfrm>
              <a:off x="2462" y="971"/>
              <a:ext cx="1272" cy="539"/>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51" name="Oval 99"/>
            <p:cNvSpPr>
              <a:spLocks noChangeArrowheads="1"/>
            </p:cNvSpPr>
            <p:nvPr/>
          </p:nvSpPr>
          <p:spPr bwMode="auto">
            <a:xfrm>
              <a:off x="3289" y="394"/>
              <a:ext cx="797" cy="398"/>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52" name="Oval 100"/>
            <p:cNvSpPr>
              <a:spLocks noChangeArrowheads="1"/>
            </p:cNvSpPr>
            <p:nvPr/>
          </p:nvSpPr>
          <p:spPr bwMode="auto">
            <a:xfrm>
              <a:off x="3412" y="663"/>
              <a:ext cx="797" cy="398"/>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53" name="Oval 101"/>
            <p:cNvSpPr>
              <a:spLocks noChangeArrowheads="1"/>
            </p:cNvSpPr>
            <p:nvPr/>
          </p:nvSpPr>
          <p:spPr bwMode="auto">
            <a:xfrm>
              <a:off x="3335" y="753"/>
              <a:ext cx="797" cy="668"/>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54" name="Oval 102"/>
            <p:cNvSpPr>
              <a:spLocks noChangeArrowheads="1"/>
            </p:cNvSpPr>
            <p:nvPr/>
          </p:nvSpPr>
          <p:spPr bwMode="auto">
            <a:xfrm>
              <a:off x="2140" y="548"/>
              <a:ext cx="1640" cy="667"/>
            </a:xfrm>
            <a:prstGeom prst="ellipse">
              <a:avLst/>
            </a:prstGeom>
            <a:solidFill>
              <a:srgbClr val="CEDADB"/>
            </a:solidFill>
            <a:ln w="9525">
              <a:noFill/>
              <a:round/>
              <a:headEnd/>
              <a:tailEnd/>
            </a:ln>
          </p:spPr>
          <p:txBody>
            <a:bodyPr/>
            <a:lstStyle/>
            <a:p>
              <a:endParaRPr lang="zh-CN" altLang="zh-CN">
                <a:latin typeface="+mn-ea"/>
                <a:ea typeface="+mn-ea"/>
              </a:endParaRPr>
            </a:p>
          </p:txBody>
        </p:sp>
      </p:grpSp>
      <p:sp>
        <p:nvSpPr>
          <p:cNvPr id="638055" name="Text Box 103"/>
          <p:cNvSpPr txBox="1">
            <a:spLocks noChangeArrowheads="1"/>
          </p:cNvSpPr>
          <p:nvPr/>
        </p:nvSpPr>
        <p:spPr bwMode="auto">
          <a:xfrm>
            <a:off x="7258050" y="3206750"/>
            <a:ext cx="1098550" cy="457200"/>
          </a:xfrm>
          <a:prstGeom prst="rect">
            <a:avLst/>
          </a:prstGeom>
          <a:noFill/>
          <a:ln w="9525">
            <a:noFill/>
            <a:miter lim="800000"/>
            <a:headEnd/>
            <a:tailEnd/>
          </a:ln>
        </p:spPr>
        <p:txBody>
          <a:bodyPr wrap="none">
            <a:spAutoFit/>
          </a:bodyPr>
          <a:lstStyle/>
          <a:p>
            <a:r>
              <a:rPr kumimoji="1" lang="zh-CN" altLang="en-US" sz="2400">
                <a:latin typeface="+mn-ea"/>
                <a:ea typeface="+mn-ea"/>
              </a:rPr>
              <a:t>接入网</a:t>
            </a:r>
          </a:p>
        </p:txBody>
      </p:sp>
      <p:grpSp>
        <p:nvGrpSpPr>
          <p:cNvPr id="638056" name="Group 104"/>
          <p:cNvGrpSpPr>
            <a:grpSpLocks/>
          </p:cNvGrpSpPr>
          <p:nvPr/>
        </p:nvGrpSpPr>
        <p:grpSpPr bwMode="auto">
          <a:xfrm>
            <a:off x="323850" y="4254500"/>
            <a:ext cx="1674813" cy="642938"/>
            <a:chOff x="720" y="1296"/>
            <a:chExt cx="816" cy="273"/>
          </a:xfrm>
        </p:grpSpPr>
        <p:sp>
          <p:nvSpPr>
            <p:cNvPr id="638057" name="Line 105"/>
            <p:cNvSpPr>
              <a:spLocks noChangeShapeType="1"/>
            </p:cNvSpPr>
            <p:nvPr/>
          </p:nvSpPr>
          <p:spPr bwMode="auto">
            <a:xfrm rot="-5400000">
              <a:off x="1008" y="1392"/>
              <a:ext cx="192" cy="0"/>
            </a:xfrm>
            <a:prstGeom prst="line">
              <a:avLst/>
            </a:prstGeom>
            <a:noFill/>
            <a:ln w="19050">
              <a:solidFill>
                <a:schemeClr val="tx1"/>
              </a:solidFill>
              <a:round/>
              <a:headEnd/>
              <a:tailEnd/>
            </a:ln>
          </p:spPr>
          <p:txBody>
            <a:bodyPr/>
            <a:lstStyle/>
            <a:p>
              <a:endParaRPr lang="zh-CN" altLang="en-US">
                <a:latin typeface="+mn-ea"/>
                <a:ea typeface="+mn-ea"/>
              </a:endParaRPr>
            </a:p>
          </p:txBody>
        </p:sp>
        <p:sp>
          <p:nvSpPr>
            <p:cNvPr id="638058" name="Line 106"/>
            <p:cNvSpPr>
              <a:spLocks noChangeShapeType="1"/>
            </p:cNvSpPr>
            <p:nvPr/>
          </p:nvSpPr>
          <p:spPr bwMode="auto">
            <a:xfrm rot="-5400000">
              <a:off x="1248" y="1392"/>
              <a:ext cx="192" cy="0"/>
            </a:xfrm>
            <a:prstGeom prst="line">
              <a:avLst/>
            </a:prstGeom>
            <a:noFill/>
            <a:ln w="19050">
              <a:solidFill>
                <a:schemeClr val="tx1"/>
              </a:solidFill>
              <a:round/>
              <a:headEnd/>
              <a:tailEnd/>
            </a:ln>
          </p:spPr>
          <p:txBody>
            <a:bodyPr/>
            <a:lstStyle/>
            <a:p>
              <a:endParaRPr lang="zh-CN" altLang="en-US">
                <a:latin typeface="+mn-ea"/>
                <a:ea typeface="+mn-ea"/>
              </a:endParaRPr>
            </a:p>
          </p:txBody>
        </p:sp>
        <p:sp>
          <p:nvSpPr>
            <p:cNvPr id="638059" name="Line 107"/>
            <p:cNvSpPr>
              <a:spLocks noChangeShapeType="1"/>
            </p:cNvSpPr>
            <p:nvPr/>
          </p:nvSpPr>
          <p:spPr bwMode="auto">
            <a:xfrm rot="-5400000">
              <a:off x="768" y="1392"/>
              <a:ext cx="192" cy="0"/>
            </a:xfrm>
            <a:prstGeom prst="line">
              <a:avLst/>
            </a:prstGeom>
            <a:noFill/>
            <a:ln w="19050">
              <a:solidFill>
                <a:schemeClr val="tx1"/>
              </a:solidFill>
              <a:round/>
              <a:headEnd/>
              <a:tailEnd/>
            </a:ln>
          </p:spPr>
          <p:txBody>
            <a:bodyPr/>
            <a:lstStyle/>
            <a:p>
              <a:endParaRPr lang="zh-CN" altLang="en-US">
                <a:latin typeface="+mn-ea"/>
                <a:ea typeface="+mn-ea"/>
              </a:endParaRPr>
            </a:p>
          </p:txBody>
        </p:sp>
        <p:pic>
          <p:nvPicPr>
            <p:cNvPr id="638060" name="Picture 108"/>
            <p:cNvPicPr>
              <a:picLocks noChangeArrowheads="1"/>
            </p:cNvPicPr>
            <p:nvPr/>
          </p:nvPicPr>
          <p:blipFill>
            <a:blip r:embed="rId2" cstate="print"/>
            <a:srcRect/>
            <a:stretch>
              <a:fillRect/>
            </a:stretch>
          </p:blipFill>
          <p:spPr bwMode="auto">
            <a:xfrm>
              <a:off x="762" y="1398"/>
              <a:ext cx="186" cy="171"/>
            </a:xfrm>
            <a:prstGeom prst="rect">
              <a:avLst/>
            </a:prstGeom>
            <a:noFill/>
            <a:ln w="9525">
              <a:noFill/>
              <a:miter lim="800000"/>
              <a:headEnd/>
              <a:tailEnd/>
            </a:ln>
          </p:spPr>
        </p:pic>
        <p:sp>
          <p:nvSpPr>
            <p:cNvPr id="638061" name="Line 109"/>
            <p:cNvSpPr>
              <a:spLocks noChangeShapeType="1"/>
            </p:cNvSpPr>
            <p:nvPr/>
          </p:nvSpPr>
          <p:spPr bwMode="auto">
            <a:xfrm>
              <a:off x="720" y="1296"/>
              <a:ext cx="816" cy="0"/>
            </a:xfrm>
            <a:prstGeom prst="line">
              <a:avLst/>
            </a:prstGeom>
            <a:noFill/>
            <a:ln w="19050">
              <a:solidFill>
                <a:schemeClr val="tx1"/>
              </a:solidFill>
              <a:round/>
              <a:headEnd/>
              <a:tailEnd/>
            </a:ln>
          </p:spPr>
          <p:txBody>
            <a:bodyPr/>
            <a:lstStyle/>
            <a:p>
              <a:endParaRPr lang="zh-CN" altLang="en-US">
                <a:latin typeface="+mn-ea"/>
                <a:ea typeface="+mn-ea"/>
              </a:endParaRPr>
            </a:p>
          </p:txBody>
        </p:sp>
        <p:pic>
          <p:nvPicPr>
            <p:cNvPr id="638062" name="Picture 110"/>
            <p:cNvPicPr>
              <a:picLocks noChangeArrowheads="1"/>
            </p:cNvPicPr>
            <p:nvPr/>
          </p:nvPicPr>
          <p:blipFill>
            <a:blip r:embed="rId2" cstate="print"/>
            <a:srcRect/>
            <a:stretch>
              <a:fillRect/>
            </a:stretch>
          </p:blipFill>
          <p:spPr bwMode="auto">
            <a:xfrm>
              <a:off x="1014" y="1392"/>
              <a:ext cx="186" cy="171"/>
            </a:xfrm>
            <a:prstGeom prst="rect">
              <a:avLst/>
            </a:prstGeom>
            <a:noFill/>
            <a:ln w="9525">
              <a:noFill/>
              <a:miter lim="800000"/>
              <a:headEnd/>
              <a:tailEnd/>
            </a:ln>
          </p:spPr>
        </p:pic>
        <p:pic>
          <p:nvPicPr>
            <p:cNvPr id="638063" name="Picture 111"/>
            <p:cNvPicPr>
              <a:picLocks noChangeArrowheads="1"/>
            </p:cNvPicPr>
            <p:nvPr/>
          </p:nvPicPr>
          <p:blipFill>
            <a:blip r:embed="rId2" cstate="print"/>
            <a:srcRect/>
            <a:stretch>
              <a:fillRect/>
            </a:stretch>
          </p:blipFill>
          <p:spPr bwMode="auto">
            <a:xfrm>
              <a:off x="1248" y="1392"/>
              <a:ext cx="186" cy="171"/>
            </a:xfrm>
            <a:prstGeom prst="rect">
              <a:avLst/>
            </a:prstGeom>
            <a:noFill/>
            <a:ln w="9525">
              <a:noFill/>
              <a:miter lim="800000"/>
              <a:headEnd/>
              <a:tailEnd/>
            </a:ln>
          </p:spPr>
        </p:pic>
      </p:grpSp>
      <p:grpSp>
        <p:nvGrpSpPr>
          <p:cNvPr id="638064" name="Group 112"/>
          <p:cNvGrpSpPr>
            <a:grpSpLocks/>
          </p:cNvGrpSpPr>
          <p:nvPr/>
        </p:nvGrpSpPr>
        <p:grpSpPr bwMode="auto">
          <a:xfrm>
            <a:off x="2786063" y="4254500"/>
            <a:ext cx="1674812" cy="642938"/>
            <a:chOff x="720" y="1296"/>
            <a:chExt cx="816" cy="273"/>
          </a:xfrm>
        </p:grpSpPr>
        <p:sp>
          <p:nvSpPr>
            <p:cNvPr id="638065" name="Line 113"/>
            <p:cNvSpPr>
              <a:spLocks noChangeShapeType="1"/>
            </p:cNvSpPr>
            <p:nvPr/>
          </p:nvSpPr>
          <p:spPr bwMode="auto">
            <a:xfrm rot="-5400000">
              <a:off x="1008" y="1392"/>
              <a:ext cx="192" cy="0"/>
            </a:xfrm>
            <a:prstGeom prst="line">
              <a:avLst/>
            </a:prstGeom>
            <a:noFill/>
            <a:ln w="19050">
              <a:solidFill>
                <a:schemeClr val="tx1"/>
              </a:solidFill>
              <a:round/>
              <a:headEnd/>
              <a:tailEnd/>
            </a:ln>
          </p:spPr>
          <p:txBody>
            <a:bodyPr/>
            <a:lstStyle/>
            <a:p>
              <a:endParaRPr lang="zh-CN" altLang="en-US">
                <a:latin typeface="+mn-ea"/>
                <a:ea typeface="+mn-ea"/>
              </a:endParaRPr>
            </a:p>
          </p:txBody>
        </p:sp>
        <p:sp>
          <p:nvSpPr>
            <p:cNvPr id="638066" name="Line 114"/>
            <p:cNvSpPr>
              <a:spLocks noChangeShapeType="1"/>
            </p:cNvSpPr>
            <p:nvPr/>
          </p:nvSpPr>
          <p:spPr bwMode="auto">
            <a:xfrm rot="-5400000">
              <a:off x="1248" y="1392"/>
              <a:ext cx="192" cy="0"/>
            </a:xfrm>
            <a:prstGeom prst="line">
              <a:avLst/>
            </a:prstGeom>
            <a:noFill/>
            <a:ln w="19050">
              <a:solidFill>
                <a:schemeClr val="tx1"/>
              </a:solidFill>
              <a:round/>
              <a:headEnd/>
              <a:tailEnd/>
            </a:ln>
          </p:spPr>
          <p:txBody>
            <a:bodyPr/>
            <a:lstStyle/>
            <a:p>
              <a:endParaRPr lang="zh-CN" altLang="en-US">
                <a:latin typeface="+mn-ea"/>
                <a:ea typeface="+mn-ea"/>
              </a:endParaRPr>
            </a:p>
          </p:txBody>
        </p:sp>
        <p:sp>
          <p:nvSpPr>
            <p:cNvPr id="638067" name="Line 115"/>
            <p:cNvSpPr>
              <a:spLocks noChangeShapeType="1"/>
            </p:cNvSpPr>
            <p:nvPr/>
          </p:nvSpPr>
          <p:spPr bwMode="auto">
            <a:xfrm rot="-5400000">
              <a:off x="768" y="1392"/>
              <a:ext cx="192" cy="0"/>
            </a:xfrm>
            <a:prstGeom prst="line">
              <a:avLst/>
            </a:prstGeom>
            <a:noFill/>
            <a:ln w="19050">
              <a:solidFill>
                <a:schemeClr val="tx1"/>
              </a:solidFill>
              <a:round/>
              <a:headEnd/>
              <a:tailEnd/>
            </a:ln>
          </p:spPr>
          <p:txBody>
            <a:bodyPr/>
            <a:lstStyle/>
            <a:p>
              <a:endParaRPr lang="zh-CN" altLang="en-US">
                <a:latin typeface="+mn-ea"/>
                <a:ea typeface="+mn-ea"/>
              </a:endParaRPr>
            </a:p>
          </p:txBody>
        </p:sp>
        <p:pic>
          <p:nvPicPr>
            <p:cNvPr id="638068" name="Picture 116"/>
            <p:cNvPicPr>
              <a:picLocks noChangeArrowheads="1"/>
            </p:cNvPicPr>
            <p:nvPr/>
          </p:nvPicPr>
          <p:blipFill>
            <a:blip r:embed="rId2" cstate="print"/>
            <a:srcRect/>
            <a:stretch>
              <a:fillRect/>
            </a:stretch>
          </p:blipFill>
          <p:spPr bwMode="auto">
            <a:xfrm>
              <a:off x="762" y="1398"/>
              <a:ext cx="186" cy="171"/>
            </a:xfrm>
            <a:prstGeom prst="rect">
              <a:avLst/>
            </a:prstGeom>
            <a:noFill/>
            <a:ln w="9525">
              <a:noFill/>
              <a:miter lim="800000"/>
              <a:headEnd/>
              <a:tailEnd/>
            </a:ln>
          </p:spPr>
        </p:pic>
        <p:sp>
          <p:nvSpPr>
            <p:cNvPr id="638069" name="Line 117"/>
            <p:cNvSpPr>
              <a:spLocks noChangeShapeType="1"/>
            </p:cNvSpPr>
            <p:nvPr/>
          </p:nvSpPr>
          <p:spPr bwMode="auto">
            <a:xfrm>
              <a:off x="720" y="1296"/>
              <a:ext cx="816" cy="0"/>
            </a:xfrm>
            <a:prstGeom prst="line">
              <a:avLst/>
            </a:prstGeom>
            <a:noFill/>
            <a:ln w="19050">
              <a:solidFill>
                <a:schemeClr val="tx1"/>
              </a:solidFill>
              <a:round/>
              <a:headEnd/>
              <a:tailEnd/>
            </a:ln>
          </p:spPr>
          <p:txBody>
            <a:bodyPr/>
            <a:lstStyle/>
            <a:p>
              <a:endParaRPr lang="zh-CN" altLang="en-US">
                <a:latin typeface="+mn-ea"/>
                <a:ea typeface="+mn-ea"/>
              </a:endParaRPr>
            </a:p>
          </p:txBody>
        </p:sp>
        <p:pic>
          <p:nvPicPr>
            <p:cNvPr id="638070" name="Picture 118"/>
            <p:cNvPicPr>
              <a:picLocks noChangeArrowheads="1"/>
            </p:cNvPicPr>
            <p:nvPr/>
          </p:nvPicPr>
          <p:blipFill>
            <a:blip r:embed="rId2" cstate="print"/>
            <a:srcRect/>
            <a:stretch>
              <a:fillRect/>
            </a:stretch>
          </p:blipFill>
          <p:spPr bwMode="auto">
            <a:xfrm>
              <a:off x="1014" y="1392"/>
              <a:ext cx="186" cy="171"/>
            </a:xfrm>
            <a:prstGeom prst="rect">
              <a:avLst/>
            </a:prstGeom>
            <a:noFill/>
            <a:ln w="9525">
              <a:noFill/>
              <a:miter lim="800000"/>
              <a:headEnd/>
              <a:tailEnd/>
            </a:ln>
          </p:spPr>
        </p:pic>
        <p:pic>
          <p:nvPicPr>
            <p:cNvPr id="638071" name="Picture 119"/>
            <p:cNvPicPr>
              <a:picLocks noChangeArrowheads="1"/>
            </p:cNvPicPr>
            <p:nvPr/>
          </p:nvPicPr>
          <p:blipFill>
            <a:blip r:embed="rId2" cstate="print"/>
            <a:srcRect/>
            <a:stretch>
              <a:fillRect/>
            </a:stretch>
          </p:blipFill>
          <p:spPr bwMode="auto">
            <a:xfrm>
              <a:off x="1248" y="1392"/>
              <a:ext cx="186" cy="171"/>
            </a:xfrm>
            <a:prstGeom prst="rect">
              <a:avLst/>
            </a:prstGeom>
            <a:noFill/>
            <a:ln w="9525">
              <a:noFill/>
              <a:miter lim="800000"/>
              <a:headEnd/>
              <a:tailEnd/>
            </a:ln>
          </p:spPr>
        </p:pic>
      </p:grpSp>
      <p:sp>
        <p:nvSpPr>
          <p:cNvPr id="638072" name="Line 120"/>
          <p:cNvSpPr>
            <a:spLocks noChangeShapeType="1"/>
          </p:cNvSpPr>
          <p:nvPr/>
        </p:nvSpPr>
        <p:spPr bwMode="auto">
          <a:xfrm rot="-5400000">
            <a:off x="5317331" y="4480719"/>
            <a:ext cx="452438" cy="0"/>
          </a:xfrm>
          <a:prstGeom prst="line">
            <a:avLst/>
          </a:prstGeom>
          <a:noFill/>
          <a:ln w="28575">
            <a:solidFill>
              <a:srgbClr val="333399"/>
            </a:solidFill>
            <a:round/>
            <a:headEnd/>
            <a:tailEnd/>
          </a:ln>
        </p:spPr>
        <p:txBody>
          <a:bodyPr/>
          <a:lstStyle/>
          <a:p>
            <a:endParaRPr lang="zh-CN" altLang="en-US">
              <a:latin typeface="+mn-ea"/>
              <a:ea typeface="+mn-ea"/>
            </a:endParaRPr>
          </a:p>
        </p:txBody>
      </p:sp>
      <p:sp>
        <p:nvSpPr>
          <p:cNvPr id="638073" name="Line 121"/>
          <p:cNvSpPr>
            <a:spLocks noChangeShapeType="1"/>
          </p:cNvSpPr>
          <p:nvPr/>
        </p:nvSpPr>
        <p:spPr bwMode="auto">
          <a:xfrm rot="-5400000">
            <a:off x="5811044" y="4480719"/>
            <a:ext cx="452438" cy="0"/>
          </a:xfrm>
          <a:prstGeom prst="line">
            <a:avLst/>
          </a:prstGeom>
          <a:noFill/>
          <a:ln w="28575">
            <a:solidFill>
              <a:srgbClr val="333399"/>
            </a:solidFill>
            <a:round/>
            <a:headEnd/>
            <a:tailEnd/>
          </a:ln>
        </p:spPr>
        <p:txBody>
          <a:bodyPr/>
          <a:lstStyle/>
          <a:p>
            <a:endParaRPr lang="zh-CN" altLang="en-US">
              <a:latin typeface="+mn-ea"/>
              <a:ea typeface="+mn-ea"/>
            </a:endParaRPr>
          </a:p>
        </p:txBody>
      </p:sp>
      <p:sp>
        <p:nvSpPr>
          <p:cNvPr id="638074" name="Line 122"/>
          <p:cNvSpPr>
            <a:spLocks noChangeShapeType="1"/>
          </p:cNvSpPr>
          <p:nvPr/>
        </p:nvSpPr>
        <p:spPr bwMode="auto">
          <a:xfrm rot="-5400000">
            <a:off x="4825206" y="4480719"/>
            <a:ext cx="452438" cy="0"/>
          </a:xfrm>
          <a:prstGeom prst="line">
            <a:avLst/>
          </a:prstGeom>
          <a:noFill/>
          <a:ln w="28575">
            <a:solidFill>
              <a:srgbClr val="333399"/>
            </a:solidFill>
            <a:round/>
            <a:headEnd/>
            <a:tailEnd/>
          </a:ln>
        </p:spPr>
        <p:txBody>
          <a:bodyPr/>
          <a:lstStyle/>
          <a:p>
            <a:endParaRPr lang="zh-CN" altLang="en-US">
              <a:latin typeface="+mn-ea"/>
              <a:ea typeface="+mn-ea"/>
            </a:endParaRPr>
          </a:p>
        </p:txBody>
      </p:sp>
      <p:pic>
        <p:nvPicPr>
          <p:cNvPr id="638075" name="Picture 123"/>
          <p:cNvPicPr>
            <a:picLocks noChangeArrowheads="1"/>
          </p:cNvPicPr>
          <p:nvPr/>
        </p:nvPicPr>
        <p:blipFill>
          <a:blip r:embed="rId2" cstate="print"/>
          <a:srcRect/>
          <a:stretch>
            <a:fillRect/>
          </a:stretch>
        </p:blipFill>
        <p:spPr bwMode="auto">
          <a:xfrm>
            <a:off x="4848225" y="4495800"/>
            <a:ext cx="382588" cy="401638"/>
          </a:xfrm>
          <a:prstGeom prst="rect">
            <a:avLst/>
          </a:prstGeom>
          <a:noFill/>
          <a:ln w="9525">
            <a:noFill/>
            <a:miter lim="800000"/>
            <a:headEnd/>
            <a:tailEnd/>
          </a:ln>
        </p:spPr>
      </p:pic>
      <p:sp>
        <p:nvSpPr>
          <p:cNvPr id="638076" name="Line 124"/>
          <p:cNvSpPr>
            <a:spLocks noChangeShapeType="1"/>
          </p:cNvSpPr>
          <p:nvPr/>
        </p:nvSpPr>
        <p:spPr bwMode="auto">
          <a:xfrm>
            <a:off x="4756150" y="4254500"/>
            <a:ext cx="1674813" cy="0"/>
          </a:xfrm>
          <a:prstGeom prst="line">
            <a:avLst/>
          </a:prstGeom>
          <a:noFill/>
          <a:ln w="28575">
            <a:solidFill>
              <a:srgbClr val="333399"/>
            </a:solidFill>
            <a:round/>
            <a:headEnd/>
            <a:tailEnd/>
          </a:ln>
        </p:spPr>
        <p:txBody>
          <a:bodyPr/>
          <a:lstStyle/>
          <a:p>
            <a:endParaRPr lang="zh-CN" altLang="en-US">
              <a:latin typeface="+mn-ea"/>
              <a:ea typeface="+mn-ea"/>
            </a:endParaRPr>
          </a:p>
        </p:txBody>
      </p:sp>
      <p:pic>
        <p:nvPicPr>
          <p:cNvPr id="638077" name="Picture 125"/>
          <p:cNvPicPr>
            <a:picLocks noChangeArrowheads="1"/>
          </p:cNvPicPr>
          <p:nvPr/>
        </p:nvPicPr>
        <p:blipFill>
          <a:blip r:embed="rId2" cstate="print"/>
          <a:srcRect/>
          <a:stretch>
            <a:fillRect/>
          </a:stretch>
        </p:blipFill>
        <p:spPr bwMode="auto">
          <a:xfrm>
            <a:off x="5353050" y="4481513"/>
            <a:ext cx="382588" cy="401637"/>
          </a:xfrm>
          <a:prstGeom prst="rect">
            <a:avLst/>
          </a:prstGeom>
          <a:noFill/>
          <a:ln w="9525">
            <a:noFill/>
            <a:miter lim="800000"/>
            <a:headEnd/>
            <a:tailEnd/>
          </a:ln>
        </p:spPr>
      </p:pic>
      <p:pic>
        <p:nvPicPr>
          <p:cNvPr id="638078" name="Picture 126"/>
          <p:cNvPicPr>
            <a:picLocks noChangeArrowheads="1"/>
          </p:cNvPicPr>
          <p:nvPr/>
        </p:nvPicPr>
        <p:blipFill>
          <a:blip r:embed="rId2" cstate="print"/>
          <a:srcRect/>
          <a:stretch>
            <a:fillRect/>
          </a:stretch>
        </p:blipFill>
        <p:spPr bwMode="auto">
          <a:xfrm>
            <a:off x="5834063" y="4481513"/>
            <a:ext cx="381000" cy="401637"/>
          </a:xfrm>
          <a:prstGeom prst="rect">
            <a:avLst/>
          </a:prstGeom>
          <a:noFill/>
          <a:ln w="9525">
            <a:noFill/>
            <a:miter lim="800000"/>
            <a:headEnd/>
            <a:tailEnd/>
          </a:ln>
        </p:spPr>
      </p:pic>
      <p:sp>
        <p:nvSpPr>
          <p:cNvPr id="638079" name="Line 127"/>
          <p:cNvSpPr>
            <a:spLocks noChangeShapeType="1"/>
          </p:cNvSpPr>
          <p:nvPr/>
        </p:nvSpPr>
        <p:spPr bwMode="auto">
          <a:xfrm rot="-5400000">
            <a:off x="7781131" y="4480719"/>
            <a:ext cx="452438" cy="0"/>
          </a:xfrm>
          <a:prstGeom prst="line">
            <a:avLst/>
          </a:prstGeom>
          <a:noFill/>
          <a:ln w="28575">
            <a:solidFill>
              <a:srgbClr val="333399"/>
            </a:solidFill>
            <a:round/>
            <a:headEnd/>
            <a:tailEnd/>
          </a:ln>
        </p:spPr>
        <p:txBody>
          <a:bodyPr/>
          <a:lstStyle/>
          <a:p>
            <a:endParaRPr lang="zh-CN" altLang="en-US">
              <a:latin typeface="+mn-ea"/>
              <a:ea typeface="+mn-ea"/>
            </a:endParaRPr>
          </a:p>
        </p:txBody>
      </p:sp>
      <p:sp>
        <p:nvSpPr>
          <p:cNvPr id="638080" name="Line 128"/>
          <p:cNvSpPr>
            <a:spLocks noChangeShapeType="1"/>
          </p:cNvSpPr>
          <p:nvPr/>
        </p:nvSpPr>
        <p:spPr bwMode="auto">
          <a:xfrm rot="-5400000">
            <a:off x="8273256" y="4480719"/>
            <a:ext cx="452438" cy="0"/>
          </a:xfrm>
          <a:prstGeom prst="line">
            <a:avLst/>
          </a:prstGeom>
          <a:noFill/>
          <a:ln w="28575">
            <a:solidFill>
              <a:srgbClr val="333399"/>
            </a:solidFill>
            <a:round/>
            <a:headEnd/>
            <a:tailEnd/>
          </a:ln>
        </p:spPr>
        <p:txBody>
          <a:bodyPr/>
          <a:lstStyle/>
          <a:p>
            <a:endParaRPr lang="zh-CN" altLang="en-US">
              <a:latin typeface="+mn-ea"/>
              <a:ea typeface="+mn-ea"/>
            </a:endParaRPr>
          </a:p>
        </p:txBody>
      </p:sp>
      <p:sp>
        <p:nvSpPr>
          <p:cNvPr id="638081" name="Line 129"/>
          <p:cNvSpPr>
            <a:spLocks noChangeShapeType="1"/>
          </p:cNvSpPr>
          <p:nvPr/>
        </p:nvSpPr>
        <p:spPr bwMode="auto">
          <a:xfrm rot="-5400000">
            <a:off x="7287419" y="4480719"/>
            <a:ext cx="452438" cy="0"/>
          </a:xfrm>
          <a:prstGeom prst="line">
            <a:avLst/>
          </a:prstGeom>
          <a:noFill/>
          <a:ln w="28575">
            <a:solidFill>
              <a:srgbClr val="333399"/>
            </a:solidFill>
            <a:round/>
            <a:headEnd/>
            <a:tailEnd/>
          </a:ln>
        </p:spPr>
        <p:txBody>
          <a:bodyPr/>
          <a:lstStyle/>
          <a:p>
            <a:endParaRPr lang="zh-CN" altLang="en-US">
              <a:latin typeface="+mn-ea"/>
              <a:ea typeface="+mn-ea"/>
            </a:endParaRPr>
          </a:p>
        </p:txBody>
      </p:sp>
      <p:pic>
        <p:nvPicPr>
          <p:cNvPr id="638082" name="Picture 130"/>
          <p:cNvPicPr>
            <a:picLocks noChangeArrowheads="1"/>
          </p:cNvPicPr>
          <p:nvPr/>
        </p:nvPicPr>
        <p:blipFill>
          <a:blip r:embed="rId2" cstate="print"/>
          <a:srcRect/>
          <a:stretch>
            <a:fillRect/>
          </a:stretch>
        </p:blipFill>
        <p:spPr bwMode="auto">
          <a:xfrm>
            <a:off x="7323138" y="4495800"/>
            <a:ext cx="382587" cy="401638"/>
          </a:xfrm>
          <a:prstGeom prst="rect">
            <a:avLst/>
          </a:prstGeom>
          <a:noFill/>
          <a:ln w="9525">
            <a:noFill/>
            <a:miter lim="800000"/>
            <a:headEnd/>
            <a:tailEnd/>
          </a:ln>
        </p:spPr>
      </p:pic>
      <p:sp>
        <p:nvSpPr>
          <p:cNvPr id="638083" name="Line 131"/>
          <p:cNvSpPr>
            <a:spLocks noChangeShapeType="1"/>
          </p:cNvSpPr>
          <p:nvPr/>
        </p:nvSpPr>
        <p:spPr bwMode="auto">
          <a:xfrm>
            <a:off x="7218363" y="4254500"/>
            <a:ext cx="1674812" cy="0"/>
          </a:xfrm>
          <a:prstGeom prst="line">
            <a:avLst/>
          </a:prstGeom>
          <a:noFill/>
          <a:ln w="28575">
            <a:solidFill>
              <a:srgbClr val="333399"/>
            </a:solidFill>
            <a:round/>
            <a:headEnd/>
            <a:tailEnd/>
          </a:ln>
        </p:spPr>
        <p:txBody>
          <a:bodyPr/>
          <a:lstStyle/>
          <a:p>
            <a:endParaRPr lang="zh-CN" altLang="en-US">
              <a:latin typeface="+mn-ea"/>
              <a:ea typeface="+mn-ea"/>
            </a:endParaRPr>
          </a:p>
        </p:txBody>
      </p:sp>
      <p:pic>
        <p:nvPicPr>
          <p:cNvPr id="638084" name="Picture 132"/>
          <p:cNvPicPr>
            <a:picLocks noChangeArrowheads="1"/>
          </p:cNvPicPr>
          <p:nvPr/>
        </p:nvPicPr>
        <p:blipFill>
          <a:blip r:embed="rId2" cstate="print"/>
          <a:srcRect/>
          <a:stretch>
            <a:fillRect/>
          </a:stretch>
        </p:blipFill>
        <p:spPr bwMode="auto">
          <a:xfrm>
            <a:off x="7815263" y="4481513"/>
            <a:ext cx="382587" cy="401637"/>
          </a:xfrm>
          <a:prstGeom prst="rect">
            <a:avLst/>
          </a:prstGeom>
          <a:noFill/>
          <a:ln w="9525">
            <a:noFill/>
            <a:miter lim="800000"/>
            <a:headEnd/>
            <a:tailEnd/>
          </a:ln>
        </p:spPr>
      </p:pic>
      <p:pic>
        <p:nvPicPr>
          <p:cNvPr id="638085" name="Picture 133"/>
          <p:cNvPicPr>
            <a:picLocks noChangeArrowheads="1"/>
          </p:cNvPicPr>
          <p:nvPr/>
        </p:nvPicPr>
        <p:blipFill>
          <a:blip r:embed="rId2" cstate="print"/>
          <a:srcRect/>
          <a:stretch>
            <a:fillRect/>
          </a:stretch>
        </p:blipFill>
        <p:spPr bwMode="auto">
          <a:xfrm>
            <a:off x="8308975" y="4481513"/>
            <a:ext cx="381000" cy="401637"/>
          </a:xfrm>
          <a:prstGeom prst="rect">
            <a:avLst/>
          </a:prstGeom>
          <a:noFill/>
          <a:ln w="9525">
            <a:noFill/>
            <a:miter lim="800000"/>
            <a:headEnd/>
            <a:tailEnd/>
          </a:ln>
        </p:spPr>
      </p:pic>
      <p:grpSp>
        <p:nvGrpSpPr>
          <p:cNvPr id="638086" name="Group 134"/>
          <p:cNvGrpSpPr>
            <a:grpSpLocks/>
          </p:cNvGrpSpPr>
          <p:nvPr/>
        </p:nvGrpSpPr>
        <p:grpSpPr bwMode="auto">
          <a:xfrm>
            <a:off x="3278188" y="1428750"/>
            <a:ext cx="2825750" cy="777875"/>
            <a:chOff x="1680" y="240"/>
            <a:chExt cx="2529" cy="1270"/>
          </a:xfrm>
        </p:grpSpPr>
        <p:sp>
          <p:nvSpPr>
            <p:cNvPr id="638087" name="Oval 135"/>
            <p:cNvSpPr>
              <a:spLocks noChangeArrowheads="1"/>
            </p:cNvSpPr>
            <p:nvPr/>
          </p:nvSpPr>
          <p:spPr bwMode="auto">
            <a:xfrm>
              <a:off x="2554" y="240"/>
              <a:ext cx="1088" cy="513"/>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88" name="Oval 136"/>
            <p:cNvSpPr>
              <a:spLocks noChangeArrowheads="1"/>
            </p:cNvSpPr>
            <p:nvPr/>
          </p:nvSpPr>
          <p:spPr bwMode="auto">
            <a:xfrm>
              <a:off x="1941" y="381"/>
              <a:ext cx="827" cy="513"/>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89" name="Oval 137"/>
            <p:cNvSpPr>
              <a:spLocks noChangeArrowheads="1"/>
            </p:cNvSpPr>
            <p:nvPr/>
          </p:nvSpPr>
          <p:spPr bwMode="auto">
            <a:xfrm>
              <a:off x="1680" y="702"/>
              <a:ext cx="552" cy="411"/>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90" name="Oval 138"/>
            <p:cNvSpPr>
              <a:spLocks noChangeArrowheads="1"/>
            </p:cNvSpPr>
            <p:nvPr/>
          </p:nvSpPr>
          <p:spPr bwMode="auto">
            <a:xfrm>
              <a:off x="1849" y="894"/>
              <a:ext cx="842" cy="450"/>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91" name="Oval 139"/>
            <p:cNvSpPr>
              <a:spLocks noChangeArrowheads="1"/>
            </p:cNvSpPr>
            <p:nvPr/>
          </p:nvSpPr>
          <p:spPr bwMode="auto">
            <a:xfrm>
              <a:off x="2462" y="971"/>
              <a:ext cx="1272" cy="539"/>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92" name="Oval 140"/>
            <p:cNvSpPr>
              <a:spLocks noChangeArrowheads="1"/>
            </p:cNvSpPr>
            <p:nvPr/>
          </p:nvSpPr>
          <p:spPr bwMode="auto">
            <a:xfrm>
              <a:off x="3289" y="394"/>
              <a:ext cx="797" cy="398"/>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93" name="Oval 141"/>
            <p:cNvSpPr>
              <a:spLocks noChangeArrowheads="1"/>
            </p:cNvSpPr>
            <p:nvPr/>
          </p:nvSpPr>
          <p:spPr bwMode="auto">
            <a:xfrm>
              <a:off x="3412" y="663"/>
              <a:ext cx="797" cy="398"/>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94" name="Oval 142"/>
            <p:cNvSpPr>
              <a:spLocks noChangeArrowheads="1"/>
            </p:cNvSpPr>
            <p:nvPr/>
          </p:nvSpPr>
          <p:spPr bwMode="auto">
            <a:xfrm>
              <a:off x="3335" y="753"/>
              <a:ext cx="797" cy="668"/>
            </a:xfrm>
            <a:prstGeom prst="ellipse">
              <a:avLst/>
            </a:prstGeom>
            <a:solidFill>
              <a:srgbClr val="CEDADB"/>
            </a:solidFill>
            <a:ln w="9525">
              <a:noFill/>
              <a:round/>
              <a:headEnd/>
              <a:tailEnd/>
            </a:ln>
          </p:spPr>
          <p:txBody>
            <a:bodyPr/>
            <a:lstStyle/>
            <a:p>
              <a:endParaRPr lang="zh-CN" altLang="zh-CN">
                <a:latin typeface="+mn-ea"/>
                <a:ea typeface="+mn-ea"/>
              </a:endParaRPr>
            </a:p>
          </p:txBody>
        </p:sp>
        <p:sp>
          <p:nvSpPr>
            <p:cNvPr id="638095" name="Oval 143"/>
            <p:cNvSpPr>
              <a:spLocks noChangeArrowheads="1"/>
            </p:cNvSpPr>
            <p:nvPr/>
          </p:nvSpPr>
          <p:spPr bwMode="auto">
            <a:xfrm>
              <a:off x="2140" y="548"/>
              <a:ext cx="1640" cy="667"/>
            </a:xfrm>
            <a:prstGeom prst="ellipse">
              <a:avLst/>
            </a:prstGeom>
            <a:solidFill>
              <a:srgbClr val="CEDADB"/>
            </a:solidFill>
            <a:ln w="9525">
              <a:noFill/>
              <a:round/>
              <a:headEnd/>
              <a:tailEnd/>
            </a:ln>
          </p:spPr>
          <p:txBody>
            <a:bodyPr/>
            <a:lstStyle/>
            <a:p>
              <a:endParaRPr lang="zh-CN" altLang="zh-CN">
                <a:latin typeface="+mn-ea"/>
                <a:ea typeface="+mn-ea"/>
              </a:endParaRPr>
            </a:p>
          </p:txBody>
        </p:sp>
      </p:grpSp>
      <p:sp>
        <p:nvSpPr>
          <p:cNvPr id="638096" name="Text Box 144"/>
          <p:cNvSpPr txBox="1">
            <a:spLocks noChangeArrowheads="1"/>
          </p:cNvSpPr>
          <p:nvPr/>
        </p:nvSpPr>
        <p:spPr bwMode="auto">
          <a:xfrm>
            <a:off x="4140200" y="1497013"/>
            <a:ext cx="1250950" cy="519112"/>
          </a:xfrm>
          <a:prstGeom prst="rect">
            <a:avLst/>
          </a:prstGeom>
          <a:noFill/>
          <a:ln w="9525">
            <a:noFill/>
            <a:miter lim="800000"/>
            <a:headEnd/>
            <a:tailEnd/>
          </a:ln>
        </p:spPr>
        <p:txBody>
          <a:bodyPr wrap="none">
            <a:spAutoFit/>
          </a:bodyPr>
          <a:lstStyle/>
          <a:p>
            <a:r>
              <a:rPr kumimoji="1" lang="zh-CN" altLang="en-US" sz="2800">
                <a:latin typeface="+mn-ea"/>
                <a:ea typeface="+mn-ea"/>
              </a:rPr>
              <a:t>广域网</a:t>
            </a:r>
          </a:p>
        </p:txBody>
      </p:sp>
      <p:sp>
        <p:nvSpPr>
          <p:cNvPr id="638097" name="Text Box 145"/>
          <p:cNvSpPr txBox="1">
            <a:spLocks noChangeArrowheads="1"/>
          </p:cNvSpPr>
          <p:nvPr/>
        </p:nvSpPr>
        <p:spPr bwMode="auto">
          <a:xfrm>
            <a:off x="644525" y="4921250"/>
            <a:ext cx="946150" cy="398463"/>
          </a:xfrm>
          <a:prstGeom prst="rect">
            <a:avLst/>
          </a:prstGeom>
          <a:noFill/>
          <a:ln w="9525">
            <a:noFill/>
            <a:miter lim="800000"/>
            <a:headEnd/>
            <a:tailEnd/>
          </a:ln>
        </p:spPr>
        <p:txBody>
          <a:bodyPr wrap="none">
            <a:spAutoFit/>
          </a:bodyPr>
          <a:lstStyle/>
          <a:p>
            <a:r>
              <a:rPr kumimoji="1" lang="zh-CN" altLang="en-US" sz="2000">
                <a:latin typeface="+mn-ea"/>
                <a:ea typeface="+mn-ea"/>
              </a:rPr>
              <a:t>局域网</a:t>
            </a:r>
          </a:p>
        </p:txBody>
      </p:sp>
      <p:sp>
        <p:nvSpPr>
          <p:cNvPr id="638098" name="Text Box 146"/>
          <p:cNvSpPr txBox="1">
            <a:spLocks noChangeArrowheads="1"/>
          </p:cNvSpPr>
          <p:nvPr/>
        </p:nvSpPr>
        <p:spPr bwMode="auto">
          <a:xfrm>
            <a:off x="7473950" y="4921250"/>
            <a:ext cx="954107" cy="400110"/>
          </a:xfrm>
          <a:prstGeom prst="rect">
            <a:avLst/>
          </a:prstGeom>
          <a:noFill/>
          <a:ln w="9525">
            <a:noFill/>
            <a:miter lim="800000"/>
            <a:headEnd/>
            <a:tailEnd/>
          </a:ln>
        </p:spPr>
        <p:txBody>
          <a:bodyPr wrap="none">
            <a:spAutoFit/>
          </a:bodyPr>
          <a:lstStyle/>
          <a:p>
            <a:r>
              <a:rPr kumimoji="1" lang="zh-CN" altLang="en-US" sz="2000">
                <a:latin typeface="+mn-ea"/>
                <a:ea typeface="+mn-ea"/>
              </a:rPr>
              <a:t>局域网</a:t>
            </a:r>
          </a:p>
        </p:txBody>
      </p:sp>
      <p:sp>
        <p:nvSpPr>
          <p:cNvPr id="638099" name="Text Box 147"/>
          <p:cNvSpPr txBox="1">
            <a:spLocks noChangeArrowheads="1"/>
          </p:cNvSpPr>
          <p:nvPr/>
        </p:nvSpPr>
        <p:spPr bwMode="auto">
          <a:xfrm>
            <a:off x="3081338" y="4921250"/>
            <a:ext cx="946150" cy="398463"/>
          </a:xfrm>
          <a:prstGeom prst="rect">
            <a:avLst/>
          </a:prstGeom>
          <a:noFill/>
          <a:ln w="9525">
            <a:noFill/>
            <a:miter lim="800000"/>
            <a:headEnd/>
            <a:tailEnd/>
          </a:ln>
        </p:spPr>
        <p:txBody>
          <a:bodyPr wrap="none">
            <a:spAutoFit/>
          </a:bodyPr>
          <a:lstStyle/>
          <a:p>
            <a:r>
              <a:rPr kumimoji="1" lang="zh-CN" altLang="en-US" sz="2000">
                <a:latin typeface="+mn-ea"/>
                <a:ea typeface="+mn-ea"/>
              </a:rPr>
              <a:t>校园网</a:t>
            </a:r>
          </a:p>
        </p:txBody>
      </p:sp>
      <p:sp>
        <p:nvSpPr>
          <p:cNvPr id="638100" name="Text Box 148"/>
          <p:cNvSpPr txBox="1">
            <a:spLocks noChangeArrowheads="1"/>
          </p:cNvSpPr>
          <p:nvPr/>
        </p:nvSpPr>
        <p:spPr bwMode="auto">
          <a:xfrm>
            <a:off x="5051425" y="4921250"/>
            <a:ext cx="946150" cy="398463"/>
          </a:xfrm>
          <a:prstGeom prst="rect">
            <a:avLst/>
          </a:prstGeom>
          <a:noFill/>
          <a:ln w="9525">
            <a:noFill/>
            <a:miter lim="800000"/>
            <a:headEnd/>
            <a:tailEnd/>
          </a:ln>
        </p:spPr>
        <p:txBody>
          <a:bodyPr wrap="none">
            <a:spAutoFit/>
          </a:bodyPr>
          <a:lstStyle/>
          <a:p>
            <a:r>
              <a:rPr kumimoji="1" lang="zh-CN" altLang="en-US" sz="2000">
                <a:latin typeface="+mn-ea"/>
                <a:ea typeface="+mn-ea"/>
              </a:rPr>
              <a:t>企业网</a:t>
            </a:r>
          </a:p>
        </p:txBody>
      </p:sp>
      <p:sp>
        <p:nvSpPr>
          <p:cNvPr id="638101" name="Text Box 149"/>
          <p:cNvSpPr txBox="1">
            <a:spLocks noChangeArrowheads="1"/>
          </p:cNvSpPr>
          <p:nvPr/>
        </p:nvSpPr>
        <p:spPr bwMode="auto">
          <a:xfrm>
            <a:off x="2097088" y="3932238"/>
            <a:ext cx="590550" cy="579437"/>
          </a:xfrm>
          <a:prstGeom prst="rect">
            <a:avLst/>
          </a:prstGeom>
          <a:noFill/>
          <a:ln w="28575">
            <a:noFill/>
            <a:miter lim="800000"/>
            <a:headEnd/>
            <a:tailEnd/>
          </a:ln>
        </p:spPr>
        <p:txBody>
          <a:bodyPr wrap="none">
            <a:spAutoFit/>
          </a:bodyPr>
          <a:lstStyle/>
          <a:p>
            <a:r>
              <a:rPr kumimoji="1" lang="en-US" altLang="zh-CN" sz="3200">
                <a:latin typeface="+mn-ea"/>
                <a:ea typeface="+mn-ea"/>
              </a:rPr>
              <a:t>…</a:t>
            </a:r>
          </a:p>
        </p:txBody>
      </p:sp>
      <p:sp>
        <p:nvSpPr>
          <p:cNvPr id="638102" name="Text Box 150"/>
          <p:cNvSpPr txBox="1">
            <a:spLocks noChangeArrowheads="1"/>
          </p:cNvSpPr>
          <p:nvPr/>
        </p:nvSpPr>
        <p:spPr bwMode="auto">
          <a:xfrm>
            <a:off x="6586538" y="3932238"/>
            <a:ext cx="590550" cy="579437"/>
          </a:xfrm>
          <a:prstGeom prst="rect">
            <a:avLst/>
          </a:prstGeom>
          <a:noFill/>
          <a:ln w="28575">
            <a:noFill/>
            <a:miter lim="800000"/>
            <a:headEnd/>
            <a:tailEnd/>
          </a:ln>
        </p:spPr>
        <p:txBody>
          <a:bodyPr wrap="none">
            <a:spAutoFit/>
          </a:bodyPr>
          <a:lstStyle/>
          <a:p>
            <a:r>
              <a:rPr kumimoji="1" lang="en-US" altLang="zh-CN" sz="3200">
                <a:latin typeface="+mn-ea"/>
                <a:ea typeface="+mn-ea"/>
              </a:rPr>
              <a: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563563" y="1693863"/>
            <a:ext cx="8250237" cy="3959225"/>
            <a:chOff x="355" y="1067"/>
            <a:chExt cx="5197" cy="2494"/>
          </a:xfrm>
        </p:grpSpPr>
        <p:sp>
          <p:nvSpPr>
            <p:cNvPr id="485379" name="Text Box 4"/>
            <p:cNvSpPr txBox="1">
              <a:spLocks noChangeArrowheads="1"/>
            </p:cNvSpPr>
            <p:nvPr/>
          </p:nvSpPr>
          <p:spPr bwMode="auto">
            <a:xfrm>
              <a:off x="1884" y="1432"/>
              <a:ext cx="3668" cy="1786"/>
            </a:xfrm>
            <a:prstGeom prst="rect">
              <a:avLst/>
            </a:prstGeom>
            <a:noFill/>
            <a:ln w="9525">
              <a:noFill/>
              <a:miter lim="800000"/>
              <a:headEnd/>
              <a:tailEnd/>
            </a:ln>
          </p:spPr>
          <p:txBody>
            <a:bodyPr wrap="none">
              <a:spAutoFit/>
            </a:bodyPr>
            <a:lstStyle/>
            <a:p>
              <a:pPr eaLnBrk="0" hangingPunct="0"/>
              <a:r>
                <a:rPr lang="en-US" altLang="zh-CN" sz="2000" b="1" dirty="0">
                  <a:solidFill>
                    <a:schemeClr val="tx1"/>
                  </a:solidFill>
                  <a:latin typeface="Courier New" pitchFamily="49" charset="0"/>
                </a:rPr>
                <a:t>HTTP/1.1 200 OK </a:t>
              </a:r>
            </a:p>
            <a:p>
              <a:pPr eaLnBrk="0" hangingPunct="0"/>
              <a:r>
                <a:rPr lang="en-US" altLang="zh-CN" sz="2000" b="1" dirty="0">
                  <a:solidFill>
                    <a:schemeClr val="tx1"/>
                  </a:solidFill>
                  <a:latin typeface="Courier New" pitchFamily="49" charset="0"/>
                </a:rPr>
                <a:t>Connection close</a:t>
              </a:r>
            </a:p>
            <a:p>
              <a:pPr eaLnBrk="0" hangingPunct="0"/>
              <a:r>
                <a:rPr lang="en-US" altLang="zh-CN" sz="2000" b="1" dirty="0">
                  <a:solidFill>
                    <a:schemeClr val="tx1"/>
                  </a:solidFill>
                  <a:latin typeface="Courier New" pitchFamily="49" charset="0"/>
                </a:rPr>
                <a:t>Date: Thu, 06 Aug 2002 12:00:15 GMT </a:t>
              </a:r>
            </a:p>
            <a:p>
              <a:pPr eaLnBrk="0" hangingPunct="0"/>
              <a:r>
                <a:rPr lang="en-US" altLang="zh-CN" sz="2000" b="1" dirty="0">
                  <a:solidFill>
                    <a:schemeClr val="tx1"/>
                  </a:solidFill>
                  <a:latin typeface="Courier New" pitchFamily="49" charset="0"/>
                </a:rPr>
                <a:t>Server: Apache/1.3.0 (Unix) </a:t>
              </a:r>
            </a:p>
            <a:p>
              <a:pPr eaLnBrk="0" hangingPunct="0"/>
              <a:r>
                <a:rPr lang="en-US" altLang="zh-CN" sz="2000" b="1" dirty="0">
                  <a:solidFill>
                    <a:schemeClr val="tx1"/>
                  </a:solidFill>
                  <a:latin typeface="Courier New" pitchFamily="49" charset="0"/>
                </a:rPr>
                <a:t>Last-Modified: Mon, 22 Jun 2002 …... </a:t>
              </a:r>
            </a:p>
            <a:p>
              <a:pPr eaLnBrk="0" hangingPunct="0"/>
              <a:r>
                <a:rPr lang="en-US" altLang="zh-CN" sz="2000" b="1" dirty="0">
                  <a:solidFill>
                    <a:schemeClr val="tx1"/>
                  </a:solidFill>
                  <a:latin typeface="Courier New" pitchFamily="49" charset="0"/>
                </a:rPr>
                <a:t>Content-Length: 6821 </a:t>
              </a:r>
            </a:p>
            <a:p>
              <a:pPr eaLnBrk="0" hangingPunct="0"/>
              <a:r>
                <a:rPr lang="en-US" altLang="zh-CN" sz="2000" b="1" dirty="0">
                  <a:solidFill>
                    <a:schemeClr val="tx1"/>
                  </a:solidFill>
                  <a:latin typeface="Courier New" pitchFamily="49" charset="0"/>
                </a:rPr>
                <a:t>Content-Type: text/html</a:t>
              </a:r>
            </a:p>
            <a:p>
              <a:pPr eaLnBrk="0" hangingPunct="0"/>
              <a:r>
                <a:rPr lang="en-US" altLang="zh-CN" sz="2000" b="1" dirty="0">
                  <a:solidFill>
                    <a:schemeClr val="tx1"/>
                  </a:solidFill>
                  <a:latin typeface="Courier New" pitchFamily="49" charset="0"/>
                </a:rPr>
                <a:t> </a:t>
              </a:r>
            </a:p>
            <a:p>
              <a:pPr eaLnBrk="0" hangingPunct="0"/>
              <a:r>
                <a:rPr lang="en-US" altLang="zh-CN" sz="2000" b="1" dirty="0">
                  <a:solidFill>
                    <a:schemeClr val="tx1"/>
                  </a:solidFill>
                  <a:latin typeface="Courier New" pitchFamily="49" charset="0"/>
                </a:rPr>
                <a:t>data </a:t>
              </a:r>
              <a:r>
                <a:rPr lang="en-US" altLang="zh-CN" sz="2000" b="1" dirty="0" err="1">
                  <a:solidFill>
                    <a:schemeClr val="tx1"/>
                  </a:solidFill>
                  <a:latin typeface="Courier New" pitchFamily="49" charset="0"/>
                </a:rPr>
                <a:t>data</a:t>
              </a:r>
              <a:r>
                <a:rPr lang="en-US" altLang="zh-CN" sz="2000" b="1" dirty="0">
                  <a:solidFill>
                    <a:schemeClr val="tx1"/>
                  </a:solidFill>
                  <a:latin typeface="Courier New" pitchFamily="49" charset="0"/>
                </a:rPr>
                <a:t> </a:t>
              </a:r>
              <a:r>
                <a:rPr lang="en-US" altLang="zh-CN" sz="2000" b="1" dirty="0" err="1">
                  <a:solidFill>
                    <a:schemeClr val="tx1"/>
                  </a:solidFill>
                  <a:latin typeface="Courier New" pitchFamily="49" charset="0"/>
                </a:rPr>
                <a:t>data</a:t>
              </a:r>
              <a:r>
                <a:rPr lang="en-US" altLang="zh-CN" sz="2000" b="1" dirty="0">
                  <a:solidFill>
                    <a:schemeClr val="tx1"/>
                  </a:solidFill>
                  <a:latin typeface="Courier New" pitchFamily="49" charset="0"/>
                </a:rPr>
                <a:t> </a:t>
              </a:r>
              <a:r>
                <a:rPr lang="en-US" altLang="zh-CN" sz="2000" b="1" dirty="0" err="1">
                  <a:solidFill>
                    <a:schemeClr val="tx1"/>
                  </a:solidFill>
                  <a:latin typeface="Courier New" pitchFamily="49" charset="0"/>
                </a:rPr>
                <a:t>data</a:t>
              </a:r>
              <a:r>
                <a:rPr lang="en-US" altLang="zh-CN" sz="2000" b="1" dirty="0">
                  <a:solidFill>
                    <a:schemeClr val="tx1"/>
                  </a:solidFill>
                  <a:latin typeface="Courier New" pitchFamily="49" charset="0"/>
                </a:rPr>
                <a:t> </a:t>
              </a:r>
              <a:r>
                <a:rPr lang="en-US" altLang="zh-CN" sz="2000" b="1" dirty="0" err="1">
                  <a:solidFill>
                    <a:schemeClr val="tx1"/>
                  </a:solidFill>
                  <a:latin typeface="Courier New" pitchFamily="49" charset="0"/>
                </a:rPr>
                <a:t>data</a:t>
              </a:r>
              <a:r>
                <a:rPr lang="en-US" altLang="zh-CN" sz="2000" b="1" dirty="0">
                  <a:solidFill>
                    <a:schemeClr val="tx1"/>
                  </a:solidFill>
                  <a:latin typeface="Courier New" pitchFamily="49" charset="0"/>
                </a:rPr>
                <a:t> ... </a:t>
              </a:r>
            </a:p>
          </p:txBody>
        </p:sp>
        <p:sp>
          <p:nvSpPr>
            <p:cNvPr id="485380" name="Text Box 5"/>
            <p:cNvSpPr txBox="1">
              <a:spLocks noChangeArrowheads="1"/>
            </p:cNvSpPr>
            <p:nvPr/>
          </p:nvSpPr>
          <p:spPr bwMode="auto">
            <a:xfrm>
              <a:off x="355" y="1067"/>
              <a:ext cx="1197" cy="826"/>
            </a:xfrm>
            <a:prstGeom prst="rect">
              <a:avLst/>
            </a:prstGeom>
            <a:noFill/>
            <a:ln w="9525">
              <a:noFill/>
              <a:miter lim="800000"/>
              <a:headEnd/>
              <a:tailEnd/>
            </a:ln>
          </p:spPr>
          <p:txBody>
            <a:bodyPr wrap="none">
              <a:spAutoFit/>
            </a:bodyPr>
            <a:lstStyle/>
            <a:p>
              <a:pPr algn="ctr" eaLnBrk="0" hangingPunct="0"/>
              <a:r>
                <a:rPr lang="en-US" altLang="zh-CN" sz="2000" dirty="0">
                  <a:solidFill>
                    <a:schemeClr val="tx1"/>
                  </a:solidFill>
                  <a:latin typeface="Comic Sans MS" pitchFamily="66" charset="0"/>
                </a:rPr>
                <a:t>status line</a:t>
              </a:r>
            </a:p>
            <a:p>
              <a:pPr algn="ctr" eaLnBrk="0" hangingPunct="0"/>
              <a:r>
                <a:rPr lang="en-US" altLang="zh-CN" sz="2000" dirty="0">
                  <a:solidFill>
                    <a:schemeClr val="tx1"/>
                  </a:solidFill>
                  <a:latin typeface="Comic Sans MS" pitchFamily="66" charset="0"/>
                </a:rPr>
                <a:t>(protocol</a:t>
              </a:r>
            </a:p>
            <a:p>
              <a:pPr algn="ctr" eaLnBrk="0" hangingPunct="0"/>
              <a:r>
                <a:rPr lang="en-US" altLang="zh-CN" sz="2000" dirty="0">
                  <a:solidFill>
                    <a:schemeClr val="tx1"/>
                  </a:solidFill>
                  <a:latin typeface="Comic Sans MS" pitchFamily="66" charset="0"/>
                </a:rPr>
                <a:t>status code</a:t>
              </a:r>
            </a:p>
            <a:p>
              <a:pPr algn="ctr" eaLnBrk="0" hangingPunct="0"/>
              <a:r>
                <a:rPr lang="en-US" altLang="zh-CN" sz="2000" dirty="0">
                  <a:solidFill>
                    <a:schemeClr val="tx1"/>
                  </a:solidFill>
                  <a:latin typeface="Comic Sans MS" pitchFamily="66" charset="0"/>
                </a:rPr>
                <a:t>status phrase)</a:t>
              </a:r>
              <a:endParaRPr lang="en-US" altLang="zh-CN" sz="2400" dirty="0">
                <a:solidFill>
                  <a:schemeClr val="tx1"/>
                </a:solidFill>
                <a:latin typeface="Times New Roman" pitchFamily="18" charset="0"/>
              </a:endParaRPr>
            </a:p>
          </p:txBody>
        </p:sp>
        <p:sp>
          <p:nvSpPr>
            <p:cNvPr id="485381" name="Line 6"/>
            <p:cNvSpPr>
              <a:spLocks noChangeShapeType="1"/>
            </p:cNvSpPr>
            <p:nvPr/>
          </p:nvSpPr>
          <p:spPr bwMode="auto">
            <a:xfrm>
              <a:off x="1326" y="1386"/>
              <a:ext cx="582" cy="162"/>
            </a:xfrm>
            <a:prstGeom prst="line">
              <a:avLst/>
            </a:prstGeom>
            <a:noFill/>
            <a:ln w="19050">
              <a:solidFill>
                <a:schemeClr val="hlink"/>
              </a:solidFill>
              <a:round/>
              <a:headEnd/>
              <a:tailEnd type="triangle" w="med" len="med"/>
            </a:ln>
          </p:spPr>
          <p:txBody>
            <a:bodyPr wrap="none" anchor="ctr"/>
            <a:lstStyle/>
            <a:p>
              <a:endParaRPr lang="zh-CN" altLang="en-US">
                <a:solidFill>
                  <a:schemeClr val="tx1"/>
                </a:solidFill>
              </a:endParaRPr>
            </a:p>
          </p:txBody>
        </p:sp>
        <p:sp>
          <p:nvSpPr>
            <p:cNvPr id="485382" name="Freeform 7"/>
            <p:cNvSpPr>
              <a:spLocks/>
            </p:cNvSpPr>
            <p:nvPr/>
          </p:nvSpPr>
          <p:spPr bwMode="auto">
            <a:xfrm>
              <a:off x="1824" y="1680"/>
              <a:ext cx="162" cy="1171"/>
            </a:xfrm>
            <a:custGeom>
              <a:avLst/>
              <a:gdLst>
                <a:gd name="T0" fmla="*/ 132 w 162"/>
                <a:gd name="T1" fmla="*/ 9 h 1428"/>
                <a:gd name="T2" fmla="*/ 0 w 162"/>
                <a:gd name="T3" fmla="*/ 0 h 1428"/>
                <a:gd name="T4" fmla="*/ 0 w 162"/>
                <a:gd name="T5" fmla="*/ 1428 h 1428"/>
                <a:gd name="T6" fmla="*/ 162 w 162"/>
                <a:gd name="T7" fmla="*/ 1425 h 1428"/>
                <a:gd name="T8" fmla="*/ 0 60000 65536"/>
                <a:gd name="T9" fmla="*/ 0 60000 65536"/>
                <a:gd name="T10" fmla="*/ 0 60000 65536"/>
                <a:gd name="T11" fmla="*/ 0 60000 65536"/>
                <a:gd name="T12" fmla="*/ 0 w 162"/>
                <a:gd name="T13" fmla="*/ 0 h 1428"/>
                <a:gd name="T14" fmla="*/ 162 w 162"/>
                <a:gd name="T15" fmla="*/ 1428 h 1428"/>
              </a:gdLst>
              <a:ahLst/>
              <a:cxnLst>
                <a:cxn ang="T8">
                  <a:pos x="T0" y="T1"/>
                </a:cxn>
                <a:cxn ang="T9">
                  <a:pos x="T2" y="T3"/>
                </a:cxn>
                <a:cxn ang="T10">
                  <a:pos x="T4" y="T5"/>
                </a:cxn>
                <a:cxn ang="T11">
                  <a:pos x="T6" y="T7"/>
                </a:cxn>
              </a:cxnLst>
              <a:rect l="T12" t="T13" r="T14" b="T15"/>
              <a:pathLst>
                <a:path w="162" h="1428">
                  <a:moveTo>
                    <a:pt x="132" y="9"/>
                  </a:moveTo>
                  <a:lnTo>
                    <a:pt x="0" y="0"/>
                  </a:lnTo>
                  <a:lnTo>
                    <a:pt x="0" y="1428"/>
                  </a:lnTo>
                  <a:lnTo>
                    <a:pt x="162" y="1425"/>
                  </a:lnTo>
                </a:path>
              </a:pathLst>
            </a:custGeom>
            <a:noFill/>
            <a:ln w="19050">
              <a:solidFill>
                <a:schemeClr val="hlink"/>
              </a:solidFill>
              <a:round/>
              <a:headEnd/>
              <a:tailEnd/>
            </a:ln>
          </p:spPr>
          <p:txBody>
            <a:bodyPr wrap="none" anchor="ctr"/>
            <a:lstStyle/>
            <a:p>
              <a:endParaRPr lang="zh-CN" altLang="zh-CN">
                <a:solidFill>
                  <a:schemeClr val="tx1"/>
                </a:solidFill>
              </a:endParaRPr>
            </a:p>
          </p:txBody>
        </p:sp>
        <p:sp>
          <p:nvSpPr>
            <p:cNvPr id="485383" name="Text Box 8"/>
            <p:cNvSpPr txBox="1">
              <a:spLocks noChangeArrowheads="1"/>
            </p:cNvSpPr>
            <p:nvPr/>
          </p:nvSpPr>
          <p:spPr bwMode="auto">
            <a:xfrm>
              <a:off x="1152" y="2064"/>
              <a:ext cx="637" cy="442"/>
            </a:xfrm>
            <a:prstGeom prst="rect">
              <a:avLst/>
            </a:prstGeom>
            <a:noFill/>
            <a:ln w="9525">
              <a:noFill/>
              <a:miter lim="800000"/>
              <a:headEnd/>
              <a:tailEnd/>
            </a:ln>
          </p:spPr>
          <p:txBody>
            <a:bodyPr wrap="none">
              <a:spAutoFit/>
            </a:bodyPr>
            <a:lstStyle/>
            <a:p>
              <a:pPr algn="r" eaLnBrk="0" hangingPunct="0"/>
              <a:r>
                <a:rPr lang="en-US" altLang="zh-CN" sz="2000">
                  <a:solidFill>
                    <a:schemeClr val="tx1"/>
                  </a:solidFill>
                  <a:latin typeface="Comic Sans MS" pitchFamily="66" charset="0"/>
                </a:rPr>
                <a:t>header</a:t>
              </a:r>
            </a:p>
            <a:p>
              <a:pPr algn="r" eaLnBrk="0" hangingPunct="0"/>
              <a:r>
                <a:rPr lang="en-US" altLang="zh-CN" sz="2000">
                  <a:solidFill>
                    <a:schemeClr val="tx1"/>
                  </a:solidFill>
                  <a:latin typeface="Comic Sans MS" pitchFamily="66" charset="0"/>
                </a:rPr>
                <a:t> lines</a:t>
              </a:r>
              <a:endParaRPr lang="en-US" altLang="zh-CN" sz="2400">
                <a:solidFill>
                  <a:schemeClr val="tx1"/>
                </a:solidFill>
                <a:latin typeface="Times New Roman" pitchFamily="18" charset="0"/>
              </a:endParaRPr>
            </a:p>
          </p:txBody>
        </p:sp>
        <p:sp>
          <p:nvSpPr>
            <p:cNvPr id="485384" name="Line 9"/>
            <p:cNvSpPr>
              <a:spLocks noChangeShapeType="1"/>
            </p:cNvSpPr>
            <p:nvPr/>
          </p:nvSpPr>
          <p:spPr bwMode="auto">
            <a:xfrm flipV="1">
              <a:off x="1296" y="3120"/>
              <a:ext cx="582" cy="162"/>
            </a:xfrm>
            <a:prstGeom prst="line">
              <a:avLst/>
            </a:prstGeom>
            <a:noFill/>
            <a:ln w="19050">
              <a:solidFill>
                <a:schemeClr val="hlink"/>
              </a:solidFill>
              <a:round/>
              <a:headEnd/>
              <a:tailEnd type="triangle" w="med" len="med"/>
            </a:ln>
          </p:spPr>
          <p:txBody>
            <a:bodyPr wrap="none" anchor="ctr"/>
            <a:lstStyle/>
            <a:p>
              <a:endParaRPr lang="zh-CN" altLang="en-US">
                <a:solidFill>
                  <a:schemeClr val="tx1"/>
                </a:solidFill>
              </a:endParaRPr>
            </a:p>
          </p:txBody>
        </p:sp>
        <p:sp>
          <p:nvSpPr>
            <p:cNvPr id="485385" name="Text Box 10"/>
            <p:cNvSpPr txBox="1">
              <a:spLocks noChangeArrowheads="1"/>
            </p:cNvSpPr>
            <p:nvPr/>
          </p:nvSpPr>
          <p:spPr bwMode="auto">
            <a:xfrm>
              <a:off x="408" y="2927"/>
              <a:ext cx="886" cy="634"/>
            </a:xfrm>
            <a:prstGeom prst="rect">
              <a:avLst/>
            </a:prstGeom>
            <a:noFill/>
            <a:ln w="9525">
              <a:noFill/>
              <a:miter lim="800000"/>
              <a:headEnd/>
              <a:tailEnd/>
            </a:ln>
          </p:spPr>
          <p:txBody>
            <a:bodyPr wrap="none">
              <a:spAutoFit/>
            </a:bodyPr>
            <a:lstStyle/>
            <a:p>
              <a:pPr algn="ctr" eaLnBrk="0" hangingPunct="0"/>
              <a:r>
                <a:rPr lang="en-US" altLang="zh-CN" sz="2000">
                  <a:solidFill>
                    <a:schemeClr val="tx1"/>
                  </a:solidFill>
                  <a:latin typeface="Comic Sans MS" pitchFamily="66" charset="0"/>
                </a:rPr>
                <a:t>data, e.g., </a:t>
              </a:r>
            </a:p>
            <a:p>
              <a:pPr algn="ctr" eaLnBrk="0" hangingPunct="0"/>
              <a:r>
                <a:rPr lang="en-US" altLang="zh-CN" sz="2000">
                  <a:solidFill>
                    <a:schemeClr val="tx1"/>
                  </a:solidFill>
                  <a:latin typeface="Comic Sans MS" pitchFamily="66" charset="0"/>
                </a:rPr>
                <a:t>requested</a:t>
              </a:r>
            </a:p>
            <a:p>
              <a:pPr algn="ctr" eaLnBrk="0" hangingPunct="0"/>
              <a:r>
                <a:rPr lang="en-US" altLang="zh-CN" sz="2000">
                  <a:solidFill>
                    <a:schemeClr val="tx1"/>
                  </a:solidFill>
                  <a:latin typeface="Comic Sans MS" pitchFamily="66" charset="0"/>
                </a:rPr>
                <a:t>HTML file</a:t>
              </a:r>
              <a:endParaRPr lang="en-US" altLang="zh-CN" sz="2400">
                <a:solidFill>
                  <a:schemeClr val="tx1"/>
                </a:solidFill>
                <a:latin typeface="Times New Roman" pitchFamily="18" charset="0"/>
              </a:endParaRPr>
            </a:p>
          </p:txBody>
        </p:sp>
      </p:grpSp>
      <p:sp>
        <p:nvSpPr>
          <p:cNvPr id="485386" name="Rectangle 11"/>
          <p:cNvSpPr>
            <a:spLocks noGrp="1" noChangeArrowheads="1"/>
          </p:cNvSpPr>
          <p:nvPr>
            <p:ph type="title" idx="4294967295"/>
          </p:nvPr>
        </p:nvSpPr>
        <p:spPr/>
        <p:txBody>
          <a:bodyPr/>
          <a:lstStyle/>
          <a:p>
            <a:r>
              <a:rPr lang="en-US" altLang="zh-CN" sz="2400">
                <a:solidFill>
                  <a:srgbClr val="FF0000"/>
                </a:solidFill>
              </a:rPr>
              <a:t>Schematic Diagram Two</a:t>
            </a:r>
            <a:r>
              <a:rPr lang="en-US" altLang="zh-CN" sz="2000"/>
              <a:t> </a:t>
            </a:r>
            <a:br>
              <a:rPr lang="en-US" altLang="zh-CN" sz="2000"/>
            </a:br>
            <a:r>
              <a:rPr lang="en-US" altLang="zh-CN" sz="2200"/>
              <a:t>What are the data in computer Networking?</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4"/>
          <p:cNvSpPr>
            <a:spLocks noGrp="1" noChangeArrowheads="1"/>
          </p:cNvSpPr>
          <p:nvPr>
            <p:ph type="title" idx="4294967295"/>
          </p:nvPr>
        </p:nvSpPr>
        <p:spPr/>
        <p:txBody>
          <a:bodyPr/>
          <a:lstStyle/>
          <a:p>
            <a:r>
              <a:rPr lang="zh-CN" altLang="en-US" dirty="0"/>
              <a:t>第</a:t>
            </a:r>
            <a:r>
              <a:rPr lang="en-US" altLang="zh-CN" dirty="0"/>
              <a:t>1</a:t>
            </a:r>
            <a:r>
              <a:rPr lang="zh-CN" altLang="en-US" dirty="0"/>
              <a:t>章 概述</a:t>
            </a:r>
          </a:p>
        </p:txBody>
      </p:sp>
      <p:sp>
        <p:nvSpPr>
          <p:cNvPr id="490499" name="Rectangle 5"/>
          <p:cNvSpPr>
            <a:spLocks noGrp="1" noChangeArrowheads="1"/>
          </p:cNvSpPr>
          <p:nvPr>
            <p:ph type="body" sz="half" idx="4294967295"/>
          </p:nvPr>
        </p:nvSpPr>
        <p:spPr>
          <a:xfrm>
            <a:off x="330200" y="1028700"/>
            <a:ext cx="4398746" cy="5148263"/>
          </a:xfrm>
        </p:spPr>
        <p:txBody>
          <a:bodyPr/>
          <a:lstStyle/>
          <a:p>
            <a:pPr>
              <a:buFontTx/>
              <a:buNone/>
            </a:pPr>
            <a:r>
              <a:rPr lang="en-US" altLang="zh-CN" sz="2000" dirty="0"/>
              <a:t>1.1 </a:t>
            </a:r>
            <a:r>
              <a:rPr lang="zh-CN" altLang="en-US" sz="2000" dirty="0"/>
              <a:t>计算机网络在信息时代中的作用</a:t>
            </a:r>
          </a:p>
          <a:p>
            <a:pPr>
              <a:buFontTx/>
              <a:buNone/>
            </a:pPr>
            <a:endParaRPr lang="en-US" altLang="zh-CN" sz="2000" dirty="0"/>
          </a:p>
          <a:p>
            <a:pPr>
              <a:buFontTx/>
              <a:buNone/>
            </a:pPr>
            <a:r>
              <a:rPr lang="en-US" altLang="zh-CN" sz="2000" dirty="0"/>
              <a:t>1.2 </a:t>
            </a:r>
            <a:r>
              <a:rPr lang="zh-CN" altLang="en-US" sz="2000" dirty="0"/>
              <a:t>互联网概述</a:t>
            </a:r>
          </a:p>
          <a:p>
            <a:r>
              <a:rPr lang="zh-CN" altLang="en-US" sz="2000" dirty="0"/>
              <a:t>网络的网络</a:t>
            </a:r>
          </a:p>
          <a:p>
            <a:r>
              <a:rPr lang="zh-CN" altLang="en-US" sz="2000" dirty="0"/>
              <a:t>互联网基础结构发展的三个阶段</a:t>
            </a:r>
          </a:p>
          <a:p>
            <a:r>
              <a:rPr lang="zh-CN" altLang="en-US" sz="2000" dirty="0"/>
              <a:t>互联网的标准化工作</a:t>
            </a:r>
          </a:p>
          <a:p>
            <a:pPr>
              <a:buFontTx/>
              <a:buNone/>
            </a:pPr>
            <a:endParaRPr lang="en-US" altLang="zh-CN" sz="2000" dirty="0"/>
          </a:p>
          <a:p>
            <a:pPr>
              <a:buFontTx/>
              <a:buNone/>
            </a:pPr>
            <a:r>
              <a:rPr lang="en-US" altLang="zh-CN" sz="2000" dirty="0"/>
              <a:t>1.3 </a:t>
            </a:r>
            <a:r>
              <a:rPr lang="zh-CN" altLang="en-US" sz="2000" dirty="0"/>
              <a:t>互联网的组成</a:t>
            </a:r>
          </a:p>
          <a:p>
            <a:r>
              <a:rPr lang="zh-CN" altLang="en-US" sz="2000" dirty="0"/>
              <a:t>互联网的边缘部分</a:t>
            </a:r>
          </a:p>
          <a:p>
            <a:r>
              <a:rPr lang="zh-CN" altLang="en-US" sz="2000" dirty="0"/>
              <a:t>互联网的核心部分</a:t>
            </a:r>
          </a:p>
          <a:p>
            <a:pPr>
              <a:buFontTx/>
              <a:buNone/>
            </a:pPr>
            <a:endParaRPr lang="en-US" altLang="zh-CN" sz="2000" dirty="0"/>
          </a:p>
          <a:p>
            <a:pPr>
              <a:buFontTx/>
              <a:buNone/>
            </a:pPr>
            <a:r>
              <a:rPr lang="en-US" altLang="zh-CN" sz="2000" dirty="0"/>
              <a:t>1.4 </a:t>
            </a:r>
            <a:r>
              <a:rPr lang="zh-CN" altLang="en-US" sz="2000" dirty="0"/>
              <a:t>计算机网络在我国的发展</a:t>
            </a:r>
          </a:p>
          <a:p>
            <a:pPr>
              <a:buFontTx/>
              <a:buNone/>
            </a:pPr>
            <a:endParaRPr lang="en-US" altLang="zh-CN" sz="2000" dirty="0"/>
          </a:p>
          <a:p>
            <a:pPr>
              <a:buFontTx/>
              <a:buNone/>
            </a:pPr>
            <a:r>
              <a:rPr lang="en-US" altLang="zh-CN" sz="2000" dirty="0"/>
              <a:t>1.5 </a:t>
            </a:r>
            <a:r>
              <a:rPr lang="zh-CN" altLang="en-US" sz="2000" dirty="0"/>
              <a:t>计算机网络的类别</a:t>
            </a:r>
          </a:p>
          <a:p>
            <a:pPr>
              <a:buFontTx/>
              <a:buNone/>
            </a:pPr>
            <a:endParaRPr lang="zh-CN" altLang="en-US" sz="2000" dirty="0"/>
          </a:p>
          <a:p>
            <a:endParaRPr lang="en-US" altLang="zh-CN" sz="2000" dirty="0"/>
          </a:p>
        </p:txBody>
      </p:sp>
      <p:sp>
        <p:nvSpPr>
          <p:cNvPr id="490500" name="Rectangle 6"/>
          <p:cNvSpPr>
            <a:spLocks noGrp="1" noChangeArrowheads="1"/>
          </p:cNvSpPr>
          <p:nvPr>
            <p:ph type="body" sz="half" idx="4294967295"/>
          </p:nvPr>
        </p:nvSpPr>
        <p:spPr>
          <a:xfrm>
            <a:off x="4728946" y="1039813"/>
            <a:ext cx="4165600" cy="5137150"/>
          </a:xfrm>
        </p:spPr>
        <p:txBody>
          <a:bodyPr/>
          <a:lstStyle/>
          <a:p>
            <a:pPr marL="342900" lvl="1" indent="-342900"/>
            <a:r>
              <a:rPr lang="zh-CN" altLang="en-US" sz="2000" dirty="0"/>
              <a:t>计算机网络的定义</a:t>
            </a:r>
            <a:endParaRPr lang="en-US" altLang="zh-CN" sz="2000" dirty="0"/>
          </a:p>
          <a:p>
            <a:pPr marL="342900" lvl="1" indent="-342900"/>
            <a:r>
              <a:rPr lang="zh-CN" altLang="en-US" sz="2000" dirty="0"/>
              <a:t>几种不同类别的网络</a:t>
            </a:r>
          </a:p>
          <a:p>
            <a:pPr>
              <a:buFontTx/>
              <a:buNone/>
            </a:pPr>
            <a:endParaRPr lang="en-US" altLang="zh-CN" sz="2000" dirty="0"/>
          </a:p>
          <a:p>
            <a:pPr>
              <a:buFontTx/>
              <a:buNone/>
            </a:pPr>
            <a:r>
              <a:rPr lang="en-US" altLang="zh-CN" sz="2000" dirty="0"/>
              <a:t>1.6 </a:t>
            </a:r>
            <a:r>
              <a:rPr lang="zh-CN" altLang="en-US" sz="2000" dirty="0">
                <a:solidFill>
                  <a:srgbClr val="FF0000"/>
                </a:solidFill>
              </a:rPr>
              <a:t>计算机网络的性能</a:t>
            </a:r>
          </a:p>
          <a:p>
            <a:r>
              <a:rPr lang="zh-CN" altLang="en-US" sz="2000" dirty="0"/>
              <a:t>计算机网络的性能指标</a:t>
            </a:r>
          </a:p>
          <a:p>
            <a:r>
              <a:rPr lang="zh-CN" altLang="en-US" sz="2000" dirty="0"/>
              <a:t>计算机网络的非性能特征</a:t>
            </a:r>
          </a:p>
          <a:p>
            <a:pPr>
              <a:buFontTx/>
              <a:buNone/>
            </a:pPr>
            <a:endParaRPr lang="en-US" altLang="zh-CN" sz="2000" dirty="0"/>
          </a:p>
          <a:p>
            <a:pPr>
              <a:buFontTx/>
              <a:buNone/>
            </a:pPr>
            <a:r>
              <a:rPr lang="en-US" altLang="zh-CN" sz="2000" dirty="0"/>
              <a:t>1.7 </a:t>
            </a:r>
            <a:r>
              <a:rPr lang="zh-CN" altLang="en-US" sz="2000" dirty="0"/>
              <a:t>计算机网络的体系结构</a:t>
            </a:r>
          </a:p>
          <a:p>
            <a:r>
              <a:rPr lang="zh-CN" altLang="en-US" sz="2000" dirty="0"/>
              <a:t>计算机网络体系结构的形成</a:t>
            </a:r>
          </a:p>
          <a:p>
            <a:r>
              <a:rPr lang="zh-CN" altLang="en-US" sz="2000" dirty="0"/>
              <a:t>协议与划分层次</a:t>
            </a:r>
          </a:p>
          <a:p>
            <a:r>
              <a:rPr lang="zh-CN" altLang="en-US" sz="2000" dirty="0"/>
              <a:t>具有五层协议的体系结构</a:t>
            </a:r>
          </a:p>
          <a:p>
            <a:r>
              <a:rPr lang="zh-CN" altLang="en-US" sz="2000" dirty="0"/>
              <a:t>实体、协议、服务和服务访问点</a:t>
            </a:r>
          </a:p>
          <a:p>
            <a:r>
              <a:rPr lang="en-US" altLang="zh-CN" sz="2000" dirty="0"/>
              <a:t>TCP/IP </a:t>
            </a:r>
            <a:r>
              <a:rPr lang="zh-CN" altLang="en-US" sz="2000" dirty="0"/>
              <a:t>的体系结构</a:t>
            </a:r>
          </a:p>
        </p:txBody>
      </p:sp>
    </p:spTree>
    <p:extLst>
      <p:ext uri="{BB962C8B-B14F-4D97-AF65-F5344CB8AC3E}">
        <p14:creationId xmlns:p14="http://schemas.microsoft.com/office/powerpoint/2010/main" xmlns="" val="23673877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计算机网络的性能指标</a:t>
            </a:r>
          </a:p>
        </p:txBody>
      </p:sp>
      <p:sp>
        <p:nvSpPr>
          <p:cNvPr id="3" name="内容占位符 2"/>
          <p:cNvSpPr>
            <a:spLocks noGrp="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110000"/>
              </a:lnSpc>
            </a:pPr>
            <a:r>
              <a:rPr lang="zh-CN" altLang="zh-CN" dirty="0"/>
              <a:t>计算机网络的性能</a:t>
            </a:r>
            <a:r>
              <a:rPr lang="zh-CN" altLang="zh-CN" dirty="0">
                <a:solidFill>
                  <a:srgbClr val="FF0000"/>
                </a:solidFill>
              </a:rPr>
              <a:t>一般是指</a:t>
            </a:r>
            <a:r>
              <a:rPr lang="zh-CN" altLang="zh-CN" dirty="0"/>
              <a:t>它的几个重要的性能指标</a:t>
            </a:r>
            <a:r>
              <a:rPr lang="en-US" altLang="zh-CN" dirty="0"/>
              <a:t>(performance metrics)</a:t>
            </a:r>
            <a:r>
              <a:rPr lang="zh-CN" altLang="en-US" dirty="0"/>
              <a:t>，主要包括：</a:t>
            </a:r>
            <a:endParaRPr lang="en-US" altLang="zh-CN" dirty="0"/>
          </a:p>
          <a:p>
            <a:pPr marL="457200" indent="-457200">
              <a:buFont typeface="+mj-ea"/>
              <a:buAutoNum type="circleNumDbPlain"/>
            </a:pPr>
            <a:r>
              <a:rPr lang="zh-CN" altLang="zh-CN" dirty="0"/>
              <a:t>速率</a:t>
            </a:r>
            <a:r>
              <a:rPr lang="en-US" altLang="zh-CN" dirty="0"/>
              <a:t> (bit rate)</a:t>
            </a:r>
          </a:p>
          <a:p>
            <a:pPr marL="457200" indent="-457200">
              <a:buFont typeface="+mj-ea"/>
              <a:buAutoNum type="circleNumDbPlain"/>
            </a:pPr>
            <a:r>
              <a:rPr lang="zh-CN" altLang="en-US" dirty="0"/>
              <a:t>带宽 </a:t>
            </a:r>
            <a:r>
              <a:rPr lang="en-US" altLang="zh-CN" dirty="0"/>
              <a:t>(bandwidth)</a:t>
            </a:r>
          </a:p>
          <a:p>
            <a:pPr marL="457200" indent="-457200">
              <a:buFont typeface="+mj-ea"/>
              <a:buAutoNum type="circleNumDbPlain"/>
            </a:pPr>
            <a:r>
              <a:rPr lang="zh-CN" altLang="en-US" dirty="0"/>
              <a:t>吞吐率 </a:t>
            </a:r>
            <a:r>
              <a:rPr lang="en-US" altLang="zh-CN" dirty="0"/>
              <a:t>(throughput)</a:t>
            </a:r>
          </a:p>
          <a:p>
            <a:pPr marL="457200" indent="-457200">
              <a:buFont typeface="+mj-ea"/>
              <a:buAutoNum type="circleNumDbPlain"/>
            </a:pPr>
            <a:r>
              <a:rPr lang="zh-CN" altLang="en-US" dirty="0"/>
              <a:t>时延 </a:t>
            </a:r>
            <a:r>
              <a:rPr lang="en-US" altLang="zh-CN" dirty="0"/>
              <a:t>(latency)</a:t>
            </a:r>
          </a:p>
          <a:p>
            <a:pPr marL="457200" indent="-457200">
              <a:buFont typeface="+mj-ea"/>
              <a:buAutoNum type="circleNumDbPlain"/>
            </a:pPr>
            <a:r>
              <a:rPr lang="zh-CN" altLang="en-US" dirty="0"/>
              <a:t>时延带宽积 </a:t>
            </a:r>
            <a:r>
              <a:rPr lang="en-US" altLang="zh-CN" dirty="0"/>
              <a:t>(delay bandwidth production)</a:t>
            </a:r>
          </a:p>
          <a:p>
            <a:pPr marL="457200" indent="-457200">
              <a:buFont typeface="+mj-ea"/>
              <a:buAutoNum type="circleNumDbPlain"/>
            </a:pPr>
            <a:r>
              <a:rPr lang="zh-CN" altLang="en-US" dirty="0"/>
              <a:t>往返时间 </a:t>
            </a:r>
            <a:r>
              <a:rPr lang="en-US" altLang="zh-CN" dirty="0"/>
              <a:t>RTT</a:t>
            </a:r>
          </a:p>
          <a:p>
            <a:pPr marL="457200" indent="-457200">
              <a:buFont typeface="+mj-ea"/>
              <a:buAutoNum type="circleNumDbPlain"/>
            </a:pPr>
            <a:r>
              <a:rPr lang="zh-CN" altLang="en-US" dirty="0"/>
              <a:t>利用率 </a:t>
            </a:r>
            <a:r>
              <a:rPr lang="en-US" altLang="zh-CN" dirty="0"/>
              <a:t>(utilization rate)</a:t>
            </a:r>
            <a:endParaRPr lang="zh-CN" altLang="en-US" dirty="0"/>
          </a:p>
        </p:txBody>
      </p:sp>
    </p:spTree>
    <p:extLst>
      <p:ext uri="{BB962C8B-B14F-4D97-AF65-F5344CB8AC3E}">
        <p14:creationId xmlns:p14="http://schemas.microsoft.com/office/powerpoint/2010/main" xmlns="" val="405538951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4"/>
          <p:cNvSpPr>
            <a:spLocks noGrp="1" noChangeArrowheads="1"/>
          </p:cNvSpPr>
          <p:nvPr>
            <p:ph type="title" idx="4294967295"/>
          </p:nvPr>
        </p:nvSpPr>
        <p:spPr/>
        <p:txBody>
          <a:bodyPr/>
          <a:lstStyle/>
          <a:p>
            <a:r>
              <a:rPr lang="zh-CN" altLang="en-US" dirty="0"/>
              <a:t>第</a:t>
            </a:r>
            <a:r>
              <a:rPr lang="en-US" altLang="zh-CN" dirty="0"/>
              <a:t>1</a:t>
            </a:r>
            <a:r>
              <a:rPr lang="zh-CN" altLang="en-US" dirty="0"/>
              <a:t>章 概述</a:t>
            </a:r>
          </a:p>
        </p:txBody>
      </p:sp>
      <p:sp>
        <p:nvSpPr>
          <p:cNvPr id="490499" name="Rectangle 5"/>
          <p:cNvSpPr>
            <a:spLocks noGrp="1" noChangeArrowheads="1"/>
          </p:cNvSpPr>
          <p:nvPr>
            <p:ph type="body" sz="half" idx="4294967295"/>
          </p:nvPr>
        </p:nvSpPr>
        <p:spPr>
          <a:xfrm>
            <a:off x="330200" y="1028700"/>
            <a:ext cx="4398746" cy="5148263"/>
          </a:xfrm>
        </p:spPr>
        <p:txBody>
          <a:bodyPr/>
          <a:lstStyle/>
          <a:p>
            <a:pPr>
              <a:buFontTx/>
              <a:buNone/>
            </a:pPr>
            <a:r>
              <a:rPr lang="en-US" altLang="zh-CN" sz="2000" dirty="0"/>
              <a:t>1.1 </a:t>
            </a:r>
            <a:r>
              <a:rPr lang="zh-CN" altLang="en-US" sz="2000" dirty="0"/>
              <a:t>计算机网络在信息时代中的作用</a:t>
            </a:r>
          </a:p>
          <a:p>
            <a:pPr>
              <a:buFontTx/>
              <a:buNone/>
            </a:pPr>
            <a:endParaRPr lang="en-US" altLang="zh-CN" sz="2000" dirty="0"/>
          </a:p>
          <a:p>
            <a:pPr>
              <a:buFontTx/>
              <a:buNone/>
            </a:pPr>
            <a:r>
              <a:rPr lang="en-US" altLang="zh-CN" sz="2000" dirty="0"/>
              <a:t>1.2 </a:t>
            </a:r>
            <a:r>
              <a:rPr lang="zh-CN" altLang="en-US" sz="2000" dirty="0"/>
              <a:t>互联网概述</a:t>
            </a:r>
          </a:p>
          <a:p>
            <a:r>
              <a:rPr lang="zh-CN" altLang="en-US" sz="2000" dirty="0"/>
              <a:t>网络的网络</a:t>
            </a:r>
          </a:p>
          <a:p>
            <a:r>
              <a:rPr lang="zh-CN" altLang="en-US" sz="2000" dirty="0"/>
              <a:t>互联网基础结构发展的三个阶段</a:t>
            </a:r>
          </a:p>
          <a:p>
            <a:r>
              <a:rPr lang="zh-CN" altLang="en-US" sz="2000" dirty="0"/>
              <a:t>互联网的标准化工作</a:t>
            </a:r>
          </a:p>
          <a:p>
            <a:pPr>
              <a:buFontTx/>
              <a:buNone/>
            </a:pPr>
            <a:endParaRPr lang="en-US" altLang="zh-CN" sz="2000" dirty="0"/>
          </a:p>
          <a:p>
            <a:pPr>
              <a:buFontTx/>
              <a:buNone/>
            </a:pPr>
            <a:r>
              <a:rPr lang="en-US" altLang="zh-CN" sz="2000" dirty="0"/>
              <a:t>1.3 </a:t>
            </a:r>
            <a:r>
              <a:rPr lang="zh-CN" altLang="en-US" sz="2000" dirty="0"/>
              <a:t>互联网的组成</a:t>
            </a:r>
          </a:p>
          <a:p>
            <a:r>
              <a:rPr lang="zh-CN" altLang="en-US" sz="2000" dirty="0"/>
              <a:t>互联网的边缘部分</a:t>
            </a:r>
          </a:p>
          <a:p>
            <a:r>
              <a:rPr lang="zh-CN" altLang="en-US" sz="2000" dirty="0"/>
              <a:t>互联网的核心部分</a:t>
            </a:r>
          </a:p>
          <a:p>
            <a:pPr>
              <a:buFontTx/>
              <a:buNone/>
            </a:pPr>
            <a:endParaRPr lang="en-US" altLang="zh-CN" sz="2000" dirty="0"/>
          </a:p>
          <a:p>
            <a:pPr>
              <a:buFontTx/>
              <a:buNone/>
            </a:pPr>
            <a:r>
              <a:rPr lang="en-US" altLang="zh-CN" sz="2000" dirty="0"/>
              <a:t>1.4 </a:t>
            </a:r>
            <a:r>
              <a:rPr lang="zh-CN" altLang="en-US" sz="2000" dirty="0"/>
              <a:t>计算机网络在我国的发展</a:t>
            </a:r>
          </a:p>
          <a:p>
            <a:pPr>
              <a:buFontTx/>
              <a:buNone/>
            </a:pPr>
            <a:endParaRPr lang="en-US" altLang="zh-CN" sz="2000" dirty="0"/>
          </a:p>
          <a:p>
            <a:pPr>
              <a:buFontTx/>
              <a:buNone/>
            </a:pPr>
            <a:r>
              <a:rPr lang="en-US" altLang="zh-CN" sz="2000" dirty="0"/>
              <a:t>1.5 </a:t>
            </a:r>
            <a:r>
              <a:rPr lang="zh-CN" altLang="en-US" sz="2000" dirty="0"/>
              <a:t>计算机网络的类别</a:t>
            </a:r>
          </a:p>
          <a:p>
            <a:pPr>
              <a:buFontTx/>
              <a:buNone/>
            </a:pPr>
            <a:endParaRPr lang="zh-CN" altLang="en-US" sz="2000" dirty="0"/>
          </a:p>
          <a:p>
            <a:endParaRPr lang="en-US" altLang="zh-CN" sz="2000" dirty="0"/>
          </a:p>
        </p:txBody>
      </p:sp>
      <p:sp>
        <p:nvSpPr>
          <p:cNvPr id="490500" name="Rectangle 6"/>
          <p:cNvSpPr>
            <a:spLocks noGrp="1" noChangeArrowheads="1"/>
          </p:cNvSpPr>
          <p:nvPr>
            <p:ph type="body" sz="half" idx="4294967295"/>
          </p:nvPr>
        </p:nvSpPr>
        <p:spPr>
          <a:xfrm>
            <a:off x="4728946" y="1039813"/>
            <a:ext cx="4165600" cy="5137150"/>
          </a:xfrm>
        </p:spPr>
        <p:txBody>
          <a:bodyPr/>
          <a:lstStyle/>
          <a:p>
            <a:pPr marL="342900" lvl="1" indent="-342900"/>
            <a:r>
              <a:rPr lang="zh-CN" altLang="en-US" sz="2000" dirty="0"/>
              <a:t>计算机网络的定义</a:t>
            </a:r>
            <a:endParaRPr lang="en-US" altLang="zh-CN" sz="2000" dirty="0"/>
          </a:p>
          <a:p>
            <a:pPr marL="342900" lvl="1" indent="-342900"/>
            <a:r>
              <a:rPr lang="zh-CN" altLang="en-US" sz="2000" dirty="0"/>
              <a:t>几种不同类别的网络</a:t>
            </a:r>
          </a:p>
          <a:p>
            <a:pPr>
              <a:buFontTx/>
              <a:buNone/>
            </a:pPr>
            <a:endParaRPr lang="en-US" altLang="zh-CN" sz="2000" dirty="0"/>
          </a:p>
          <a:p>
            <a:pPr>
              <a:buFontTx/>
              <a:buNone/>
            </a:pPr>
            <a:r>
              <a:rPr lang="en-US" altLang="zh-CN" sz="2000" dirty="0"/>
              <a:t>1.6 </a:t>
            </a:r>
            <a:r>
              <a:rPr lang="zh-CN" altLang="en-US" sz="2000" dirty="0"/>
              <a:t>计算机网络的性能</a:t>
            </a:r>
          </a:p>
          <a:p>
            <a:r>
              <a:rPr lang="zh-CN" altLang="en-US" sz="2000" dirty="0">
                <a:solidFill>
                  <a:srgbClr val="FF0000"/>
                </a:solidFill>
              </a:rPr>
              <a:t>计算机网络的性能指标</a:t>
            </a:r>
          </a:p>
          <a:p>
            <a:r>
              <a:rPr lang="zh-CN" altLang="en-US" sz="2000" dirty="0"/>
              <a:t>计算机网络的非性能特征</a:t>
            </a:r>
          </a:p>
          <a:p>
            <a:pPr>
              <a:buFontTx/>
              <a:buNone/>
            </a:pPr>
            <a:endParaRPr lang="en-US" altLang="zh-CN" sz="2000" dirty="0"/>
          </a:p>
          <a:p>
            <a:pPr>
              <a:buFontTx/>
              <a:buNone/>
            </a:pPr>
            <a:r>
              <a:rPr lang="en-US" altLang="zh-CN" sz="2000" dirty="0"/>
              <a:t>1.7 </a:t>
            </a:r>
            <a:r>
              <a:rPr lang="zh-CN" altLang="en-US" sz="2000" dirty="0"/>
              <a:t>计算机网络的体系结构</a:t>
            </a:r>
          </a:p>
          <a:p>
            <a:r>
              <a:rPr lang="zh-CN" altLang="en-US" sz="2000" dirty="0"/>
              <a:t>计算机网络体系结构的形成</a:t>
            </a:r>
          </a:p>
          <a:p>
            <a:r>
              <a:rPr lang="zh-CN" altLang="en-US" sz="2000" dirty="0"/>
              <a:t>协议与划分层次</a:t>
            </a:r>
          </a:p>
          <a:p>
            <a:r>
              <a:rPr lang="zh-CN" altLang="en-US" sz="2000" dirty="0"/>
              <a:t>具有五层协议的体系结构</a:t>
            </a:r>
          </a:p>
          <a:p>
            <a:r>
              <a:rPr lang="zh-CN" altLang="en-US" sz="2000" dirty="0"/>
              <a:t>实体、协议、服务和服务访问点</a:t>
            </a:r>
          </a:p>
          <a:p>
            <a:r>
              <a:rPr lang="en-US" altLang="zh-CN" sz="2000" dirty="0"/>
              <a:t>TCP/IP </a:t>
            </a:r>
            <a:r>
              <a:rPr lang="zh-CN" altLang="en-US" sz="2000" dirty="0"/>
              <a:t>的体系结构</a:t>
            </a:r>
          </a:p>
        </p:txBody>
      </p:sp>
    </p:spTree>
    <p:extLst>
      <p:ext uri="{BB962C8B-B14F-4D97-AF65-F5344CB8AC3E}">
        <p14:creationId xmlns:p14="http://schemas.microsoft.com/office/powerpoint/2010/main" xmlns="" val="2367387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zh-CN" dirty="0"/>
              <a:t>1. </a:t>
            </a:r>
            <a:r>
              <a:rPr lang="zh-CN" altLang="en-US" dirty="0"/>
              <a:t>速率</a:t>
            </a:r>
          </a:p>
        </p:txBody>
      </p:sp>
      <p:sp>
        <p:nvSpPr>
          <p:cNvPr id="84995" name="Rectangle 3"/>
          <p:cNvSpPr>
            <a:spLocks noGrp="1" noChangeArrowheads="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spcBef>
                <a:spcPts val="600"/>
              </a:spcBef>
            </a:pPr>
            <a:r>
              <a:rPr lang="zh-CN" altLang="en-US" dirty="0"/>
              <a:t>比特</a:t>
            </a:r>
            <a:r>
              <a:rPr lang="en-US" altLang="zh-CN" dirty="0"/>
              <a:t>(bit)</a:t>
            </a:r>
            <a:r>
              <a:rPr lang="zh-CN" altLang="en-US" dirty="0"/>
              <a:t>是计算机中数据量的单位，也是信息论中使用的信息量的单位。</a:t>
            </a:r>
          </a:p>
          <a:p>
            <a:pPr>
              <a:spcBef>
                <a:spcPts val="600"/>
              </a:spcBef>
            </a:pPr>
            <a:endParaRPr lang="en-US" altLang="zh-CN" dirty="0"/>
          </a:p>
          <a:p>
            <a:pPr>
              <a:spcBef>
                <a:spcPts val="600"/>
              </a:spcBef>
            </a:pPr>
            <a:r>
              <a:rPr lang="zh-CN" altLang="en-US" dirty="0"/>
              <a:t>比特</a:t>
            </a:r>
            <a:r>
              <a:rPr lang="en-US" altLang="zh-CN" dirty="0"/>
              <a:t>(bit)</a:t>
            </a:r>
            <a:r>
              <a:rPr lang="zh-CN" altLang="en-US" dirty="0"/>
              <a:t>来源于 </a:t>
            </a:r>
            <a:r>
              <a:rPr lang="en-US" altLang="zh-CN" dirty="0">
                <a:solidFill>
                  <a:srgbClr val="FF0000"/>
                </a:solidFill>
              </a:rPr>
              <a:t>bi</a:t>
            </a:r>
            <a:r>
              <a:rPr lang="en-US" altLang="zh-CN" dirty="0"/>
              <a:t>nary digi</a:t>
            </a:r>
            <a:r>
              <a:rPr lang="en-US" altLang="zh-CN" dirty="0">
                <a:solidFill>
                  <a:srgbClr val="FF0000"/>
                </a:solidFill>
              </a:rPr>
              <a:t>t</a:t>
            </a:r>
            <a:r>
              <a:rPr lang="zh-CN" altLang="en-US" dirty="0"/>
              <a:t>，意思是一个“二进制数字”，因此一个比特就是二进制数字中的一个 </a:t>
            </a:r>
            <a:r>
              <a:rPr lang="en-US" altLang="zh-CN" dirty="0"/>
              <a:t>1 </a:t>
            </a:r>
            <a:r>
              <a:rPr lang="zh-CN" altLang="en-US" dirty="0"/>
              <a:t>或 </a:t>
            </a:r>
            <a:r>
              <a:rPr lang="en-US" altLang="zh-CN" dirty="0"/>
              <a:t>0</a:t>
            </a:r>
            <a:r>
              <a:rPr lang="zh-CN" altLang="en-US" dirty="0"/>
              <a:t>。</a:t>
            </a:r>
            <a:endParaRPr lang="en-US" altLang="zh-CN" dirty="0"/>
          </a:p>
          <a:p>
            <a:pPr>
              <a:spcBef>
                <a:spcPts val="600"/>
              </a:spcBef>
            </a:pPr>
            <a:endParaRPr lang="en-US" altLang="zh-CN" dirty="0"/>
          </a:p>
          <a:p>
            <a:r>
              <a:rPr lang="zh-CN" altLang="zh-CN" dirty="0"/>
              <a:t>速率是计算机网络中最重要的</a:t>
            </a:r>
            <a:r>
              <a:rPr lang="en-US" altLang="zh-CN" dirty="0"/>
              <a:t> (paramount) </a:t>
            </a:r>
            <a:r>
              <a:rPr lang="zh-CN" altLang="zh-CN" dirty="0"/>
              <a:t>一个性能指标</a:t>
            </a:r>
            <a:r>
              <a:rPr lang="zh-CN" altLang="en-US" dirty="0"/>
              <a:t>，</a:t>
            </a:r>
            <a:r>
              <a:rPr lang="zh-CN" altLang="zh-CN" dirty="0"/>
              <a:t>指的是</a:t>
            </a:r>
            <a:r>
              <a:rPr lang="zh-CN" altLang="zh-CN" dirty="0">
                <a:solidFill>
                  <a:srgbClr val="FF0000"/>
                </a:solidFill>
              </a:rPr>
              <a:t>数据的传送速率，</a:t>
            </a:r>
            <a:r>
              <a:rPr lang="zh-CN" altLang="zh-CN" dirty="0"/>
              <a:t>它也称为</a:t>
            </a:r>
            <a:r>
              <a:rPr lang="zh-CN" altLang="zh-CN" dirty="0">
                <a:solidFill>
                  <a:srgbClr val="FF0000"/>
                </a:solidFill>
              </a:rPr>
              <a:t>数据率</a:t>
            </a:r>
            <a:r>
              <a:rPr lang="en-US" altLang="zh-CN" dirty="0">
                <a:solidFill>
                  <a:srgbClr val="FF0000"/>
                </a:solidFill>
              </a:rPr>
              <a:t> </a:t>
            </a:r>
            <a:r>
              <a:rPr lang="en-US" altLang="zh-CN" dirty="0"/>
              <a:t>(data rate)</a:t>
            </a:r>
            <a:r>
              <a:rPr lang="zh-CN" altLang="zh-CN" dirty="0"/>
              <a:t>或</a:t>
            </a:r>
            <a:r>
              <a:rPr lang="zh-CN" altLang="zh-CN" dirty="0">
                <a:solidFill>
                  <a:srgbClr val="FF0000"/>
                </a:solidFill>
              </a:rPr>
              <a:t>比特率</a:t>
            </a:r>
            <a:r>
              <a:rPr lang="en-US" altLang="zh-CN" dirty="0">
                <a:solidFill>
                  <a:srgbClr val="FF0000"/>
                </a:solidFill>
              </a:rPr>
              <a:t> </a:t>
            </a:r>
            <a:r>
              <a:rPr lang="en-US" altLang="zh-CN" dirty="0"/>
              <a:t>(bit rate)</a:t>
            </a:r>
            <a:r>
              <a:rPr lang="zh-CN" altLang="zh-CN" dirty="0"/>
              <a:t>。</a:t>
            </a:r>
            <a:endParaRPr lang="en-US" altLang="zh-CN" dirty="0"/>
          </a:p>
          <a:p>
            <a:pPr>
              <a:spcBef>
                <a:spcPts val="600"/>
              </a:spcBef>
            </a:pPr>
            <a:endParaRPr lang="en-US" altLang="zh-CN" dirty="0"/>
          </a:p>
        </p:txBody>
      </p:sp>
    </p:spTree>
    <p:extLst>
      <p:ext uri="{BB962C8B-B14F-4D97-AF65-F5344CB8AC3E}">
        <p14:creationId xmlns:p14="http://schemas.microsoft.com/office/powerpoint/2010/main" xmlns="" val="404653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9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9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zh-CN" dirty="0"/>
              <a:t>1. </a:t>
            </a:r>
            <a:r>
              <a:rPr lang="zh-CN" altLang="en-US" dirty="0"/>
              <a:t>速率</a:t>
            </a:r>
          </a:p>
        </p:txBody>
      </p:sp>
      <p:sp>
        <p:nvSpPr>
          <p:cNvPr id="84995" name="Rectangle 3"/>
          <p:cNvSpPr>
            <a:spLocks noGrp="1" noChangeArrowheads="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spcBef>
                <a:spcPts val="600"/>
              </a:spcBef>
            </a:pPr>
            <a:r>
              <a:rPr lang="zh-CN" altLang="en-US" dirty="0"/>
              <a:t>速率的</a:t>
            </a:r>
            <a:r>
              <a:rPr lang="zh-CN" altLang="en-US" dirty="0">
                <a:solidFill>
                  <a:srgbClr val="FF0000"/>
                </a:solidFill>
              </a:rPr>
              <a:t>单位</a:t>
            </a:r>
            <a:r>
              <a:rPr lang="zh-CN" altLang="en-US" dirty="0"/>
              <a:t>是 </a:t>
            </a:r>
            <a:r>
              <a:rPr lang="en-US" altLang="zh-CN" dirty="0"/>
              <a:t>bit/s</a:t>
            </a:r>
            <a:r>
              <a:rPr lang="zh-CN" altLang="en-US" dirty="0"/>
              <a:t>，或 </a:t>
            </a:r>
            <a:r>
              <a:rPr lang="en-US" altLang="zh-CN" dirty="0" err="1"/>
              <a:t>kbit</a:t>
            </a:r>
            <a:r>
              <a:rPr lang="en-US" altLang="zh-CN" dirty="0"/>
              <a:t>/s</a:t>
            </a:r>
            <a:r>
              <a:rPr lang="zh-CN" altLang="en-US" dirty="0"/>
              <a:t>、</a:t>
            </a:r>
            <a:r>
              <a:rPr lang="en-US" altLang="zh-CN" dirty="0"/>
              <a:t>Mbit/s</a:t>
            </a:r>
            <a:r>
              <a:rPr lang="zh-CN" altLang="en-US" dirty="0"/>
              <a:t>、</a:t>
            </a:r>
            <a:r>
              <a:rPr lang="en-US" altLang="zh-CN" dirty="0"/>
              <a:t> </a:t>
            </a:r>
            <a:r>
              <a:rPr lang="en-US" altLang="zh-CN" dirty="0" err="1"/>
              <a:t>Gbit</a:t>
            </a:r>
            <a:r>
              <a:rPr lang="en-US" altLang="zh-CN" dirty="0"/>
              <a:t>/s </a:t>
            </a:r>
            <a:r>
              <a:rPr lang="zh-CN" altLang="en-US" dirty="0"/>
              <a:t>等。例如 </a:t>
            </a:r>
            <a:r>
              <a:rPr lang="en-US" altLang="zh-CN" dirty="0"/>
              <a:t>4 </a:t>
            </a:r>
            <a:r>
              <a:rPr lang="en-US" altLang="zh-CN" dirty="0">
                <a:sym typeface="Symbol"/>
              </a:rPr>
              <a:t></a:t>
            </a:r>
            <a:r>
              <a:rPr lang="en-US" altLang="zh-CN" dirty="0"/>
              <a:t> 10</a:t>
            </a:r>
            <a:r>
              <a:rPr lang="en-US" altLang="zh-CN" baseline="30000" dirty="0"/>
              <a:t>10</a:t>
            </a:r>
            <a:r>
              <a:rPr lang="en-US" altLang="zh-CN" dirty="0"/>
              <a:t> bit/s </a:t>
            </a:r>
            <a:r>
              <a:rPr lang="zh-CN" altLang="zh-CN" dirty="0"/>
              <a:t>的数据率就记为 </a:t>
            </a:r>
            <a:r>
              <a:rPr lang="en-US" altLang="zh-CN" dirty="0"/>
              <a:t>40 </a:t>
            </a:r>
            <a:r>
              <a:rPr lang="en-US" altLang="zh-CN" dirty="0" err="1"/>
              <a:t>Gbit</a:t>
            </a:r>
            <a:r>
              <a:rPr lang="en-US" altLang="zh-CN" dirty="0"/>
              <a:t>/s</a:t>
            </a:r>
            <a:r>
              <a:rPr lang="zh-CN" altLang="en-US" dirty="0"/>
              <a:t>。</a:t>
            </a:r>
          </a:p>
          <a:p>
            <a:pPr>
              <a:spcBef>
                <a:spcPts val="600"/>
              </a:spcBef>
            </a:pPr>
            <a:endParaRPr lang="en-US" altLang="zh-CN" dirty="0"/>
          </a:p>
          <a:p>
            <a:pPr>
              <a:spcBef>
                <a:spcPts val="600"/>
              </a:spcBef>
            </a:pPr>
            <a:r>
              <a:rPr lang="zh-CN" altLang="en-US" dirty="0"/>
              <a:t>速率往往是指</a:t>
            </a:r>
            <a:r>
              <a:rPr lang="zh-CN" altLang="en-US" dirty="0">
                <a:solidFill>
                  <a:srgbClr val="FF0000"/>
                </a:solidFill>
              </a:rPr>
              <a:t>额定</a:t>
            </a:r>
            <a:r>
              <a:rPr lang="en-US" altLang="zh-CN" dirty="0">
                <a:solidFill>
                  <a:srgbClr val="FF0000"/>
                </a:solidFill>
              </a:rPr>
              <a:t>(rated)</a:t>
            </a:r>
            <a:r>
              <a:rPr lang="zh-CN" altLang="en-US" dirty="0">
                <a:solidFill>
                  <a:srgbClr val="FF0000"/>
                </a:solidFill>
              </a:rPr>
              <a:t>速率</a:t>
            </a:r>
            <a:r>
              <a:rPr lang="zh-CN" altLang="en-US" dirty="0"/>
              <a:t>或</a:t>
            </a:r>
            <a:r>
              <a:rPr lang="zh-CN" altLang="en-US" dirty="0">
                <a:solidFill>
                  <a:srgbClr val="FF0000"/>
                </a:solidFill>
              </a:rPr>
              <a:t>标称速率</a:t>
            </a:r>
            <a:r>
              <a:rPr lang="zh-CN" altLang="en-US" dirty="0"/>
              <a:t>，</a:t>
            </a:r>
            <a:r>
              <a:rPr lang="zh-CN" altLang="en-US" dirty="0">
                <a:solidFill>
                  <a:srgbClr val="FF0000"/>
                </a:solidFill>
              </a:rPr>
              <a:t>非</a:t>
            </a:r>
            <a:r>
              <a:rPr lang="zh-CN" altLang="zh-CN" dirty="0">
                <a:solidFill>
                  <a:srgbClr val="FF0000"/>
                </a:solidFill>
              </a:rPr>
              <a:t>实际运行速率</a:t>
            </a:r>
            <a:r>
              <a:rPr lang="zh-CN" altLang="en-US" dirty="0"/>
              <a:t>。</a:t>
            </a:r>
            <a:r>
              <a:rPr lang="zh-CN" altLang="en-US" dirty="0">
                <a:solidFill>
                  <a:srgbClr val="C00000"/>
                </a:solidFill>
              </a:rPr>
              <a:t>  </a:t>
            </a:r>
          </a:p>
        </p:txBody>
      </p:sp>
    </p:spTree>
    <p:extLst>
      <p:ext uri="{BB962C8B-B14F-4D97-AF65-F5344CB8AC3E}">
        <p14:creationId xmlns:p14="http://schemas.microsoft.com/office/powerpoint/2010/main" xmlns="" val="404653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9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p:txBody>
          <a:bodyPr/>
          <a:lstStyle/>
          <a:p>
            <a:r>
              <a:rPr lang="en-US" altLang="zh-CN" dirty="0"/>
              <a:t>2. </a:t>
            </a:r>
            <a:r>
              <a:rPr lang="zh-CN" altLang="en-US" dirty="0"/>
              <a:t>带宽 </a:t>
            </a:r>
          </a:p>
        </p:txBody>
      </p:sp>
      <p:sp>
        <p:nvSpPr>
          <p:cNvPr id="376835" name="Rectangle 3"/>
          <p:cNvSpPr>
            <a:spLocks noGrp="1" noChangeArrowheads="1"/>
          </p:cNvSpPr>
          <p:nvPr>
            <p:ph idx="1"/>
          </p:nvPr>
        </p:nvSpPr>
        <p:spPr>
          <a:xfrm>
            <a:off x="330200" y="1028701"/>
            <a:ext cx="8483600" cy="3400432"/>
          </a:xfrm>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indent="0">
              <a:lnSpc>
                <a:spcPct val="110000"/>
              </a:lnSpc>
              <a:spcBef>
                <a:spcPts val="600"/>
              </a:spcBef>
              <a:buNone/>
            </a:pPr>
            <a:r>
              <a:rPr lang="zh-CN" altLang="en-US" dirty="0"/>
              <a:t>两种不同意义：</a:t>
            </a:r>
            <a:endParaRPr lang="en-US" altLang="zh-CN" dirty="0"/>
          </a:p>
          <a:p>
            <a:pPr>
              <a:lnSpc>
                <a:spcPct val="110000"/>
              </a:lnSpc>
            </a:pPr>
            <a:r>
              <a:rPr lang="en-US" altLang="zh-CN" dirty="0">
                <a:latin typeface="+mj-ea"/>
                <a:ea typeface="+mj-ea"/>
              </a:rPr>
              <a:t>“</a:t>
            </a:r>
            <a:r>
              <a:rPr lang="zh-CN" altLang="en-US" dirty="0">
                <a:latin typeface="+mj-ea"/>
                <a:ea typeface="+mj-ea"/>
              </a:rPr>
              <a:t>带宽”</a:t>
            </a:r>
            <a:r>
              <a:rPr lang="en-US" altLang="zh-CN" dirty="0"/>
              <a:t>(bandwidth) </a:t>
            </a:r>
            <a:r>
              <a:rPr lang="zh-CN" altLang="en-US" dirty="0"/>
              <a:t>本来是指信号具有的</a:t>
            </a:r>
            <a:r>
              <a:rPr lang="zh-CN" altLang="en-US" dirty="0">
                <a:solidFill>
                  <a:srgbClr val="FF0000"/>
                </a:solidFill>
              </a:rPr>
              <a:t>频带宽度</a:t>
            </a:r>
            <a:r>
              <a:rPr lang="zh-CN" altLang="en-US" dirty="0"/>
              <a:t>，其单位是赫</a:t>
            </a:r>
            <a:r>
              <a:rPr lang="en-US" altLang="zh-CN" dirty="0"/>
              <a:t>(</a:t>
            </a:r>
            <a:r>
              <a:rPr lang="zh-CN" altLang="en-US" dirty="0"/>
              <a:t>或千赫、兆赫、吉赫等</a:t>
            </a:r>
            <a:r>
              <a:rPr lang="en-US" altLang="zh-CN" dirty="0"/>
              <a:t>)</a:t>
            </a:r>
            <a:r>
              <a:rPr lang="zh-CN" altLang="en-US" dirty="0"/>
              <a:t>。</a:t>
            </a:r>
          </a:p>
          <a:p>
            <a:endParaRPr lang="en-US" altLang="zh-CN" dirty="0"/>
          </a:p>
          <a:p>
            <a:r>
              <a:rPr lang="zh-CN" altLang="zh-CN" dirty="0"/>
              <a:t>在计算机网络中，带宽用来表示网络中</a:t>
            </a:r>
            <a:r>
              <a:rPr lang="zh-CN" altLang="zh-CN" dirty="0">
                <a:solidFill>
                  <a:srgbClr val="FF0000"/>
                </a:solidFill>
              </a:rPr>
              <a:t>某通道</a:t>
            </a:r>
            <a:r>
              <a:rPr lang="en-US" altLang="zh-CN" dirty="0">
                <a:solidFill>
                  <a:srgbClr val="FF0000"/>
                </a:solidFill>
              </a:rPr>
              <a:t>(channel)</a:t>
            </a:r>
            <a:r>
              <a:rPr lang="zh-CN" altLang="zh-CN" dirty="0"/>
              <a:t>传送数据的能力</a:t>
            </a:r>
            <a:r>
              <a:rPr lang="zh-CN" altLang="en-US" dirty="0"/>
              <a:t>。</a:t>
            </a:r>
            <a:r>
              <a:rPr lang="zh-CN" altLang="zh-CN" dirty="0"/>
              <a:t>表示在单位时间内网络中的某信道所能通过的“</a:t>
            </a:r>
            <a:r>
              <a:rPr lang="zh-CN" altLang="zh-CN" dirty="0">
                <a:solidFill>
                  <a:srgbClr val="FF0000"/>
                </a:solidFill>
              </a:rPr>
              <a:t>最高数据率</a:t>
            </a:r>
            <a:r>
              <a:rPr lang="zh-CN" altLang="zh-CN" dirty="0"/>
              <a:t>”。</a:t>
            </a:r>
            <a:r>
              <a:rPr lang="zh-CN" altLang="en-US" dirty="0"/>
              <a:t>单位是 </a:t>
            </a:r>
            <a:r>
              <a:rPr lang="en-US" altLang="zh-CN" dirty="0" smtClean="0"/>
              <a:t>bits/s </a:t>
            </a:r>
            <a:r>
              <a:rPr lang="zh-CN" altLang="en-US" dirty="0"/>
              <a:t>，即</a:t>
            </a:r>
            <a:r>
              <a:rPr lang="en-US" altLang="zh-CN" dirty="0"/>
              <a:t> </a:t>
            </a:r>
            <a:r>
              <a:rPr lang="zh-CN" altLang="en-US" dirty="0"/>
              <a:t>“比特每秒”。    </a:t>
            </a:r>
          </a:p>
          <a:p>
            <a:pPr>
              <a:lnSpc>
                <a:spcPct val="110000"/>
              </a:lnSpc>
              <a:spcBef>
                <a:spcPts val="600"/>
              </a:spcBef>
            </a:pPr>
            <a:endParaRPr lang="en-US" altLang="zh-CN" sz="2800" dirty="0"/>
          </a:p>
        </p:txBody>
      </p:sp>
      <p:sp>
        <p:nvSpPr>
          <p:cNvPr id="2" name="矩形 1"/>
          <p:cNvSpPr/>
          <p:nvPr/>
        </p:nvSpPr>
        <p:spPr>
          <a:xfrm>
            <a:off x="500034" y="4643446"/>
            <a:ext cx="8175678" cy="1200329"/>
          </a:xfrm>
          <a:prstGeom prst="rect">
            <a:avLst/>
          </a:prstGeom>
          <a:solidFill>
            <a:srgbClr val="FFFF66"/>
          </a:solidFill>
          <a:ln>
            <a:solidFill>
              <a:schemeClr val="tx1"/>
            </a:solidFill>
          </a:ln>
        </p:spPr>
        <p:txBody>
          <a:bodyPr wrap="square">
            <a:spAutoFit/>
          </a:bodyPr>
          <a:lstStyle/>
          <a:p>
            <a:r>
              <a:rPr lang="zh-CN" altLang="zh-CN" sz="2400" dirty="0">
                <a:solidFill>
                  <a:srgbClr val="000099"/>
                </a:solidFill>
                <a:latin typeface="+mn-lt"/>
                <a:ea typeface="黑体" pitchFamily="2" charset="-122"/>
              </a:rPr>
              <a:t>在“带宽”的上述两种表述中，前者为</a:t>
            </a:r>
            <a:r>
              <a:rPr lang="zh-CN" altLang="zh-CN" sz="2400" dirty="0">
                <a:solidFill>
                  <a:srgbClr val="C00000"/>
                </a:solidFill>
                <a:latin typeface="+mn-lt"/>
                <a:ea typeface="黑体" pitchFamily="2" charset="-122"/>
              </a:rPr>
              <a:t>频域</a:t>
            </a:r>
            <a:r>
              <a:rPr lang="zh-CN" altLang="zh-CN" sz="2400" dirty="0">
                <a:solidFill>
                  <a:srgbClr val="000099"/>
                </a:solidFill>
                <a:latin typeface="+mn-lt"/>
                <a:ea typeface="黑体" pitchFamily="2" charset="-122"/>
              </a:rPr>
              <a:t>称谓，而后者为</a:t>
            </a:r>
            <a:r>
              <a:rPr lang="zh-CN" altLang="zh-CN" sz="2400" dirty="0">
                <a:solidFill>
                  <a:srgbClr val="C00000"/>
                </a:solidFill>
                <a:latin typeface="+mn-lt"/>
                <a:ea typeface="黑体" pitchFamily="2" charset="-122"/>
              </a:rPr>
              <a:t>时域</a:t>
            </a:r>
            <a:r>
              <a:rPr lang="zh-CN" altLang="zh-CN" sz="2400" dirty="0">
                <a:solidFill>
                  <a:srgbClr val="000099"/>
                </a:solidFill>
                <a:latin typeface="+mn-lt"/>
                <a:ea typeface="黑体" pitchFamily="2" charset="-122"/>
              </a:rPr>
              <a:t>称谓，其本质是相同的。也就是说，一条通信链路的“带宽”越宽，其所能传输的“最高数据率”也越高。</a:t>
            </a:r>
          </a:p>
        </p:txBody>
      </p:sp>
    </p:spTree>
    <p:extLst>
      <p:ext uri="{BB962C8B-B14F-4D97-AF65-F5344CB8AC3E}">
        <p14:creationId xmlns:p14="http://schemas.microsoft.com/office/powerpoint/2010/main" xmlns="" val="392266162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Rectangle 2"/>
          <p:cNvSpPr>
            <a:spLocks noGrp="1" noChangeArrowheads="1"/>
          </p:cNvSpPr>
          <p:nvPr>
            <p:ph type="title" idx="4294967295"/>
          </p:nvPr>
        </p:nvSpPr>
        <p:spPr>
          <a:xfrm>
            <a:off x="355600" y="203200"/>
            <a:ext cx="7743825" cy="627063"/>
          </a:xfrm>
        </p:spPr>
        <p:txBody>
          <a:bodyPr/>
          <a:lstStyle/>
          <a:p>
            <a:r>
              <a:rPr lang="zh-CN" altLang="en-US"/>
              <a:t>常用的带宽单位</a:t>
            </a:r>
          </a:p>
        </p:txBody>
      </p:sp>
      <p:sp>
        <p:nvSpPr>
          <p:cNvPr id="643075" name="Rectangle 3"/>
          <p:cNvSpPr>
            <a:spLocks noGrp="1" noChangeArrowheads="1"/>
          </p:cNvSpPr>
          <p:nvPr>
            <p:ph type="body" idx="4294967295"/>
          </p:nvPr>
        </p:nvSpPr>
        <p:spPr>
          <a:xfrm>
            <a:off x="330200" y="1000125"/>
            <a:ext cx="8528050" cy="5143500"/>
          </a:xfrm>
        </p:spPr>
        <p:txBody>
          <a:bodyPr/>
          <a:lstStyle/>
          <a:p>
            <a:pPr>
              <a:spcBef>
                <a:spcPts val="600"/>
              </a:spcBef>
            </a:pPr>
            <a:r>
              <a:rPr lang="zh-CN" altLang="en-US" dirty="0"/>
              <a:t>更常用的带宽单位是</a:t>
            </a:r>
          </a:p>
          <a:p>
            <a:pPr lvl="1">
              <a:spcBef>
                <a:spcPts val="600"/>
              </a:spcBef>
            </a:pPr>
            <a:r>
              <a:rPr lang="zh-CN" altLang="en-US" dirty="0">
                <a:solidFill>
                  <a:srgbClr val="333399"/>
                </a:solidFill>
                <a:latin typeface="Arial" pitchFamily="34" charset="0"/>
                <a:ea typeface="黑体" pitchFamily="49" charset="-122"/>
              </a:rPr>
              <a:t>千比每秒，即 </a:t>
            </a:r>
            <a:r>
              <a:rPr lang="en-US" altLang="zh-CN" dirty="0">
                <a:solidFill>
                  <a:srgbClr val="333399"/>
                </a:solidFill>
                <a:latin typeface="Arial" pitchFamily="34" charset="0"/>
                <a:ea typeface="黑体" pitchFamily="49" charset="-122"/>
              </a:rPr>
              <a:t>kb/s (10</a:t>
            </a:r>
            <a:r>
              <a:rPr lang="en-US" altLang="zh-CN" baseline="30000" dirty="0">
                <a:solidFill>
                  <a:srgbClr val="333399"/>
                </a:solidFill>
                <a:latin typeface="Arial" pitchFamily="34" charset="0"/>
                <a:ea typeface="黑体" pitchFamily="49" charset="-122"/>
              </a:rPr>
              <a:t>3</a:t>
            </a:r>
            <a:r>
              <a:rPr lang="en-US" altLang="zh-CN" dirty="0">
                <a:solidFill>
                  <a:srgbClr val="333399"/>
                </a:solidFill>
                <a:latin typeface="Arial" pitchFamily="34" charset="0"/>
                <a:ea typeface="黑体" pitchFamily="49" charset="-122"/>
              </a:rPr>
              <a:t> b/s)</a:t>
            </a:r>
          </a:p>
          <a:p>
            <a:pPr lvl="1">
              <a:spcBef>
                <a:spcPts val="600"/>
              </a:spcBef>
            </a:pPr>
            <a:r>
              <a:rPr lang="zh-CN" altLang="en-US" dirty="0">
                <a:solidFill>
                  <a:srgbClr val="333399"/>
                </a:solidFill>
                <a:latin typeface="Arial" pitchFamily="34" charset="0"/>
                <a:ea typeface="黑体" pitchFamily="49" charset="-122"/>
              </a:rPr>
              <a:t>兆比每秒，即 </a:t>
            </a:r>
            <a:r>
              <a:rPr lang="en-US" altLang="zh-CN" dirty="0">
                <a:solidFill>
                  <a:srgbClr val="333399"/>
                </a:solidFill>
                <a:latin typeface="Arial" pitchFamily="34" charset="0"/>
                <a:ea typeface="黑体" pitchFamily="49" charset="-122"/>
              </a:rPr>
              <a:t>Mb/s(10</a:t>
            </a:r>
            <a:r>
              <a:rPr lang="en-US" altLang="zh-CN" baseline="30000" dirty="0">
                <a:solidFill>
                  <a:srgbClr val="333399"/>
                </a:solidFill>
                <a:latin typeface="Arial" pitchFamily="34" charset="0"/>
                <a:ea typeface="黑体" pitchFamily="49" charset="-122"/>
              </a:rPr>
              <a:t>6</a:t>
            </a:r>
            <a:r>
              <a:rPr lang="en-US" altLang="zh-CN" dirty="0">
                <a:solidFill>
                  <a:srgbClr val="333399"/>
                </a:solidFill>
                <a:latin typeface="Arial" pitchFamily="34" charset="0"/>
                <a:ea typeface="黑体" pitchFamily="49" charset="-122"/>
              </a:rPr>
              <a:t> b/s)</a:t>
            </a:r>
          </a:p>
          <a:p>
            <a:pPr lvl="1">
              <a:spcBef>
                <a:spcPts val="600"/>
              </a:spcBef>
            </a:pPr>
            <a:r>
              <a:rPr lang="zh-CN" altLang="en-US" dirty="0">
                <a:solidFill>
                  <a:srgbClr val="333399"/>
                </a:solidFill>
                <a:latin typeface="Arial" pitchFamily="34" charset="0"/>
                <a:ea typeface="黑体" pitchFamily="49" charset="-122"/>
              </a:rPr>
              <a:t>吉比每秒，即 </a:t>
            </a:r>
            <a:r>
              <a:rPr lang="en-US" altLang="zh-CN" dirty="0" err="1">
                <a:solidFill>
                  <a:srgbClr val="333399"/>
                </a:solidFill>
                <a:latin typeface="Arial" pitchFamily="34" charset="0"/>
                <a:ea typeface="黑体" pitchFamily="49" charset="-122"/>
              </a:rPr>
              <a:t>Gb</a:t>
            </a:r>
            <a:r>
              <a:rPr lang="en-US" altLang="zh-CN" dirty="0">
                <a:solidFill>
                  <a:srgbClr val="333399"/>
                </a:solidFill>
                <a:latin typeface="Arial" pitchFamily="34" charset="0"/>
                <a:ea typeface="黑体" pitchFamily="49" charset="-122"/>
              </a:rPr>
              <a:t>/s(10</a:t>
            </a:r>
            <a:r>
              <a:rPr lang="en-US" altLang="zh-CN" baseline="30000" dirty="0">
                <a:solidFill>
                  <a:srgbClr val="333399"/>
                </a:solidFill>
                <a:latin typeface="Arial" pitchFamily="34" charset="0"/>
                <a:ea typeface="黑体" pitchFamily="49" charset="-122"/>
              </a:rPr>
              <a:t>9</a:t>
            </a:r>
            <a:r>
              <a:rPr lang="en-US" altLang="zh-CN" dirty="0">
                <a:solidFill>
                  <a:srgbClr val="333399"/>
                </a:solidFill>
                <a:latin typeface="Arial" pitchFamily="34" charset="0"/>
                <a:ea typeface="黑体" pitchFamily="49" charset="-122"/>
              </a:rPr>
              <a:t> b/s)</a:t>
            </a:r>
          </a:p>
          <a:p>
            <a:pPr lvl="1">
              <a:spcBef>
                <a:spcPts val="600"/>
              </a:spcBef>
            </a:pPr>
            <a:r>
              <a:rPr lang="zh-CN" altLang="en-US" dirty="0">
                <a:solidFill>
                  <a:srgbClr val="333399"/>
                </a:solidFill>
                <a:latin typeface="Arial" pitchFamily="34" charset="0"/>
                <a:ea typeface="黑体" pitchFamily="49" charset="-122"/>
              </a:rPr>
              <a:t>太比每秒，即 </a:t>
            </a:r>
            <a:r>
              <a:rPr lang="en-US" altLang="zh-CN" dirty="0">
                <a:solidFill>
                  <a:srgbClr val="333399"/>
                </a:solidFill>
                <a:latin typeface="Arial" pitchFamily="34" charset="0"/>
                <a:ea typeface="黑体" pitchFamily="49" charset="-122"/>
              </a:rPr>
              <a:t>Tb/s(10</a:t>
            </a:r>
            <a:r>
              <a:rPr lang="en-US" altLang="zh-CN" baseline="30000" dirty="0">
                <a:solidFill>
                  <a:srgbClr val="333399"/>
                </a:solidFill>
                <a:latin typeface="Arial" pitchFamily="34" charset="0"/>
                <a:ea typeface="黑体" pitchFamily="49" charset="-122"/>
              </a:rPr>
              <a:t>12</a:t>
            </a:r>
            <a:r>
              <a:rPr lang="en-US" altLang="zh-CN" dirty="0">
                <a:solidFill>
                  <a:srgbClr val="333399"/>
                </a:solidFill>
                <a:latin typeface="Arial" pitchFamily="34" charset="0"/>
                <a:ea typeface="黑体" pitchFamily="49" charset="-122"/>
              </a:rPr>
              <a:t> b/s)</a:t>
            </a:r>
          </a:p>
          <a:p>
            <a:pPr>
              <a:spcBef>
                <a:spcPts val="600"/>
              </a:spcBef>
            </a:pPr>
            <a:endParaRPr lang="en-US" altLang="zh-CN" dirty="0"/>
          </a:p>
          <a:p>
            <a:pPr>
              <a:spcBef>
                <a:spcPts val="600"/>
              </a:spcBef>
            </a:pPr>
            <a:r>
              <a:rPr lang="zh-CN" altLang="en-US" dirty="0"/>
              <a:t>请注意：在计算机界，</a:t>
            </a:r>
            <a:r>
              <a:rPr lang="en-US" altLang="zh-CN" dirty="0"/>
              <a:t>k = 2</a:t>
            </a:r>
            <a:r>
              <a:rPr lang="en-US" altLang="zh-CN" baseline="30000" dirty="0"/>
              <a:t>10</a:t>
            </a:r>
            <a:r>
              <a:rPr lang="en-US" altLang="zh-CN" dirty="0"/>
              <a:t> = 1024</a:t>
            </a:r>
          </a:p>
          <a:p>
            <a:pPr>
              <a:spcBef>
                <a:spcPts val="600"/>
              </a:spcBef>
              <a:buFontTx/>
              <a:buNone/>
            </a:pPr>
            <a:r>
              <a:rPr lang="en-US" altLang="zh-CN" dirty="0"/>
              <a:t>   M = 2</a:t>
            </a:r>
            <a:r>
              <a:rPr lang="en-US" altLang="zh-CN" baseline="30000" dirty="0"/>
              <a:t>20</a:t>
            </a:r>
            <a:r>
              <a:rPr lang="en-US" altLang="zh-CN" dirty="0"/>
              <a:t>, G = 2</a:t>
            </a:r>
            <a:r>
              <a:rPr lang="en-US" altLang="zh-CN" baseline="30000" dirty="0"/>
              <a:t>30</a:t>
            </a:r>
            <a:r>
              <a:rPr lang="en-US" altLang="zh-CN" dirty="0"/>
              <a:t>, T = 2</a:t>
            </a:r>
            <a:r>
              <a:rPr lang="en-US" altLang="zh-CN" baseline="30000" dirty="0"/>
              <a:t>40</a:t>
            </a:r>
            <a:r>
              <a:rPr lang="zh-CN" altLang="en-US" dirty="0"/>
              <a:t>。</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Rectangle 2"/>
          <p:cNvSpPr>
            <a:spLocks noGrp="1" noChangeArrowheads="1"/>
          </p:cNvSpPr>
          <p:nvPr>
            <p:ph type="title" idx="4294967295"/>
          </p:nvPr>
        </p:nvSpPr>
        <p:spPr>
          <a:xfrm>
            <a:off x="355600" y="203200"/>
            <a:ext cx="8359775" cy="627063"/>
          </a:xfrm>
        </p:spPr>
        <p:txBody>
          <a:bodyPr/>
          <a:lstStyle/>
          <a:p>
            <a:r>
              <a:rPr lang="zh-CN" altLang="en-US" dirty="0"/>
              <a:t>数字信号流随时间的变化</a:t>
            </a:r>
          </a:p>
        </p:txBody>
      </p:sp>
      <p:sp>
        <p:nvSpPr>
          <p:cNvPr id="645123" name="Rectangle 3"/>
          <p:cNvSpPr>
            <a:spLocks noGrp="1" noChangeArrowheads="1"/>
          </p:cNvSpPr>
          <p:nvPr>
            <p:ph type="body" idx="4294967295"/>
          </p:nvPr>
        </p:nvSpPr>
        <p:spPr>
          <a:xfrm>
            <a:off x="428596" y="1214423"/>
            <a:ext cx="8483600" cy="571504"/>
          </a:xfrm>
        </p:spPr>
        <p:txBody>
          <a:bodyPr/>
          <a:lstStyle/>
          <a:p>
            <a:r>
              <a:rPr lang="zh-CN" altLang="en-US" dirty="0"/>
              <a:t>在</a:t>
            </a:r>
            <a:r>
              <a:rPr lang="zh-CN" altLang="en-US" dirty="0">
                <a:solidFill>
                  <a:schemeClr val="hlink"/>
                </a:solidFill>
              </a:rPr>
              <a:t>时间轴上</a:t>
            </a:r>
            <a:r>
              <a:rPr lang="zh-CN" altLang="en-US" dirty="0"/>
              <a:t>信号的</a:t>
            </a:r>
            <a:r>
              <a:rPr lang="zh-CN" altLang="en-US" dirty="0">
                <a:solidFill>
                  <a:srgbClr val="FF0000"/>
                </a:solidFill>
              </a:rPr>
              <a:t>宽度</a:t>
            </a:r>
            <a:r>
              <a:rPr lang="zh-CN" altLang="en-US" dirty="0"/>
              <a:t>随带宽的增大而变窄。     </a:t>
            </a:r>
          </a:p>
        </p:txBody>
      </p:sp>
      <p:grpSp>
        <p:nvGrpSpPr>
          <p:cNvPr id="2" name="Group 33"/>
          <p:cNvGrpSpPr>
            <a:grpSpLocks/>
          </p:cNvGrpSpPr>
          <p:nvPr/>
        </p:nvGrpSpPr>
        <p:grpSpPr bwMode="auto">
          <a:xfrm>
            <a:off x="323850" y="2060848"/>
            <a:ext cx="8612188" cy="1658938"/>
            <a:chOff x="204" y="1799"/>
            <a:chExt cx="5425" cy="1045"/>
          </a:xfrm>
        </p:grpSpPr>
        <p:sp>
          <p:nvSpPr>
            <p:cNvPr id="645125" name="Line 4"/>
            <p:cNvSpPr>
              <a:spLocks noChangeShapeType="1"/>
            </p:cNvSpPr>
            <p:nvPr/>
          </p:nvSpPr>
          <p:spPr bwMode="auto">
            <a:xfrm>
              <a:off x="1345" y="2602"/>
              <a:ext cx="0" cy="196"/>
            </a:xfrm>
            <a:prstGeom prst="line">
              <a:avLst/>
            </a:prstGeom>
            <a:noFill/>
            <a:ln w="19050">
              <a:solidFill>
                <a:srgbClr val="333399"/>
              </a:solidFill>
              <a:round/>
              <a:headEnd/>
              <a:tailEnd/>
            </a:ln>
          </p:spPr>
          <p:txBody>
            <a:bodyPr/>
            <a:lstStyle/>
            <a:p>
              <a:endParaRPr lang="zh-CN" altLang="en-US"/>
            </a:p>
          </p:txBody>
        </p:sp>
        <p:sp>
          <p:nvSpPr>
            <p:cNvPr id="645126" name="Line 5"/>
            <p:cNvSpPr>
              <a:spLocks noChangeShapeType="1"/>
            </p:cNvSpPr>
            <p:nvPr/>
          </p:nvSpPr>
          <p:spPr bwMode="auto">
            <a:xfrm>
              <a:off x="1122" y="2357"/>
              <a:ext cx="4340" cy="0"/>
            </a:xfrm>
            <a:prstGeom prst="line">
              <a:avLst/>
            </a:prstGeom>
            <a:noFill/>
            <a:ln w="19050">
              <a:solidFill>
                <a:srgbClr val="333399"/>
              </a:solidFill>
              <a:round/>
              <a:headEnd/>
              <a:tailEnd type="triangle" w="sm" len="med"/>
            </a:ln>
          </p:spPr>
          <p:txBody>
            <a:bodyPr/>
            <a:lstStyle/>
            <a:p>
              <a:endParaRPr lang="zh-CN" altLang="en-US"/>
            </a:p>
          </p:txBody>
        </p:sp>
        <p:sp>
          <p:nvSpPr>
            <p:cNvPr id="645127" name="Line 6"/>
            <p:cNvSpPr>
              <a:spLocks noChangeShapeType="1"/>
            </p:cNvSpPr>
            <p:nvPr/>
          </p:nvSpPr>
          <p:spPr bwMode="auto">
            <a:xfrm>
              <a:off x="1353" y="2724"/>
              <a:ext cx="3782" cy="0"/>
            </a:xfrm>
            <a:prstGeom prst="line">
              <a:avLst/>
            </a:prstGeom>
            <a:noFill/>
            <a:ln w="19050">
              <a:solidFill>
                <a:srgbClr val="333399"/>
              </a:solidFill>
              <a:round/>
              <a:headEnd type="triangle" w="sm" len="med"/>
              <a:tailEnd type="triangle" w="sm" len="med"/>
            </a:ln>
          </p:spPr>
          <p:txBody>
            <a:bodyPr/>
            <a:lstStyle/>
            <a:p>
              <a:endParaRPr lang="zh-CN" altLang="en-US"/>
            </a:p>
          </p:txBody>
        </p:sp>
        <p:sp>
          <p:nvSpPr>
            <p:cNvPr id="645128" name="Freeform 8"/>
            <p:cNvSpPr>
              <a:spLocks/>
            </p:cNvSpPr>
            <p:nvPr/>
          </p:nvSpPr>
          <p:spPr bwMode="auto">
            <a:xfrm>
              <a:off x="1345" y="2161"/>
              <a:ext cx="2559" cy="392"/>
            </a:xfrm>
            <a:custGeom>
              <a:avLst/>
              <a:gdLst>
                <a:gd name="T0" fmla="*/ 0 w 2208"/>
                <a:gd name="T1" fmla="*/ 384 h 384"/>
                <a:gd name="T2" fmla="*/ 0 w 2208"/>
                <a:gd name="T3" fmla="*/ 0 h 384"/>
                <a:gd name="T4" fmla="*/ 384 w 2208"/>
                <a:gd name="T5" fmla="*/ 0 h 384"/>
                <a:gd name="T6" fmla="*/ 384 w 2208"/>
                <a:gd name="T7" fmla="*/ 384 h 384"/>
                <a:gd name="T8" fmla="*/ 768 w 2208"/>
                <a:gd name="T9" fmla="*/ 384 h 384"/>
                <a:gd name="T10" fmla="*/ 768 w 2208"/>
                <a:gd name="T11" fmla="*/ 0 h 384"/>
                <a:gd name="T12" fmla="*/ 1152 w 2208"/>
                <a:gd name="T13" fmla="*/ 0 h 384"/>
                <a:gd name="T14" fmla="*/ 1152 w 2208"/>
                <a:gd name="T15" fmla="*/ 384 h 384"/>
                <a:gd name="T16" fmla="*/ 1536 w 2208"/>
                <a:gd name="T17" fmla="*/ 384 h 384"/>
                <a:gd name="T18" fmla="*/ 1536 w 2208"/>
                <a:gd name="T19" fmla="*/ 0 h 384"/>
                <a:gd name="T20" fmla="*/ 1920 w 2208"/>
                <a:gd name="T21" fmla="*/ 0 h 384"/>
                <a:gd name="T22" fmla="*/ 1920 w 2208"/>
                <a:gd name="T23" fmla="*/ 384 h 384"/>
                <a:gd name="T24" fmla="*/ 2208 w 2208"/>
                <a:gd name="T25" fmla="*/ 384 h 3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08"/>
                <a:gd name="T40" fmla="*/ 0 h 384"/>
                <a:gd name="T41" fmla="*/ 2208 w 2208"/>
                <a:gd name="T42" fmla="*/ 384 h 38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08" h="384">
                  <a:moveTo>
                    <a:pt x="0" y="384"/>
                  </a:moveTo>
                  <a:lnTo>
                    <a:pt x="0" y="0"/>
                  </a:lnTo>
                  <a:lnTo>
                    <a:pt x="384" y="0"/>
                  </a:lnTo>
                  <a:lnTo>
                    <a:pt x="384" y="384"/>
                  </a:lnTo>
                  <a:lnTo>
                    <a:pt x="768" y="384"/>
                  </a:lnTo>
                  <a:lnTo>
                    <a:pt x="768" y="0"/>
                  </a:lnTo>
                  <a:lnTo>
                    <a:pt x="1152" y="0"/>
                  </a:lnTo>
                  <a:lnTo>
                    <a:pt x="1152" y="384"/>
                  </a:lnTo>
                  <a:lnTo>
                    <a:pt x="1536" y="384"/>
                  </a:lnTo>
                  <a:lnTo>
                    <a:pt x="1536" y="0"/>
                  </a:lnTo>
                  <a:lnTo>
                    <a:pt x="1920" y="0"/>
                  </a:lnTo>
                  <a:lnTo>
                    <a:pt x="1920" y="384"/>
                  </a:lnTo>
                  <a:lnTo>
                    <a:pt x="2208" y="384"/>
                  </a:lnTo>
                </a:path>
              </a:pathLst>
            </a:custGeom>
            <a:noFill/>
            <a:ln w="28575">
              <a:solidFill>
                <a:srgbClr val="333399"/>
              </a:solidFill>
              <a:round/>
              <a:headEnd/>
              <a:tailEnd/>
            </a:ln>
          </p:spPr>
          <p:txBody>
            <a:bodyPr/>
            <a:lstStyle/>
            <a:p>
              <a:endParaRPr lang="zh-CN" altLang="zh-CN"/>
            </a:p>
          </p:txBody>
        </p:sp>
        <p:sp>
          <p:nvSpPr>
            <p:cNvPr id="645129" name="Freeform 9"/>
            <p:cNvSpPr>
              <a:spLocks/>
            </p:cNvSpPr>
            <p:nvPr/>
          </p:nvSpPr>
          <p:spPr bwMode="auto">
            <a:xfrm>
              <a:off x="4404" y="2161"/>
              <a:ext cx="724" cy="392"/>
            </a:xfrm>
            <a:custGeom>
              <a:avLst/>
              <a:gdLst>
                <a:gd name="T0" fmla="*/ 0 w 624"/>
                <a:gd name="T1" fmla="*/ 384 h 384"/>
                <a:gd name="T2" fmla="*/ 240 w 624"/>
                <a:gd name="T3" fmla="*/ 384 h 384"/>
                <a:gd name="T4" fmla="*/ 240 w 624"/>
                <a:gd name="T5" fmla="*/ 0 h 384"/>
                <a:gd name="T6" fmla="*/ 624 w 624"/>
                <a:gd name="T7" fmla="*/ 0 h 384"/>
                <a:gd name="T8" fmla="*/ 624 w 624"/>
                <a:gd name="T9" fmla="*/ 384 h 384"/>
                <a:gd name="T10" fmla="*/ 0 60000 65536"/>
                <a:gd name="T11" fmla="*/ 0 60000 65536"/>
                <a:gd name="T12" fmla="*/ 0 60000 65536"/>
                <a:gd name="T13" fmla="*/ 0 60000 65536"/>
                <a:gd name="T14" fmla="*/ 0 60000 65536"/>
                <a:gd name="T15" fmla="*/ 0 w 624"/>
                <a:gd name="T16" fmla="*/ 0 h 384"/>
                <a:gd name="T17" fmla="*/ 624 w 624"/>
                <a:gd name="T18" fmla="*/ 384 h 384"/>
              </a:gdLst>
              <a:ahLst/>
              <a:cxnLst>
                <a:cxn ang="T10">
                  <a:pos x="T0" y="T1"/>
                </a:cxn>
                <a:cxn ang="T11">
                  <a:pos x="T2" y="T3"/>
                </a:cxn>
                <a:cxn ang="T12">
                  <a:pos x="T4" y="T5"/>
                </a:cxn>
                <a:cxn ang="T13">
                  <a:pos x="T6" y="T7"/>
                </a:cxn>
                <a:cxn ang="T14">
                  <a:pos x="T8" y="T9"/>
                </a:cxn>
              </a:cxnLst>
              <a:rect l="T15" t="T16" r="T17" b="T18"/>
              <a:pathLst>
                <a:path w="624" h="384">
                  <a:moveTo>
                    <a:pt x="0" y="384"/>
                  </a:moveTo>
                  <a:lnTo>
                    <a:pt x="240" y="384"/>
                  </a:lnTo>
                  <a:lnTo>
                    <a:pt x="240" y="0"/>
                  </a:lnTo>
                  <a:lnTo>
                    <a:pt x="624" y="0"/>
                  </a:lnTo>
                  <a:lnTo>
                    <a:pt x="624" y="384"/>
                  </a:lnTo>
                </a:path>
              </a:pathLst>
            </a:custGeom>
            <a:noFill/>
            <a:ln w="28575">
              <a:solidFill>
                <a:srgbClr val="333399"/>
              </a:solidFill>
              <a:round/>
              <a:headEnd/>
              <a:tailEnd/>
            </a:ln>
          </p:spPr>
          <p:txBody>
            <a:bodyPr/>
            <a:lstStyle/>
            <a:p>
              <a:endParaRPr lang="zh-CN" altLang="zh-CN"/>
            </a:p>
          </p:txBody>
        </p:sp>
        <p:sp>
          <p:nvSpPr>
            <p:cNvPr id="645130" name="Line 11"/>
            <p:cNvSpPr>
              <a:spLocks noChangeShapeType="1"/>
            </p:cNvSpPr>
            <p:nvPr/>
          </p:nvSpPr>
          <p:spPr bwMode="auto">
            <a:xfrm>
              <a:off x="2235" y="2063"/>
              <a:ext cx="445" cy="0"/>
            </a:xfrm>
            <a:prstGeom prst="line">
              <a:avLst/>
            </a:prstGeom>
            <a:noFill/>
            <a:ln w="19050">
              <a:solidFill>
                <a:srgbClr val="333399"/>
              </a:solidFill>
              <a:round/>
              <a:headEnd type="triangle" w="sm" len="med"/>
              <a:tailEnd type="triangle" w="sm" len="med"/>
            </a:ln>
          </p:spPr>
          <p:txBody>
            <a:bodyPr/>
            <a:lstStyle/>
            <a:p>
              <a:endParaRPr lang="zh-CN" altLang="en-US"/>
            </a:p>
          </p:txBody>
        </p:sp>
        <p:sp>
          <p:nvSpPr>
            <p:cNvPr id="645131" name="Line 13"/>
            <p:cNvSpPr>
              <a:spLocks noChangeShapeType="1"/>
            </p:cNvSpPr>
            <p:nvPr/>
          </p:nvSpPr>
          <p:spPr bwMode="auto">
            <a:xfrm>
              <a:off x="5128" y="2602"/>
              <a:ext cx="0" cy="196"/>
            </a:xfrm>
            <a:prstGeom prst="line">
              <a:avLst/>
            </a:prstGeom>
            <a:noFill/>
            <a:ln w="19050">
              <a:solidFill>
                <a:srgbClr val="333399"/>
              </a:solidFill>
              <a:round/>
              <a:headEnd/>
              <a:tailEnd/>
            </a:ln>
          </p:spPr>
          <p:txBody>
            <a:bodyPr/>
            <a:lstStyle/>
            <a:p>
              <a:endParaRPr lang="zh-CN" altLang="en-US"/>
            </a:p>
          </p:txBody>
        </p:sp>
        <p:sp>
          <p:nvSpPr>
            <p:cNvPr id="645132" name="Text Box 14"/>
            <p:cNvSpPr txBox="1">
              <a:spLocks noChangeArrowheads="1"/>
            </p:cNvSpPr>
            <p:nvPr/>
          </p:nvSpPr>
          <p:spPr bwMode="auto">
            <a:xfrm>
              <a:off x="2528" y="2594"/>
              <a:ext cx="1199" cy="250"/>
            </a:xfrm>
            <a:prstGeom prst="rect">
              <a:avLst/>
            </a:prstGeom>
            <a:solidFill>
              <a:schemeClr val="bg1"/>
            </a:solidFill>
            <a:ln w="9525">
              <a:noFill/>
              <a:miter lim="800000"/>
              <a:headEnd/>
              <a:tailEnd/>
            </a:ln>
          </p:spPr>
          <p:txBody>
            <a:bodyPr wrap="none">
              <a:spAutoFit/>
            </a:bodyPr>
            <a:lstStyle/>
            <a:p>
              <a:r>
                <a:rPr kumimoji="1" lang="zh-CN" altLang="en-US" sz="2000">
                  <a:solidFill>
                    <a:srgbClr val="333399"/>
                  </a:solidFill>
                  <a:ea typeface="黑体" pitchFamily="49" charset="-122"/>
                </a:rPr>
                <a:t>每</a:t>
              </a:r>
              <a:r>
                <a:rPr kumimoji="1" lang="zh-CN" altLang="en-US" sz="2000">
                  <a:solidFill>
                    <a:srgbClr val="333399"/>
                  </a:solidFill>
                  <a:ea typeface="黑体" pitchFamily="49" charset="-122"/>
                  <a:sym typeface="Symbol" pitchFamily="18" charset="2"/>
                </a:rPr>
                <a:t>秒</a:t>
              </a:r>
              <a:r>
                <a:rPr kumimoji="1" lang="zh-CN" altLang="en-US" sz="1200">
                  <a:solidFill>
                    <a:srgbClr val="333399"/>
                  </a:solidFill>
                  <a:ea typeface="黑体" pitchFamily="49" charset="-122"/>
                  <a:sym typeface="Symbol" pitchFamily="18" charset="2"/>
                </a:rPr>
                <a:t> </a:t>
              </a:r>
              <a:r>
                <a:rPr kumimoji="1" lang="en-US" altLang="zh-CN" sz="2000">
                  <a:solidFill>
                    <a:srgbClr val="333399"/>
                  </a:solidFill>
                  <a:ea typeface="黑体" pitchFamily="49" charset="-122"/>
                  <a:sym typeface="Symbol" pitchFamily="18" charset="2"/>
                </a:rPr>
                <a:t>10</a:t>
              </a:r>
              <a:r>
                <a:rPr kumimoji="1" lang="en-US" altLang="zh-CN" sz="2000" baseline="30000">
                  <a:solidFill>
                    <a:srgbClr val="333399"/>
                  </a:solidFill>
                  <a:ea typeface="黑体" pitchFamily="49" charset="-122"/>
                  <a:sym typeface="Symbol" pitchFamily="18" charset="2"/>
                </a:rPr>
                <a:t>6</a:t>
              </a:r>
              <a:r>
                <a:rPr kumimoji="1" lang="en-US" altLang="zh-CN" sz="1400" baseline="30000">
                  <a:solidFill>
                    <a:srgbClr val="333399"/>
                  </a:solidFill>
                  <a:ea typeface="黑体" pitchFamily="49" charset="-122"/>
                  <a:sym typeface="Symbol" pitchFamily="18" charset="2"/>
                </a:rPr>
                <a:t> </a:t>
              </a:r>
              <a:r>
                <a:rPr kumimoji="1" lang="zh-CN" altLang="en-US" sz="2000">
                  <a:solidFill>
                    <a:srgbClr val="333399"/>
                  </a:solidFill>
                  <a:ea typeface="黑体" pitchFamily="49" charset="-122"/>
                  <a:sym typeface="Symbol" pitchFamily="18" charset="2"/>
                </a:rPr>
                <a:t>个比特</a:t>
              </a:r>
              <a:endParaRPr kumimoji="1" lang="zh-CN" altLang="en-US" sz="2000">
                <a:solidFill>
                  <a:srgbClr val="333399"/>
                </a:solidFill>
                <a:ea typeface="黑体" pitchFamily="49" charset="-122"/>
              </a:endParaRPr>
            </a:p>
          </p:txBody>
        </p:sp>
        <p:sp>
          <p:nvSpPr>
            <p:cNvPr id="645133" name="Text Box 15"/>
            <p:cNvSpPr txBox="1">
              <a:spLocks noChangeArrowheads="1"/>
            </p:cNvSpPr>
            <p:nvPr/>
          </p:nvSpPr>
          <p:spPr bwMode="auto">
            <a:xfrm>
              <a:off x="5193" y="2086"/>
              <a:ext cx="436" cy="250"/>
            </a:xfrm>
            <a:prstGeom prst="rect">
              <a:avLst/>
            </a:prstGeom>
            <a:noFill/>
            <a:ln w="9525">
              <a:noFill/>
              <a:miter lim="800000"/>
              <a:headEnd/>
              <a:tailEnd/>
            </a:ln>
          </p:spPr>
          <p:txBody>
            <a:bodyPr wrap="none">
              <a:spAutoFit/>
            </a:bodyPr>
            <a:lstStyle/>
            <a:p>
              <a:r>
                <a:rPr kumimoji="1" lang="zh-CN" altLang="en-US" sz="2000">
                  <a:solidFill>
                    <a:srgbClr val="333399"/>
                  </a:solidFill>
                  <a:ea typeface="黑体" pitchFamily="49" charset="-122"/>
                </a:rPr>
                <a:t>时间</a:t>
              </a:r>
            </a:p>
          </p:txBody>
        </p:sp>
        <p:sp>
          <p:nvSpPr>
            <p:cNvPr id="645134" name="Text Box 27"/>
            <p:cNvSpPr txBox="1">
              <a:spLocks noChangeArrowheads="1"/>
            </p:cNvSpPr>
            <p:nvPr/>
          </p:nvSpPr>
          <p:spPr bwMode="auto">
            <a:xfrm>
              <a:off x="1440" y="2137"/>
              <a:ext cx="3530" cy="250"/>
            </a:xfrm>
            <a:prstGeom prst="rect">
              <a:avLst/>
            </a:prstGeom>
            <a:noFill/>
            <a:ln w="9525">
              <a:noFill/>
              <a:miter lim="800000"/>
              <a:headEnd/>
              <a:tailEnd/>
            </a:ln>
          </p:spPr>
          <p:txBody>
            <a:bodyPr wrap="none">
              <a:spAutoFit/>
            </a:bodyPr>
            <a:lstStyle/>
            <a:p>
              <a:r>
                <a:rPr kumimoji="1" lang="en-US" altLang="zh-CN" sz="2000">
                  <a:solidFill>
                    <a:srgbClr val="333399"/>
                  </a:solidFill>
                  <a:ea typeface="黑体" pitchFamily="49" charset="-122"/>
                </a:rPr>
                <a:t>1 </a:t>
              </a:r>
              <a:r>
                <a:rPr kumimoji="1" lang="en-US" altLang="zh-CN" sz="1200">
                  <a:solidFill>
                    <a:srgbClr val="333399"/>
                  </a:solidFill>
                  <a:ea typeface="黑体" pitchFamily="49" charset="-122"/>
                </a:rPr>
                <a:t>  </a:t>
              </a:r>
              <a:r>
                <a:rPr kumimoji="1" lang="en-US" altLang="zh-CN" sz="2000">
                  <a:solidFill>
                    <a:srgbClr val="333399"/>
                  </a:solidFill>
                  <a:ea typeface="黑体" pitchFamily="49" charset="-122"/>
                </a:rPr>
                <a:t>      0        1    </a:t>
              </a:r>
              <a:r>
                <a:rPr kumimoji="1" lang="en-US" altLang="zh-CN" sz="1400">
                  <a:solidFill>
                    <a:srgbClr val="333399"/>
                  </a:solidFill>
                  <a:ea typeface="黑体" pitchFamily="49" charset="-122"/>
                </a:rPr>
                <a:t>  </a:t>
              </a:r>
              <a:r>
                <a:rPr kumimoji="1" lang="en-US" altLang="zh-CN" sz="2000">
                  <a:solidFill>
                    <a:srgbClr val="333399"/>
                  </a:solidFill>
                  <a:ea typeface="黑体" pitchFamily="49" charset="-122"/>
                </a:rPr>
                <a:t>   0  </a:t>
              </a:r>
              <a:r>
                <a:rPr kumimoji="1" lang="en-US" altLang="zh-CN">
                  <a:solidFill>
                    <a:srgbClr val="333399"/>
                  </a:solidFill>
                  <a:ea typeface="黑体" pitchFamily="49" charset="-122"/>
                </a:rPr>
                <a:t>  </a:t>
              </a:r>
              <a:r>
                <a:rPr kumimoji="1" lang="en-US" altLang="zh-CN" sz="2000">
                  <a:solidFill>
                    <a:srgbClr val="333399"/>
                  </a:solidFill>
                  <a:ea typeface="黑体" pitchFamily="49" charset="-122"/>
                </a:rPr>
                <a:t>    1                                 1</a:t>
              </a:r>
            </a:p>
          </p:txBody>
        </p:sp>
        <p:sp>
          <p:nvSpPr>
            <p:cNvPr id="645135" name="Text Box 12"/>
            <p:cNvSpPr txBox="1">
              <a:spLocks noChangeArrowheads="1"/>
            </p:cNvSpPr>
            <p:nvPr/>
          </p:nvSpPr>
          <p:spPr bwMode="auto">
            <a:xfrm>
              <a:off x="2211" y="1799"/>
              <a:ext cx="421" cy="250"/>
            </a:xfrm>
            <a:prstGeom prst="rect">
              <a:avLst/>
            </a:prstGeom>
            <a:noFill/>
            <a:ln w="9525">
              <a:noFill/>
              <a:miter lim="800000"/>
              <a:headEnd/>
              <a:tailEnd/>
            </a:ln>
          </p:spPr>
          <p:txBody>
            <a:bodyPr wrap="none">
              <a:spAutoFit/>
            </a:bodyPr>
            <a:lstStyle/>
            <a:p>
              <a:r>
                <a:rPr kumimoji="1" lang="en-US" altLang="zh-CN" sz="2000">
                  <a:solidFill>
                    <a:srgbClr val="333399"/>
                  </a:solidFill>
                  <a:ea typeface="黑体" pitchFamily="49" charset="-122"/>
                </a:rPr>
                <a:t>1 </a:t>
              </a:r>
              <a:r>
                <a:rPr kumimoji="1" lang="en-US" altLang="zh-CN" sz="2000" b="1">
                  <a:solidFill>
                    <a:srgbClr val="333399"/>
                  </a:solidFill>
                  <a:ea typeface="黑体" pitchFamily="49" charset="-122"/>
                  <a:sym typeface="Symbol" pitchFamily="18" charset="2"/>
                </a:rPr>
                <a:t></a:t>
              </a:r>
              <a:r>
                <a:rPr kumimoji="1" lang="en-US" altLang="zh-CN" sz="2000">
                  <a:solidFill>
                    <a:srgbClr val="333399"/>
                  </a:solidFill>
                  <a:ea typeface="黑体" pitchFamily="49" charset="-122"/>
                  <a:sym typeface="Symbol" pitchFamily="18" charset="2"/>
                </a:rPr>
                <a:t>s</a:t>
              </a:r>
              <a:endParaRPr kumimoji="1" lang="en-US" altLang="zh-CN" sz="2000">
                <a:solidFill>
                  <a:srgbClr val="333399"/>
                </a:solidFill>
                <a:ea typeface="黑体" pitchFamily="49" charset="-122"/>
              </a:endParaRPr>
            </a:p>
          </p:txBody>
        </p:sp>
        <p:sp>
          <p:nvSpPr>
            <p:cNvPr id="645136" name="Text Box 31"/>
            <p:cNvSpPr txBox="1">
              <a:spLocks noChangeArrowheads="1"/>
            </p:cNvSpPr>
            <p:nvPr/>
          </p:nvSpPr>
          <p:spPr bwMode="auto">
            <a:xfrm>
              <a:off x="204" y="2115"/>
              <a:ext cx="751" cy="524"/>
            </a:xfrm>
            <a:prstGeom prst="rect">
              <a:avLst/>
            </a:prstGeom>
            <a:solidFill>
              <a:srgbClr val="FFFF99"/>
            </a:solidFill>
            <a:ln w="9525">
              <a:solidFill>
                <a:schemeClr val="folHlink"/>
              </a:solidFill>
              <a:miter lim="800000"/>
              <a:headEnd/>
              <a:tailEnd/>
            </a:ln>
          </p:spPr>
          <p:txBody>
            <a:bodyPr wrap="none">
              <a:spAutoFit/>
            </a:bodyPr>
            <a:lstStyle/>
            <a:p>
              <a:r>
                <a:rPr lang="zh-CN" altLang="en-US" sz="2400">
                  <a:solidFill>
                    <a:srgbClr val="333399"/>
                  </a:solidFill>
                  <a:ea typeface="黑体" pitchFamily="49" charset="-122"/>
                </a:rPr>
                <a:t>带宽为</a:t>
              </a:r>
            </a:p>
            <a:p>
              <a:r>
                <a:rPr lang="en-US" altLang="zh-CN" sz="2400">
                  <a:solidFill>
                    <a:srgbClr val="333399"/>
                  </a:solidFill>
                  <a:ea typeface="黑体" pitchFamily="49" charset="-122"/>
                </a:rPr>
                <a:t>1 Mb/s </a:t>
              </a:r>
            </a:p>
          </p:txBody>
        </p:sp>
      </p:grpSp>
      <p:grpSp>
        <p:nvGrpSpPr>
          <p:cNvPr id="3" name="Group 34"/>
          <p:cNvGrpSpPr>
            <a:grpSpLocks/>
          </p:cNvGrpSpPr>
          <p:nvPr/>
        </p:nvGrpSpPr>
        <p:grpSpPr bwMode="auto">
          <a:xfrm>
            <a:off x="323850" y="3892823"/>
            <a:ext cx="8569325" cy="1693863"/>
            <a:chOff x="204" y="2953"/>
            <a:chExt cx="5398" cy="1067"/>
          </a:xfrm>
        </p:grpSpPr>
        <p:sp>
          <p:nvSpPr>
            <p:cNvPr id="645138" name="Freeform 7"/>
            <p:cNvSpPr>
              <a:spLocks/>
            </p:cNvSpPr>
            <p:nvPr/>
          </p:nvSpPr>
          <p:spPr bwMode="auto">
            <a:xfrm>
              <a:off x="1352" y="3337"/>
              <a:ext cx="2614" cy="392"/>
            </a:xfrm>
            <a:custGeom>
              <a:avLst/>
              <a:gdLst>
                <a:gd name="T0" fmla="*/ 0 w 2256"/>
                <a:gd name="T1" fmla="*/ 384 h 384"/>
                <a:gd name="T2" fmla="*/ 0 w 2256"/>
                <a:gd name="T3" fmla="*/ 0 h 384"/>
                <a:gd name="T4" fmla="*/ 96 w 2256"/>
                <a:gd name="T5" fmla="*/ 0 h 384"/>
                <a:gd name="T6" fmla="*/ 96 w 2256"/>
                <a:gd name="T7" fmla="*/ 384 h 384"/>
                <a:gd name="T8" fmla="*/ 192 w 2256"/>
                <a:gd name="T9" fmla="*/ 384 h 384"/>
                <a:gd name="T10" fmla="*/ 192 w 2256"/>
                <a:gd name="T11" fmla="*/ 0 h 384"/>
                <a:gd name="T12" fmla="*/ 288 w 2256"/>
                <a:gd name="T13" fmla="*/ 0 h 384"/>
                <a:gd name="T14" fmla="*/ 288 w 2256"/>
                <a:gd name="T15" fmla="*/ 384 h 384"/>
                <a:gd name="T16" fmla="*/ 384 w 2256"/>
                <a:gd name="T17" fmla="*/ 384 h 384"/>
                <a:gd name="T18" fmla="*/ 384 w 2256"/>
                <a:gd name="T19" fmla="*/ 0 h 384"/>
                <a:gd name="T20" fmla="*/ 480 w 2256"/>
                <a:gd name="T21" fmla="*/ 0 h 384"/>
                <a:gd name="T22" fmla="*/ 480 w 2256"/>
                <a:gd name="T23" fmla="*/ 384 h 384"/>
                <a:gd name="T24" fmla="*/ 576 w 2256"/>
                <a:gd name="T25" fmla="*/ 384 h 384"/>
                <a:gd name="T26" fmla="*/ 576 w 2256"/>
                <a:gd name="T27" fmla="*/ 0 h 384"/>
                <a:gd name="T28" fmla="*/ 672 w 2256"/>
                <a:gd name="T29" fmla="*/ 0 h 384"/>
                <a:gd name="T30" fmla="*/ 672 w 2256"/>
                <a:gd name="T31" fmla="*/ 384 h 384"/>
                <a:gd name="T32" fmla="*/ 768 w 2256"/>
                <a:gd name="T33" fmla="*/ 384 h 384"/>
                <a:gd name="T34" fmla="*/ 768 w 2256"/>
                <a:gd name="T35" fmla="*/ 0 h 384"/>
                <a:gd name="T36" fmla="*/ 864 w 2256"/>
                <a:gd name="T37" fmla="*/ 0 h 384"/>
                <a:gd name="T38" fmla="*/ 864 w 2256"/>
                <a:gd name="T39" fmla="*/ 384 h 384"/>
                <a:gd name="T40" fmla="*/ 960 w 2256"/>
                <a:gd name="T41" fmla="*/ 384 h 384"/>
                <a:gd name="T42" fmla="*/ 960 w 2256"/>
                <a:gd name="T43" fmla="*/ 0 h 384"/>
                <a:gd name="T44" fmla="*/ 1056 w 2256"/>
                <a:gd name="T45" fmla="*/ 0 h 384"/>
                <a:gd name="T46" fmla="*/ 1056 w 2256"/>
                <a:gd name="T47" fmla="*/ 384 h 384"/>
                <a:gd name="T48" fmla="*/ 1152 w 2256"/>
                <a:gd name="T49" fmla="*/ 384 h 384"/>
                <a:gd name="T50" fmla="*/ 1152 w 2256"/>
                <a:gd name="T51" fmla="*/ 0 h 384"/>
                <a:gd name="T52" fmla="*/ 1248 w 2256"/>
                <a:gd name="T53" fmla="*/ 0 h 384"/>
                <a:gd name="T54" fmla="*/ 1248 w 2256"/>
                <a:gd name="T55" fmla="*/ 384 h 384"/>
                <a:gd name="T56" fmla="*/ 1344 w 2256"/>
                <a:gd name="T57" fmla="*/ 384 h 384"/>
                <a:gd name="T58" fmla="*/ 1344 w 2256"/>
                <a:gd name="T59" fmla="*/ 0 h 384"/>
                <a:gd name="T60" fmla="*/ 1440 w 2256"/>
                <a:gd name="T61" fmla="*/ 0 h 384"/>
                <a:gd name="T62" fmla="*/ 1440 w 2256"/>
                <a:gd name="T63" fmla="*/ 384 h 384"/>
                <a:gd name="T64" fmla="*/ 1536 w 2256"/>
                <a:gd name="T65" fmla="*/ 384 h 384"/>
                <a:gd name="T66" fmla="*/ 1536 w 2256"/>
                <a:gd name="T67" fmla="*/ 0 h 384"/>
                <a:gd name="T68" fmla="*/ 1632 w 2256"/>
                <a:gd name="T69" fmla="*/ 0 h 384"/>
                <a:gd name="T70" fmla="*/ 1632 w 2256"/>
                <a:gd name="T71" fmla="*/ 384 h 384"/>
                <a:gd name="T72" fmla="*/ 1728 w 2256"/>
                <a:gd name="T73" fmla="*/ 384 h 384"/>
                <a:gd name="T74" fmla="*/ 1728 w 2256"/>
                <a:gd name="T75" fmla="*/ 0 h 384"/>
                <a:gd name="T76" fmla="*/ 1824 w 2256"/>
                <a:gd name="T77" fmla="*/ 0 h 384"/>
                <a:gd name="T78" fmla="*/ 1824 w 2256"/>
                <a:gd name="T79" fmla="*/ 384 h 384"/>
                <a:gd name="T80" fmla="*/ 2256 w 2256"/>
                <a:gd name="T81" fmla="*/ 384 h 3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256"/>
                <a:gd name="T124" fmla="*/ 0 h 384"/>
                <a:gd name="T125" fmla="*/ 2256 w 2256"/>
                <a:gd name="T126" fmla="*/ 384 h 38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256" h="384">
                  <a:moveTo>
                    <a:pt x="0" y="384"/>
                  </a:moveTo>
                  <a:lnTo>
                    <a:pt x="0" y="0"/>
                  </a:lnTo>
                  <a:lnTo>
                    <a:pt x="96" y="0"/>
                  </a:lnTo>
                  <a:lnTo>
                    <a:pt x="96" y="384"/>
                  </a:lnTo>
                  <a:lnTo>
                    <a:pt x="192" y="384"/>
                  </a:lnTo>
                  <a:lnTo>
                    <a:pt x="192" y="0"/>
                  </a:lnTo>
                  <a:lnTo>
                    <a:pt x="288" y="0"/>
                  </a:lnTo>
                  <a:lnTo>
                    <a:pt x="288" y="384"/>
                  </a:lnTo>
                  <a:lnTo>
                    <a:pt x="384" y="384"/>
                  </a:lnTo>
                  <a:lnTo>
                    <a:pt x="384" y="0"/>
                  </a:lnTo>
                  <a:lnTo>
                    <a:pt x="480" y="0"/>
                  </a:lnTo>
                  <a:lnTo>
                    <a:pt x="480" y="384"/>
                  </a:lnTo>
                  <a:lnTo>
                    <a:pt x="576" y="384"/>
                  </a:lnTo>
                  <a:lnTo>
                    <a:pt x="576" y="0"/>
                  </a:lnTo>
                  <a:lnTo>
                    <a:pt x="672" y="0"/>
                  </a:lnTo>
                  <a:lnTo>
                    <a:pt x="672" y="384"/>
                  </a:lnTo>
                  <a:lnTo>
                    <a:pt x="768" y="384"/>
                  </a:lnTo>
                  <a:lnTo>
                    <a:pt x="768" y="0"/>
                  </a:lnTo>
                  <a:lnTo>
                    <a:pt x="864" y="0"/>
                  </a:lnTo>
                  <a:lnTo>
                    <a:pt x="864" y="384"/>
                  </a:lnTo>
                  <a:lnTo>
                    <a:pt x="960" y="384"/>
                  </a:lnTo>
                  <a:lnTo>
                    <a:pt x="960" y="0"/>
                  </a:lnTo>
                  <a:lnTo>
                    <a:pt x="1056" y="0"/>
                  </a:lnTo>
                  <a:lnTo>
                    <a:pt x="1056" y="384"/>
                  </a:lnTo>
                  <a:lnTo>
                    <a:pt x="1152" y="384"/>
                  </a:lnTo>
                  <a:lnTo>
                    <a:pt x="1152" y="0"/>
                  </a:lnTo>
                  <a:lnTo>
                    <a:pt x="1248" y="0"/>
                  </a:lnTo>
                  <a:lnTo>
                    <a:pt x="1248" y="384"/>
                  </a:lnTo>
                  <a:lnTo>
                    <a:pt x="1344" y="384"/>
                  </a:lnTo>
                  <a:lnTo>
                    <a:pt x="1344" y="0"/>
                  </a:lnTo>
                  <a:lnTo>
                    <a:pt x="1440" y="0"/>
                  </a:lnTo>
                  <a:lnTo>
                    <a:pt x="1440" y="384"/>
                  </a:lnTo>
                  <a:lnTo>
                    <a:pt x="1536" y="384"/>
                  </a:lnTo>
                  <a:lnTo>
                    <a:pt x="1536" y="0"/>
                  </a:lnTo>
                  <a:lnTo>
                    <a:pt x="1632" y="0"/>
                  </a:lnTo>
                  <a:lnTo>
                    <a:pt x="1632" y="384"/>
                  </a:lnTo>
                  <a:lnTo>
                    <a:pt x="1728" y="384"/>
                  </a:lnTo>
                  <a:lnTo>
                    <a:pt x="1728" y="0"/>
                  </a:lnTo>
                  <a:lnTo>
                    <a:pt x="1824" y="0"/>
                  </a:lnTo>
                  <a:lnTo>
                    <a:pt x="1824" y="384"/>
                  </a:lnTo>
                  <a:lnTo>
                    <a:pt x="2256" y="384"/>
                  </a:lnTo>
                </a:path>
              </a:pathLst>
            </a:custGeom>
            <a:noFill/>
            <a:ln w="28575">
              <a:solidFill>
                <a:srgbClr val="333399"/>
              </a:solidFill>
              <a:round/>
              <a:headEnd/>
              <a:tailEnd/>
            </a:ln>
          </p:spPr>
          <p:txBody>
            <a:bodyPr/>
            <a:lstStyle/>
            <a:p>
              <a:endParaRPr lang="zh-CN" altLang="zh-CN"/>
            </a:p>
          </p:txBody>
        </p:sp>
        <p:sp>
          <p:nvSpPr>
            <p:cNvPr id="645139" name="Freeform 10"/>
            <p:cNvSpPr>
              <a:spLocks/>
            </p:cNvSpPr>
            <p:nvPr/>
          </p:nvSpPr>
          <p:spPr bwMode="auto">
            <a:xfrm>
              <a:off x="4245" y="3337"/>
              <a:ext cx="890" cy="392"/>
            </a:xfrm>
            <a:custGeom>
              <a:avLst/>
              <a:gdLst>
                <a:gd name="T0" fmla="*/ 768 w 768"/>
                <a:gd name="T1" fmla="*/ 384 h 384"/>
                <a:gd name="T2" fmla="*/ 672 w 768"/>
                <a:gd name="T3" fmla="*/ 384 h 384"/>
                <a:gd name="T4" fmla="*/ 672 w 768"/>
                <a:gd name="T5" fmla="*/ 0 h 384"/>
                <a:gd name="T6" fmla="*/ 576 w 768"/>
                <a:gd name="T7" fmla="*/ 0 h 384"/>
                <a:gd name="T8" fmla="*/ 576 w 768"/>
                <a:gd name="T9" fmla="*/ 384 h 384"/>
                <a:gd name="T10" fmla="*/ 480 w 768"/>
                <a:gd name="T11" fmla="*/ 384 h 384"/>
                <a:gd name="T12" fmla="*/ 480 w 768"/>
                <a:gd name="T13" fmla="*/ 0 h 384"/>
                <a:gd name="T14" fmla="*/ 384 w 768"/>
                <a:gd name="T15" fmla="*/ 0 h 384"/>
                <a:gd name="T16" fmla="*/ 384 w 768"/>
                <a:gd name="T17" fmla="*/ 384 h 384"/>
                <a:gd name="T18" fmla="*/ 288 w 768"/>
                <a:gd name="T19" fmla="*/ 384 h 384"/>
                <a:gd name="T20" fmla="*/ 288 w 768"/>
                <a:gd name="T21" fmla="*/ 0 h 384"/>
                <a:gd name="T22" fmla="*/ 192 w 768"/>
                <a:gd name="T23" fmla="*/ 0 h 384"/>
                <a:gd name="T24" fmla="*/ 192 w 768"/>
                <a:gd name="T25" fmla="*/ 384 h 384"/>
                <a:gd name="T26" fmla="*/ 0 w 768"/>
                <a:gd name="T27" fmla="*/ 384 h 3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68"/>
                <a:gd name="T43" fmla="*/ 0 h 384"/>
                <a:gd name="T44" fmla="*/ 768 w 768"/>
                <a:gd name="T45" fmla="*/ 384 h 38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68" h="384">
                  <a:moveTo>
                    <a:pt x="768" y="384"/>
                  </a:moveTo>
                  <a:lnTo>
                    <a:pt x="672" y="384"/>
                  </a:lnTo>
                  <a:lnTo>
                    <a:pt x="672" y="0"/>
                  </a:lnTo>
                  <a:lnTo>
                    <a:pt x="576" y="0"/>
                  </a:lnTo>
                  <a:lnTo>
                    <a:pt x="576" y="384"/>
                  </a:lnTo>
                  <a:lnTo>
                    <a:pt x="480" y="384"/>
                  </a:lnTo>
                  <a:lnTo>
                    <a:pt x="480" y="0"/>
                  </a:lnTo>
                  <a:lnTo>
                    <a:pt x="384" y="0"/>
                  </a:lnTo>
                  <a:lnTo>
                    <a:pt x="384" y="384"/>
                  </a:lnTo>
                  <a:lnTo>
                    <a:pt x="288" y="384"/>
                  </a:lnTo>
                  <a:lnTo>
                    <a:pt x="288" y="0"/>
                  </a:lnTo>
                  <a:lnTo>
                    <a:pt x="192" y="0"/>
                  </a:lnTo>
                  <a:lnTo>
                    <a:pt x="192" y="384"/>
                  </a:lnTo>
                  <a:lnTo>
                    <a:pt x="0" y="384"/>
                  </a:lnTo>
                </a:path>
              </a:pathLst>
            </a:custGeom>
            <a:noFill/>
            <a:ln w="28575">
              <a:solidFill>
                <a:srgbClr val="333399"/>
              </a:solidFill>
              <a:round/>
              <a:headEnd/>
              <a:tailEnd/>
            </a:ln>
          </p:spPr>
          <p:txBody>
            <a:bodyPr/>
            <a:lstStyle/>
            <a:p>
              <a:endParaRPr lang="zh-CN" altLang="zh-CN"/>
            </a:p>
          </p:txBody>
        </p:sp>
        <p:sp>
          <p:nvSpPr>
            <p:cNvPr id="645140" name="Line 16"/>
            <p:cNvSpPr>
              <a:spLocks noChangeShapeType="1"/>
            </p:cNvSpPr>
            <p:nvPr/>
          </p:nvSpPr>
          <p:spPr bwMode="auto">
            <a:xfrm>
              <a:off x="1129" y="3533"/>
              <a:ext cx="4340" cy="0"/>
            </a:xfrm>
            <a:prstGeom prst="line">
              <a:avLst/>
            </a:prstGeom>
            <a:noFill/>
            <a:ln w="19050">
              <a:solidFill>
                <a:srgbClr val="333399"/>
              </a:solidFill>
              <a:round/>
              <a:headEnd/>
              <a:tailEnd type="triangle" w="sm" len="med"/>
            </a:ln>
          </p:spPr>
          <p:txBody>
            <a:bodyPr/>
            <a:lstStyle/>
            <a:p>
              <a:endParaRPr lang="zh-CN" altLang="en-US"/>
            </a:p>
          </p:txBody>
        </p:sp>
        <p:sp>
          <p:nvSpPr>
            <p:cNvPr id="645141" name="Text Box 17"/>
            <p:cNvSpPr txBox="1">
              <a:spLocks noChangeArrowheads="1"/>
            </p:cNvSpPr>
            <p:nvPr/>
          </p:nvSpPr>
          <p:spPr bwMode="auto">
            <a:xfrm>
              <a:off x="5166" y="3271"/>
              <a:ext cx="436" cy="250"/>
            </a:xfrm>
            <a:prstGeom prst="rect">
              <a:avLst/>
            </a:prstGeom>
            <a:noFill/>
            <a:ln w="9525">
              <a:noFill/>
              <a:miter lim="800000"/>
              <a:headEnd/>
              <a:tailEnd/>
            </a:ln>
          </p:spPr>
          <p:txBody>
            <a:bodyPr wrap="none">
              <a:spAutoFit/>
            </a:bodyPr>
            <a:lstStyle/>
            <a:p>
              <a:r>
                <a:rPr kumimoji="1" lang="zh-CN" altLang="en-US" sz="2000">
                  <a:solidFill>
                    <a:srgbClr val="333399"/>
                  </a:solidFill>
                  <a:ea typeface="黑体" pitchFamily="49" charset="-122"/>
                </a:rPr>
                <a:t>时间</a:t>
              </a:r>
            </a:p>
          </p:txBody>
        </p:sp>
        <p:sp>
          <p:nvSpPr>
            <p:cNvPr id="645142" name="Line 18"/>
            <p:cNvSpPr>
              <a:spLocks noChangeShapeType="1"/>
            </p:cNvSpPr>
            <p:nvPr/>
          </p:nvSpPr>
          <p:spPr bwMode="auto">
            <a:xfrm>
              <a:off x="1352" y="3778"/>
              <a:ext cx="0" cy="196"/>
            </a:xfrm>
            <a:prstGeom prst="line">
              <a:avLst/>
            </a:prstGeom>
            <a:noFill/>
            <a:ln w="19050">
              <a:solidFill>
                <a:srgbClr val="333399"/>
              </a:solidFill>
              <a:round/>
              <a:headEnd/>
              <a:tailEnd/>
            </a:ln>
          </p:spPr>
          <p:txBody>
            <a:bodyPr/>
            <a:lstStyle/>
            <a:p>
              <a:endParaRPr lang="zh-CN" altLang="en-US"/>
            </a:p>
          </p:txBody>
        </p:sp>
        <p:sp>
          <p:nvSpPr>
            <p:cNvPr id="645143" name="Line 19"/>
            <p:cNvSpPr>
              <a:spLocks noChangeShapeType="1"/>
            </p:cNvSpPr>
            <p:nvPr/>
          </p:nvSpPr>
          <p:spPr bwMode="auto">
            <a:xfrm>
              <a:off x="5135" y="3778"/>
              <a:ext cx="0" cy="196"/>
            </a:xfrm>
            <a:prstGeom prst="line">
              <a:avLst/>
            </a:prstGeom>
            <a:noFill/>
            <a:ln w="19050">
              <a:solidFill>
                <a:srgbClr val="333399"/>
              </a:solidFill>
              <a:round/>
              <a:headEnd/>
              <a:tailEnd/>
            </a:ln>
          </p:spPr>
          <p:txBody>
            <a:bodyPr/>
            <a:lstStyle/>
            <a:p>
              <a:endParaRPr lang="zh-CN" altLang="en-US"/>
            </a:p>
          </p:txBody>
        </p:sp>
        <p:sp>
          <p:nvSpPr>
            <p:cNvPr id="645144" name="Line 20"/>
            <p:cNvSpPr>
              <a:spLocks noChangeShapeType="1"/>
            </p:cNvSpPr>
            <p:nvPr/>
          </p:nvSpPr>
          <p:spPr bwMode="auto">
            <a:xfrm>
              <a:off x="1352" y="3900"/>
              <a:ext cx="3783" cy="0"/>
            </a:xfrm>
            <a:prstGeom prst="line">
              <a:avLst/>
            </a:prstGeom>
            <a:noFill/>
            <a:ln w="19050">
              <a:solidFill>
                <a:srgbClr val="333399"/>
              </a:solidFill>
              <a:round/>
              <a:headEnd type="triangle" w="sm" len="med"/>
              <a:tailEnd type="triangle" w="sm" len="med"/>
            </a:ln>
          </p:spPr>
          <p:txBody>
            <a:bodyPr/>
            <a:lstStyle/>
            <a:p>
              <a:endParaRPr lang="zh-CN" altLang="en-US"/>
            </a:p>
          </p:txBody>
        </p:sp>
        <p:sp>
          <p:nvSpPr>
            <p:cNvPr id="645145" name="Text Box 21"/>
            <p:cNvSpPr txBox="1">
              <a:spLocks noChangeArrowheads="1"/>
            </p:cNvSpPr>
            <p:nvPr/>
          </p:nvSpPr>
          <p:spPr bwMode="auto">
            <a:xfrm>
              <a:off x="2468" y="3770"/>
              <a:ext cx="1427" cy="250"/>
            </a:xfrm>
            <a:prstGeom prst="rect">
              <a:avLst/>
            </a:prstGeom>
            <a:solidFill>
              <a:schemeClr val="bg1"/>
            </a:solidFill>
            <a:ln w="9525">
              <a:noFill/>
              <a:miter lim="800000"/>
              <a:headEnd/>
              <a:tailEnd/>
            </a:ln>
          </p:spPr>
          <p:txBody>
            <a:bodyPr wrap="none">
              <a:spAutoFit/>
            </a:bodyPr>
            <a:lstStyle/>
            <a:p>
              <a:r>
                <a:rPr kumimoji="1" lang="zh-CN" altLang="en-US" sz="2000">
                  <a:solidFill>
                    <a:srgbClr val="333399"/>
                  </a:solidFill>
                  <a:ea typeface="黑体" pitchFamily="49" charset="-122"/>
                </a:rPr>
                <a:t>每</a:t>
              </a:r>
              <a:r>
                <a:rPr kumimoji="1" lang="zh-CN" altLang="en-US" sz="2000">
                  <a:solidFill>
                    <a:srgbClr val="333399"/>
                  </a:solidFill>
                  <a:ea typeface="黑体" pitchFamily="49" charset="-122"/>
                  <a:sym typeface="Symbol" pitchFamily="18" charset="2"/>
                </a:rPr>
                <a:t>秒</a:t>
              </a:r>
              <a:r>
                <a:rPr kumimoji="1" lang="zh-CN" altLang="en-US" sz="1600">
                  <a:solidFill>
                    <a:srgbClr val="333399"/>
                  </a:solidFill>
                  <a:ea typeface="黑体" pitchFamily="49" charset="-122"/>
                  <a:sym typeface="Symbol" pitchFamily="18" charset="2"/>
                </a:rPr>
                <a:t> </a:t>
              </a:r>
              <a:r>
                <a:rPr kumimoji="1" lang="en-US" altLang="zh-CN" sz="2000">
                  <a:solidFill>
                    <a:srgbClr val="333399"/>
                  </a:solidFill>
                  <a:ea typeface="黑体" pitchFamily="49" charset="-122"/>
                  <a:sym typeface="Symbol" pitchFamily="18" charset="2"/>
                </a:rPr>
                <a:t>4</a:t>
              </a:r>
              <a:r>
                <a:rPr kumimoji="1" lang="en-US" altLang="zh-CN" sz="1000">
                  <a:solidFill>
                    <a:srgbClr val="333399"/>
                  </a:solidFill>
                  <a:ea typeface="黑体" pitchFamily="49" charset="-122"/>
                  <a:sym typeface="Symbol" pitchFamily="18" charset="2"/>
                </a:rPr>
                <a:t> </a:t>
              </a:r>
              <a:r>
                <a:rPr kumimoji="1" lang="en-US" altLang="zh-CN" sz="2000">
                  <a:solidFill>
                    <a:srgbClr val="333399"/>
                  </a:solidFill>
                  <a:ea typeface="黑体" pitchFamily="49" charset="-122"/>
                  <a:sym typeface="Symbol" pitchFamily="18" charset="2"/>
                </a:rPr>
                <a:t></a:t>
              </a:r>
              <a:r>
                <a:rPr kumimoji="1" lang="en-US" altLang="zh-CN" sz="900">
                  <a:solidFill>
                    <a:srgbClr val="333399"/>
                  </a:solidFill>
                  <a:ea typeface="黑体" pitchFamily="49" charset="-122"/>
                  <a:sym typeface="Symbol" pitchFamily="18" charset="2"/>
                </a:rPr>
                <a:t> </a:t>
              </a:r>
              <a:r>
                <a:rPr kumimoji="1" lang="en-US" altLang="zh-CN" sz="2000">
                  <a:solidFill>
                    <a:srgbClr val="333399"/>
                  </a:solidFill>
                  <a:ea typeface="黑体" pitchFamily="49" charset="-122"/>
                  <a:sym typeface="Symbol" pitchFamily="18" charset="2"/>
                </a:rPr>
                <a:t>10</a:t>
              </a:r>
              <a:r>
                <a:rPr kumimoji="1" lang="en-US" altLang="zh-CN" sz="2000" baseline="30000">
                  <a:solidFill>
                    <a:srgbClr val="333399"/>
                  </a:solidFill>
                  <a:ea typeface="黑体" pitchFamily="49" charset="-122"/>
                  <a:sym typeface="Symbol" pitchFamily="18" charset="2"/>
                </a:rPr>
                <a:t>6</a:t>
              </a:r>
              <a:r>
                <a:rPr kumimoji="1" lang="en-US" altLang="zh-CN" sz="1400" baseline="30000">
                  <a:solidFill>
                    <a:srgbClr val="333399"/>
                  </a:solidFill>
                  <a:ea typeface="黑体" pitchFamily="49" charset="-122"/>
                  <a:sym typeface="Symbol" pitchFamily="18" charset="2"/>
                </a:rPr>
                <a:t> </a:t>
              </a:r>
              <a:r>
                <a:rPr kumimoji="1" lang="zh-CN" altLang="en-US" sz="2000">
                  <a:solidFill>
                    <a:srgbClr val="333399"/>
                  </a:solidFill>
                  <a:ea typeface="黑体" pitchFamily="49" charset="-122"/>
                  <a:sym typeface="Symbol" pitchFamily="18" charset="2"/>
                </a:rPr>
                <a:t>个比特</a:t>
              </a:r>
              <a:endParaRPr kumimoji="1" lang="zh-CN" altLang="en-US" sz="2000">
                <a:solidFill>
                  <a:srgbClr val="333399"/>
                </a:solidFill>
                <a:ea typeface="黑体" pitchFamily="49" charset="-122"/>
              </a:endParaRPr>
            </a:p>
          </p:txBody>
        </p:sp>
        <p:sp>
          <p:nvSpPr>
            <p:cNvPr id="645146" name="Line 22"/>
            <p:cNvSpPr>
              <a:spLocks noChangeShapeType="1"/>
            </p:cNvSpPr>
            <p:nvPr/>
          </p:nvSpPr>
          <p:spPr bwMode="auto">
            <a:xfrm>
              <a:off x="2242" y="3190"/>
              <a:ext cx="0" cy="98"/>
            </a:xfrm>
            <a:prstGeom prst="line">
              <a:avLst/>
            </a:prstGeom>
            <a:noFill/>
            <a:ln w="19050">
              <a:solidFill>
                <a:srgbClr val="333399"/>
              </a:solidFill>
              <a:round/>
              <a:headEnd/>
              <a:tailEnd/>
            </a:ln>
          </p:spPr>
          <p:txBody>
            <a:bodyPr/>
            <a:lstStyle/>
            <a:p>
              <a:endParaRPr lang="zh-CN" altLang="en-US"/>
            </a:p>
          </p:txBody>
        </p:sp>
        <p:sp>
          <p:nvSpPr>
            <p:cNvPr id="645147" name="Line 23"/>
            <p:cNvSpPr>
              <a:spLocks noChangeShapeType="1"/>
            </p:cNvSpPr>
            <p:nvPr/>
          </p:nvSpPr>
          <p:spPr bwMode="auto">
            <a:xfrm>
              <a:off x="2353" y="3190"/>
              <a:ext cx="0" cy="98"/>
            </a:xfrm>
            <a:prstGeom prst="line">
              <a:avLst/>
            </a:prstGeom>
            <a:noFill/>
            <a:ln w="19050">
              <a:solidFill>
                <a:srgbClr val="333399"/>
              </a:solidFill>
              <a:round/>
              <a:headEnd/>
              <a:tailEnd/>
            </a:ln>
          </p:spPr>
          <p:txBody>
            <a:bodyPr/>
            <a:lstStyle/>
            <a:p>
              <a:endParaRPr lang="zh-CN" altLang="en-US"/>
            </a:p>
          </p:txBody>
        </p:sp>
        <p:sp>
          <p:nvSpPr>
            <p:cNvPr id="645148" name="Line 24"/>
            <p:cNvSpPr>
              <a:spLocks noChangeShapeType="1"/>
            </p:cNvSpPr>
            <p:nvPr/>
          </p:nvSpPr>
          <p:spPr bwMode="auto">
            <a:xfrm>
              <a:off x="1963" y="3239"/>
              <a:ext cx="279" cy="0"/>
            </a:xfrm>
            <a:prstGeom prst="line">
              <a:avLst/>
            </a:prstGeom>
            <a:noFill/>
            <a:ln w="19050">
              <a:solidFill>
                <a:srgbClr val="333399"/>
              </a:solidFill>
              <a:round/>
              <a:headEnd/>
              <a:tailEnd type="triangle" w="sm" len="med"/>
            </a:ln>
          </p:spPr>
          <p:txBody>
            <a:bodyPr/>
            <a:lstStyle/>
            <a:p>
              <a:endParaRPr lang="zh-CN" altLang="en-US"/>
            </a:p>
          </p:txBody>
        </p:sp>
        <p:sp>
          <p:nvSpPr>
            <p:cNvPr id="645149" name="Line 25"/>
            <p:cNvSpPr>
              <a:spLocks noChangeShapeType="1"/>
            </p:cNvSpPr>
            <p:nvPr/>
          </p:nvSpPr>
          <p:spPr bwMode="auto">
            <a:xfrm flipH="1">
              <a:off x="2353" y="3239"/>
              <a:ext cx="278" cy="0"/>
            </a:xfrm>
            <a:prstGeom prst="line">
              <a:avLst/>
            </a:prstGeom>
            <a:noFill/>
            <a:ln w="19050">
              <a:solidFill>
                <a:srgbClr val="333399"/>
              </a:solidFill>
              <a:round/>
              <a:headEnd/>
              <a:tailEnd type="triangle" w="sm" len="med"/>
            </a:ln>
          </p:spPr>
          <p:txBody>
            <a:bodyPr/>
            <a:lstStyle/>
            <a:p>
              <a:endParaRPr lang="zh-CN" altLang="en-US"/>
            </a:p>
          </p:txBody>
        </p:sp>
        <p:sp>
          <p:nvSpPr>
            <p:cNvPr id="645150" name="Text Box 26"/>
            <p:cNvSpPr txBox="1">
              <a:spLocks noChangeArrowheads="1"/>
            </p:cNvSpPr>
            <p:nvPr/>
          </p:nvSpPr>
          <p:spPr bwMode="auto">
            <a:xfrm>
              <a:off x="2074" y="2953"/>
              <a:ext cx="643" cy="250"/>
            </a:xfrm>
            <a:prstGeom prst="rect">
              <a:avLst/>
            </a:prstGeom>
            <a:noFill/>
            <a:ln w="9525">
              <a:noFill/>
              <a:miter lim="800000"/>
              <a:headEnd/>
              <a:tailEnd/>
            </a:ln>
          </p:spPr>
          <p:txBody>
            <a:bodyPr wrap="none">
              <a:spAutoFit/>
            </a:bodyPr>
            <a:lstStyle/>
            <a:p>
              <a:r>
                <a:rPr kumimoji="1" lang="en-US" altLang="zh-CN" sz="2000">
                  <a:solidFill>
                    <a:srgbClr val="333399"/>
                  </a:solidFill>
                  <a:ea typeface="黑体" pitchFamily="49" charset="-122"/>
                </a:rPr>
                <a:t>0.25 </a:t>
              </a:r>
              <a:r>
                <a:rPr kumimoji="1" lang="en-US" altLang="zh-CN" sz="2000">
                  <a:solidFill>
                    <a:srgbClr val="333399"/>
                  </a:solidFill>
                  <a:ea typeface="黑体" pitchFamily="49" charset="-122"/>
                  <a:sym typeface="Symbol" pitchFamily="18" charset="2"/>
                </a:rPr>
                <a:t>s</a:t>
              </a:r>
              <a:endParaRPr kumimoji="1" lang="en-US" altLang="zh-CN" sz="2000">
                <a:solidFill>
                  <a:srgbClr val="333399"/>
                </a:solidFill>
                <a:ea typeface="黑体" pitchFamily="49" charset="-122"/>
              </a:endParaRPr>
            </a:p>
          </p:txBody>
        </p:sp>
        <p:sp>
          <p:nvSpPr>
            <p:cNvPr id="645151" name="Text Box 32"/>
            <p:cNvSpPr txBox="1">
              <a:spLocks noChangeArrowheads="1"/>
            </p:cNvSpPr>
            <p:nvPr/>
          </p:nvSpPr>
          <p:spPr bwMode="auto">
            <a:xfrm>
              <a:off x="204" y="3269"/>
              <a:ext cx="751" cy="524"/>
            </a:xfrm>
            <a:prstGeom prst="rect">
              <a:avLst/>
            </a:prstGeom>
            <a:solidFill>
              <a:srgbClr val="FFFF99"/>
            </a:solidFill>
            <a:ln w="9525">
              <a:solidFill>
                <a:schemeClr val="folHlink"/>
              </a:solidFill>
              <a:miter lim="800000"/>
              <a:headEnd/>
              <a:tailEnd/>
            </a:ln>
          </p:spPr>
          <p:txBody>
            <a:bodyPr wrap="none">
              <a:spAutoFit/>
            </a:bodyPr>
            <a:lstStyle/>
            <a:p>
              <a:r>
                <a:rPr lang="zh-CN" altLang="en-US" sz="2400">
                  <a:solidFill>
                    <a:srgbClr val="333399"/>
                  </a:solidFill>
                  <a:ea typeface="黑体" pitchFamily="49" charset="-122"/>
                </a:rPr>
                <a:t>带宽为</a:t>
              </a:r>
            </a:p>
            <a:p>
              <a:r>
                <a:rPr lang="en-US" altLang="zh-CN" sz="2400">
                  <a:solidFill>
                    <a:srgbClr val="333399"/>
                  </a:solidFill>
                  <a:ea typeface="黑体" pitchFamily="49" charset="-122"/>
                </a:rPr>
                <a:t>4 Mb/s </a:t>
              </a:r>
            </a:p>
          </p:txBody>
        </p:sp>
      </p:grpSp>
      <p:sp>
        <p:nvSpPr>
          <p:cNvPr id="32" name="矩形 31"/>
          <p:cNvSpPr/>
          <p:nvPr/>
        </p:nvSpPr>
        <p:spPr>
          <a:xfrm>
            <a:off x="6000760" y="2071678"/>
            <a:ext cx="871905" cy="400110"/>
          </a:xfrm>
          <a:prstGeom prst="rect">
            <a:avLst/>
          </a:prstGeom>
        </p:spPr>
        <p:txBody>
          <a:bodyPr wrap="none">
            <a:spAutoFit/>
          </a:bodyPr>
          <a:lstStyle/>
          <a:p>
            <a:r>
              <a:rPr lang="en-US" altLang="zh-CN" sz="2000" dirty="0">
                <a:latin typeface="+mn-lt"/>
              </a:rPr>
              <a:t>NRZ-L</a:t>
            </a:r>
            <a:endParaRPr lang="zh-CN" altLang="zh-CN" sz="20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2"/>
          <p:cNvSpPr>
            <a:spLocks noGrp="1" noChangeArrowheads="1"/>
          </p:cNvSpPr>
          <p:nvPr>
            <p:ph type="title" idx="4294967295"/>
          </p:nvPr>
        </p:nvSpPr>
        <p:spPr>
          <a:xfrm>
            <a:off x="355600" y="203200"/>
            <a:ext cx="8431213" cy="627063"/>
          </a:xfrm>
        </p:spPr>
        <p:txBody>
          <a:bodyPr/>
          <a:lstStyle/>
          <a:p>
            <a:r>
              <a:rPr lang="en-US" altLang="zh-CN"/>
              <a:t>3. </a:t>
            </a:r>
            <a:r>
              <a:rPr lang="zh-CN" altLang="en-US"/>
              <a:t>吞吐量</a:t>
            </a:r>
          </a:p>
        </p:txBody>
      </p:sp>
      <p:sp>
        <p:nvSpPr>
          <p:cNvPr id="647171" name="Rectangle 3"/>
          <p:cNvSpPr>
            <a:spLocks noGrp="1" noChangeArrowheads="1"/>
          </p:cNvSpPr>
          <p:nvPr>
            <p:ph type="body" idx="4294967295"/>
          </p:nvPr>
        </p:nvSpPr>
        <p:spPr>
          <a:xfrm>
            <a:off x="285750" y="1052513"/>
            <a:ext cx="8572500" cy="5162550"/>
          </a:xfrm>
        </p:spPr>
        <p:txBody>
          <a:bodyPr/>
          <a:lstStyle/>
          <a:p>
            <a:pPr>
              <a:spcBef>
                <a:spcPts val="600"/>
              </a:spcBef>
            </a:pPr>
            <a:r>
              <a:rPr lang="zh-CN" altLang="en-US" dirty="0">
                <a:solidFill>
                  <a:schemeClr val="hlink"/>
                </a:solidFill>
              </a:rPr>
              <a:t>吞吐量 </a:t>
            </a:r>
            <a:r>
              <a:rPr lang="en-US" altLang="zh-CN" dirty="0"/>
              <a:t>(throughput)</a:t>
            </a:r>
            <a:r>
              <a:rPr lang="zh-CN" altLang="en-US" dirty="0"/>
              <a:t>表示在单位时间内通过某个网络</a:t>
            </a:r>
            <a:r>
              <a:rPr lang="en-US" altLang="zh-CN" dirty="0"/>
              <a:t>(</a:t>
            </a:r>
            <a:r>
              <a:rPr lang="zh-CN" altLang="en-US" dirty="0"/>
              <a:t>或信道、接口</a:t>
            </a:r>
            <a:r>
              <a:rPr lang="en-US" altLang="zh-CN" dirty="0"/>
              <a:t>) </a:t>
            </a:r>
            <a:r>
              <a:rPr lang="zh-CN" altLang="en-US" dirty="0"/>
              <a:t>的实际的数据量。</a:t>
            </a:r>
          </a:p>
          <a:p>
            <a:pPr>
              <a:spcBef>
                <a:spcPts val="600"/>
              </a:spcBef>
            </a:pPr>
            <a:endParaRPr lang="zh-CN" altLang="en-US" dirty="0"/>
          </a:p>
          <a:p>
            <a:pPr>
              <a:spcBef>
                <a:spcPts val="600"/>
              </a:spcBef>
            </a:pPr>
            <a:r>
              <a:rPr lang="zh-CN" altLang="en-US" dirty="0"/>
              <a:t>吞吐量更经常地用于</a:t>
            </a:r>
            <a:r>
              <a:rPr lang="zh-CN" altLang="en-US" dirty="0">
                <a:solidFill>
                  <a:srgbClr val="FF0000"/>
                </a:solidFill>
              </a:rPr>
              <a:t>对</a:t>
            </a:r>
            <a:r>
              <a:rPr lang="zh-CN" altLang="en-US" dirty="0"/>
              <a:t>现实世界中的网络的一种测量</a:t>
            </a:r>
            <a:r>
              <a:rPr lang="en-US" altLang="zh-CN" dirty="0"/>
              <a:t>(measurement)</a:t>
            </a:r>
            <a:r>
              <a:rPr lang="zh-CN" altLang="en-US" dirty="0"/>
              <a:t>，以便知道</a:t>
            </a:r>
            <a:r>
              <a:rPr lang="zh-CN" altLang="en-US" dirty="0">
                <a:solidFill>
                  <a:srgbClr val="FF0000"/>
                </a:solidFill>
              </a:rPr>
              <a:t>实际上到底有多少数据量</a:t>
            </a:r>
            <a:r>
              <a:rPr lang="zh-CN" altLang="en-US" dirty="0"/>
              <a:t>能够通过网络。</a:t>
            </a:r>
          </a:p>
          <a:p>
            <a:pPr>
              <a:spcBef>
                <a:spcPts val="600"/>
              </a:spcBef>
            </a:pPr>
            <a:endParaRPr lang="zh-CN" altLang="en-US" dirty="0"/>
          </a:p>
          <a:p>
            <a:pPr>
              <a:spcBef>
                <a:spcPts val="600"/>
              </a:spcBef>
            </a:pPr>
            <a:r>
              <a:rPr lang="zh-CN" altLang="en-US" dirty="0"/>
              <a:t>吞吐量受网络的</a:t>
            </a:r>
            <a:r>
              <a:rPr lang="zh-CN" altLang="en-US" dirty="0">
                <a:solidFill>
                  <a:srgbClr val="FF0000"/>
                </a:solidFill>
              </a:rPr>
              <a:t>带宽</a:t>
            </a:r>
            <a:r>
              <a:rPr lang="zh-CN" altLang="en-US" dirty="0"/>
              <a:t>或网络的</a:t>
            </a:r>
            <a:r>
              <a:rPr lang="zh-CN" altLang="en-US" dirty="0">
                <a:solidFill>
                  <a:srgbClr val="FF0000"/>
                </a:solidFill>
              </a:rPr>
              <a:t>额定</a:t>
            </a:r>
            <a:r>
              <a:rPr lang="zh-CN" altLang="en-US" dirty="0"/>
              <a:t>速率的限制。  </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时延 </a:t>
            </a:r>
            <a:r>
              <a:rPr lang="en-US" altLang="zh-CN" dirty="0"/>
              <a:t>(delay </a:t>
            </a:r>
            <a:r>
              <a:rPr lang="zh-CN" altLang="en-US" dirty="0"/>
              <a:t>或 </a:t>
            </a:r>
            <a:r>
              <a:rPr lang="en-US" altLang="zh-CN" dirty="0"/>
              <a:t>latency)</a:t>
            </a:r>
            <a:endParaRPr lang="zh-CN" altLang="en-US" dirty="0"/>
          </a:p>
        </p:txBody>
      </p:sp>
      <p:sp>
        <p:nvSpPr>
          <p:cNvPr id="3" name="内容占位符 2"/>
          <p:cNvSpPr>
            <a:spLocks noGrp="1"/>
          </p:cNvSpPr>
          <p:nvPr>
            <p:ph idx="1"/>
          </p:nvPr>
        </p:nvSpPr>
        <p:spPr/>
        <p:txBody>
          <a:bodyPr/>
          <a:lstStyle/>
          <a:p>
            <a:r>
              <a:rPr lang="zh-CN" altLang="zh-CN" dirty="0"/>
              <a:t>时延</a:t>
            </a:r>
            <a:r>
              <a:rPr lang="en-US" altLang="zh-CN" dirty="0"/>
              <a:t> (delay </a:t>
            </a:r>
            <a:r>
              <a:rPr lang="zh-CN" altLang="zh-CN" dirty="0"/>
              <a:t>或</a:t>
            </a:r>
            <a:r>
              <a:rPr lang="en-US" altLang="zh-CN" dirty="0"/>
              <a:t> latency) </a:t>
            </a:r>
            <a:r>
              <a:rPr lang="zh-CN" altLang="zh-CN" dirty="0"/>
              <a:t>是指数据</a:t>
            </a:r>
            <a:r>
              <a:rPr lang="en-US" altLang="zh-CN" dirty="0"/>
              <a:t>(</a:t>
            </a:r>
            <a:r>
              <a:rPr lang="zh-CN" altLang="zh-CN" dirty="0"/>
              <a:t>一个报文或分组，甚至比特</a:t>
            </a:r>
            <a:r>
              <a:rPr lang="en-US" altLang="zh-CN" dirty="0"/>
              <a:t>)</a:t>
            </a:r>
            <a:r>
              <a:rPr lang="zh-CN" altLang="zh-CN" dirty="0"/>
              <a:t>从网络</a:t>
            </a:r>
            <a:r>
              <a:rPr lang="en-US" altLang="zh-CN" dirty="0"/>
              <a:t>(</a:t>
            </a:r>
            <a:r>
              <a:rPr lang="zh-CN" altLang="zh-CN" dirty="0"/>
              <a:t>或</a:t>
            </a:r>
            <a:r>
              <a:rPr lang="zh-CN" altLang="zh-CN" dirty="0">
                <a:solidFill>
                  <a:srgbClr val="FF0000"/>
                </a:solidFill>
              </a:rPr>
              <a:t>链路</a:t>
            </a:r>
            <a:r>
              <a:rPr lang="en-US" altLang="zh-CN" dirty="0"/>
              <a:t>)</a:t>
            </a:r>
            <a:r>
              <a:rPr lang="zh-CN" altLang="zh-CN" dirty="0"/>
              <a:t>的一端传送到另一端所需的时间</a:t>
            </a:r>
            <a:r>
              <a:rPr lang="zh-CN" altLang="en-US" dirty="0"/>
              <a:t>。</a:t>
            </a:r>
            <a:endParaRPr lang="en-US" altLang="zh-CN" dirty="0"/>
          </a:p>
          <a:p>
            <a:endParaRPr lang="en-US" altLang="zh-CN" dirty="0"/>
          </a:p>
          <a:p>
            <a:r>
              <a:rPr lang="zh-CN" altLang="zh-CN" dirty="0"/>
              <a:t>有时也称为</a:t>
            </a:r>
            <a:r>
              <a:rPr lang="zh-CN" altLang="zh-CN" dirty="0">
                <a:solidFill>
                  <a:srgbClr val="FF0000"/>
                </a:solidFill>
              </a:rPr>
              <a:t>延迟</a:t>
            </a:r>
            <a:r>
              <a:rPr lang="zh-CN" altLang="zh-CN" dirty="0"/>
              <a:t>或</a:t>
            </a:r>
            <a:r>
              <a:rPr lang="zh-CN" altLang="zh-CN" dirty="0">
                <a:solidFill>
                  <a:srgbClr val="FF0000"/>
                </a:solidFill>
              </a:rPr>
              <a:t>迟延</a:t>
            </a:r>
            <a:r>
              <a:rPr lang="zh-CN" altLang="en-US" dirty="0">
                <a:solidFill>
                  <a:srgbClr val="FF0000"/>
                </a:solidFill>
              </a:rPr>
              <a:t>。</a:t>
            </a:r>
            <a:endParaRPr lang="en-US" altLang="zh-CN" dirty="0">
              <a:solidFill>
                <a:srgbClr val="FF0000"/>
              </a:solidFill>
            </a:endParaRPr>
          </a:p>
          <a:p>
            <a:endParaRPr lang="en-US" altLang="zh-CN" dirty="0"/>
          </a:p>
          <a:p>
            <a:r>
              <a:rPr lang="zh-CN" altLang="zh-CN" dirty="0"/>
              <a:t>网络中的时延由以下几个不同的部分组成</a:t>
            </a:r>
            <a:r>
              <a:rPr lang="zh-CN" altLang="en-US" dirty="0"/>
              <a:t>：</a:t>
            </a:r>
            <a:endParaRPr lang="en-US" altLang="zh-CN" dirty="0"/>
          </a:p>
          <a:p>
            <a:pPr>
              <a:buNone/>
            </a:pPr>
            <a:r>
              <a:rPr lang="en-US" altLang="zh-CN" dirty="0"/>
              <a:t>(1) </a:t>
            </a:r>
            <a:r>
              <a:rPr lang="zh-CN" altLang="en-US" dirty="0"/>
              <a:t>发送时延</a:t>
            </a:r>
            <a:endParaRPr lang="en-US" altLang="zh-CN" dirty="0"/>
          </a:p>
          <a:p>
            <a:pPr>
              <a:buNone/>
            </a:pPr>
            <a:r>
              <a:rPr lang="en-US" altLang="zh-CN" dirty="0"/>
              <a:t>(2) </a:t>
            </a:r>
            <a:r>
              <a:rPr lang="zh-CN" altLang="en-US" dirty="0"/>
              <a:t>传播时延</a:t>
            </a:r>
            <a:endParaRPr lang="en-US" altLang="zh-CN" dirty="0"/>
          </a:p>
          <a:p>
            <a:pPr>
              <a:buNone/>
            </a:pPr>
            <a:r>
              <a:rPr lang="en-US" altLang="zh-CN" dirty="0"/>
              <a:t>(3) </a:t>
            </a:r>
            <a:r>
              <a:rPr lang="zh-CN" altLang="en-US" dirty="0"/>
              <a:t>处理时延</a:t>
            </a:r>
            <a:endParaRPr lang="en-US" altLang="zh-CN" dirty="0"/>
          </a:p>
          <a:p>
            <a:pPr>
              <a:buNone/>
            </a:pPr>
            <a:r>
              <a:rPr lang="en-US" altLang="zh-CN" dirty="0"/>
              <a:t>(4) </a:t>
            </a:r>
            <a:r>
              <a:rPr lang="zh-CN" altLang="en-US" dirty="0"/>
              <a:t>排队时延</a:t>
            </a:r>
          </a:p>
        </p:txBody>
      </p:sp>
    </p:spTree>
    <p:extLst>
      <p:ext uri="{BB962C8B-B14F-4D97-AF65-F5344CB8AC3E}">
        <p14:creationId xmlns:p14="http://schemas.microsoft.com/office/powerpoint/2010/main" xmlns="" val="2248925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5"/>
          <p:cNvSpPr>
            <a:spLocks noGrp="1" noChangeArrowheads="1"/>
          </p:cNvSpPr>
          <p:nvPr>
            <p:ph type="title" idx="4294967295"/>
          </p:nvPr>
        </p:nvSpPr>
        <p:spPr/>
        <p:txBody>
          <a:bodyPr/>
          <a:lstStyle/>
          <a:p>
            <a:r>
              <a:rPr lang="en-US" altLang="zh-CN" sz="2400">
                <a:solidFill>
                  <a:srgbClr val="FF0000"/>
                </a:solidFill>
              </a:rPr>
              <a:t>Schematic Diagram Two</a:t>
            </a:r>
            <a:r>
              <a:rPr lang="en-US" altLang="zh-CN" sz="2000"/>
              <a:t> </a:t>
            </a:r>
            <a:br>
              <a:rPr lang="en-US" altLang="zh-CN" sz="2000"/>
            </a:br>
            <a:r>
              <a:rPr lang="en-US" altLang="zh-CN" sz="2200"/>
              <a:t>What are the data in computer Networking?</a:t>
            </a:r>
          </a:p>
        </p:txBody>
      </p:sp>
      <p:pic>
        <p:nvPicPr>
          <p:cNvPr id="487427" name="Picture 2" descr="kurose_c02f09"/>
          <p:cNvPicPr preferRelativeResize="0">
            <a:picLocks noGrp="1" noChangeAspect="1" noChangeArrowheads="1"/>
          </p:cNvPicPr>
          <p:nvPr>
            <p:ph type="body" idx="4294967295"/>
          </p:nvPr>
        </p:nvPicPr>
        <p:blipFill>
          <a:blip r:embed="rId2" cstate="print"/>
          <a:srcRect b="13493"/>
          <a:stretch>
            <a:fillRect/>
          </a:stretch>
        </p:blipFill>
        <p:spPr>
          <a:xfrm>
            <a:off x="250825" y="1268413"/>
            <a:ext cx="7618413" cy="4214812"/>
          </a:xfrm>
          <a:noFill/>
        </p:spPr>
      </p:pic>
      <p:sp>
        <p:nvSpPr>
          <p:cNvPr id="487428" name="Text Box 3"/>
          <p:cNvSpPr txBox="1">
            <a:spLocks noChangeArrowheads="1"/>
          </p:cNvSpPr>
          <p:nvPr/>
        </p:nvSpPr>
        <p:spPr bwMode="auto">
          <a:xfrm>
            <a:off x="381000" y="5562600"/>
            <a:ext cx="8305800" cy="457200"/>
          </a:xfrm>
          <a:prstGeom prst="rect">
            <a:avLst/>
          </a:prstGeom>
          <a:noFill/>
          <a:ln w="9525">
            <a:noFill/>
            <a:miter lim="800000"/>
            <a:headEnd/>
            <a:tailEnd/>
          </a:ln>
        </p:spPr>
        <p:txBody>
          <a:bodyPr>
            <a:spAutoFit/>
          </a:bodyPr>
          <a:lstStyle/>
          <a:p>
            <a:pPr algn="ctr">
              <a:spcBef>
                <a:spcPct val="20000"/>
              </a:spcBef>
              <a:buClr>
                <a:srgbClr val="996633"/>
              </a:buClr>
              <a:buFont typeface="Wingdings" pitchFamily="2" charset="2"/>
              <a:buNone/>
            </a:pPr>
            <a:r>
              <a:rPr lang="en-US" altLang="zh-CN" sz="2400">
                <a:latin typeface="Tahoma" pitchFamily="34" charset="0"/>
              </a:rPr>
              <a:t>General Format of response message</a:t>
            </a: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2"/>
          <p:cNvSpPr>
            <a:spLocks noGrp="1" noChangeArrowheads="1"/>
          </p:cNvSpPr>
          <p:nvPr>
            <p:ph type="title" idx="4294967295"/>
          </p:nvPr>
        </p:nvSpPr>
        <p:spPr>
          <a:xfrm>
            <a:off x="355600" y="203200"/>
            <a:ext cx="8431213" cy="627063"/>
          </a:xfrm>
        </p:spPr>
        <p:txBody>
          <a:bodyPr/>
          <a:lstStyle/>
          <a:p>
            <a:r>
              <a:rPr lang="en-US" altLang="zh-CN" dirty="0"/>
              <a:t>4. </a:t>
            </a:r>
            <a:r>
              <a:rPr lang="zh-CN" altLang="en-US" dirty="0"/>
              <a:t>时延</a:t>
            </a:r>
            <a:r>
              <a:rPr lang="en-US" altLang="zh-CN" dirty="0"/>
              <a:t>(delay </a:t>
            </a:r>
            <a:r>
              <a:rPr lang="zh-CN" altLang="en-US" dirty="0"/>
              <a:t>或 </a:t>
            </a:r>
            <a:r>
              <a:rPr lang="en-US" altLang="zh-CN" dirty="0"/>
              <a:t>latency)</a:t>
            </a:r>
          </a:p>
        </p:txBody>
      </p:sp>
      <p:sp>
        <p:nvSpPr>
          <p:cNvPr id="88067" name="Rectangle 3"/>
          <p:cNvSpPr>
            <a:spLocks noGrp="1" noChangeArrowheads="1"/>
          </p:cNvSpPr>
          <p:nvPr>
            <p:ph type="body" idx="4294967295"/>
          </p:nvPr>
        </p:nvSpPr>
        <p:spPr>
          <a:xfrm>
            <a:off x="357188" y="1028700"/>
            <a:ext cx="8501062" cy="3114680"/>
          </a:xfrm>
        </p:spPr>
        <p:txBody>
          <a:bodyPr/>
          <a:lstStyle/>
          <a:p>
            <a:pPr marL="342900" lvl="1" indent="-342900">
              <a:spcBef>
                <a:spcPts val="600"/>
              </a:spcBef>
              <a:buNone/>
            </a:pPr>
            <a:r>
              <a:rPr lang="zh-CN" altLang="en-US" sz="2800" dirty="0">
                <a:solidFill>
                  <a:srgbClr val="FF0000"/>
                </a:solidFill>
              </a:rPr>
              <a:t>发送时延</a:t>
            </a:r>
            <a:endParaRPr lang="en-US" altLang="zh-CN" sz="2800" dirty="0">
              <a:solidFill>
                <a:srgbClr val="FF0000"/>
              </a:solidFill>
            </a:endParaRPr>
          </a:p>
          <a:p>
            <a:pPr marL="342900" lvl="1" indent="-342900">
              <a:spcBef>
                <a:spcPts val="600"/>
              </a:spcBef>
            </a:pPr>
            <a:r>
              <a:rPr lang="zh-CN" altLang="en-US" dirty="0"/>
              <a:t>也称为</a:t>
            </a:r>
            <a:r>
              <a:rPr lang="zh-CN" altLang="en-US" dirty="0">
                <a:solidFill>
                  <a:srgbClr val="FF0000"/>
                </a:solidFill>
              </a:rPr>
              <a:t>传输时延。</a:t>
            </a:r>
            <a:endParaRPr lang="en-US" altLang="zh-CN" dirty="0">
              <a:solidFill>
                <a:srgbClr val="FF0000"/>
              </a:solidFill>
            </a:endParaRPr>
          </a:p>
          <a:p>
            <a:pPr>
              <a:spcBef>
                <a:spcPts val="600"/>
              </a:spcBef>
            </a:pPr>
            <a:endParaRPr lang="en-US" altLang="zh-CN" dirty="0">
              <a:solidFill>
                <a:schemeClr val="hlink"/>
              </a:solidFill>
            </a:endParaRPr>
          </a:p>
          <a:p>
            <a:pPr>
              <a:spcBef>
                <a:spcPts val="600"/>
              </a:spcBef>
            </a:pPr>
            <a:r>
              <a:rPr lang="zh-CN" altLang="en-US" dirty="0"/>
              <a:t>发送数据时，数据块从结点</a:t>
            </a:r>
            <a:r>
              <a:rPr lang="zh-CN" altLang="en-US" dirty="0">
                <a:solidFill>
                  <a:srgbClr val="FF0000"/>
                </a:solidFill>
              </a:rPr>
              <a:t>进入</a:t>
            </a:r>
            <a:r>
              <a:rPr lang="zh-CN" altLang="en-US" dirty="0"/>
              <a:t>到传输媒体所需要的时间。</a:t>
            </a:r>
          </a:p>
          <a:p>
            <a:pPr>
              <a:spcBef>
                <a:spcPts val="600"/>
              </a:spcBef>
            </a:pPr>
            <a:endParaRPr lang="zh-CN" altLang="en-US" dirty="0"/>
          </a:p>
          <a:p>
            <a:pPr>
              <a:spcBef>
                <a:spcPts val="600"/>
              </a:spcBef>
            </a:pPr>
            <a:r>
              <a:rPr lang="zh-CN" altLang="en-US" dirty="0"/>
              <a:t>也就是从发送数据帧的第一个比特算起，到该帧的最后一个比特发送完毕所需的时间。 </a:t>
            </a:r>
          </a:p>
        </p:txBody>
      </p:sp>
      <p:sp>
        <p:nvSpPr>
          <p:cNvPr id="649220"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zh-CN"/>
          </a:p>
        </p:txBody>
      </p:sp>
      <p:grpSp>
        <p:nvGrpSpPr>
          <p:cNvPr id="2" name="Group 17"/>
          <p:cNvGrpSpPr>
            <a:grpSpLocks/>
          </p:cNvGrpSpPr>
          <p:nvPr/>
        </p:nvGrpSpPr>
        <p:grpSpPr bwMode="auto">
          <a:xfrm>
            <a:off x="1928794" y="4572008"/>
            <a:ext cx="5097462" cy="1225550"/>
            <a:chOff x="1574" y="3066"/>
            <a:chExt cx="3211" cy="772"/>
          </a:xfrm>
        </p:grpSpPr>
        <p:sp>
          <p:nvSpPr>
            <p:cNvPr id="649222" name="Rectangle 14"/>
            <p:cNvSpPr>
              <a:spLocks noChangeArrowheads="1"/>
            </p:cNvSpPr>
            <p:nvPr/>
          </p:nvSpPr>
          <p:spPr bwMode="auto">
            <a:xfrm>
              <a:off x="1574" y="3066"/>
              <a:ext cx="3211" cy="772"/>
            </a:xfrm>
            <a:prstGeom prst="rect">
              <a:avLst/>
            </a:prstGeom>
            <a:solidFill>
              <a:srgbClr val="FFFF99"/>
            </a:solidFill>
            <a:ln w="76200" cmpd="tri">
              <a:solidFill>
                <a:schemeClr val="folHlink"/>
              </a:solidFill>
              <a:miter lim="800000"/>
              <a:headEnd/>
              <a:tailEnd/>
            </a:ln>
          </p:spPr>
          <p:txBody>
            <a:bodyPr wrap="none" anchor="ctr"/>
            <a:lstStyle/>
            <a:p>
              <a:endParaRPr lang="zh-CN" altLang="zh-CN"/>
            </a:p>
          </p:txBody>
        </p:sp>
        <p:sp>
          <p:nvSpPr>
            <p:cNvPr id="649223" name="Text Box 9"/>
            <p:cNvSpPr txBox="1">
              <a:spLocks noChangeArrowheads="1"/>
            </p:cNvSpPr>
            <p:nvPr/>
          </p:nvSpPr>
          <p:spPr bwMode="auto">
            <a:xfrm>
              <a:off x="1688" y="3286"/>
              <a:ext cx="1144" cy="288"/>
            </a:xfrm>
            <a:prstGeom prst="rect">
              <a:avLst/>
            </a:prstGeom>
            <a:solidFill>
              <a:srgbClr val="FFFF99"/>
            </a:solidFill>
            <a:ln w="9525">
              <a:noFill/>
              <a:miter lim="800000"/>
              <a:headEnd/>
              <a:tailEnd/>
            </a:ln>
          </p:spPr>
          <p:txBody>
            <a:bodyPr wrap="none">
              <a:spAutoFit/>
            </a:bodyPr>
            <a:lstStyle/>
            <a:p>
              <a:r>
                <a:rPr lang="zh-CN" altLang="en-US" sz="2400">
                  <a:solidFill>
                    <a:srgbClr val="333399"/>
                  </a:solidFill>
                  <a:latin typeface="Tahoma" pitchFamily="34" charset="0"/>
                  <a:ea typeface="黑体" pitchFamily="49" charset="-122"/>
                </a:rPr>
                <a:t>发送时延 </a:t>
              </a:r>
              <a:r>
                <a:rPr lang="en-US" altLang="zh-CN" sz="2400">
                  <a:solidFill>
                    <a:srgbClr val="333399"/>
                  </a:solidFill>
                  <a:latin typeface="Tahoma" pitchFamily="34" charset="0"/>
                  <a:ea typeface="黑体" pitchFamily="49" charset="-122"/>
                </a:rPr>
                <a:t>= </a:t>
              </a:r>
            </a:p>
          </p:txBody>
        </p:sp>
        <p:sp>
          <p:nvSpPr>
            <p:cNvPr id="649224" name="Text Box 10"/>
            <p:cNvSpPr txBox="1">
              <a:spLocks noChangeArrowheads="1"/>
            </p:cNvSpPr>
            <p:nvPr/>
          </p:nvSpPr>
          <p:spPr bwMode="auto">
            <a:xfrm>
              <a:off x="2789" y="3142"/>
              <a:ext cx="1608" cy="288"/>
            </a:xfrm>
            <a:prstGeom prst="rect">
              <a:avLst/>
            </a:prstGeom>
            <a:solidFill>
              <a:srgbClr val="FFFF99"/>
            </a:solidFill>
            <a:ln w="9525">
              <a:noFill/>
              <a:miter lim="800000"/>
              <a:headEnd/>
              <a:tailEnd/>
            </a:ln>
          </p:spPr>
          <p:txBody>
            <a:bodyPr wrap="none">
              <a:spAutoFit/>
            </a:bodyPr>
            <a:lstStyle/>
            <a:p>
              <a:r>
                <a:rPr lang="zh-CN" altLang="en-US" sz="2400" dirty="0">
                  <a:solidFill>
                    <a:srgbClr val="333399"/>
                  </a:solidFill>
                  <a:latin typeface="Tahoma" pitchFamily="34" charset="0"/>
                  <a:ea typeface="黑体" pitchFamily="49" charset="-122"/>
                </a:rPr>
                <a:t>数据块长度</a:t>
              </a:r>
              <a:r>
                <a:rPr lang="en-US" altLang="zh-CN" sz="2400" dirty="0">
                  <a:solidFill>
                    <a:srgbClr val="333399"/>
                  </a:solidFill>
                  <a:latin typeface="Tahoma" pitchFamily="34" charset="0"/>
                  <a:ea typeface="黑体" pitchFamily="49" charset="-122"/>
                </a:rPr>
                <a:t>(</a:t>
              </a:r>
              <a:r>
                <a:rPr lang="zh-CN" altLang="en-US" sz="2400" dirty="0">
                  <a:solidFill>
                    <a:schemeClr val="hlink"/>
                  </a:solidFill>
                  <a:latin typeface="Tahoma" pitchFamily="34" charset="0"/>
                  <a:ea typeface="黑体" pitchFamily="49" charset="-122"/>
                </a:rPr>
                <a:t>比特</a:t>
              </a:r>
              <a:r>
                <a:rPr lang="en-US" altLang="zh-CN" sz="2400" dirty="0">
                  <a:solidFill>
                    <a:srgbClr val="333399"/>
                  </a:solidFill>
                  <a:latin typeface="Tahoma" pitchFamily="34" charset="0"/>
                  <a:ea typeface="黑体" pitchFamily="49" charset="-122"/>
                </a:rPr>
                <a:t>)</a:t>
              </a:r>
            </a:p>
          </p:txBody>
        </p:sp>
        <p:sp>
          <p:nvSpPr>
            <p:cNvPr id="649225" name="Text Box 11"/>
            <p:cNvSpPr txBox="1">
              <a:spLocks noChangeArrowheads="1"/>
            </p:cNvSpPr>
            <p:nvPr/>
          </p:nvSpPr>
          <p:spPr bwMode="auto">
            <a:xfrm>
              <a:off x="2858" y="3467"/>
              <a:ext cx="1681" cy="288"/>
            </a:xfrm>
            <a:prstGeom prst="rect">
              <a:avLst/>
            </a:prstGeom>
            <a:solidFill>
              <a:srgbClr val="FFFF99"/>
            </a:solidFill>
            <a:ln w="9525">
              <a:noFill/>
              <a:miter lim="800000"/>
              <a:headEnd/>
              <a:tailEnd/>
            </a:ln>
          </p:spPr>
          <p:txBody>
            <a:bodyPr wrap="none">
              <a:spAutoFit/>
            </a:bodyPr>
            <a:lstStyle/>
            <a:p>
              <a:r>
                <a:rPr lang="zh-CN" altLang="en-US" sz="2400" dirty="0">
                  <a:solidFill>
                    <a:srgbClr val="333399"/>
                  </a:solidFill>
                  <a:latin typeface="Tahoma" pitchFamily="34" charset="0"/>
                  <a:ea typeface="黑体" pitchFamily="49" charset="-122"/>
                </a:rPr>
                <a:t>信道带宽</a:t>
              </a:r>
              <a:r>
                <a:rPr lang="en-US" altLang="zh-CN" sz="2400" dirty="0">
                  <a:solidFill>
                    <a:srgbClr val="333399"/>
                  </a:solidFill>
                  <a:latin typeface="Tahoma" pitchFamily="34" charset="0"/>
                  <a:ea typeface="黑体" pitchFamily="49" charset="-122"/>
                </a:rPr>
                <a:t>(</a:t>
              </a:r>
              <a:r>
                <a:rPr lang="zh-CN" altLang="en-US" sz="2400" dirty="0">
                  <a:solidFill>
                    <a:schemeClr val="hlink"/>
                  </a:solidFill>
                  <a:latin typeface="Tahoma" pitchFamily="34" charset="0"/>
                  <a:ea typeface="黑体" pitchFamily="49" charset="-122"/>
                </a:rPr>
                <a:t>比特</a:t>
              </a:r>
              <a:r>
                <a:rPr lang="en-US" altLang="zh-CN" sz="2400" dirty="0">
                  <a:solidFill>
                    <a:schemeClr val="hlink"/>
                  </a:solidFill>
                  <a:latin typeface="Tahoma" pitchFamily="34" charset="0"/>
                  <a:ea typeface="黑体" pitchFamily="49" charset="-122"/>
                </a:rPr>
                <a:t>/</a:t>
              </a:r>
              <a:r>
                <a:rPr lang="zh-CN" altLang="en-US" sz="2400" dirty="0">
                  <a:solidFill>
                    <a:schemeClr val="hlink"/>
                  </a:solidFill>
                  <a:latin typeface="Tahoma" pitchFamily="34" charset="0"/>
                  <a:ea typeface="黑体" pitchFamily="49" charset="-122"/>
                </a:rPr>
                <a:t>秒</a:t>
              </a:r>
              <a:r>
                <a:rPr lang="en-US" altLang="zh-CN" sz="2400" dirty="0">
                  <a:solidFill>
                    <a:srgbClr val="333399"/>
                  </a:solidFill>
                  <a:latin typeface="Tahoma" pitchFamily="34" charset="0"/>
                  <a:ea typeface="黑体" pitchFamily="49" charset="-122"/>
                </a:rPr>
                <a:t>)</a:t>
              </a:r>
            </a:p>
          </p:txBody>
        </p:sp>
        <p:sp>
          <p:nvSpPr>
            <p:cNvPr id="649226" name="Line 12"/>
            <p:cNvSpPr>
              <a:spLocks noChangeShapeType="1"/>
            </p:cNvSpPr>
            <p:nvPr/>
          </p:nvSpPr>
          <p:spPr bwMode="auto">
            <a:xfrm flipV="1">
              <a:off x="2789" y="3449"/>
              <a:ext cx="1819" cy="10"/>
            </a:xfrm>
            <a:prstGeom prst="line">
              <a:avLst/>
            </a:prstGeom>
            <a:noFill/>
            <a:ln w="28575">
              <a:solidFill>
                <a:schemeClr val="folHlink"/>
              </a:solidFill>
              <a:round/>
              <a:headEnd/>
              <a:tailE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06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06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806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par>
                          <p:cTn id="21" fill="hold">
                            <p:stCondLst>
                              <p:cond delay="0"/>
                            </p:stCondLst>
                            <p:childTnLst>
                              <p:par>
                                <p:cTn id="22" presetID="6" presetClass="emph" presetSubtype="0" fill="hold" nodeType="afterEffect">
                                  <p:stCondLst>
                                    <p:cond delay="0"/>
                                  </p:stCondLst>
                                  <p:childTnLst>
                                    <p:animScale>
                                      <p:cBhvr>
                                        <p:cTn id="23" dur="1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2"/>
          <p:cNvSpPr>
            <a:spLocks noGrp="1" noChangeArrowheads="1"/>
          </p:cNvSpPr>
          <p:nvPr>
            <p:ph type="title" idx="4294967295"/>
          </p:nvPr>
        </p:nvSpPr>
        <p:spPr>
          <a:xfrm>
            <a:off x="355600" y="203200"/>
            <a:ext cx="8431213" cy="627063"/>
          </a:xfrm>
        </p:spPr>
        <p:txBody>
          <a:bodyPr/>
          <a:lstStyle/>
          <a:p>
            <a:r>
              <a:rPr lang="zh-CN" altLang="en-US" dirty="0"/>
              <a:t>时延</a:t>
            </a:r>
            <a:r>
              <a:rPr lang="en-US" altLang="zh-CN" dirty="0"/>
              <a:t>(delay </a:t>
            </a:r>
            <a:r>
              <a:rPr lang="zh-CN" altLang="en-US" dirty="0"/>
              <a:t>或 </a:t>
            </a:r>
            <a:r>
              <a:rPr lang="en-US" altLang="zh-CN" dirty="0"/>
              <a:t>latency)</a:t>
            </a:r>
          </a:p>
        </p:txBody>
      </p:sp>
      <p:sp>
        <p:nvSpPr>
          <p:cNvPr id="89091" name="Rectangle 3"/>
          <p:cNvSpPr>
            <a:spLocks noGrp="1" noChangeArrowheads="1"/>
          </p:cNvSpPr>
          <p:nvPr>
            <p:ph type="body" idx="4294967295"/>
          </p:nvPr>
        </p:nvSpPr>
        <p:spPr>
          <a:xfrm>
            <a:off x="357188" y="1000124"/>
            <a:ext cx="8501062" cy="2857503"/>
          </a:xfrm>
        </p:spPr>
        <p:txBody>
          <a:bodyPr/>
          <a:lstStyle/>
          <a:p>
            <a:pPr>
              <a:lnSpc>
                <a:spcPct val="110000"/>
              </a:lnSpc>
              <a:spcBef>
                <a:spcPts val="600"/>
              </a:spcBef>
              <a:buNone/>
            </a:pPr>
            <a:r>
              <a:rPr lang="zh-CN" altLang="en-US" sz="2800" dirty="0">
                <a:solidFill>
                  <a:schemeClr val="hlink"/>
                </a:solidFill>
              </a:rPr>
              <a:t>传播时延</a:t>
            </a:r>
            <a:endParaRPr lang="en-US" altLang="zh-CN" sz="2800" dirty="0">
              <a:solidFill>
                <a:schemeClr val="hlink"/>
              </a:solidFill>
            </a:endParaRPr>
          </a:p>
          <a:p>
            <a:pPr>
              <a:lnSpc>
                <a:spcPct val="110000"/>
              </a:lnSpc>
              <a:spcBef>
                <a:spcPts val="600"/>
              </a:spcBef>
            </a:pPr>
            <a:r>
              <a:rPr lang="zh-CN" altLang="en-US" dirty="0"/>
              <a:t>电磁波在信道中需要传播一定的距离而花费的时间。 </a:t>
            </a:r>
          </a:p>
          <a:p>
            <a:pPr>
              <a:lnSpc>
                <a:spcPct val="110000"/>
              </a:lnSpc>
              <a:spcBef>
                <a:spcPts val="600"/>
              </a:spcBef>
            </a:pPr>
            <a:endParaRPr lang="en-US" altLang="zh-CN" dirty="0">
              <a:solidFill>
                <a:srgbClr val="FF0000"/>
              </a:solidFill>
            </a:endParaRPr>
          </a:p>
          <a:p>
            <a:pPr>
              <a:lnSpc>
                <a:spcPct val="110000"/>
              </a:lnSpc>
              <a:spcBef>
                <a:spcPts val="600"/>
              </a:spcBef>
            </a:pPr>
            <a:r>
              <a:rPr lang="zh-CN" altLang="en-US" dirty="0">
                <a:solidFill>
                  <a:srgbClr val="FF0000"/>
                </a:solidFill>
              </a:rPr>
              <a:t>发送时延与传播时延</a:t>
            </a:r>
            <a:r>
              <a:rPr lang="zh-CN" altLang="zh-CN" dirty="0">
                <a:solidFill>
                  <a:srgbClr val="FF0000"/>
                </a:solidFill>
              </a:rPr>
              <a:t>有本质上的不同</a:t>
            </a:r>
            <a:r>
              <a:rPr lang="zh-CN" altLang="en-US" dirty="0">
                <a:solidFill>
                  <a:srgbClr val="FF0000"/>
                </a:solidFill>
              </a:rPr>
              <a:t>。</a:t>
            </a:r>
            <a:endParaRPr lang="en-US" altLang="zh-CN" dirty="0">
              <a:solidFill>
                <a:srgbClr val="FF0000"/>
              </a:solidFill>
            </a:endParaRPr>
          </a:p>
          <a:p>
            <a:pPr>
              <a:lnSpc>
                <a:spcPct val="110000"/>
              </a:lnSpc>
              <a:spcBef>
                <a:spcPts val="600"/>
              </a:spcBef>
            </a:pPr>
            <a:endParaRPr lang="en-US" altLang="zh-CN" dirty="0"/>
          </a:p>
          <a:p>
            <a:pPr>
              <a:lnSpc>
                <a:spcPct val="110000"/>
              </a:lnSpc>
              <a:spcBef>
                <a:spcPts val="600"/>
              </a:spcBef>
            </a:pPr>
            <a:r>
              <a:rPr lang="zh-CN" altLang="en-US" dirty="0"/>
              <a:t>信号</a:t>
            </a:r>
            <a:r>
              <a:rPr lang="zh-CN" altLang="en-US" dirty="0">
                <a:solidFill>
                  <a:srgbClr val="FF0000"/>
                </a:solidFill>
              </a:rPr>
              <a:t>发送速率</a:t>
            </a:r>
            <a:r>
              <a:rPr lang="zh-CN" altLang="en-US" dirty="0"/>
              <a:t>和信号在信道上的</a:t>
            </a:r>
            <a:r>
              <a:rPr lang="zh-CN" altLang="en-US" dirty="0">
                <a:solidFill>
                  <a:srgbClr val="FF0000"/>
                </a:solidFill>
              </a:rPr>
              <a:t>传播速率</a:t>
            </a:r>
            <a:r>
              <a:rPr lang="zh-CN" altLang="en-US" dirty="0"/>
              <a:t>是</a:t>
            </a:r>
            <a:r>
              <a:rPr lang="zh-CN" altLang="en-US" dirty="0">
                <a:solidFill>
                  <a:srgbClr val="FF0000"/>
                </a:solidFill>
              </a:rPr>
              <a:t>完全不同</a:t>
            </a:r>
            <a:r>
              <a:rPr lang="zh-CN" altLang="en-US" dirty="0"/>
              <a:t>的概念。 </a:t>
            </a:r>
          </a:p>
        </p:txBody>
      </p:sp>
      <p:sp>
        <p:nvSpPr>
          <p:cNvPr id="651268"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zh-CN"/>
          </a:p>
        </p:txBody>
      </p:sp>
      <p:grpSp>
        <p:nvGrpSpPr>
          <p:cNvPr id="2" name="Group 20"/>
          <p:cNvGrpSpPr>
            <a:grpSpLocks/>
          </p:cNvGrpSpPr>
          <p:nvPr/>
        </p:nvGrpSpPr>
        <p:grpSpPr bwMode="auto">
          <a:xfrm>
            <a:off x="1285875" y="4143375"/>
            <a:ext cx="6769100" cy="1225550"/>
            <a:chOff x="1020" y="2840"/>
            <a:chExt cx="4264" cy="772"/>
          </a:xfrm>
        </p:grpSpPr>
        <p:sp>
          <p:nvSpPr>
            <p:cNvPr id="651270" name="Rectangle 7"/>
            <p:cNvSpPr>
              <a:spLocks noChangeArrowheads="1"/>
            </p:cNvSpPr>
            <p:nvPr/>
          </p:nvSpPr>
          <p:spPr bwMode="auto">
            <a:xfrm>
              <a:off x="1020" y="2840"/>
              <a:ext cx="4264" cy="772"/>
            </a:xfrm>
            <a:prstGeom prst="rect">
              <a:avLst/>
            </a:prstGeom>
            <a:solidFill>
              <a:srgbClr val="FFFF99"/>
            </a:solidFill>
            <a:ln w="76200" cmpd="tri">
              <a:solidFill>
                <a:schemeClr val="folHlink"/>
              </a:solidFill>
              <a:miter lim="800000"/>
              <a:headEnd/>
              <a:tailEnd/>
            </a:ln>
          </p:spPr>
          <p:txBody>
            <a:bodyPr wrap="none" anchor="ctr"/>
            <a:lstStyle/>
            <a:p>
              <a:endParaRPr lang="zh-CN" altLang="zh-CN"/>
            </a:p>
          </p:txBody>
        </p:sp>
        <p:sp>
          <p:nvSpPr>
            <p:cNvPr id="651271" name="Text Box 9"/>
            <p:cNvSpPr txBox="1">
              <a:spLocks noChangeArrowheads="1"/>
            </p:cNvSpPr>
            <p:nvPr/>
          </p:nvSpPr>
          <p:spPr bwMode="auto">
            <a:xfrm>
              <a:off x="1134" y="3060"/>
              <a:ext cx="1144" cy="288"/>
            </a:xfrm>
            <a:prstGeom prst="rect">
              <a:avLst/>
            </a:prstGeom>
            <a:solidFill>
              <a:srgbClr val="FFFF99"/>
            </a:solidFill>
            <a:ln w="9525">
              <a:noFill/>
              <a:miter lim="800000"/>
              <a:headEnd/>
              <a:tailEnd/>
            </a:ln>
          </p:spPr>
          <p:txBody>
            <a:bodyPr wrap="none">
              <a:spAutoFit/>
            </a:bodyPr>
            <a:lstStyle/>
            <a:p>
              <a:r>
                <a:rPr lang="zh-CN" altLang="en-US" sz="2400">
                  <a:solidFill>
                    <a:srgbClr val="333399"/>
                  </a:solidFill>
                  <a:latin typeface="Tahoma" pitchFamily="34" charset="0"/>
                  <a:ea typeface="黑体" pitchFamily="49" charset="-122"/>
                </a:rPr>
                <a:t>传播时延 </a:t>
              </a:r>
              <a:r>
                <a:rPr lang="en-US" altLang="zh-CN" sz="2400">
                  <a:solidFill>
                    <a:srgbClr val="333399"/>
                  </a:solidFill>
                  <a:latin typeface="Tahoma" pitchFamily="34" charset="0"/>
                  <a:ea typeface="黑体" pitchFamily="49" charset="-122"/>
                </a:rPr>
                <a:t>= </a:t>
              </a:r>
            </a:p>
          </p:txBody>
        </p:sp>
        <p:sp>
          <p:nvSpPr>
            <p:cNvPr id="651272" name="Text Box 10"/>
            <p:cNvSpPr txBox="1">
              <a:spLocks noChangeArrowheads="1"/>
            </p:cNvSpPr>
            <p:nvPr/>
          </p:nvSpPr>
          <p:spPr bwMode="auto">
            <a:xfrm>
              <a:off x="3053" y="2916"/>
              <a:ext cx="1224" cy="288"/>
            </a:xfrm>
            <a:prstGeom prst="rect">
              <a:avLst/>
            </a:prstGeom>
            <a:solidFill>
              <a:srgbClr val="FFFF99"/>
            </a:solidFill>
            <a:ln w="9525">
              <a:noFill/>
              <a:miter lim="800000"/>
              <a:headEnd/>
              <a:tailEnd/>
            </a:ln>
          </p:spPr>
          <p:txBody>
            <a:bodyPr wrap="none">
              <a:spAutoFit/>
            </a:bodyPr>
            <a:lstStyle/>
            <a:p>
              <a:r>
                <a:rPr lang="zh-CN" altLang="en-US" sz="2400" dirty="0">
                  <a:solidFill>
                    <a:srgbClr val="333399"/>
                  </a:solidFill>
                  <a:latin typeface="Tahoma" pitchFamily="34" charset="0"/>
                  <a:ea typeface="黑体" pitchFamily="49" charset="-122"/>
                </a:rPr>
                <a:t>信道长度</a:t>
              </a:r>
              <a:r>
                <a:rPr lang="en-US" altLang="zh-CN" sz="2400" dirty="0">
                  <a:solidFill>
                    <a:srgbClr val="333399"/>
                  </a:solidFill>
                  <a:latin typeface="Tahoma" pitchFamily="34" charset="0"/>
                  <a:ea typeface="黑体" pitchFamily="49" charset="-122"/>
                </a:rPr>
                <a:t>(</a:t>
              </a:r>
              <a:r>
                <a:rPr lang="zh-CN" altLang="en-US" sz="2400" dirty="0">
                  <a:solidFill>
                    <a:schemeClr val="hlink"/>
                  </a:solidFill>
                  <a:latin typeface="Tahoma" pitchFamily="34" charset="0"/>
                  <a:ea typeface="黑体" pitchFamily="49" charset="-122"/>
                </a:rPr>
                <a:t>米</a:t>
              </a:r>
              <a:r>
                <a:rPr lang="en-US" altLang="zh-CN" sz="2400" dirty="0">
                  <a:solidFill>
                    <a:srgbClr val="333399"/>
                  </a:solidFill>
                  <a:latin typeface="Tahoma" pitchFamily="34" charset="0"/>
                  <a:ea typeface="黑体" pitchFamily="49" charset="-122"/>
                </a:rPr>
                <a:t>)</a:t>
              </a:r>
            </a:p>
          </p:txBody>
        </p:sp>
        <p:sp>
          <p:nvSpPr>
            <p:cNvPr id="651273" name="Text Box 11"/>
            <p:cNvSpPr txBox="1">
              <a:spLocks noChangeArrowheads="1"/>
            </p:cNvSpPr>
            <p:nvPr/>
          </p:nvSpPr>
          <p:spPr bwMode="auto">
            <a:xfrm>
              <a:off x="2185" y="3241"/>
              <a:ext cx="2833" cy="288"/>
            </a:xfrm>
            <a:prstGeom prst="rect">
              <a:avLst/>
            </a:prstGeom>
            <a:solidFill>
              <a:srgbClr val="FFFF99"/>
            </a:solidFill>
            <a:ln w="9525">
              <a:noFill/>
              <a:miter lim="800000"/>
              <a:headEnd/>
              <a:tailEnd/>
            </a:ln>
          </p:spPr>
          <p:txBody>
            <a:bodyPr wrap="none">
              <a:spAutoFit/>
            </a:bodyPr>
            <a:lstStyle/>
            <a:p>
              <a:r>
                <a:rPr lang="zh-CN" altLang="en-US" sz="2400" dirty="0">
                  <a:solidFill>
                    <a:srgbClr val="333399"/>
                  </a:solidFill>
                  <a:latin typeface="Tahoma" pitchFamily="34" charset="0"/>
                  <a:ea typeface="黑体" pitchFamily="49" charset="-122"/>
                </a:rPr>
                <a:t>信号在信道上的传播速率</a:t>
              </a:r>
              <a:r>
                <a:rPr lang="en-US" altLang="zh-CN" sz="2400" dirty="0">
                  <a:solidFill>
                    <a:srgbClr val="333399"/>
                  </a:solidFill>
                  <a:latin typeface="Tahoma" pitchFamily="34" charset="0"/>
                  <a:ea typeface="黑体" pitchFamily="49" charset="-122"/>
                </a:rPr>
                <a:t>(</a:t>
              </a:r>
              <a:r>
                <a:rPr lang="zh-CN" altLang="en-US" sz="2400" dirty="0">
                  <a:solidFill>
                    <a:schemeClr val="hlink"/>
                  </a:solidFill>
                  <a:latin typeface="Tahoma" pitchFamily="34" charset="0"/>
                  <a:ea typeface="黑体" pitchFamily="49" charset="-122"/>
                </a:rPr>
                <a:t>米</a:t>
              </a:r>
              <a:r>
                <a:rPr lang="en-US" altLang="zh-CN" sz="2400" dirty="0">
                  <a:solidFill>
                    <a:schemeClr val="hlink"/>
                  </a:solidFill>
                  <a:latin typeface="Tahoma" pitchFamily="34" charset="0"/>
                  <a:ea typeface="黑体" pitchFamily="49" charset="-122"/>
                </a:rPr>
                <a:t>/</a:t>
              </a:r>
              <a:r>
                <a:rPr lang="zh-CN" altLang="en-US" sz="2400" dirty="0">
                  <a:solidFill>
                    <a:schemeClr val="hlink"/>
                  </a:solidFill>
                  <a:latin typeface="Tahoma" pitchFamily="34" charset="0"/>
                  <a:ea typeface="黑体" pitchFamily="49" charset="-122"/>
                </a:rPr>
                <a:t>秒</a:t>
              </a:r>
              <a:r>
                <a:rPr lang="en-US" altLang="zh-CN" sz="2400" dirty="0">
                  <a:solidFill>
                    <a:srgbClr val="333399"/>
                  </a:solidFill>
                  <a:latin typeface="Tahoma" pitchFamily="34" charset="0"/>
                  <a:ea typeface="黑体" pitchFamily="49" charset="-122"/>
                </a:rPr>
                <a:t>)</a:t>
              </a:r>
            </a:p>
          </p:txBody>
        </p:sp>
        <p:sp>
          <p:nvSpPr>
            <p:cNvPr id="651274" name="Line 12"/>
            <p:cNvSpPr>
              <a:spLocks noChangeShapeType="1"/>
            </p:cNvSpPr>
            <p:nvPr/>
          </p:nvSpPr>
          <p:spPr bwMode="auto">
            <a:xfrm>
              <a:off x="2190" y="3233"/>
              <a:ext cx="2913" cy="16"/>
            </a:xfrm>
            <a:prstGeom prst="line">
              <a:avLst/>
            </a:prstGeom>
            <a:noFill/>
            <a:ln w="28575">
              <a:solidFill>
                <a:schemeClr val="folHlink"/>
              </a:solidFill>
              <a:round/>
              <a:headEnd/>
              <a:tailE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0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09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09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par>
                          <p:cTn id="23" fill="hold">
                            <p:stCondLst>
                              <p:cond delay="0"/>
                            </p:stCondLst>
                            <p:childTnLst>
                              <p:par>
                                <p:cTn id="24" presetID="6" presetClass="emph" presetSubtype="0" fill="hold" nodeType="afterEffect">
                                  <p:stCondLst>
                                    <p:cond delay="0"/>
                                  </p:stCondLst>
                                  <p:childTnLst>
                                    <p:animScale>
                                      <p:cBhvr>
                                        <p:cTn id="25" dur="1000" fill="hold"/>
                                        <p:tgtEl>
                                          <p:spTgt spid="2"/>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2"/>
          <p:cNvSpPr>
            <a:spLocks noGrp="1" noChangeArrowheads="1"/>
          </p:cNvSpPr>
          <p:nvPr>
            <p:ph type="title" idx="4294967295"/>
          </p:nvPr>
        </p:nvSpPr>
        <p:spPr>
          <a:xfrm>
            <a:off x="355600" y="203200"/>
            <a:ext cx="8431213" cy="627063"/>
          </a:xfrm>
        </p:spPr>
        <p:txBody>
          <a:bodyPr/>
          <a:lstStyle/>
          <a:p>
            <a:r>
              <a:rPr lang="zh-CN" altLang="en-US" dirty="0"/>
              <a:t>时延</a:t>
            </a:r>
            <a:r>
              <a:rPr lang="en-US" altLang="zh-CN" dirty="0"/>
              <a:t>(delay </a:t>
            </a:r>
            <a:r>
              <a:rPr lang="zh-CN" altLang="en-US" dirty="0"/>
              <a:t>或 </a:t>
            </a:r>
            <a:r>
              <a:rPr lang="en-US" altLang="zh-CN" dirty="0"/>
              <a:t>latency)</a:t>
            </a:r>
          </a:p>
        </p:txBody>
      </p:sp>
      <p:sp>
        <p:nvSpPr>
          <p:cNvPr id="90115" name="Rectangle 3"/>
          <p:cNvSpPr>
            <a:spLocks noGrp="1" noChangeArrowheads="1"/>
          </p:cNvSpPr>
          <p:nvPr>
            <p:ph type="body" idx="4294967295"/>
          </p:nvPr>
        </p:nvSpPr>
        <p:spPr>
          <a:xfrm>
            <a:off x="357158" y="1071546"/>
            <a:ext cx="8502650" cy="5072098"/>
          </a:xfrm>
        </p:spPr>
        <p:txBody>
          <a:bodyPr/>
          <a:lstStyle/>
          <a:p>
            <a:pPr>
              <a:spcBef>
                <a:spcPts val="600"/>
              </a:spcBef>
              <a:buNone/>
            </a:pPr>
            <a:r>
              <a:rPr lang="zh-CN" altLang="en-US" sz="2800" dirty="0">
                <a:solidFill>
                  <a:schemeClr val="hlink"/>
                </a:solidFill>
              </a:rPr>
              <a:t>处理时延   </a:t>
            </a:r>
            <a:endParaRPr lang="en-US" altLang="zh-CN" sz="2800" dirty="0">
              <a:solidFill>
                <a:schemeClr val="hlink"/>
              </a:solidFill>
            </a:endParaRPr>
          </a:p>
          <a:p>
            <a:pPr>
              <a:spcBef>
                <a:spcPts val="600"/>
              </a:spcBef>
            </a:pPr>
            <a:r>
              <a:rPr lang="zh-CN" altLang="en-US" dirty="0"/>
              <a:t>交换结点为存储转发而进行一些必要的处理所花费的时间。 </a:t>
            </a:r>
            <a:endParaRPr lang="en-US" altLang="zh-CN" dirty="0"/>
          </a:p>
          <a:p>
            <a:pPr>
              <a:spcBef>
                <a:spcPts val="600"/>
              </a:spcBef>
            </a:pPr>
            <a:endParaRPr lang="en-US" altLang="zh-CN" dirty="0"/>
          </a:p>
          <a:p>
            <a:pPr>
              <a:spcBef>
                <a:spcPts val="600"/>
              </a:spcBef>
              <a:buBlip>
                <a:blip r:embed="rId3"/>
              </a:buBlip>
            </a:pPr>
            <a:r>
              <a:rPr lang="zh-CN" altLang="en-US" dirty="0">
                <a:solidFill>
                  <a:srgbClr val="FF0000"/>
                </a:solidFill>
              </a:rPr>
              <a:t>分析</a:t>
            </a:r>
            <a:r>
              <a:rPr lang="zh-CN" altLang="en-US" dirty="0"/>
              <a:t>分组的首部、从分组中</a:t>
            </a:r>
            <a:r>
              <a:rPr lang="zh-CN" altLang="en-US" dirty="0">
                <a:solidFill>
                  <a:srgbClr val="FF0000"/>
                </a:solidFill>
              </a:rPr>
              <a:t>提取</a:t>
            </a:r>
            <a:r>
              <a:rPr lang="zh-CN" altLang="en-US" dirty="0"/>
              <a:t>数据部分、进行差错检验或查找适当的路由等等，这就产生了处理时延。 </a:t>
            </a:r>
          </a:p>
          <a:p>
            <a:pPr>
              <a:spcBef>
                <a:spcPts val="600"/>
              </a:spcBef>
            </a:pPr>
            <a:endParaRPr lang="zh-CN" altLang="en-US" dirty="0">
              <a:solidFill>
                <a:schemeClr val="hlink"/>
              </a:solidFill>
            </a:endParaRPr>
          </a:p>
        </p:txBody>
      </p:sp>
      <p:sp>
        <p:nvSpPr>
          <p:cNvPr id="65331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1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1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2"/>
          <p:cNvSpPr>
            <a:spLocks noGrp="1" noChangeArrowheads="1"/>
          </p:cNvSpPr>
          <p:nvPr>
            <p:ph type="title" idx="4294967295"/>
          </p:nvPr>
        </p:nvSpPr>
        <p:spPr>
          <a:xfrm>
            <a:off x="355600" y="203200"/>
            <a:ext cx="8431213" cy="627063"/>
          </a:xfrm>
        </p:spPr>
        <p:txBody>
          <a:bodyPr/>
          <a:lstStyle/>
          <a:p>
            <a:r>
              <a:rPr lang="zh-CN" altLang="en-US" dirty="0"/>
              <a:t>时延</a:t>
            </a:r>
            <a:r>
              <a:rPr lang="en-US" altLang="zh-CN" dirty="0"/>
              <a:t>(delay </a:t>
            </a:r>
            <a:r>
              <a:rPr lang="zh-CN" altLang="en-US" dirty="0"/>
              <a:t>或 </a:t>
            </a:r>
            <a:r>
              <a:rPr lang="en-US" altLang="zh-CN" dirty="0"/>
              <a:t>latency)</a:t>
            </a:r>
          </a:p>
        </p:txBody>
      </p:sp>
      <p:sp>
        <p:nvSpPr>
          <p:cNvPr id="90115" name="Rectangle 3"/>
          <p:cNvSpPr>
            <a:spLocks noGrp="1" noChangeArrowheads="1"/>
          </p:cNvSpPr>
          <p:nvPr>
            <p:ph type="body" idx="4294967295"/>
          </p:nvPr>
        </p:nvSpPr>
        <p:spPr>
          <a:xfrm>
            <a:off x="357158" y="1071546"/>
            <a:ext cx="8502650" cy="5072098"/>
          </a:xfrm>
        </p:spPr>
        <p:txBody>
          <a:bodyPr/>
          <a:lstStyle/>
          <a:p>
            <a:pPr>
              <a:spcBef>
                <a:spcPts val="600"/>
              </a:spcBef>
              <a:buNone/>
            </a:pPr>
            <a:r>
              <a:rPr lang="zh-CN" altLang="en-US" sz="2800" dirty="0">
                <a:solidFill>
                  <a:schemeClr val="hlink"/>
                </a:solidFill>
              </a:rPr>
              <a:t>排队时延</a:t>
            </a:r>
            <a:endParaRPr lang="en-US" altLang="zh-CN" sz="2800" dirty="0">
              <a:solidFill>
                <a:schemeClr val="hlink"/>
              </a:solidFill>
            </a:endParaRPr>
          </a:p>
          <a:p>
            <a:pPr>
              <a:spcBef>
                <a:spcPts val="600"/>
              </a:spcBef>
            </a:pPr>
            <a:r>
              <a:rPr lang="zh-CN" altLang="en-US" dirty="0"/>
              <a:t>排队时延是指结点缓存队列中分组排队所经历的时延。</a:t>
            </a:r>
            <a:endParaRPr lang="en-US" altLang="zh-CN" dirty="0"/>
          </a:p>
          <a:p>
            <a:pPr>
              <a:spcBef>
                <a:spcPts val="600"/>
              </a:spcBef>
              <a:buBlip>
                <a:blip r:embed="rId3"/>
              </a:buBlip>
            </a:pPr>
            <a:endParaRPr lang="en-US" altLang="zh-CN" dirty="0"/>
          </a:p>
          <a:p>
            <a:pPr>
              <a:spcBef>
                <a:spcPts val="600"/>
              </a:spcBef>
              <a:buBlip>
                <a:blip r:embed="rId3"/>
              </a:buBlip>
            </a:pPr>
            <a:r>
              <a:rPr lang="zh-CN" altLang="en-US" dirty="0"/>
              <a:t>分组在进入路由器后要</a:t>
            </a:r>
            <a:r>
              <a:rPr lang="zh-CN" altLang="en-US" dirty="0">
                <a:solidFill>
                  <a:srgbClr val="FF0000"/>
                </a:solidFill>
              </a:rPr>
              <a:t>先</a:t>
            </a:r>
            <a:r>
              <a:rPr lang="zh-CN" altLang="en-US" dirty="0"/>
              <a:t>在输入队列中排队等待处理；</a:t>
            </a:r>
            <a:endParaRPr lang="en-US" altLang="zh-CN" dirty="0"/>
          </a:p>
          <a:p>
            <a:pPr>
              <a:spcBef>
                <a:spcPts val="600"/>
              </a:spcBef>
              <a:buBlip>
                <a:blip r:embed="rId3"/>
              </a:buBlip>
            </a:pPr>
            <a:endParaRPr lang="en-US" altLang="zh-CN" dirty="0"/>
          </a:p>
          <a:p>
            <a:pPr>
              <a:spcBef>
                <a:spcPts val="600"/>
              </a:spcBef>
              <a:buBlip>
                <a:blip r:embed="rId3"/>
              </a:buBlip>
            </a:pPr>
            <a:r>
              <a:rPr lang="zh-CN" altLang="en-US" dirty="0"/>
              <a:t>在路由器确定了转发接口后，</a:t>
            </a:r>
            <a:r>
              <a:rPr lang="zh-CN" altLang="en-US" dirty="0">
                <a:solidFill>
                  <a:srgbClr val="FF0000"/>
                </a:solidFill>
              </a:rPr>
              <a:t>还</a:t>
            </a:r>
            <a:r>
              <a:rPr lang="zh-CN" altLang="en-US" dirty="0"/>
              <a:t>要在输出队列中排队等待转发</a:t>
            </a:r>
            <a:r>
              <a:rPr lang="en-US" altLang="zh-CN" dirty="0"/>
              <a:t>(forwarding)</a:t>
            </a:r>
            <a:r>
              <a:rPr lang="zh-CN" altLang="en-US" dirty="0"/>
              <a:t>。</a:t>
            </a:r>
          </a:p>
          <a:p>
            <a:pPr>
              <a:spcBef>
                <a:spcPts val="600"/>
              </a:spcBef>
            </a:pPr>
            <a:endParaRPr lang="zh-CN" altLang="en-US" dirty="0"/>
          </a:p>
          <a:p>
            <a:pPr>
              <a:spcBef>
                <a:spcPts val="600"/>
              </a:spcBef>
            </a:pPr>
            <a:r>
              <a:rPr lang="zh-CN" altLang="en-US" dirty="0"/>
              <a:t>排队时延的长短往往取决于网络中</a:t>
            </a:r>
            <a:r>
              <a:rPr lang="zh-CN" altLang="en-US" dirty="0">
                <a:solidFill>
                  <a:schemeClr val="hlink"/>
                </a:solidFill>
              </a:rPr>
              <a:t>当时的通信量 </a:t>
            </a:r>
            <a:r>
              <a:rPr lang="en-US" altLang="zh-CN" dirty="0">
                <a:solidFill>
                  <a:schemeClr val="hlink"/>
                </a:solidFill>
              </a:rPr>
              <a:t>(current traffic)</a:t>
            </a:r>
            <a:r>
              <a:rPr lang="zh-CN" altLang="en-US" dirty="0"/>
              <a:t>。</a:t>
            </a:r>
          </a:p>
        </p:txBody>
      </p:sp>
      <p:sp>
        <p:nvSpPr>
          <p:cNvPr id="653316"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1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1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011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01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时延 </a:t>
            </a:r>
            <a:r>
              <a:rPr lang="en-US" altLang="zh-CN" dirty="0"/>
              <a:t>(delay </a:t>
            </a:r>
            <a:r>
              <a:rPr lang="zh-CN" altLang="en-US" dirty="0"/>
              <a:t>或 </a:t>
            </a:r>
            <a:r>
              <a:rPr lang="en-US" altLang="zh-CN" dirty="0"/>
              <a:t>latency)</a:t>
            </a:r>
            <a:endParaRPr lang="zh-CN" altLang="en-US" dirty="0"/>
          </a:p>
        </p:txBody>
      </p:sp>
      <p:sp>
        <p:nvSpPr>
          <p:cNvPr id="3" name="内容占位符 2"/>
          <p:cNvSpPr>
            <a:spLocks noGrp="1"/>
          </p:cNvSpPr>
          <p:nvPr>
            <p:ph idx="1"/>
          </p:nvPr>
        </p:nvSpPr>
        <p:spPr/>
        <p:txBody>
          <a:bodyPr/>
          <a:lstStyle/>
          <a:p>
            <a:pPr>
              <a:lnSpc>
                <a:spcPct val="110000"/>
              </a:lnSpc>
              <a:spcBef>
                <a:spcPts val="600"/>
              </a:spcBef>
            </a:pPr>
            <a:r>
              <a:rPr lang="zh-CN" altLang="en-US" dirty="0"/>
              <a:t>数据在网络中经历的总时延就是发送时延、传播时延、处理时延和排队时延</a:t>
            </a:r>
            <a:r>
              <a:rPr lang="zh-CN" altLang="en-US" dirty="0">
                <a:solidFill>
                  <a:srgbClr val="FF0000"/>
                </a:solidFill>
              </a:rPr>
              <a:t>之和。</a:t>
            </a:r>
          </a:p>
        </p:txBody>
      </p:sp>
      <p:sp>
        <p:nvSpPr>
          <p:cNvPr id="4" name="Text Box 6"/>
          <p:cNvSpPr txBox="1">
            <a:spLocks noChangeArrowheads="1"/>
          </p:cNvSpPr>
          <p:nvPr/>
        </p:nvSpPr>
        <p:spPr bwMode="auto">
          <a:xfrm>
            <a:off x="2214546" y="2143116"/>
            <a:ext cx="5786478" cy="2292935"/>
          </a:xfrm>
          <a:prstGeom prst="rect">
            <a:avLst/>
          </a:prstGeom>
          <a:solidFill>
            <a:srgbClr val="FFFF00"/>
          </a:solidFill>
          <a:ln>
            <a:noFill/>
          </a:ln>
          <a:effectLst/>
          <a:extLst/>
        </p:spPr>
        <p:txBody>
          <a:bodyPr wrap="square">
            <a:spAutoFit/>
          </a:bodyPr>
          <a:lstStyle/>
          <a:p>
            <a:pPr>
              <a:spcBef>
                <a:spcPts val="600"/>
              </a:spcBef>
            </a:pPr>
            <a:r>
              <a:rPr lang="zh-CN" altLang="en-US" sz="3200" b="1" dirty="0">
                <a:solidFill>
                  <a:srgbClr val="0000CC"/>
                </a:solidFill>
                <a:latin typeface="+mn-lt"/>
                <a:ea typeface="黑体" pitchFamily="2" charset="-122"/>
              </a:rPr>
              <a:t>总时延  </a:t>
            </a:r>
            <a:r>
              <a:rPr lang="en-US" altLang="zh-CN" sz="3200" b="1" dirty="0">
                <a:solidFill>
                  <a:srgbClr val="0000CC"/>
                </a:solidFill>
                <a:latin typeface="+mn-lt"/>
                <a:ea typeface="黑体" pitchFamily="2" charset="-122"/>
              </a:rPr>
              <a:t>=    </a:t>
            </a:r>
            <a:r>
              <a:rPr lang="zh-CN" altLang="en-US" sz="3200" b="1" dirty="0">
                <a:solidFill>
                  <a:srgbClr val="0000CC"/>
                </a:solidFill>
                <a:latin typeface="+mn-lt"/>
                <a:ea typeface="黑体" pitchFamily="2" charset="-122"/>
              </a:rPr>
              <a:t>发送时延 </a:t>
            </a:r>
            <a:r>
              <a:rPr lang="en-US" altLang="zh-CN" sz="3200" b="1" dirty="0">
                <a:solidFill>
                  <a:srgbClr val="0000CC"/>
                </a:solidFill>
                <a:latin typeface="+mn-lt"/>
                <a:ea typeface="黑体" pitchFamily="2" charset="-122"/>
              </a:rPr>
              <a:t> </a:t>
            </a:r>
          </a:p>
          <a:p>
            <a:pPr>
              <a:spcBef>
                <a:spcPts val="600"/>
              </a:spcBef>
            </a:pPr>
            <a:r>
              <a:rPr lang="en-US" altLang="zh-CN" sz="3200" b="1" dirty="0">
                <a:solidFill>
                  <a:srgbClr val="0000CC"/>
                </a:solidFill>
                <a:latin typeface="+mn-lt"/>
                <a:ea typeface="黑体" pitchFamily="2" charset="-122"/>
              </a:rPr>
              <a:t>		+ </a:t>
            </a:r>
            <a:r>
              <a:rPr lang="zh-CN" altLang="en-US" sz="3200" b="1" dirty="0">
                <a:solidFill>
                  <a:srgbClr val="0000CC"/>
                </a:solidFill>
                <a:latin typeface="+mn-lt"/>
                <a:ea typeface="黑体" pitchFamily="2" charset="-122"/>
              </a:rPr>
              <a:t>传播时延 </a:t>
            </a:r>
            <a:r>
              <a:rPr lang="en-US" altLang="zh-CN" sz="3200" b="1" dirty="0">
                <a:solidFill>
                  <a:srgbClr val="0000CC"/>
                </a:solidFill>
                <a:latin typeface="+mn-lt"/>
                <a:ea typeface="黑体" pitchFamily="2" charset="-122"/>
              </a:rPr>
              <a:t> </a:t>
            </a:r>
          </a:p>
          <a:p>
            <a:pPr>
              <a:spcBef>
                <a:spcPts val="600"/>
              </a:spcBef>
            </a:pPr>
            <a:r>
              <a:rPr lang="en-US" altLang="zh-CN" sz="3200" b="1" dirty="0">
                <a:solidFill>
                  <a:srgbClr val="0000CC"/>
                </a:solidFill>
                <a:latin typeface="+mn-lt"/>
                <a:ea typeface="黑体" pitchFamily="2" charset="-122"/>
              </a:rPr>
              <a:t>		+ </a:t>
            </a:r>
            <a:r>
              <a:rPr lang="zh-CN" altLang="en-US" sz="3200" b="1" dirty="0">
                <a:solidFill>
                  <a:srgbClr val="0000CC"/>
                </a:solidFill>
                <a:latin typeface="+mn-lt"/>
                <a:ea typeface="黑体" pitchFamily="2" charset="-122"/>
              </a:rPr>
              <a:t>处理时延 </a:t>
            </a:r>
            <a:r>
              <a:rPr lang="en-US" altLang="zh-CN" sz="3200" b="1" dirty="0">
                <a:solidFill>
                  <a:srgbClr val="0000CC"/>
                </a:solidFill>
                <a:latin typeface="+mn-lt"/>
                <a:ea typeface="黑体" pitchFamily="2" charset="-122"/>
              </a:rPr>
              <a:t> </a:t>
            </a:r>
          </a:p>
          <a:p>
            <a:pPr>
              <a:spcBef>
                <a:spcPts val="600"/>
              </a:spcBef>
            </a:pPr>
            <a:r>
              <a:rPr lang="en-US" altLang="zh-CN" sz="3200" b="1" dirty="0">
                <a:solidFill>
                  <a:srgbClr val="0000CC"/>
                </a:solidFill>
                <a:latin typeface="+mn-lt"/>
                <a:ea typeface="黑体" pitchFamily="2" charset="-122"/>
              </a:rPr>
              <a:t>		+ </a:t>
            </a:r>
            <a:r>
              <a:rPr lang="zh-CN" altLang="en-US" sz="3200" b="1" dirty="0">
                <a:solidFill>
                  <a:srgbClr val="0000CC"/>
                </a:solidFill>
                <a:latin typeface="+mn-lt"/>
                <a:ea typeface="黑体" pitchFamily="2" charset="-122"/>
              </a:rPr>
              <a:t>排队时延</a:t>
            </a:r>
          </a:p>
        </p:txBody>
      </p:sp>
      <p:sp>
        <p:nvSpPr>
          <p:cNvPr id="5" name="矩形 4"/>
          <p:cNvSpPr/>
          <p:nvPr/>
        </p:nvSpPr>
        <p:spPr>
          <a:xfrm>
            <a:off x="1115616" y="5046276"/>
            <a:ext cx="7045706" cy="954107"/>
          </a:xfrm>
          <a:prstGeom prst="rect">
            <a:avLst/>
          </a:prstGeom>
          <a:solidFill>
            <a:srgbClr val="000099"/>
          </a:solidFill>
        </p:spPr>
        <p:txBody>
          <a:bodyPr wrap="square">
            <a:spAutoFit/>
          </a:bodyPr>
          <a:lstStyle/>
          <a:p>
            <a:r>
              <a:rPr lang="zh-CN" altLang="zh-CN" sz="2800" b="1" dirty="0">
                <a:solidFill>
                  <a:schemeClr val="bg1"/>
                </a:solidFill>
                <a:latin typeface="+mn-lt"/>
                <a:ea typeface="黑体" pitchFamily="2" charset="-122"/>
              </a:rPr>
              <a:t>必须指出，在总时延中，究竟是哪一种时延占主导地位，必须具体分析</a:t>
            </a:r>
            <a:r>
              <a:rPr lang="zh-CN" altLang="en-US" sz="2800" b="1" dirty="0">
                <a:solidFill>
                  <a:schemeClr val="bg1"/>
                </a:solidFill>
                <a:latin typeface="+mn-lt"/>
                <a:ea typeface="黑体" pitchFamily="2" charset="-122"/>
              </a:rPr>
              <a:t>。</a:t>
            </a:r>
          </a:p>
        </p:txBody>
      </p:sp>
    </p:spTree>
    <p:extLst>
      <p:ext uri="{BB962C8B-B14F-4D97-AF65-F5344CB8AC3E}">
        <p14:creationId xmlns:p14="http://schemas.microsoft.com/office/powerpoint/2010/main" xmlns="" val="346188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6" presetClass="emph" presetSubtype="0" fill="hold" grpId="1" nodeType="afterEffect">
                                  <p:stCondLst>
                                    <p:cond delay="0"/>
                                  </p:stCondLst>
                                  <p:childTnLst>
                                    <p:animScale>
                                      <p:cBhvr>
                                        <p:cTn id="9" dur="1000" fill="hold"/>
                                        <p:tgtEl>
                                          <p:spTgt spid="4"/>
                                        </p:tgtEl>
                                      </p:cBhvr>
                                      <p:by x="120000" y="120000"/>
                                    </p:animScale>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Rectangle 2"/>
          <p:cNvSpPr>
            <a:spLocks noGrp="1" noChangeArrowheads="1"/>
          </p:cNvSpPr>
          <p:nvPr>
            <p:ph type="title" idx="4294967295"/>
          </p:nvPr>
        </p:nvSpPr>
        <p:spPr>
          <a:xfrm>
            <a:off x="357188" y="115888"/>
            <a:ext cx="8429625" cy="768350"/>
          </a:xfrm>
        </p:spPr>
        <p:txBody>
          <a:bodyPr/>
          <a:lstStyle/>
          <a:p>
            <a:r>
              <a:rPr lang="zh-CN" altLang="en-US" dirty="0"/>
              <a:t>四种时延所产生的地方 </a:t>
            </a:r>
          </a:p>
        </p:txBody>
      </p:sp>
      <p:sp>
        <p:nvSpPr>
          <p:cNvPr id="657411" name="Rectangle 4"/>
          <p:cNvSpPr>
            <a:spLocks noChangeArrowheads="1"/>
          </p:cNvSpPr>
          <p:nvPr/>
        </p:nvSpPr>
        <p:spPr bwMode="auto">
          <a:xfrm>
            <a:off x="107950" y="0"/>
            <a:ext cx="9144000" cy="0"/>
          </a:xfrm>
          <a:prstGeom prst="rect">
            <a:avLst/>
          </a:prstGeom>
          <a:noFill/>
          <a:ln w="9525">
            <a:noFill/>
            <a:miter lim="800000"/>
            <a:headEnd/>
            <a:tailEnd/>
          </a:ln>
        </p:spPr>
        <p:txBody>
          <a:bodyPr wrap="none" anchor="ctr">
            <a:spAutoFit/>
          </a:bodyPr>
          <a:lstStyle/>
          <a:p>
            <a:endParaRPr lang="zh-CN" altLang="zh-CN"/>
          </a:p>
        </p:txBody>
      </p:sp>
      <p:sp>
        <p:nvSpPr>
          <p:cNvPr id="657412" name="Rectangle 7"/>
          <p:cNvSpPr>
            <a:spLocks noChangeArrowheads="1"/>
          </p:cNvSpPr>
          <p:nvPr/>
        </p:nvSpPr>
        <p:spPr bwMode="auto">
          <a:xfrm>
            <a:off x="2136775" y="4335451"/>
            <a:ext cx="5522913" cy="265113"/>
          </a:xfrm>
          <a:prstGeom prst="rect">
            <a:avLst/>
          </a:prstGeom>
          <a:gradFill rotWithShape="1">
            <a:gsLst>
              <a:gs pos="0">
                <a:srgbClr val="313131"/>
              </a:gs>
              <a:gs pos="50000">
                <a:srgbClr val="B2B2B2"/>
              </a:gs>
              <a:gs pos="100000">
                <a:srgbClr val="313131"/>
              </a:gs>
            </a:gsLst>
            <a:lin ang="5400000" scaled="1"/>
          </a:gradFill>
          <a:ln w="9525">
            <a:solidFill>
              <a:schemeClr val="folHlink"/>
            </a:solidFill>
            <a:miter lim="800000"/>
            <a:headEnd/>
            <a:tailEnd/>
          </a:ln>
        </p:spPr>
        <p:txBody>
          <a:bodyPr wrap="none" anchor="ctr"/>
          <a:lstStyle/>
          <a:p>
            <a:endParaRPr lang="zh-CN" altLang="zh-CN"/>
          </a:p>
        </p:txBody>
      </p:sp>
      <p:sp>
        <p:nvSpPr>
          <p:cNvPr id="657413" name="Oval 9"/>
          <p:cNvSpPr>
            <a:spLocks noChangeArrowheads="1"/>
          </p:cNvSpPr>
          <p:nvPr/>
        </p:nvSpPr>
        <p:spPr bwMode="auto">
          <a:xfrm>
            <a:off x="868363" y="3802051"/>
            <a:ext cx="1358900" cy="1331913"/>
          </a:xfrm>
          <a:prstGeom prst="ellipse">
            <a:avLst/>
          </a:prstGeom>
          <a:gradFill rotWithShape="1">
            <a:gsLst>
              <a:gs pos="0">
                <a:srgbClr val="FFFF99"/>
              </a:gs>
              <a:gs pos="100000">
                <a:srgbClr val="B2B26B"/>
              </a:gs>
            </a:gsLst>
            <a:path path="shape">
              <a:fillToRect l="50000" t="50000" r="50000" b="50000"/>
            </a:path>
          </a:gradFill>
          <a:ln w="9525">
            <a:solidFill>
              <a:schemeClr val="folHlink"/>
            </a:solidFill>
            <a:round/>
            <a:headEnd/>
            <a:tailEnd/>
          </a:ln>
        </p:spPr>
        <p:txBody>
          <a:bodyPr wrap="none" anchor="ctr"/>
          <a:lstStyle/>
          <a:p>
            <a:endParaRPr lang="zh-CN" altLang="zh-CN"/>
          </a:p>
        </p:txBody>
      </p:sp>
      <p:sp>
        <p:nvSpPr>
          <p:cNvPr id="657414" name="Oval 10"/>
          <p:cNvSpPr>
            <a:spLocks noChangeArrowheads="1"/>
          </p:cNvSpPr>
          <p:nvPr/>
        </p:nvSpPr>
        <p:spPr bwMode="auto">
          <a:xfrm>
            <a:off x="7569200" y="3802051"/>
            <a:ext cx="1358900" cy="1331913"/>
          </a:xfrm>
          <a:prstGeom prst="ellipse">
            <a:avLst/>
          </a:prstGeom>
          <a:gradFill rotWithShape="1">
            <a:gsLst>
              <a:gs pos="0">
                <a:srgbClr val="FFFF99"/>
              </a:gs>
              <a:gs pos="100000">
                <a:srgbClr val="AAAA66"/>
              </a:gs>
            </a:gsLst>
            <a:path path="shape">
              <a:fillToRect l="50000" t="50000" r="50000" b="50000"/>
            </a:path>
          </a:gradFill>
          <a:ln w="9525">
            <a:solidFill>
              <a:schemeClr val="folHlink"/>
            </a:solidFill>
            <a:round/>
            <a:headEnd/>
            <a:tailEnd/>
          </a:ln>
        </p:spPr>
        <p:txBody>
          <a:bodyPr wrap="none" anchor="ctr"/>
          <a:lstStyle/>
          <a:p>
            <a:endParaRPr lang="zh-CN" altLang="zh-CN"/>
          </a:p>
        </p:txBody>
      </p:sp>
      <p:grpSp>
        <p:nvGrpSpPr>
          <p:cNvPr id="657415" name="Group 11"/>
          <p:cNvGrpSpPr>
            <a:grpSpLocks/>
          </p:cNvGrpSpPr>
          <p:nvPr/>
        </p:nvGrpSpPr>
        <p:grpSpPr bwMode="auto">
          <a:xfrm>
            <a:off x="1230313" y="4210039"/>
            <a:ext cx="723900" cy="458787"/>
            <a:chOff x="1567" y="1056"/>
            <a:chExt cx="384" cy="336"/>
          </a:xfrm>
        </p:grpSpPr>
        <p:sp>
          <p:nvSpPr>
            <p:cNvPr id="657416" name="Rectangle 12"/>
            <p:cNvSpPr>
              <a:spLocks noChangeArrowheads="1"/>
            </p:cNvSpPr>
            <p:nvPr/>
          </p:nvSpPr>
          <p:spPr bwMode="auto">
            <a:xfrm>
              <a:off x="1663" y="1056"/>
              <a:ext cx="288" cy="336"/>
            </a:xfrm>
            <a:prstGeom prst="rect">
              <a:avLst/>
            </a:prstGeom>
            <a:solidFill>
              <a:srgbClr val="99CCFF"/>
            </a:solidFill>
            <a:ln w="9525">
              <a:solidFill>
                <a:schemeClr val="folHlink"/>
              </a:solidFill>
              <a:miter lim="800000"/>
              <a:headEnd/>
              <a:tailEnd/>
            </a:ln>
          </p:spPr>
          <p:txBody>
            <a:bodyPr wrap="none" anchor="ctr"/>
            <a:lstStyle/>
            <a:p>
              <a:endParaRPr lang="zh-CN" altLang="zh-CN"/>
            </a:p>
          </p:txBody>
        </p:sp>
        <p:sp>
          <p:nvSpPr>
            <p:cNvPr id="657417" name="Freeform 13"/>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 name="T12" fmla="*/ 0 w 384"/>
                <a:gd name="T13" fmla="*/ 0 h 336"/>
                <a:gd name="T14" fmla="*/ 384 w 384"/>
                <a:gd name="T15" fmla="*/ 336 h 336"/>
              </a:gdLst>
              <a:ahLst/>
              <a:cxnLst>
                <a:cxn ang="T8">
                  <a:pos x="T0" y="T1"/>
                </a:cxn>
                <a:cxn ang="T9">
                  <a:pos x="T2" y="T3"/>
                </a:cxn>
                <a:cxn ang="T10">
                  <a:pos x="T4" y="T5"/>
                </a:cxn>
                <a:cxn ang="T11">
                  <a:pos x="T6" y="T7"/>
                </a:cxn>
              </a:cxnLst>
              <a:rect l="T12" t="T13" r="T14" b="T15"/>
              <a:pathLst>
                <a:path w="384" h="336">
                  <a:moveTo>
                    <a:pt x="0" y="0"/>
                  </a:moveTo>
                  <a:lnTo>
                    <a:pt x="384" y="0"/>
                  </a:lnTo>
                  <a:lnTo>
                    <a:pt x="384" y="336"/>
                  </a:lnTo>
                  <a:lnTo>
                    <a:pt x="0" y="336"/>
                  </a:lnTo>
                </a:path>
              </a:pathLst>
            </a:custGeom>
            <a:noFill/>
            <a:ln w="28575">
              <a:solidFill>
                <a:schemeClr val="folHlink"/>
              </a:solidFill>
              <a:round/>
              <a:headEnd/>
              <a:tailEnd/>
            </a:ln>
          </p:spPr>
          <p:txBody>
            <a:bodyPr/>
            <a:lstStyle/>
            <a:p>
              <a:endParaRPr lang="zh-CN" altLang="zh-CN"/>
            </a:p>
          </p:txBody>
        </p:sp>
        <p:sp>
          <p:nvSpPr>
            <p:cNvPr id="657418" name="Line 14"/>
            <p:cNvSpPr>
              <a:spLocks noChangeShapeType="1"/>
            </p:cNvSpPr>
            <p:nvPr/>
          </p:nvSpPr>
          <p:spPr bwMode="auto">
            <a:xfrm>
              <a:off x="1855" y="1056"/>
              <a:ext cx="0" cy="336"/>
            </a:xfrm>
            <a:prstGeom prst="line">
              <a:avLst/>
            </a:prstGeom>
            <a:noFill/>
            <a:ln w="9525">
              <a:solidFill>
                <a:schemeClr val="folHlink"/>
              </a:solidFill>
              <a:round/>
              <a:headEnd/>
              <a:tailEnd/>
            </a:ln>
          </p:spPr>
          <p:txBody>
            <a:bodyPr/>
            <a:lstStyle/>
            <a:p>
              <a:endParaRPr lang="zh-CN" altLang="en-US"/>
            </a:p>
          </p:txBody>
        </p:sp>
        <p:sp>
          <p:nvSpPr>
            <p:cNvPr id="657419" name="Line 15"/>
            <p:cNvSpPr>
              <a:spLocks noChangeShapeType="1"/>
            </p:cNvSpPr>
            <p:nvPr/>
          </p:nvSpPr>
          <p:spPr bwMode="auto">
            <a:xfrm>
              <a:off x="1759" y="1056"/>
              <a:ext cx="0" cy="336"/>
            </a:xfrm>
            <a:prstGeom prst="line">
              <a:avLst/>
            </a:prstGeom>
            <a:noFill/>
            <a:ln w="9525">
              <a:solidFill>
                <a:schemeClr val="folHlink"/>
              </a:solidFill>
              <a:round/>
              <a:headEnd/>
              <a:tailEnd/>
            </a:ln>
          </p:spPr>
          <p:txBody>
            <a:bodyPr/>
            <a:lstStyle/>
            <a:p>
              <a:endParaRPr lang="zh-CN" altLang="en-US"/>
            </a:p>
          </p:txBody>
        </p:sp>
        <p:sp>
          <p:nvSpPr>
            <p:cNvPr id="657420" name="Line 16"/>
            <p:cNvSpPr>
              <a:spLocks noChangeShapeType="1"/>
            </p:cNvSpPr>
            <p:nvPr/>
          </p:nvSpPr>
          <p:spPr bwMode="auto">
            <a:xfrm>
              <a:off x="1663" y="1056"/>
              <a:ext cx="0" cy="336"/>
            </a:xfrm>
            <a:prstGeom prst="line">
              <a:avLst/>
            </a:prstGeom>
            <a:noFill/>
            <a:ln w="9525">
              <a:solidFill>
                <a:schemeClr val="folHlink"/>
              </a:solidFill>
              <a:round/>
              <a:headEnd/>
              <a:tailEnd/>
            </a:ln>
          </p:spPr>
          <p:txBody>
            <a:bodyPr/>
            <a:lstStyle/>
            <a:p>
              <a:endParaRPr lang="zh-CN" altLang="en-US"/>
            </a:p>
          </p:txBody>
        </p:sp>
      </p:grpSp>
      <p:sp>
        <p:nvSpPr>
          <p:cNvPr id="657421" name="Line 17"/>
          <p:cNvSpPr>
            <a:spLocks noChangeShapeType="1"/>
          </p:cNvSpPr>
          <p:nvPr/>
        </p:nvSpPr>
        <p:spPr bwMode="auto">
          <a:xfrm>
            <a:off x="1949450" y="4456101"/>
            <a:ext cx="271463" cy="6350"/>
          </a:xfrm>
          <a:prstGeom prst="line">
            <a:avLst/>
          </a:prstGeom>
          <a:noFill/>
          <a:ln w="28575">
            <a:solidFill>
              <a:schemeClr val="folHlink"/>
            </a:solidFill>
            <a:round/>
            <a:headEnd/>
            <a:tailEnd/>
          </a:ln>
        </p:spPr>
        <p:txBody>
          <a:bodyPr/>
          <a:lstStyle/>
          <a:p>
            <a:endParaRPr lang="zh-CN" altLang="en-US"/>
          </a:p>
        </p:txBody>
      </p:sp>
      <p:sp>
        <p:nvSpPr>
          <p:cNvPr id="657422" name="Rectangle 18"/>
          <p:cNvSpPr>
            <a:spLocks noChangeArrowheads="1"/>
          </p:cNvSpPr>
          <p:nvPr/>
        </p:nvSpPr>
        <p:spPr bwMode="auto">
          <a:xfrm>
            <a:off x="2011363" y="4362439"/>
            <a:ext cx="169862" cy="193675"/>
          </a:xfrm>
          <a:prstGeom prst="rect">
            <a:avLst/>
          </a:prstGeom>
          <a:solidFill>
            <a:schemeClr val="hlink"/>
          </a:solidFill>
          <a:ln w="9525">
            <a:solidFill>
              <a:schemeClr val="folHlink"/>
            </a:solidFill>
            <a:miter lim="800000"/>
            <a:headEnd/>
            <a:tailEnd/>
          </a:ln>
        </p:spPr>
        <p:txBody>
          <a:bodyPr wrap="none" anchor="ctr"/>
          <a:lstStyle/>
          <a:p>
            <a:endParaRPr lang="zh-CN" altLang="zh-CN"/>
          </a:p>
        </p:txBody>
      </p:sp>
      <p:sp>
        <p:nvSpPr>
          <p:cNvPr id="657423" name="AutoShape 21"/>
          <p:cNvSpPr>
            <a:spLocks noChangeArrowheads="1"/>
          </p:cNvSpPr>
          <p:nvPr/>
        </p:nvSpPr>
        <p:spPr bwMode="auto">
          <a:xfrm>
            <a:off x="2770188" y="4387839"/>
            <a:ext cx="1266825" cy="177800"/>
          </a:xfrm>
          <a:prstGeom prst="rightArrow">
            <a:avLst>
              <a:gd name="adj1" fmla="val 50000"/>
              <a:gd name="adj2" fmla="val 178125"/>
            </a:avLst>
          </a:prstGeom>
          <a:solidFill>
            <a:srgbClr val="00FFCC"/>
          </a:solidFill>
          <a:ln w="9525" algn="ctr">
            <a:solidFill>
              <a:schemeClr val="folHlink"/>
            </a:solidFill>
            <a:miter lim="800000"/>
            <a:headEnd/>
            <a:tailEnd/>
          </a:ln>
        </p:spPr>
        <p:txBody>
          <a:bodyPr wrap="none" anchor="ctr"/>
          <a:lstStyle/>
          <a:p>
            <a:endParaRPr lang="zh-CN" altLang="zh-CN"/>
          </a:p>
        </p:txBody>
      </p:sp>
      <p:sp>
        <p:nvSpPr>
          <p:cNvPr id="657424" name="AutoShape 26"/>
          <p:cNvSpPr>
            <a:spLocks noChangeArrowheads="1"/>
          </p:cNvSpPr>
          <p:nvPr/>
        </p:nvSpPr>
        <p:spPr bwMode="auto">
          <a:xfrm>
            <a:off x="139700" y="4387839"/>
            <a:ext cx="1268413" cy="177800"/>
          </a:xfrm>
          <a:prstGeom prst="rightArrow">
            <a:avLst>
              <a:gd name="adj1" fmla="val 50000"/>
              <a:gd name="adj2" fmla="val 178348"/>
            </a:avLst>
          </a:prstGeom>
          <a:solidFill>
            <a:srgbClr val="00FFCC"/>
          </a:solidFill>
          <a:ln w="9525">
            <a:solidFill>
              <a:schemeClr val="folHlink"/>
            </a:solidFill>
            <a:miter lim="800000"/>
            <a:headEnd/>
            <a:tailEnd/>
          </a:ln>
        </p:spPr>
        <p:txBody>
          <a:bodyPr wrap="none" anchor="ctr"/>
          <a:lstStyle/>
          <a:p>
            <a:endParaRPr lang="zh-CN" altLang="zh-CN"/>
          </a:p>
        </p:txBody>
      </p:sp>
      <p:sp>
        <p:nvSpPr>
          <p:cNvPr id="657425" name="AutoShape 27"/>
          <p:cNvSpPr>
            <a:spLocks noChangeArrowheads="1"/>
          </p:cNvSpPr>
          <p:nvPr/>
        </p:nvSpPr>
        <p:spPr bwMode="auto">
          <a:xfrm>
            <a:off x="6564313" y="4379901"/>
            <a:ext cx="1266825" cy="176213"/>
          </a:xfrm>
          <a:prstGeom prst="rightArrow">
            <a:avLst>
              <a:gd name="adj1" fmla="val 50000"/>
              <a:gd name="adj2" fmla="val 179729"/>
            </a:avLst>
          </a:prstGeom>
          <a:solidFill>
            <a:srgbClr val="00FFCC"/>
          </a:solidFill>
          <a:ln w="9525" algn="ctr">
            <a:solidFill>
              <a:schemeClr val="folHlink"/>
            </a:solidFill>
            <a:miter lim="800000"/>
            <a:headEnd/>
            <a:tailEnd/>
          </a:ln>
        </p:spPr>
        <p:txBody>
          <a:bodyPr wrap="none" anchor="ctr"/>
          <a:lstStyle/>
          <a:p>
            <a:endParaRPr lang="zh-CN" altLang="zh-CN"/>
          </a:p>
        </p:txBody>
      </p:sp>
      <p:sp>
        <p:nvSpPr>
          <p:cNvPr id="657426" name="Text Box 28"/>
          <p:cNvSpPr txBox="1">
            <a:spLocks noChangeArrowheads="1"/>
          </p:cNvSpPr>
          <p:nvPr/>
        </p:nvSpPr>
        <p:spPr bwMode="auto">
          <a:xfrm>
            <a:off x="4060825" y="4278301"/>
            <a:ext cx="1592263" cy="396875"/>
          </a:xfrm>
          <a:prstGeom prst="rect">
            <a:avLst/>
          </a:prstGeom>
          <a:noFill/>
          <a:ln w="9525">
            <a:noFill/>
            <a:miter lim="800000"/>
            <a:headEnd/>
            <a:tailEnd/>
          </a:ln>
        </p:spPr>
        <p:txBody>
          <a:bodyPr wrap="none">
            <a:spAutoFit/>
          </a:bodyPr>
          <a:lstStyle/>
          <a:p>
            <a:r>
              <a:rPr kumimoji="1" lang="en-US" altLang="zh-CN" sz="2000" b="1"/>
              <a:t>1 0 1 1 0 0 1</a:t>
            </a:r>
          </a:p>
        </p:txBody>
      </p:sp>
      <p:sp>
        <p:nvSpPr>
          <p:cNvPr id="657427" name="Text Box 29"/>
          <p:cNvSpPr txBox="1">
            <a:spLocks noChangeArrowheads="1"/>
          </p:cNvSpPr>
          <p:nvPr/>
        </p:nvSpPr>
        <p:spPr bwMode="auto">
          <a:xfrm>
            <a:off x="5675313" y="4144951"/>
            <a:ext cx="488950" cy="457200"/>
          </a:xfrm>
          <a:prstGeom prst="rect">
            <a:avLst/>
          </a:prstGeom>
          <a:noFill/>
          <a:ln w="9525">
            <a:noFill/>
            <a:miter lim="800000"/>
            <a:headEnd/>
            <a:tailEnd/>
          </a:ln>
        </p:spPr>
        <p:txBody>
          <a:bodyPr wrap="none">
            <a:spAutoFit/>
          </a:bodyPr>
          <a:lstStyle/>
          <a:p>
            <a:r>
              <a:rPr kumimoji="1" lang="en-US" altLang="zh-CN" sz="2400" b="1">
                <a:latin typeface="Times New Roman" pitchFamily="18" charset="0"/>
              </a:rPr>
              <a:t>…</a:t>
            </a:r>
          </a:p>
        </p:txBody>
      </p:sp>
      <p:sp>
        <p:nvSpPr>
          <p:cNvPr id="657428" name="Text Box 32"/>
          <p:cNvSpPr txBox="1">
            <a:spLocks noChangeArrowheads="1"/>
          </p:cNvSpPr>
          <p:nvPr/>
        </p:nvSpPr>
        <p:spPr bwMode="auto">
          <a:xfrm>
            <a:off x="2232025" y="5106976"/>
            <a:ext cx="1098550" cy="457200"/>
          </a:xfrm>
          <a:prstGeom prst="rect">
            <a:avLst/>
          </a:prstGeom>
          <a:noFill/>
          <a:ln w="9525">
            <a:noFill/>
            <a:miter lim="800000"/>
            <a:headEnd/>
            <a:tailEnd/>
          </a:ln>
        </p:spPr>
        <p:txBody>
          <a:bodyPr wrap="none">
            <a:spAutoFit/>
          </a:bodyPr>
          <a:lstStyle/>
          <a:p>
            <a:r>
              <a:rPr kumimoji="1" lang="zh-CN" altLang="en-US" sz="2400">
                <a:latin typeface="Times New Roman" pitchFamily="18" charset="0"/>
                <a:ea typeface="黑体" pitchFamily="49" charset="-122"/>
              </a:rPr>
              <a:t>发送器</a:t>
            </a:r>
          </a:p>
        </p:txBody>
      </p:sp>
      <p:sp>
        <p:nvSpPr>
          <p:cNvPr id="657429" name="Text Box 34"/>
          <p:cNvSpPr txBox="1">
            <a:spLocks noChangeArrowheads="1"/>
          </p:cNvSpPr>
          <p:nvPr/>
        </p:nvSpPr>
        <p:spPr bwMode="auto">
          <a:xfrm>
            <a:off x="1187450" y="4621201"/>
            <a:ext cx="793750" cy="457200"/>
          </a:xfrm>
          <a:prstGeom prst="rect">
            <a:avLst/>
          </a:prstGeom>
          <a:noFill/>
          <a:ln w="9525">
            <a:noFill/>
            <a:miter lim="800000"/>
            <a:headEnd/>
            <a:tailEnd/>
          </a:ln>
        </p:spPr>
        <p:txBody>
          <a:bodyPr wrap="none">
            <a:spAutoFit/>
          </a:bodyPr>
          <a:lstStyle/>
          <a:p>
            <a:r>
              <a:rPr kumimoji="1" lang="zh-CN" altLang="en-US" sz="2400">
                <a:latin typeface="Times New Roman" pitchFamily="18" charset="0"/>
                <a:ea typeface="黑体" pitchFamily="49" charset="-122"/>
              </a:rPr>
              <a:t>队列</a:t>
            </a:r>
          </a:p>
        </p:txBody>
      </p:sp>
      <p:grpSp>
        <p:nvGrpSpPr>
          <p:cNvPr id="3" name="Group 45"/>
          <p:cNvGrpSpPr>
            <a:grpSpLocks/>
          </p:cNvGrpSpPr>
          <p:nvPr/>
        </p:nvGrpSpPr>
        <p:grpSpPr bwMode="auto">
          <a:xfrm>
            <a:off x="5535613" y="2701914"/>
            <a:ext cx="2032000" cy="1612900"/>
            <a:chOff x="3419" y="1933"/>
            <a:chExt cx="1280" cy="1016"/>
          </a:xfrm>
        </p:grpSpPr>
        <p:sp>
          <p:nvSpPr>
            <p:cNvPr id="657431" name="Line 33"/>
            <p:cNvSpPr>
              <a:spLocks noChangeShapeType="1"/>
            </p:cNvSpPr>
            <p:nvPr/>
          </p:nvSpPr>
          <p:spPr bwMode="auto">
            <a:xfrm flipH="1">
              <a:off x="3602" y="2495"/>
              <a:ext cx="276" cy="454"/>
            </a:xfrm>
            <a:prstGeom prst="line">
              <a:avLst/>
            </a:prstGeom>
            <a:noFill/>
            <a:ln w="28575">
              <a:solidFill>
                <a:schemeClr val="folHlink"/>
              </a:solidFill>
              <a:round/>
              <a:headEnd/>
              <a:tailEnd type="triangle" w="med" len="lg"/>
            </a:ln>
          </p:spPr>
          <p:txBody>
            <a:bodyPr/>
            <a:lstStyle/>
            <a:p>
              <a:endParaRPr lang="zh-CN" altLang="en-US"/>
            </a:p>
          </p:txBody>
        </p:sp>
        <p:sp>
          <p:nvSpPr>
            <p:cNvPr id="657432" name="Text Box 36"/>
            <p:cNvSpPr txBox="1">
              <a:spLocks noChangeArrowheads="1"/>
            </p:cNvSpPr>
            <p:nvPr/>
          </p:nvSpPr>
          <p:spPr bwMode="auto">
            <a:xfrm>
              <a:off x="3419" y="1933"/>
              <a:ext cx="1280" cy="523"/>
            </a:xfrm>
            <a:prstGeom prst="rect">
              <a:avLst/>
            </a:prstGeom>
            <a:solidFill>
              <a:srgbClr val="FFFF99"/>
            </a:solidFill>
            <a:ln w="76200" cmpd="tri">
              <a:solidFill>
                <a:schemeClr val="folHlink"/>
              </a:solidFill>
              <a:miter lim="800000"/>
              <a:headEnd/>
              <a:tailEnd/>
            </a:ln>
          </p:spPr>
          <p:txBody>
            <a:bodyPr wrap="none">
              <a:spAutoFit/>
            </a:bodyPr>
            <a:lstStyle/>
            <a:p>
              <a:pPr algn="ctr"/>
              <a:r>
                <a:rPr kumimoji="1" lang="zh-CN" altLang="en-US" sz="2400">
                  <a:latin typeface="黑体" pitchFamily="49" charset="-122"/>
                  <a:ea typeface="黑体" pitchFamily="49" charset="-122"/>
                </a:rPr>
                <a:t>在链路上产生</a:t>
              </a:r>
            </a:p>
            <a:p>
              <a:pPr algn="ctr"/>
              <a:r>
                <a:rPr kumimoji="1" lang="zh-CN" altLang="en-US" sz="2400">
                  <a:latin typeface="黑体" pitchFamily="49" charset="-122"/>
                  <a:ea typeface="黑体" pitchFamily="49" charset="-122"/>
                </a:rPr>
                <a:t>传播时延</a:t>
              </a:r>
            </a:p>
          </p:txBody>
        </p:sp>
      </p:grpSp>
      <p:sp>
        <p:nvSpPr>
          <p:cNvPr id="657433" name="Text Box 37"/>
          <p:cNvSpPr txBox="1">
            <a:spLocks noChangeArrowheads="1"/>
          </p:cNvSpPr>
          <p:nvPr/>
        </p:nvSpPr>
        <p:spPr bwMode="auto">
          <a:xfrm>
            <a:off x="7704138" y="5197464"/>
            <a:ext cx="1054100" cy="457200"/>
          </a:xfrm>
          <a:prstGeom prst="rect">
            <a:avLst/>
          </a:prstGeom>
          <a:noFill/>
          <a:ln w="9525">
            <a:noFill/>
            <a:miter lim="800000"/>
            <a:headEnd/>
            <a:tailEnd/>
          </a:ln>
        </p:spPr>
        <p:txBody>
          <a:bodyPr wrap="none">
            <a:spAutoFit/>
          </a:bodyPr>
          <a:lstStyle/>
          <a:p>
            <a:r>
              <a:rPr kumimoji="1" lang="zh-CN" altLang="en-US" sz="2400">
                <a:latin typeface="Times New Roman" pitchFamily="18" charset="0"/>
                <a:ea typeface="黑体" pitchFamily="49" charset="-122"/>
              </a:rPr>
              <a:t>结点</a:t>
            </a:r>
            <a:r>
              <a:rPr kumimoji="1" lang="zh-CN" altLang="en-US" sz="1600">
                <a:ea typeface="黑体" pitchFamily="49" charset="-122"/>
              </a:rPr>
              <a:t> </a:t>
            </a:r>
            <a:r>
              <a:rPr kumimoji="1" lang="en-US" altLang="zh-CN" sz="2400">
                <a:ea typeface="黑体" pitchFamily="49" charset="-122"/>
              </a:rPr>
              <a:t>B</a:t>
            </a:r>
          </a:p>
        </p:txBody>
      </p:sp>
      <p:sp>
        <p:nvSpPr>
          <p:cNvPr id="657434" name="Text Box 38"/>
          <p:cNvSpPr txBox="1">
            <a:spLocks noChangeArrowheads="1"/>
          </p:cNvSpPr>
          <p:nvPr/>
        </p:nvSpPr>
        <p:spPr bwMode="auto">
          <a:xfrm>
            <a:off x="1008063" y="5106976"/>
            <a:ext cx="1054100" cy="457200"/>
          </a:xfrm>
          <a:prstGeom prst="rect">
            <a:avLst/>
          </a:prstGeom>
          <a:noFill/>
          <a:ln w="9525">
            <a:noFill/>
            <a:miter lim="800000"/>
            <a:headEnd/>
            <a:tailEnd/>
          </a:ln>
        </p:spPr>
        <p:txBody>
          <a:bodyPr wrap="none">
            <a:spAutoFit/>
          </a:bodyPr>
          <a:lstStyle/>
          <a:p>
            <a:r>
              <a:rPr kumimoji="1" lang="zh-CN" altLang="en-US" sz="2400">
                <a:latin typeface="Times New Roman" pitchFamily="18" charset="0"/>
                <a:ea typeface="黑体" pitchFamily="49" charset="-122"/>
              </a:rPr>
              <a:t>结点</a:t>
            </a:r>
            <a:r>
              <a:rPr kumimoji="1" lang="zh-CN" altLang="en-US" sz="1600">
                <a:ea typeface="黑体" pitchFamily="49" charset="-122"/>
              </a:rPr>
              <a:t> </a:t>
            </a:r>
            <a:r>
              <a:rPr kumimoji="1" lang="en-US" altLang="zh-CN" sz="2400">
                <a:ea typeface="黑体" pitchFamily="49" charset="-122"/>
              </a:rPr>
              <a:t>A</a:t>
            </a:r>
          </a:p>
        </p:txBody>
      </p:sp>
      <p:grpSp>
        <p:nvGrpSpPr>
          <p:cNvPr id="4" name="Group 44"/>
          <p:cNvGrpSpPr>
            <a:grpSpLocks/>
          </p:cNvGrpSpPr>
          <p:nvPr/>
        </p:nvGrpSpPr>
        <p:grpSpPr bwMode="auto">
          <a:xfrm>
            <a:off x="1935163" y="2917814"/>
            <a:ext cx="3262313" cy="1470025"/>
            <a:chOff x="1151" y="2069"/>
            <a:chExt cx="2055" cy="926"/>
          </a:xfrm>
        </p:grpSpPr>
        <p:sp>
          <p:nvSpPr>
            <p:cNvPr id="657436" name="Text Box 24"/>
            <p:cNvSpPr txBox="1">
              <a:spLocks noChangeArrowheads="1"/>
            </p:cNvSpPr>
            <p:nvPr/>
          </p:nvSpPr>
          <p:spPr bwMode="auto">
            <a:xfrm>
              <a:off x="1151" y="2069"/>
              <a:ext cx="2055" cy="523"/>
            </a:xfrm>
            <a:prstGeom prst="rect">
              <a:avLst/>
            </a:prstGeom>
            <a:solidFill>
              <a:srgbClr val="FFFF99"/>
            </a:solidFill>
            <a:ln w="76200" cmpd="tri">
              <a:solidFill>
                <a:schemeClr val="folHlink"/>
              </a:solidFill>
              <a:miter lim="800000"/>
              <a:headEnd/>
              <a:tailEnd/>
            </a:ln>
          </p:spPr>
          <p:txBody>
            <a:bodyPr wrap="none">
              <a:spAutoFit/>
            </a:bodyPr>
            <a:lstStyle/>
            <a:p>
              <a:pPr algn="ctr"/>
              <a:r>
                <a:rPr kumimoji="1" lang="zh-CN" altLang="en-US" sz="2400" dirty="0">
                  <a:latin typeface="黑体" pitchFamily="49" charset="-122"/>
                  <a:ea typeface="黑体" pitchFamily="49" charset="-122"/>
                </a:rPr>
                <a:t>在发送器产生传输时延</a:t>
              </a:r>
            </a:p>
            <a:p>
              <a:pPr algn="ctr"/>
              <a:r>
                <a:rPr kumimoji="1" lang="en-US" altLang="zh-CN" sz="2400" dirty="0">
                  <a:latin typeface="黑体" pitchFamily="49" charset="-122"/>
                  <a:ea typeface="黑体" pitchFamily="49" charset="-122"/>
                </a:rPr>
                <a:t>(</a:t>
              </a:r>
              <a:r>
                <a:rPr kumimoji="1" lang="zh-CN" altLang="en-US" sz="2400" dirty="0">
                  <a:latin typeface="黑体" pitchFamily="49" charset="-122"/>
                  <a:ea typeface="黑体" pitchFamily="49" charset="-122"/>
                </a:rPr>
                <a:t>即发送时延</a:t>
              </a:r>
              <a:r>
                <a:rPr kumimoji="1" lang="en-US" altLang="zh-CN" sz="2400" dirty="0">
                  <a:latin typeface="黑体" pitchFamily="49" charset="-122"/>
                  <a:ea typeface="黑体" pitchFamily="49" charset="-122"/>
                </a:rPr>
                <a:t>)</a:t>
              </a:r>
            </a:p>
          </p:txBody>
        </p:sp>
        <p:sp>
          <p:nvSpPr>
            <p:cNvPr id="657437" name="Line 40"/>
            <p:cNvSpPr>
              <a:spLocks noChangeShapeType="1"/>
            </p:cNvSpPr>
            <p:nvPr/>
          </p:nvSpPr>
          <p:spPr bwMode="auto">
            <a:xfrm flipH="1">
              <a:off x="1247" y="2614"/>
              <a:ext cx="454" cy="381"/>
            </a:xfrm>
            <a:prstGeom prst="line">
              <a:avLst/>
            </a:prstGeom>
            <a:noFill/>
            <a:ln w="28575">
              <a:solidFill>
                <a:schemeClr val="folHlink"/>
              </a:solidFill>
              <a:round/>
              <a:headEnd/>
              <a:tailEnd type="triangle" w="med" len="lg"/>
            </a:ln>
          </p:spPr>
          <p:txBody>
            <a:bodyPr/>
            <a:lstStyle/>
            <a:p>
              <a:endParaRPr lang="zh-CN" altLang="en-US"/>
            </a:p>
          </p:txBody>
        </p:sp>
      </p:grpSp>
      <p:sp>
        <p:nvSpPr>
          <p:cNvPr id="657438" name="Line 41"/>
          <p:cNvSpPr>
            <a:spLocks noChangeShapeType="1"/>
          </p:cNvSpPr>
          <p:nvPr/>
        </p:nvSpPr>
        <p:spPr bwMode="auto">
          <a:xfrm flipH="1" flipV="1">
            <a:off x="2087563" y="4530714"/>
            <a:ext cx="431800" cy="647700"/>
          </a:xfrm>
          <a:prstGeom prst="line">
            <a:avLst/>
          </a:prstGeom>
          <a:noFill/>
          <a:ln w="28575">
            <a:solidFill>
              <a:schemeClr val="folHlink"/>
            </a:solidFill>
            <a:round/>
            <a:headEnd/>
            <a:tailEnd type="triangle" w="med" len="lg"/>
          </a:ln>
        </p:spPr>
        <p:txBody>
          <a:bodyPr/>
          <a:lstStyle/>
          <a:p>
            <a:endParaRPr lang="zh-CN" altLang="en-US"/>
          </a:p>
        </p:txBody>
      </p:sp>
      <p:sp>
        <p:nvSpPr>
          <p:cNvPr id="657439" name="Line 39"/>
          <p:cNvSpPr>
            <a:spLocks noChangeShapeType="1"/>
          </p:cNvSpPr>
          <p:nvPr/>
        </p:nvSpPr>
        <p:spPr bwMode="auto">
          <a:xfrm flipH="1">
            <a:off x="1547813" y="2774939"/>
            <a:ext cx="55562" cy="1008062"/>
          </a:xfrm>
          <a:prstGeom prst="line">
            <a:avLst/>
          </a:prstGeom>
          <a:noFill/>
          <a:ln w="28575">
            <a:solidFill>
              <a:schemeClr val="folHlink"/>
            </a:solidFill>
            <a:round/>
            <a:headEnd/>
            <a:tailEnd type="triangle" w="med" len="lg"/>
          </a:ln>
        </p:spPr>
        <p:txBody>
          <a:bodyPr/>
          <a:lstStyle/>
          <a:p>
            <a:endParaRPr lang="zh-CN" altLang="en-US"/>
          </a:p>
        </p:txBody>
      </p:sp>
      <p:sp>
        <p:nvSpPr>
          <p:cNvPr id="657440" name="Text Box 42"/>
          <p:cNvSpPr txBox="1">
            <a:spLocks noChangeArrowheads="1"/>
          </p:cNvSpPr>
          <p:nvPr/>
        </p:nvSpPr>
        <p:spPr bwMode="auto">
          <a:xfrm>
            <a:off x="128588" y="1857364"/>
            <a:ext cx="2954655" cy="830997"/>
          </a:xfrm>
          <a:prstGeom prst="rect">
            <a:avLst/>
          </a:prstGeom>
          <a:solidFill>
            <a:srgbClr val="FFFF99"/>
          </a:solidFill>
          <a:ln w="76200" cmpd="tri">
            <a:solidFill>
              <a:schemeClr val="folHlink"/>
            </a:solidFill>
            <a:miter lim="800000"/>
            <a:headEnd/>
            <a:tailEnd/>
          </a:ln>
        </p:spPr>
        <p:txBody>
          <a:bodyPr wrap="none">
            <a:spAutoFit/>
          </a:bodyPr>
          <a:lstStyle/>
          <a:p>
            <a:pPr algn="ctr"/>
            <a:r>
              <a:rPr kumimoji="1" lang="zh-CN" altLang="en-US" sz="2400">
                <a:latin typeface="黑体" pitchFamily="49" charset="-122"/>
                <a:ea typeface="黑体" pitchFamily="49" charset="-122"/>
              </a:rPr>
              <a:t>在结点</a:t>
            </a:r>
            <a:r>
              <a:rPr kumimoji="1" lang="zh-CN" altLang="en-US" sz="2400">
                <a:ea typeface="黑体" pitchFamily="49" charset="-122"/>
              </a:rPr>
              <a:t> </a:t>
            </a:r>
            <a:r>
              <a:rPr kumimoji="1" lang="en-US" altLang="zh-CN" sz="2400">
                <a:ea typeface="黑体" pitchFamily="49" charset="-122"/>
              </a:rPr>
              <a:t>A </a:t>
            </a:r>
            <a:r>
              <a:rPr kumimoji="1" lang="zh-CN" altLang="en-US" sz="2400">
                <a:latin typeface="黑体" pitchFamily="49" charset="-122"/>
                <a:ea typeface="黑体" pitchFamily="49" charset="-122"/>
              </a:rPr>
              <a:t>中产生</a:t>
            </a:r>
          </a:p>
          <a:p>
            <a:pPr algn="ctr"/>
            <a:r>
              <a:rPr kumimoji="1" lang="zh-CN" altLang="en-US" sz="2400">
                <a:latin typeface="黑体" pitchFamily="49" charset="-122"/>
                <a:ea typeface="黑体" pitchFamily="49" charset="-122"/>
              </a:rPr>
              <a:t>处理时延和排队时延</a:t>
            </a:r>
          </a:p>
        </p:txBody>
      </p:sp>
      <p:sp>
        <p:nvSpPr>
          <p:cNvPr id="657441" name="Text Box 46"/>
          <p:cNvSpPr txBox="1">
            <a:spLocks noChangeArrowheads="1"/>
          </p:cNvSpPr>
          <p:nvPr/>
        </p:nvSpPr>
        <p:spPr bwMode="auto">
          <a:xfrm>
            <a:off x="107950" y="3925876"/>
            <a:ext cx="793750" cy="457200"/>
          </a:xfrm>
          <a:prstGeom prst="rect">
            <a:avLst/>
          </a:prstGeom>
          <a:noFill/>
          <a:ln w="9525">
            <a:noFill/>
            <a:miter lim="800000"/>
            <a:headEnd/>
            <a:tailEnd/>
          </a:ln>
        </p:spPr>
        <p:txBody>
          <a:bodyPr wrap="none">
            <a:spAutoFit/>
          </a:bodyPr>
          <a:lstStyle/>
          <a:p>
            <a:r>
              <a:rPr kumimoji="1" lang="zh-CN" altLang="en-US" sz="2400">
                <a:latin typeface="Times New Roman" pitchFamily="18" charset="0"/>
                <a:ea typeface="黑体" pitchFamily="49" charset="-122"/>
              </a:rPr>
              <a:t>数据</a:t>
            </a:r>
            <a:endParaRPr kumimoji="1" lang="zh-CN" altLang="en-US" sz="2400">
              <a:ea typeface="黑体" pitchFamily="49" charset="-122"/>
            </a:endParaRPr>
          </a:p>
        </p:txBody>
      </p:sp>
      <p:sp>
        <p:nvSpPr>
          <p:cNvPr id="657442" name="Text Box 47"/>
          <p:cNvSpPr txBox="1">
            <a:spLocks noChangeArrowheads="1"/>
          </p:cNvSpPr>
          <p:nvPr/>
        </p:nvSpPr>
        <p:spPr bwMode="auto">
          <a:xfrm>
            <a:off x="2214546" y="1071546"/>
            <a:ext cx="5403018" cy="523220"/>
          </a:xfrm>
          <a:prstGeom prst="rect">
            <a:avLst/>
          </a:prstGeom>
          <a:noFill/>
          <a:ln w="9525">
            <a:noFill/>
            <a:miter lim="800000"/>
            <a:headEnd/>
            <a:tailEnd/>
          </a:ln>
        </p:spPr>
        <p:txBody>
          <a:bodyPr wrap="none">
            <a:spAutoFit/>
          </a:bodyPr>
          <a:lstStyle/>
          <a:p>
            <a:pPr algn="ctr"/>
            <a:r>
              <a:rPr kumimoji="1" lang="zh-CN" altLang="en-US" sz="2800" dirty="0">
                <a:ea typeface="黑体" pitchFamily="2" charset="-122"/>
              </a:rPr>
              <a:t>假设从结点 </a:t>
            </a:r>
            <a:r>
              <a:rPr kumimoji="1" lang="en-US" altLang="zh-CN" sz="2800" dirty="0">
                <a:ea typeface="黑体" pitchFamily="2" charset="-122"/>
              </a:rPr>
              <a:t>A </a:t>
            </a:r>
            <a:r>
              <a:rPr kumimoji="1" lang="zh-CN" altLang="en-US" sz="2800" dirty="0">
                <a:ea typeface="黑体" pitchFamily="2" charset="-122"/>
              </a:rPr>
              <a:t>向结点 </a:t>
            </a:r>
            <a:r>
              <a:rPr kumimoji="1" lang="en-US" altLang="zh-CN" sz="2800" dirty="0">
                <a:ea typeface="黑体" pitchFamily="2" charset="-122"/>
              </a:rPr>
              <a:t>B </a:t>
            </a:r>
            <a:r>
              <a:rPr kumimoji="1" lang="zh-CN" altLang="en-US" sz="2800" dirty="0">
                <a:ea typeface="黑体" pitchFamily="2" charset="-122"/>
              </a:rPr>
              <a:t>发送数据</a:t>
            </a:r>
          </a:p>
        </p:txBody>
      </p:sp>
      <p:sp>
        <p:nvSpPr>
          <p:cNvPr id="657443" name="Text Box 48"/>
          <p:cNvSpPr txBox="1">
            <a:spLocks noChangeArrowheads="1"/>
          </p:cNvSpPr>
          <p:nvPr/>
        </p:nvSpPr>
        <p:spPr bwMode="auto">
          <a:xfrm>
            <a:off x="4356100" y="4646601"/>
            <a:ext cx="793750" cy="457200"/>
          </a:xfrm>
          <a:prstGeom prst="rect">
            <a:avLst/>
          </a:prstGeom>
          <a:noFill/>
          <a:ln w="9525">
            <a:noFill/>
            <a:miter lim="800000"/>
            <a:headEnd/>
            <a:tailEnd/>
          </a:ln>
        </p:spPr>
        <p:txBody>
          <a:bodyPr wrap="none">
            <a:spAutoFit/>
          </a:bodyPr>
          <a:lstStyle/>
          <a:p>
            <a:r>
              <a:rPr kumimoji="1" lang="zh-CN" altLang="en-US" sz="2400">
                <a:latin typeface="Times New Roman" pitchFamily="18" charset="0"/>
                <a:ea typeface="黑体" pitchFamily="49" charset="-122"/>
              </a:rPr>
              <a:t>链路</a:t>
            </a:r>
            <a:endParaRPr kumimoji="1" lang="zh-CN" altLang="en-US" sz="2400">
              <a:ea typeface="黑体" pitchFamily="49" charset="-122"/>
            </a:endParaRPr>
          </a:p>
        </p:txBody>
      </p:sp>
      <p:sp>
        <p:nvSpPr>
          <p:cNvPr id="36" name="矩形 35"/>
          <p:cNvSpPr/>
          <p:nvPr/>
        </p:nvSpPr>
        <p:spPr>
          <a:xfrm>
            <a:off x="2714612" y="5643578"/>
            <a:ext cx="4536504" cy="523220"/>
          </a:xfrm>
          <a:prstGeom prst="rect">
            <a:avLst/>
          </a:prstGeom>
        </p:spPr>
        <p:txBody>
          <a:bodyPr wrap="square">
            <a:spAutoFit/>
          </a:bodyPr>
          <a:lstStyle/>
          <a:p>
            <a:pPr algn="ctr"/>
            <a:r>
              <a:rPr lang="zh-CN" altLang="zh-CN" sz="2800" dirty="0">
                <a:solidFill>
                  <a:srgbClr val="FF0000"/>
                </a:solidFill>
                <a:latin typeface="+mn-lt"/>
                <a:ea typeface="黑体" pitchFamily="2" charset="-122"/>
              </a:rPr>
              <a:t>几种时延产生的地方不一样</a:t>
            </a:r>
            <a:endParaRPr lang="zh-CN" altLang="en-US" sz="2800" dirty="0">
              <a:solidFill>
                <a:srgbClr val="FF0000"/>
              </a:solidFill>
              <a:latin typeface="+mn-lt"/>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9" name="标题 2"/>
          <p:cNvSpPr>
            <a:spLocks noGrp="1"/>
          </p:cNvSpPr>
          <p:nvPr>
            <p:ph type="title" idx="4294967295"/>
          </p:nvPr>
        </p:nvSpPr>
        <p:spPr>
          <a:xfrm>
            <a:off x="355600" y="203200"/>
            <a:ext cx="8420100" cy="633512"/>
          </a:xfrm>
        </p:spPr>
        <p:txBody>
          <a:bodyPr/>
          <a:lstStyle/>
          <a:p>
            <a:r>
              <a:rPr lang="zh-CN" altLang="en-US" dirty="0"/>
              <a:t>四种时延所产生的地方 </a:t>
            </a:r>
          </a:p>
        </p:txBody>
      </p:sp>
      <p:pic>
        <p:nvPicPr>
          <p:cNvPr id="2" name="图片 1"/>
          <p:cNvPicPr>
            <a:picLocks noChangeAspect="1"/>
          </p:cNvPicPr>
          <p:nvPr/>
        </p:nvPicPr>
        <p:blipFill>
          <a:blip r:embed="rId2"/>
          <a:stretch>
            <a:fillRect/>
          </a:stretch>
        </p:blipFill>
        <p:spPr>
          <a:xfrm>
            <a:off x="1203325" y="1988840"/>
            <a:ext cx="6724650" cy="329565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0482" name="Picture 2"/>
          <p:cNvPicPr>
            <a:picLocks noChangeAspect="1" noChangeArrowheads="1"/>
          </p:cNvPicPr>
          <p:nvPr/>
        </p:nvPicPr>
        <p:blipFill>
          <a:blip r:embed="rId2" cstate="print"/>
          <a:srcRect/>
          <a:stretch>
            <a:fillRect/>
          </a:stretch>
        </p:blipFill>
        <p:spPr bwMode="auto">
          <a:xfrm>
            <a:off x="1014413" y="2428875"/>
            <a:ext cx="7115175" cy="2000250"/>
          </a:xfrm>
          <a:prstGeom prst="rect">
            <a:avLst/>
          </a:prstGeom>
          <a:noFill/>
          <a:ln w="9525">
            <a:noFill/>
            <a:miter lim="800000"/>
            <a:headEnd/>
            <a:tailEnd/>
          </a:ln>
        </p:spPr>
      </p:pic>
      <p:sp>
        <p:nvSpPr>
          <p:cNvPr id="660483" name="标题 2"/>
          <p:cNvSpPr>
            <a:spLocks noGrp="1"/>
          </p:cNvSpPr>
          <p:nvPr>
            <p:ph type="title" idx="4294967295"/>
          </p:nvPr>
        </p:nvSpPr>
        <p:spPr/>
        <p:txBody>
          <a:bodyPr/>
          <a:lstStyle/>
          <a:p>
            <a:r>
              <a:rPr lang="zh-CN" altLang="en-US" dirty="0"/>
              <a:t>四种时延所产生的地方 </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pPr algn="ctr"/>
            <a:r>
              <a:rPr lang="zh-CN" altLang="en-US"/>
              <a:t>容易产生的错误概念 </a:t>
            </a:r>
          </a:p>
        </p:txBody>
      </p:sp>
      <p:sp>
        <p:nvSpPr>
          <p:cNvPr id="165891" name="Rectangle 3"/>
          <p:cNvSpPr>
            <a:spLocks noGrp="1" noChangeArrowheads="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en-US" dirty="0"/>
              <a:t>对于高速网络链路，我们提高的仅仅是数据的</a:t>
            </a:r>
            <a:r>
              <a:rPr lang="zh-CN" altLang="en-US" dirty="0">
                <a:solidFill>
                  <a:srgbClr val="FF0000"/>
                </a:solidFill>
              </a:rPr>
              <a:t>发送速率</a:t>
            </a:r>
            <a:r>
              <a:rPr lang="zh-CN" altLang="en-US" dirty="0"/>
              <a:t>而不是比特在链路上的</a:t>
            </a:r>
            <a:r>
              <a:rPr lang="zh-CN" altLang="en-US" dirty="0">
                <a:solidFill>
                  <a:srgbClr val="FF0000"/>
                </a:solidFill>
              </a:rPr>
              <a:t>传播速率。</a:t>
            </a:r>
            <a:r>
              <a:rPr lang="zh-CN" altLang="en-US" dirty="0"/>
              <a:t> </a:t>
            </a:r>
          </a:p>
          <a:p>
            <a:endParaRPr lang="en-US" altLang="zh-CN" dirty="0"/>
          </a:p>
          <a:p>
            <a:r>
              <a:rPr lang="zh-CN" altLang="en-US" dirty="0"/>
              <a:t>提高链路带宽减小了数据的发送时延。 </a:t>
            </a:r>
            <a:endParaRPr lang="en-US" altLang="zh-CN" dirty="0"/>
          </a:p>
        </p:txBody>
      </p:sp>
      <p:sp>
        <p:nvSpPr>
          <p:cNvPr id="2" name="矩形 1"/>
          <p:cNvSpPr/>
          <p:nvPr/>
        </p:nvSpPr>
        <p:spPr>
          <a:xfrm>
            <a:off x="1063227" y="3493027"/>
            <a:ext cx="7178644" cy="1384995"/>
          </a:xfrm>
          <a:prstGeom prst="rect">
            <a:avLst/>
          </a:prstGeom>
          <a:solidFill>
            <a:srgbClr val="FFFF66"/>
          </a:solidFill>
          <a:ln>
            <a:solidFill>
              <a:schemeClr val="bg1">
                <a:lumMod val="50000"/>
              </a:schemeClr>
            </a:solidFill>
          </a:ln>
        </p:spPr>
        <p:txBody>
          <a:bodyPr wrap="square">
            <a:spAutoFit/>
          </a:bodyPr>
          <a:lstStyle/>
          <a:p>
            <a:r>
              <a:rPr lang="zh-CN" altLang="en-US" sz="2800" dirty="0">
                <a:latin typeface="+mn-lt"/>
                <a:ea typeface="黑体" pitchFamily="2" charset="-122"/>
              </a:rPr>
              <a:t>以下说法是</a:t>
            </a:r>
            <a:r>
              <a:rPr lang="zh-CN" altLang="en-US" sz="2800" dirty="0">
                <a:solidFill>
                  <a:srgbClr val="FF0000"/>
                </a:solidFill>
                <a:latin typeface="+mn-lt"/>
                <a:ea typeface="黑体" pitchFamily="2" charset="-122"/>
              </a:rPr>
              <a:t>错误</a:t>
            </a:r>
            <a:r>
              <a:rPr lang="zh-CN" altLang="en-US" sz="2800" dirty="0">
                <a:latin typeface="+mn-lt"/>
                <a:ea typeface="黑体" pitchFamily="2" charset="-122"/>
              </a:rPr>
              <a:t>的：</a:t>
            </a:r>
            <a:endParaRPr lang="en-US" altLang="zh-CN" sz="2800" dirty="0">
              <a:latin typeface="+mn-lt"/>
              <a:ea typeface="黑体" pitchFamily="2" charset="-122"/>
            </a:endParaRPr>
          </a:p>
          <a:p>
            <a:r>
              <a:rPr lang="zh-CN" altLang="zh-CN" sz="2800" dirty="0">
                <a:solidFill>
                  <a:srgbClr val="0000CC"/>
                </a:solidFill>
                <a:latin typeface="+mn-lt"/>
                <a:ea typeface="黑体" pitchFamily="2" charset="-122"/>
              </a:rPr>
              <a:t>“在高速链路</a:t>
            </a:r>
            <a:r>
              <a:rPr lang="en-US" altLang="zh-CN" sz="2800" dirty="0">
                <a:solidFill>
                  <a:srgbClr val="0000CC"/>
                </a:solidFill>
                <a:latin typeface="+mn-lt"/>
                <a:ea typeface="黑体" pitchFamily="2" charset="-122"/>
              </a:rPr>
              <a:t>(</a:t>
            </a:r>
            <a:r>
              <a:rPr lang="zh-CN" altLang="zh-CN" sz="2800" dirty="0">
                <a:solidFill>
                  <a:srgbClr val="0000CC"/>
                </a:solidFill>
                <a:latin typeface="+mn-lt"/>
                <a:ea typeface="黑体" pitchFamily="2" charset="-122"/>
              </a:rPr>
              <a:t>或高带宽链路</a:t>
            </a:r>
            <a:r>
              <a:rPr lang="en-US" altLang="zh-CN" sz="2800" dirty="0">
                <a:solidFill>
                  <a:srgbClr val="0000CC"/>
                </a:solidFill>
                <a:latin typeface="+mn-lt"/>
                <a:ea typeface="黑体" pitchFamily="2" charset="-122"/>
              </a:rPr>
              <a:t>)</a:t>
            </a:r>
            <a:r>
              <a:rPr lang="zh-CN" altLang="zh-CN" sz="2800" dirty="0">
                <a:solidFill>
                  <a:srgbClr val="0000CC"/>
                </a:solidFill>
                <a:latin typeface="+mn-lt"/>
                <a:ea typeface="黑体" pitchFamily="2" charset="-122"/>
              </a:rPr>
              <a:t>上，比特会传送得更快些”。</a:t>
            </a:r>
            <a:endParaRPr lang="zh-CN" altLang="en-US" sz="2800" dirty="0">
              <a:solidFill>
                <a:srgbClr val="0000CC"/>
              </a:solidFill>
              <a:latin typeface="+mn-lt"/>
              <a:ea typeface="黑体" pitchFamily="2" charset="-122"/>
            </a:endParaRPr>
          </a:p>
        </p:txBody>
      </p:sp>
    </p:spTree>
    <p:extLst>
      <p:ext uri="{BB962C8B-B14F-4D97-AF65-F5344CB8AC3E}">
        <p14:creationId xmlns:p14="http://schemas.microsoft.com/office/powerpoint/2010/main" xmlns="" val="37941899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ltLang="zh-CN" dirty="0"/>
              <a:t>5. </a:t>
            </a:r>
            <a:r>
              <a:rPr lang="zh-CN" altLang="en-US" dirty="0"/>
              <a:t>时延带宽积</a:t>
            </a:r>
          </a:p>
        </p:txBody>
      </p:sp>
      <p:sp>
        <p:nvSpPr>
          <p:cNvPr id="93228" name="Rectangle 44"/>
          <p:cNvSpPr>
            <a:spLocks noGrp="1" noChangeArrowheads="1"/>
          </p:cNvSpPr>
          <p:nvPr>
            <p:ph idx="1"/>
          </p:nvPr>
        </p:nvSpPr>
        <p:spPr/>
        <p:txBody>
          <a:bodyPr/>
          <a:lstStyle/>
          <a:p>
            <a:r>
              <a:rPr lang="zh-CN" altLang="en-US" dirty="0"/>
              <a:t>链路的时延带宽积又称为</a:t>
            </a:r>
            <a:r>
              <a:rPr lang="zh-CN" altLang="en-US" dirty="0">
                <a:solidFill>
                  <a:srgbClr val="FF0000"/>
                </a:solidFill>
              </a:rPr>
              <a:t>以比特为单位的链路长度。 </a:t>
            </a:r>
          </a:p>
        </p:txBody>
      </p:sp>
      <p:sp>
        <p:nvSpPr>
          <p:cNvPr id="93187" name="Rectangle 3"/>
          <p:cNvSpPr>
            <a:spLocks noChangeArrowheads="1"/>
          </p:cNvSpPr>
          <p:nvPr/>
        </p:nvSpPr>
        <p:spPr bwMode="auto">
          <a:xfrm>
            <a:off x="107951" y="-184666"/>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zh-CN" altLang="en-US"/>
          </a:p>
        </p:txBody>
      </p:sp>
      <p:sp>
        <p:nvSpPr>
          <p:cNvPr id="93221" name="AutoShape 37"/>
          <p:cNvSpPr>
            <a:spLocks noChangeArrowheads="1"/>
          </p:cNvSpPr>
          <p:nvPr/>
        </p:nvSpPr>
        <p:spPr bwMode="auto">
          <a:xfrm rot="-5400000">
            <a:off x="4452097" y="471099"/>
            <a:ext cx="1038225" cy="6626225"/>
          </a:xfrm>
          <a:prstGeom prst="can">
            <a:avLst>
              <a:gd name="adj" fmla="val 49847"/>
            </a:avLst>
          </a:prstGeom>
          <a:gradFill rotWithShape="1">
            <a:gsLst>
              <a:gs pos="0">
                <a:srgbClr val="0099FF">
                  <a:gamma/>
                  <a:shade val="46275"/>
                  <a:invGamma/>
                </a:srgbClr>
              </a:gs>
              <a:gs pos="50000">
                <a:srgbClr val="0099FF"/>
              </a:gs>
              <a:gs pos="100000">
                <a:srgbClr val="0099FF">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latin typeface="+mn-lt"/>
              <a:ea typeface="黑体" pitchFamily="2" charset="-122"/>
            </a:endParaRPr>
          </a:p>
        </p:txBody>
      </p:sp>
      <p:sp>
        <p:nvSpPr>
          <p:cNvPr id="93222" name="Line 38"/>
          <p:cNvSpPr>
            <a:spLocks noChangeShapeType="1"/>
          </p:cNvSpPr>
          <p:nvPr/>
        </p:nvSpPr>
        <p:spPr bwMode="auto">
          <a:xfrm>
            <a:off x="1875583" y="3025385"/>
            <a:ext cx="6192838"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93223" name="Text Box 39"/>
          <p:cNvSpPr txBox="1">
            <a:spLocks noChangeArrowheads="1"/>
          </p:cNvSpPr>
          <p:nvPr/>
        </p:nvSpPr>
        <p:spPr bwMode="auto">
          <a:xfrm>
            <a:off x="3747246" y="2736461"/>
            <a:ext cx="1701107" cy="46166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sz="2400" b="1" dirty="0">
                <a:solidFill>
                  <a:srgbClr val="333399"/>
                </a:solidFill>
                <a:latin typeface="+mn-lt"/>
                <a:ea typeface="黑体" pitchFamily="2" charset="-122"/>
              </a:rPr>
              <a:t>(</a:t>
            </a:r>
            <a:r>
              <a:rPr lang="zh-CN" altLang="en-US" sz="2400" b="1" dirty="0">
                <a:solidFill>
                  <a:srgbClr val="333399"/>
                </a:solidFill>
                <a:latin typeface="+mn-lt"/>
                <a:ea typeface="黑体" pitchFamily="2" charset="-122"/>
              </a:rPr>
              <a:t>传播</a:t>
            </a:r>
            <a:r>
              <a:rPr lang="en-US" altLang="zh-CN" sz="2400" b="1" dirty="0">
                <a:solidFill>
                  <a:srgbClr val="333399"/>
                </a:solidFill>
                <a:latin typeface="+mn-lt"/>
                <a:ea typeface="黑体" pitchFamily="2" charset="-122"/>
              </a:rPr>
              <a:t>)</a:t>
            </a:r>
            <a:r>
              <a:rPr lang="zh-CN" altLang="en-US" sz="2400" b="1" dirty="0">
                <a:solidFill>
                  <a:srgbClr val="333399"/>
                </a:solidFill>
                <a:latin typeface="+mn-lt"/>
                <a:ea typeface="黑体" pitchFamily="2" charset="-122"/>
              </a:rPr>
              <a:t>时延</a:t>
            </a:r>
          </a:p>
        </p:txBody>
      </p:sp>
      <p:sp>
        <p:nvSpPr>
          <p:cNvPr id="93224" name="Text Box 40"/>
          <p:cNvSpPr txBox="1">
            <a:spLocks noChangeArrowheads="1"/>
          </p:cNvSpPr>
          <p:nvPr/>
        </p:nvSpPr>
        <p:spPr bwMode="auto">
          <a:xfrm>
            <a:off x="4539408" y="3553280"/>
            <a:ext cx="906017" cy="52322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2800" b="1" dirty="0">
                <a:solidFill>
                  <a:srgbClr val="333399"/>
                </a:solidFill>
                <a:latin typeface="+mn-lt"/>
                <a:ea typeface="黑体" pitchFamily="2" charset="-122"/>
              </a:rPr>
              <a:t>链路</a:t>
            </a:r>
            <a:endParaRPr lang="zh-CN" altLang="en-US" sz="2400" b="1" dirty="0">
              <a:solidFill>
                <a:srgbClr val="333399"/>
              </a:solidFill>
              <a:latin typeface="+mn-lt"/>
              <a:ea typeface="黑体" pitchFamily="2" charset="-122"/>
            </a:endParaRPr>
          </a:p>
        </p:txBody>
      </p:sp>
      <p:sp>
        <p:nvSpPr>
          <p:cNvPr id="93225" name="Text Box 41"/>
          <p:cNvSpPr txBox="1">
            <a:spLocks noChangeArrowheads="1"/>
          </p:cNvSpPr>
          <p:nvPr/>
        </p:nvSpPr>
        <p:spPr bwMode="auto">
          <a:xfrm>
            <a:off x="362696" y="3049199"/>
            <a:ext cx="803425" cy="46166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2400" b="1">
                <a:solidFill>
                  <a:srgbClr val="333399"/>
                </a:solidFill>
                <a:latin typeface="+mn-lt"/>
                <a:ea typeface="黑体" pitchFamily="2" charset="-122"/>
              </a:rPr>
              <a:t>带宽</a:t>
            </a:r>
          </a:p>
        </p:txBody>
      </p:sp>
      <p:sp>
        <p:nvSpPr>
          <p:cNvPr id="93226" name="Line 42"/>
          <p:cNvSpPr>
            <a:spLocks noChangeShapeType="1"/>
          </p:cNvSpPr>
          <p:nvPr/>
        </p:nvSpPr>
        <p:spPr bwMode="auto">
          <a:xfrm>
            <a:off x="794496" y="3481000"/>
            <a:ext cx="1081087" cy="288925"/>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93227" name="Text Box 43"/>
          <p:cNvSpPr txBox="1">
            <a:spLocks noChangeArrowheads="1"/>
          </p:cNvSpPr>
          <p:nvPr/>
        </p:nvSpPr>
        <p:spPr bwMode="auto">
          <a:xfrm>
            <a:off x="2428860" y="1928802"/>
            <a:ext cx="5065810" cy="523220"/>
          </a:xfrm>
          <a:prstGeom prst="rect">
            <a:avLst/>
          </a:prstGeom>
          <a:solidFill>
            <a:srgbClr val="FFFF00"/>
          </a:solidFill>
          <a:ln w="9525">
            <a:solidFill>
              <a:srgbClr val="333399"/>
            </a:solidFill>
            <a:miter lim="800000"/>
            <a:headEnd/>
            <a:tailEnd/>
          </a:ln>
          <a:effectLst/>
          <a:extLst/>
        </p:spPr>
        <p:txBody>
          <a:bodyPr wrap="none">
            <a:spAutoFit/>
          </a:bodyPr>
          <a:lstStyle/>
          <a:p>
            <a:r>
              <a:rPr lang="zh-CN" altLang="en-US" sz="2800" b="1" dirty="0">
                <a:solidFill>
                  <a:srgbClr val="333399"/>
                </a:solidFill>
                <a:latin typeface="+mn-lt"/>
                <a:ea typeface="黑体" pitchFamily="2" charset="-122"/>
              </a:rPr>
              <a:t>时延带宽积 </a:t>
            </a:r>
            <a:r>
              <a:rPr lang="en-US" altLang="zh-CN" sz="2800" b="1" dirty="0">
                <a:solidFill>
                  <a:srgbClr val="333399"/>
                </a:solidFill>
                <a:latin typeface="+mn-lt"/>
                <a:ea typeface="黑体" pitchFamily="2" charset="-122"/>
              </a:rPr>
              <a:t>= </a:t>
            </a:r>
            <a:r>
              <a:rPr lang="zh-CN" altLang="en-US" sz="2800" b="1" dirty="0">
                <a:solidFill>
                  <a:srgbClr val="333399"/>
                </a:solidFill>
                <a:latin typeface="+mn-lt"/>
                <a:ea typeface="黑体" pitchFamily="2" charset="-122"/>
              </a:rPr>
              <a:t>传播时延 </a:t>
            </a:r>
            <a:r>
              <a:rPr lang="zh-CN" altLang="en-US" sz="2800" b="1" dirty="0">
                <a:solidFill>
                  <a:srgbClr val="333399"/>
                </a:solidFill>
                <a:latin typeface="+mn-lt"/>
                <a:ea typeface="黑体" pitchFamily="2" charset="-122"/>
                <a:sym typeface="Symbol" pitchFamily="18" charset="2"/>
              </a:rPr>
              <a:t> 带宽</a:t>
            </a:r>
          </a:p>
        </p:txBody>
      </p:sp>
      <p:sp>
        <p:nvSpPr>
          <p:cNvPr id="2" name="矩形 1"/>
          <p:cNvSpPr/>
          <p:nvPr/>
        </p:nvSpPr>
        <p:spPr>
          <a:xfrm>
            <a:off x="1658096" y="5079151"/>
            <a:ext cx="6626226" cy="954107"/>
          </a:xfrm>
          <a:prstGeom prst="rect">
            <a:avLst/>
          </a:prstGeom>
          <a:solidFill>
            <a:srgbClr val="00FF99"/>
          </a:solidFill>
          <a:ln>
            <a:solidFill>
              <a:srgbClr val="000066"/>
            </a:solidFill>
          </a:ln>
        </p:spPr>
        <p:txBody>
          <a:bodyPr wrap="square">
            <a:spAutoFit/>
          </a:bodyPr>
          <a:lstStyle/>
          <a:p>
            <a:pPr algn="ctr"/>
            <a:r>
              <a:rPr lang="zh-CN" altLang="zh-CN" sz="2800" b="1" dirty="0">
                <a:solidFill>
                  <a:srgbClr val="000099"/>
                </a:solidFill>
                <a:latin typeface="+mn-lt"/>
                <a:ea typeface="黑体" pitchFamily="2" charset="-122"/>
              </a:rPr>
              <a:t>只有在代表链路的管道都充满比特时，</a:t>
            </a:r>
            <a:endParaRPr lang="en-US" altLang="zh-CN" sz="2800" b="1" dirty="0">
              <a:solidFill>
                <a:srgbClr val="000099"/>
              </a:solidFill>
              <a:latin typeface="+mn-lt"/>
              <a:ea typeface="黑体" pitchFamily="2" charset="-122"/>
            </a:endParaRPr>
          </a:p>
          <a:p>
            <a:pPr algn="ctr"/>
            <a:r>
              <a:rPr lang="zh-CN" altLang="zh-CN" sz="2800" b="1" dirty="0">
                <a:solidFill>
                  <a:srgbClr val="000099"/>
                </a:solidFill>
                <a:latin typeface="+mn-lt"/>
                <a:ea typeface="黑体" pitchFamily="2" charset="-122"/>
              </a:rPr>
              <a:t>链路才得到</a:t>
            </a:r>
            <a:r>
              <a:rPr lang="zh-CN" altLang="en-US" sz="2800" b="1" dirty="0">
                <a:solidFill>
                  <a:srgbClr val="000099"/>
                </a:solidFill>
                <a:latin typeface="+mn-lt"/>
                <a:ea typeface="黑体" pitchFamily="2" charset="-122"/>
              </a:rPr>
              <a:t>了</a:t>
            </a:r>
            <a:r>
              <a:rPr lang="zh-CN" altLang="zh-CN" sz="2800" b="1" dirty="0">
                <a:solidFill>
                  <a:srgbClr val="000099"/>
                </a:solidFill>
                <a:latin typeface="+mn-lt"/>
                <a:ea typeface="黑体" pitchFamily="2" charset="-122"/>
              </a:rPr>
              <a:t>充分利用</a:t>
            </a:r>
            <a:r>
              <a:rPr lang="zh-CN" altLang="en-US" sz="2800" b="1" dirty="0">
                <a:solidFill>
                  <a:srgbClr val="000099"/>
                </a:solidFill>
                <a:latin typeface="+mn-lt"/>
                <a:ea typeface="黑体" pitchFamily="2" charset="-122"/>
              </a:rPr>
              <a:t>。</a:t>
            </a:r>
          </a:p>
        </p:txBody>
      </p:sp>
      <p:sp>
        <p:nvSpPr>
          <p:cNvPr id="3" name="矩形 2"/>
          <p:cNvSpPr/>
          <p:nvPr/>
        </p:nvSpPr>
        <p:spPr>
          <a:xfrm>
            <a:off x="2833870" y="4449082"/>
            <a:ext cx="4361325" cy="461665"/>
          </a:xfrm>
          <a:prstGeom prst="rect">
            <a:avLst/>
          </a:prstGeom>
        </p:spPr>
        <p:txBody>
          <a:bodyPr wrap="square">
            <a:spAutoFit/>
          </a:bodyPr>
          <a:lstStyle/>
          <a:p>
            <a:pPr algn="ctr"/>
            <a:r>
              <a:rPr lang="zh-CN" altLang="zh-CN" sz="2400" b="1" dirty="0">
                <a:latin typeface="+mn-lt"/>
                <a:ea typeface="黑体" pitchFamily="2" charset="-122"/>
              </a:rPr>
              <a:t>链路像一条空心管道</a:t>
            </a:r>
            <a:endParaRPr lang="zh-CN" altLang="en-US" sz="2400" b="1" dirty="0">
              <a:latin typeface="+mn-lt"/>
              <a:ea typeface="黑体" pitchFamily="2" charset="-122"/>
            </a:endParaRPr>
          </a:p>
        </p:txBody>
      </p:sp>
      <p:sp>
        <p:nvSpPr>
          <p:cNvPr id="14" name="矩形 13"/>
          <p:cNvSpPr/>
          <p:nvPr/>
        </p:nvSpPr>
        <p:spPr>
          <a:xfrm>
            <a:off x="142844" y="3786190"/>
            <a:ext cx="1531188" cy="369332"/>
          </a:xfrm>
          <a:prstGeom prst="rect">
            <a:avLst/>
          </a:prstGeom>
        </p:spPr>
        <p:txBody>
          <a:bodyPr wrap="none">
            <a:spAutoFit/>
          </a:bodyPr>
          <a:lstStyle/>
          <a:p>
            <a:r>
              <a:rPr lang="en-US" altLang="zh-CN" dirty="0">
                <a:solidFill>
                  <a:srgbClr val="FF0000"/>
                </a:solidFill>
              </a:rPr>
              <a:t>cross section</a:t>
            </a:r>
            <a:endParaRPr lang="zh-CN" altLang="en-US" dirty="0">
              <a:solidFill>
                <a:srgbClr val="FF0000"/>
              </a:solidFill>
            </a:endParaRPr>
          </a:p>
        </p:txBody>
      </p:sp>
    </p:spTree>
    <p:extLst>
      <p:ext uri="{BB962C8B-B14F-4D97-AF65-F5344CB8AC3E}">
        <p14:creationId xmlns:p14="http://schemas.microsoft.com/office/powerpoint/2010/main" xmlns="" val="1471215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ChangeArrowheads="1"/>
          </p:cNvSpPr>
          <p:nvPr/>
        </p:nvSpPr>
        <p:spPr bwMode="auto">
          <a:xfrm>
            <a:off x="250825" y="1837903"/>
            <a:ext cx="1449388" cy="2538412"/>
          </a:xfrm>
          <a:prstGeom prst="rect">
            <a:avLst/>
          </a:prstGeom>
          <a:solidFill>
            <a:srgbClr val="FFFF99"/>
          </a:solidFill>
          <a:ln w="12700">
            <a:solidFill>
              <a:srgbClr val="333399"/>
            </a:solidFill>
            <a:miter lim="800000"/>
            <a:headEnd/>
            <a:tailEnd/>
          </a:ln>
          <a:effectLst/>
        </p:spPr>
        <p:txBody>
          <a:bodyPr wrap="none" anchor="ctr"/>
          <a:lstStyle/>
          <a:p>
            <a:endParaRPr lang="zh-CN" altLang="en-US">
              <a:solidFill>
                <a:schemeClr val="tx1"/>
              </a:solidFill>
            </a:endParaRPr>
          </a:p>
        </p:txBody>
      </p:sp>
      <p:sp>
        <p:nvSpPr>
          <p:cNvPr id="206851" name="Rectangle 3"/>
          <p:cNvSpPr>
            <a:spLocks noChangeArrowheads="1"/>
          </p:cNvSpPr>
          <p:nvPr/>
        </p:nvSpPr>
        <p:spPr bwMode="auto">
          <a:xfrm>
            <a:off x="7493000" y="1853778"/>
            <a:ext cx="1452563" cy="2538412"/>
          </a:xfrm>
          <a:prstGeom prst="rect">
            <a:avLst/>
          </a:prstGeom>
          <a:solidFill>
            <a:srgbClr val="FFFF99"/>
          </a:solidFill>
          <a:ln w="12700">
            <a:solidFill>
              <a:srgbClr val="333399"/>
            </a:solidFill>
            <a:miter lim="800000"/>
            <a:headEnd/>
            <a:tailEnd/>
          </a:ln>
          <a:effectLst/>
        </p:spPr>
        <p:txBody>
          <a:bodyPr wrap="none" anchor="ctr"/>
          <a:lstStyle/>
          <a:p>
            <a:endParaRPr lang="zh-CN" altLang="en-US">
              <a:solidFill>
                <a:schemeClr val="tx1"/>
              </a:solidFill>
            </a:endParaRPr>
          </a:p>
        </p:txBody>
      </p:sp>
      <p:sp>
        <p:nvSpPr>
          <p:cNvPr id="206852" name="Rectangle 4"/>
          <p:cNvSpPr>
            <a:spLocks noChangeArrowheads="1"/>
          </p:cNvSpPr>
          <p:nvPr/>
        </p:nvSpPr>
        <p:spPr bwMode="auto">
          <a:xfrm>
            <a:off x="215900" y="2561803"/>
            <a:ext cx="8688388" cy="304800"/>
          </a:xfrm>
          <a:prstGeom prst="rect">
            <a:avLst/>
          </a:prstGeom>
          <a:solidFill>
            <a:srgbClr val="CCECFF">
              <a:alpha val="67999"/>
            </a:srgbClr>
          </a:solidFill>
          <a:ln w="12700">
            <a:noFill/>
            <a:miter lim="800000"/>
            <a:headEnd/>
            <a:tailEnd/>
          </a:ln>
          <a:effectLst/>
        </p:spPr>
        <p:txBody>
          <a:bodyPr wrap="none" anchor="ctr"/>
          <a:lstStyle/>
          <a:p>
            <a:endParaRPr lang="zh-CN" altLang="en-US">
              <a:solidFill>
                <a:schemeClr val="tx1"/>
              </a:solidFill>
            </a:endParaRPr>
          </a:p>
        </p:txBody>
      </p:sp>
      <p:sp>
        <p:nvSpPr>
          <p:cNvPr id="206853" name="Line 5"/>
          <p:cNvSpPr>
            <a:spLocks noChangeShapeType="1"/>
          </p:cNvSpPr>
          <p:nvPr/>
        </p:nvSpPr>
        <p:spPr bwMode="auto">
          <a:xfrm>
            <a:off x="1684338" y="5963815"/>
            <a:ext cx="5789612" cy="0"/>
          </a:xfrm>
          <a:prstGeom prst="line">
            <a:avLst/>
          </a:prstGeom>
          <a:noFill/>
          <a:ln w="57150">
            <a:solidFill>
              <a:srgbClr val="333399"/>
            </a:solidFill>
            <a:round/>
            <a:headEnd/>
            <a:tailEnd/>
          </a:ln>
          <a:effectLst/>
        </p:spPr>
        <p:txBody>
          <a:bodyPr wrap="none" anchor="ctr"/>
          <a:lstStyle/>
          <a:p>
            <a:endParaRPr lang="zh-CN" altLang="en-US">
              <a:solidFill>
                <a:schemeClr val="tx1"/>
              </a:solidFill>
            </a:endParaRPr>
          </a:p>
        </p:txBody>
      </p:sp>
      <p:sp>
        <p:nvSpPr>
          <p:cNvPr id="206854" name="Line 6"/>
          <p:cNvSpPr>
            <a:spLocks noChangeShapeType="1"/>
          </p:cNvSpPr>
          <p:nvPr/>
        </p:nvSpPr>
        <p:spPr bwMode="auto">
          <a:xfrm>
            <a:off x="244475" y="3439690"/>
            <a:ext cx="1447800" cy="0"/>
          </a:xfrm>
          <a:prstGeom prst="line">
            <a:avLst/>
          </a:prstGeom>
          <a:noFill/>
          <a:ln w="12700">
            <a:solidFill>
              <a:schemeClr val="tx1"/>
            </a:solidFill>
            <a:round/>
            <a:headEnd/>
            <a:tailEnd/>
          </a:ln>
          <a:effectLst/>
        </p:spPr>
        <p:txBody>
          <a:bodyPr wrap="none" anchor="ctr"/>
          <a:lstStyle/>
          <a:p>
            <a:endParaRPr lang="zh-CN" altLang="en-US">
              <a:solidFill>
                <a:schemeClr val="tx1"/>
              </a:solidFill>
            </a:endParaRPr>
          </a:p>
        </p:txBody>
      </p:sp>
      <p:sp>
        <p:nvSpPr>
          <p:cNvPr id="206855" name="Line 7"/>
          <p:cNvSpPr>
            <a:spLocks noChangeShapeType="1"/>
          </p:cNvSpPr>
          <p:nvPr/>
        </p:nvSpPr>
        <p:spPr bwMode="auto">
          <a:xfrm>
            <a:off x="244475" y="3919115"/>
            <a:ext cx="1447800" cy="0"/>
          </a:xfrm>
          <a:prstGeom prst="line">
            <a:avLst/>
          </a:prstGeom>
          <a:noFill/>
          <a:ln w="12700">
            <a:solidFill>
              <a:schemeClr val="tx1"/>
            </a:solidFill>
            <a:round/>
            <a:headEnd/>
            <a:tailEnd/>
          </a:ln>
          <a:effectLst/>
        </p:spPr>
        <p:txBody>
          <a:bodyPr wrap="none" anchor="ctr"/>
          <a:lstStyle/>
          <a:p>
            <a:endParaRPr lang="zh-CN" altLang="en-US">
              <a:solidFill>
                <a:schemeClr val="tx1"/>
              </a:solidFill>
            </a:endParaRPr>
          </a:p>
        </p:txBody>
      </p:sp>
      <p:sp>
        <p:nvSpPr>
          <p:cNvPr id="206856" name="Rectangle 8"/>
          <p:cNvSpPr>
            <a:spLocks noChangeArrowheads="1"/>
          </p:cNvSpPr>
          <p:nvPr/>
        </p:nvSpPr>
        <p:spPr bwMode="auto">
          <a:xfrm>
            <a:off x="250825" y="2515765"/>
            <a:ext cx="1439863" cy="447675"/>
          </a:xfrm>
          <a:prstGeom prst="rect">
            <a:avLst/>
          </a:prstGeom>
          <a:solidFill>
            <a:srgbClr val="99FF66"/>
          </a:solidFill>
          <a:ln w="19050">
            <a:solidFill>
              <a:schemeClr val="tx1"/>
            </a:solidFill>
            <a:miter lim="800000"/>
            <a:headEnd/>
            <a:tailEnd/>
          </a:ln>
          <a:effectLst/>
        </p:spPr>
        <p:txBody>
          <a:bodyPr wrap="none" anchor="ctr"/>
          <a:lstStyle/>
          <a:p>
            <a:endParaRPr lang="zh-CN" altLang="en-US">
              <a:solidFill>
                <a:schemeClr val="tx1"/>
              </a:solidFill>
            </a:endParaRPr>
          </a:p>
        </p:txBody>
      </p:sp>
      <p:sp>
        <p:nvSpPr>
          <p:cNvPr id="206857" name="Rectangle 9"/>
          <p:cNvSpPr>
            <a:spLocks noChangeArrowheads="1"/>
          </p:cNvSpPr>
          <p:nvPr/>
        </p:nvSpPr>
        <p:spPr bwMode="auto">
          <a:xfrm>
            <a:off x="209550" y="1974428"/>
            <a:ext cx="310984" cy="2167260"/>
          </a:xfrm>
          <a:prstGeom prst="rect">
            <a:avLst/>
          </a:prstGeom>
          <a:noFill/>
          <a:ln w="12700">
            <a:noFill/>
            <a:miter lim="800000"/>
            <a:headEnd/>
            <a:tailEnd/>
          </a:ln>
          <a:effectLst/>
        </p:spPr>
        <p:txBody>
          <a:bodyPr wrap="none" lIns="90488" tIns="44450" rIns="90488" bIns="44450">
            <a:spAutoFit/>
          </a:bodyPr>
          <a:lstStyle/>
          <a:p>
            <a:pPr algn="l" defTabSz="762000" eaLnBrk="0" hangingPunct="0">
              <a:lnSpc>
                <a:spcPct val="150000"/>
              </a:lnSpc>
            </a:pPr>
            <a:r>
              <a:rPr lang="en-US" altLang="zh-CN">
                <a:solidFill>
                  <a:schemeClr val="tx1"/>
                </a:solidFill>
                <a:latin typeface="Arial" pitchFamily="34" charset="0"/>
                <a:ea typeface="黑体" pitchFamily="49" charset="-122"/>
              </a:rPr>
              <a:t>5</a:t>
            </a:r>
          </a:p>
          <a:p>
            <a:pPr algn="l" defTabSz="762000" eaLnBrk="0" hangingPunct="0">
              <a:lnSpc>
                <a:spcPct val="150000"/>
              </a:lnSpc>
            </a:pPr>
            <a:r>
              <a:rPr lang="en-US" altLang="zh-CN">
                <a:solidFill>
                  <a:schemeClr val="tx1"/>
                </a:solidFill>
                <a:latin typeface="Arial" pitchFamily="34" charset="0"/>
                <a:ea typeface="黑体" pitchFamily="49" charset="-122"/>
              </a:rPr>
              <a:t>4</a:t>
            </a:r>
          </a:p>
          <a:p>
            <a:pPr algn="l" defTabSz="762000" eaLnBrk="0" hangingPunct="0">
              <a:lnSpc>
                <a:spcPct val="150000"/>
              </a:lnSpc>
            </a:pPr>
            <a:r>
              <a:rPr lang="en-US" altLang="zh-CN">
                <a:solidFill>
                  <a:schemeClr val="tx1"/>
                </a:solidFill>
                <a:latin typeface="Arial" pitchFamily="34" charset="0"/>
                <a:ea typeface="黑体" pitchFamily="49" charset="-122"/>
              </a:rPr>
              <a:t>3</a:t>
            </a:r>
          </a:p>
          <a:p>
            <a:pPr algn="l" defTabSz="762000" eaLnBrk="0" hangingPunct="0">
              <a:lnSpc>
                <a:spcPct val="150000"/>
              </a:lnSpc>
            </a:pPr>
            <a:r>
              <a:rPr lang="en-US" altLang="zh-CN">
                <a:solidFill>
                  <a:schemeClr val="tx1"/>
                </a:solidFill>
                <a:latin typeface="Arial" pitchFamily="34" charset="0"/>
                <a:ea typeface="黑体" pitchFamily="49" charset="-122"/>
              </a:rPr>
              <a:t>2</a:t>
            </a:r>
          </a:p>
          <a:p>
            <a:pPr algn="l" defTabSz="762000" eaLnBrk="0" hangingPunct="0">
              <a:lnSpc>
                <a:spcPct val="150000"/>
              </a:lnSpc>
            </a:pPr>
            <a:r>
              <a:rPr lang="en-US" altLang="zh-CN">
                <a:solidFill>
                  <a:schemeClr val="tx1"/>
                </a:solidFill>
                <a:latin typeface="Arial" pitchFamily="34" charset="0"/>
                <a:ea typeface="黑体" pitchFamily="49" charset="-122"/>
              </a:rPr>
              <a:t>1</a:t>
            </a:r>
          </a:p>
        </p:txBody>
      </p:sp>
      <p:grpSp>
        <p:nvGrpSpPr>
          <p:cNvPr id="2" name="Group 10"/>
          <p:cNvGrpSpPr>
            <a:grpSpLocks/>
          </p:cNvGrpSpPr>
          <p:nvPr/>
        </p:nvGrpSpPr>
        <p:grpSpPr bwMode="auto">
          <a:xfrm>
            <a:off x="2957513" y="2972965"/>
            <a:ext cx="1062037" cy="1419225"/>
            <a:chOff x="2017" y="1543"/>
            <a:chExt cx="619" cy="922"/>
          </a:xfrm>
        </p:grpSpPr>
        <p:sp>
          <p:nvSpPr>
            <p:cNvPr id="206859" name="Rectangle 11"/>
            <p:cNvSpPr>
              <a:spLocks noChangeArrowheads="1"/>
            </p:cNvSpPr>
            <p:nvPr/>
          </p:nvSpPr>
          <p:spPr bwMode="auto">
            <a:xfrm>
              <a:off x="2017" y="1543"/>
              <a:ext cx="619" cy="922"/>
            </a:xfrm>
            <a:prstGeom prst="rect">
              <a:avLst/>
            </a:prstGeom>
            <a:solidFill>
              <a:srgbClr val="CCCCFF"/>
            </a:solidFill>
            <a:ln w="12700">
              <a:solidFill>
                <a:schemeClr val="tx1"/>
              </a:solidFill>
              <a:miter lim="800000"/>
              <a:headEnd/>
              <a:tailEnd/>
            </a:ln>
            <a:effectLst/>
          </p:spPr>
          <p:txBody>
            <a:bodyPr wrap="none" anchor="ctr"/>
            <a:lstStyle/>
            <a:p>
              <a:endParaRPr lang="zh-CN" altLang="en-US">
                <a:solidFill>
                  <a:schemeClr val="tx1"/>
                </a:solidFill>
              </a:endParaRPr>
            </a:p>
          </p:txBody>
        </p:sp>
        <p:sp>
          <p:nvSpPr>
            <p:cNvPr id="206860" name="Line 12"/>
            <p:cNvSpPr>
              <a:spLocks noChangeShapeType="1"/>
            </p:cNvSpPr>
            <p:nvPr/>
          </p:nvSpPr>
          <p:spPr bwMode="auto">
            <a:xfrm>
              <a:off x="2017" y="1845"/>
              <a:ext cx="619" cy="0"/>
            </a:xfrm>
            <a:prstGeom prst="line">
              <a:avLst/>
            </a:prstGeom>
            <a:noFill/>
            <a:ln w="12700">
              <a:solidFill>
                <a:schemeClr val="tx1"/>
              </a:solidFill>
              <a:round/>
              <a:headEnd/>
              <a:tailEnd/>
            </a:ln>
            <a:effectLst/>
          </p:spPr>
          <p:txBody>
            <a:bodyPr wrap="none" anchor="ctr"/>
            <a:lstStyle/>
            <a:p>
              <a:endParaRPr lang="zh-CN" altLang="en-US">
                <a:solidFill>
                  <a:schemeClr val="tx1"/>
                </a:solidFill>
              </a:endParaRPr>
            </a:p>
          </p:txBody>
        </p:sp>
        <p:sp>
          <p:nvSpPr>
            <p:cNvPr id="206861" name="Line 13"/>
            <p:cNvSpPr>
              <a:spLocks noChangeShapeType="1"/>
            </p:cNvSpPr>
            <p:nvPr/>
          </p:nvSpPr>
          <p:spPr bwMode="auto">
            <a:xfrm>
              <a:off x="2017" y="2157"/>
              <a:ext cx="619" cy="0"/>
            </a:xfrm>
            <a:prstGeom prst="line">
              <a:avLst/>
            </a:prstGeom>
            <a:noFill/>
            <a:ln w="12700">
              <a:solidFill>
                <a:schemeClr val="tx1"/>
              </a:solidFill>
              <a:round/>
              <a:headEnd/>
              <a:tailEnd/>
            </a:ln>
            <a:effectLst/>
          </p:spPr>
          <p:txBody>
            <a:bodyPr wrap="none" anchor="ctr"/>
            <a:lstStyle/>
            <a:p>
              <a:endParaRPr lang="zh-CN" altLang="en-US">
                <a:solidFill>
                  <a:schemeClr val="tx1"/>
                </a:solidFill>
              </a:endParaRPr>
            </a:p>
          </p:txBody>
        </p:sp>
      </p:grpSp>
      <p:sp>
        <p:nvSpPr>
          <p:cNvPr id="206862" name="Line 14"/>
          <p:cNvSpPr>
            <a:spLocks noChangeShapeType="1"/>
          </p:cNvSpPr>
          <p:nvPr/>
        </p:nvSpPr>
        <p:spPr bwMode="auto">
          <a:xfrm>
            <a:off x="7493000" y="3439690"/>
            <a:ext cx="1450975" cy="0"/>
          </a:xfrm>
          <a:prstGeom prst="line">
            <a:avLst/>
          </a:prstGeom>
          <a:noFill/>
          <a:ln w="12700">
            <a:solidFill>
              <a:schemeClr val="tx1"/>
            </a:solidFill>
            <a:round/>
            <a:headEnd/>
            <a:tailEnd/>
          </a:ln>
          <a:effectLst/>
        </p:spPr>
        <p:txBody>
          <a:bodyPr wrap="none" anchor="ctr"/>
          <a:lstStyle/>
          <a:p>
            <a:endParaRPr lang="zh-CN" altLang="en-US">
              <a:solidFill>
                <a:schemeClr val="tx1"/>
              </a:solidFill>
            </a:endParaRPr>
          </a:p>
        </p:txBody>
      </p:sp>
      <p:sp>
        <p:nvSpPr>
          <p:cNvPr id="206863" name="Line 15"/>
          <p:cNvSpPr>
            <a:spLocks noChangeShapeType="1"/>
          </p:cNvSpPr>
          <p:nvPr/>
        </p:nvSpPr>
        <p:spPr bwMode="auto">
          <a:xfrm>
            <a:off x="7493000" y="3919115"/>
            <a:ext cx="1450975" cy="0"/>
          </a:xfrm>
          <a:prstGeom prst="line">
            <a:avLst/>
          </a:prstGeom>
          <a:noFill/>
          <a:ln w="12700">
            <a:solidFill>
              <a:schemeClr val="tx1"/>
            </a:solidFill>
            <a:round/>
            <a:headEnd/>
            <a:tailEnd/>
          </a:ln>
          <a:effectLst/>
        </p:spPr>
        <p:txBody>
          <a:bodyPr wrap="none" anchor="ctr"/>
          <a:lstStyle/>
          <a:p>
            <a:endParaRPr lang="zh-CN" altLang="en-US">
              <a:solidFill>
                <a:schemeClr val="tx1"/>
              </a:solidFill>
            </a:endParaRPr>
          </a:p>
        </p:txBody>
      </p:sp>
      <p:sp>
        <p:nvSpPr>
          <p:cNvPr id="206864" name="Rectangle 16"/>
          <p:cNvSpPr>
            <a:spLocks noChangeArrowheads="1"/>
          </p:cNvSpPr>
          <p:nvPr/>
        </p:nvSpPr>
        <p:spPr bwMode="auto">
          <a:xfrm>
            <a:off x="7497763" y="2515765"/>
            <a:ext cx="1447800" cy="447675"/>
          </a:xfrm>
          <a:prstGeom prst="rect">
            <a:avLst/>
          </a:prstGeom>
          <a:solidFill>
            <a:srgbClr val="99FF66"/>
          </a:solidFill>
          <a:ln w="19050">
            <a:solidFill>
              <a:schemeClr val="tx1"/>
            </a:solidFill>
            <a:miter lim="800000"/>
            <a:headEnd/>
            <a:tailEnd/>
          </a:ln>
          <a:effectLst/>
        </p:spPr>
        <p:txBody>
          <a:bodyPr wrap="none" anchor="ctr"/>
          <a:lstStyle/>
          <a:p>
            <a:endParaRPr lang="zh-CN" altLang="en-US">
              <a:solidFill>
                <a:schemeClr val="tx1"/>
              </a:solidFill>
            </a:endParaRPr>
          </a:p>
        </p:txBody>
      </p:sp>
      <p:grpSp>
        <p:nvGrpSpPr>
          <p:cNvPr id="3" name="Group 17"/>
          <p:cNvGrpSpPr>
            <a:grpSpLocks/>
          </p:cNvGrpSpPr>
          <p:nvPr/>
        </p:nvGrpSpPr>
        <p:grpSpPr bwMode="auto">
          <a:xfrm>
            <a:off x="5151438" y="2972965"/>
            <a:ext cx="1062037" cy="1419225"/>
            <a:chOff x="3295" y="1543"/>
            <a:chExt cx="619" cy="922"/>
          </a:xfrm>
        </p:grpSpPr>
        <p:sp>
          <p:nvSpPr>
            <p:cNvPr id="206866" name="Rectangle 18"/>
            <p:cNvSpPr>
              <a:spLocks noChangeArrowheads="1"/>
            </p:cNvSpPr>
            <p:nvPr/>
          </p:nvSpPr>
          <p:spPr bwMode="auto">
            <a:xfrm>
              <a:off x="3295" y="1543"/>
              <a:ext cx="619" cy="922"/>
            </a:xfrm>
            <a:prstGeom prst="rect">
              <a:avLst/>
            </a:prstGeom>
            <a:solidFill>
              <a:srgbClr val="CCCCFF"/>
            </a:solidFill>
            <a:ln w="12700">
              <a:solidFill>
                <a:schemeClr val="tx1"/>
              </a:solidFill>
              <a:miter lim="800000"/>
              <a:headEnd/>
              <a:tailEnd/>
            </a:ln>
            <a:effectLst/>
          </p:spPr>
          <p:txBody>
            <a:bodyPr wrap="none" anchor="ctr"/>
            <a:lstStyle/>
            <a:p>
              <a:endParaRPr lang="zh-CN" altLang="en-US">
                <a:solidFill>
                  <a:schemeClr val="tx1"/>
                </a:solidFill>
              </a:endParaRPr>
            </a:p>
          </p:txBody>
        </p:sp>
        <p:sp>
          <p:nvSpPr>
            <p:cNvPr id="206867" name="Line 19"/>
            <p:cNvSpPr>
              <a:spLocks noChangeShapeType="1"/>
            </p:cNvSpPr>
            <p:nvPr/>
          </p:nvSpPr>
          <p:spPr bwMode="auto">
            <a:xfrm>
              <a:off x="3295" y="1845"/>
              <a:ext cx="619" cy="0"/>
            </a:xfrm>
            <a:prstGeom prst="line">
              <a:avLst/>
            </a:prstGeom>
            <a:noFill/>
            <a:ln w="12700">
              <a:solidFill>
                <a:schemeClr val="tx1"/>
              </a:solidFill>
              <a:round/>
              <a:headEnd/>
              <a:tailEnd/>
            </a:ln>
            <a:effectLst/>
          </p:spPr>
          <p:txBody>
            <a:bodyPr wrap="none" anchor="ctr"/>
            <a:lstStyle/>
            <a:p>
              <a:endParaRPr lang="zh-CN" altLang="en-US">
                <a:solidFill>
                  <a:schemeClr val="tx1"/>
                </a:solidFill>
              </a:endParaRPr>
            </a:p>
          </p:txBody>
        </p:sp>
        <p:sp>
          <p:nvSpPr>
            <p:cNvPr id="206868" name="Line 20"/>
            <p:cNvSpPr>
              <a:spLocks noChangeShapeType="1"/>
            </p:cNvSpPr>
            <p:nvPr/>
          </p:nvSpPr>
          <p:spPr bwMode="auto">
            <a:xfrm>
              <a:off x="3295" y="2157"/>
              <a:ext cx="619" cy="0"/>
            </a:xfrm>
            <a:prstGeom prst="line">
              <a:avLst/>
            </a:prstGeom>
            <a:noFill/>
            <a:ln w="12700">
              <a:solidFill>
                <a:schemeClr val="tx1"/>
              </a:solidFill>
              <a:round/>
              <a:headEnd/>
              <a:tailEnd/>
            </a:ln>
            <a:effectLst/>
          </p:spPr>
          <p:txBody>
            <a:bodyPr wrap="none" anchor="ctr"/>
            <a:lstStyle/>
            <a:p>
              <a:endParaRPr lang="zh-CN" altLang="en-US">
                <a:solidFill>
                  <a:schemeClr val="tx1"/>
                </a:solidFill>
              </a:endParaRPr>
            </a:p>
          </p:txBody>
        </p:sp>
      </p:grpSp>
      <p:sp>
        <p:nvSpPr>
          <p:cNvPr id="206869" name="Rectangle 21"/>
          <p:cNvSpPr>
            <a:spLocks noChangeArrowheads="1"/>
          </p:cNvSpPr>
          <p:nvPr/>
        </p:nvSpPr>
        <p:spPr bwMode="auto">
          <a:xfrm>
            <a:off x="244475" y="5495503"/>
            <a:ext cx="1447800" cy="885825"/>
          </a:xfrm>
          <a:prstGeom prst="rect">
            <a:avLst/>
          </a:prstGeom>
          <a:solidFill>
            <a:srgbClr val="FFFF99"/>
          </a:solidFill>
          <a:ln w="19050">
            <a:solidFill>
              <a:srgbClr val="333399"/>
            </a:solidFill>
            <a:miter lim="800000"/>
            <a:headEnd/>
            <a:tailEnd/>
          </a:ln>
          <a:effectLst>
            <a:outerShdw dist="35921" dir="2700000" algn="ctr" rotWithShape="0">
              <a:schemeClr val="bg2"/>
            </a:outerShdw>
          </a:effectLst>
        </p:spPr>
        <p:txBody>
          <a:bodyPr wrap="none" anchor="ctr"/>
          <a:lstStyle/>
          <a:p>
            <a:endParaRPr lang="zh-CN" altLang="en-US">
              <a:solidFill>
                <a:schemeClr val="tx1"/>
              </a:solidFill>
            </a:endParaRPr>
          </a:p>
        </p:txBody>
      </p:sp>
      <p:sp>
        <p:nvSpPr>
          <p:cNvPr id="206870" name="Freeform 22"/>
          <p:cNvSpPr>
            <a:spLocks/>
          </p:cNvSpPr>
          <p:nvPr/>
        </p:nvSpPr>
        <p:spPr bwMode="auto">
          <a:xfrm>
            <a:off x="1039813" y="5789190"/>
            <a:ext cx="655637" cy="165100"/>
          </a:xfrm>
          <a:custGeom>
            <a:avLst/>
            <a:gdLst/>
            <a:ahLst/>
            <a:cxnLst>
              <a:cxn ang="0">
                <a:pos x="0" y="0"/>
              </a:cxn>
              <a:cxn ang="0">
                <a:pos x="9" y="0"/>
              </a:cxn>
              <a:cxn ang="0">
                <a:pos x="18" y="6"/>
              </a:cxn>
              <a:cxn ang="0">
                <a:pos x="27" y="6"/>
              </a:cxn>
              <a:cxn ang="0">
                <a:pos x="36" y="9"/>
              </a:cxn>
              <a:cxn ang="0">
                <a:pos x="48" y="12"/>
              </a:cxn>
              <a:cxn ang="0">
                <a:pos x="57" y="15"/>
              </a:cxn>
              <a:cxn ang="0">
                <a:pos x="66" y="18"/>
              </a:cxn>
              <a:cxn ang="0">
                <a:pos x="75" y="21"/>
              </a:cxn>
              <a:cxn ang="0">
                <a:pos x="84" y="24"/>
              </a:cxn>
              <a:cxn ang="0">
                <a:pos x="93" y="30"/>
              </a:cxn>
              <a:cxn ang="0">
                <a:pos x="102" y="33"/>
              </a:cxn>
              <a:cxn ang="0">
                <a:pos x="111" y="36"/>
              </a:cxn>
              <a:cxn ang="0">
                <a:pos x="120" y="42"/>
              </a:cxn>
              <a:cxn ang="0">
                <a:pos x="132" y="45"/>
              </a:cxn>
              <a:cxn ang="0">
                <a:pos x="144" y="54"/>
              </a:cxn>
              <a:cxn ang="0">
                <a:pos x="153" y="57"/>
              </a:cxn>
              <a:cxn ang="0">
                <a:pos x="162" y="66"/>
              </a:cxn>
              <a:cxn ang="0">
                <a:pos x="171" y="66"/>
              </a:cxn>
              <a:cxn ang="0">
                <a:pos x="180" y="72"/>
              </a:cxn>
              <a:cxn ang="0">
                <a:pos x="192" y="78"/>
              </a:cxn>
              <a:cxn ang="0">
                <a:pos x="213" y="84"/>
              </a:cxn>
              <a:cxn ang="0">
                <a:pos x="225" y="90"/>
              </a:cxn>
              <a:cxn ang="0">
                <a:pos x="234" y="96"/>
              </a:cxn>
              <a:cxn ang="0">
                <a:pos x="243" y="105"/>
              </a:cxn>
              <a:cxn ang="0">
                <a:pos x="252" y="111"/>
              </a:cxn>
              <a:cxn ang="0">
                <a:pos x="261" y="117"/>
              </a:cxn>
              <a:cxn ang="0">
                <a:pos x="267" y="126"/>
              </a:cxn>
              <a:cxn ang="0">
                <a:pos x="276" y="132"/>
              </a:cxn>
              <a:cxn ang="0">
                <a:pos x="285" y="138"/>
              </a:cxn>
              <a:cxn ang="0">
                <a:pos x="294" y="144"/>
              </a:cxn>
              <a:cxn ang="0">
                <a:pos x="300" y="153"/>
              </a:cxn>
              <a:cxn ang="0">
                <a:pos x="303" y="162"/>
              </a:cxn>
              <a:cxn ang="0">
                <a:pos x="312" y="168"/>
              </a:cxn>
              <a:cxn ang="0">
                <a:pos x="321" y="177"/>
              </a:cxn>
              <a:cxn ang="0">
                <a:pos x="333" y="186"/>
              </a:cxn>
              <a:cxn ang="0">
                <a:pos x="345" y="195"/>
              </a:cxn>
              <a:cxn ang="0">
                <a:pos x="348" y="204"/>
              </a:cxn>
              <a:cxn ang="0">
                <a:pos x="357" y="210"/>
              </a:cxn>
              <a:cxn ang="0">
                <a:pos x="360" y="219"/>
              </a:cxn>
              <a:cxn ang="0">
                <a:pos x="366" y="228"/>
              </a:cxn>
              <a:cxn ang="0">
                <a:pos x="369" y="237"/>
              </a:cxn>
              <a:cxn ang="0">
                <a:pos x="372" y="246"/>
              </a:cxn>
              <a:cxn ang="0">
                <a:pos x="372" y="258"/>
              </a:cxn>
              <a:cxn ang="0">
                <a:pos x="378" y="267"/>
              </a:cxn>
              <a:cxn ang="0">
                <a:pos x="381" y="276"/>
              </a:cxn>
            </a:cxnLst>
            <a:rect l="0" t="0" r="r" b="b"/>
            <a:pathLst>
              <a:path w="382" h="277">
                <a:moveTo>
                  <a:pt x="0" y="0"/>
                </a:moveTo>
                <a:lnTo>
                  <a:pt x="9" y="0"/>
                </a:lnTo>
                <a:lnTo>
                  <a:pt x="18" y="6"/>
                </a:lnTo>
                <a:lnTo>
                  <a:pt x="27" y="6"/>
                </a:lnTo>
                <a:lnTo>
                  <a:pt x="36" y="9"/>
                </a:lnTo>
                <a:lnTo>
                  <a:pt x="48" y="12"/>
                </a:lnTo>
                <a:lnTo>
                  <a:pt x="57" y="15"/>
                </a:lnTo>
                <a:lnTo>
                  <a:pt x="66" y="18"/>
                </a:lnTo>
                <a:lnTo>
                  <a:pt x="75" y="21"/>
                </a:lnTo>
                <a:lnTo>
                  <a:pt x="84" y="24"/>
                </a:lnTo>
                <a:lnTo>
                  <a:pt x="93" y="30"/>
                </a:lnTo>
                <a:lnTo>
                  <a:pt x="102" y="33"/>
                </a:lnTo>
                <a:lnTo>
                  <a:pt x="111" y="36"/>
                </a:lnTo>
                <a:lnTo>
                  <a:pt x="120" y="42"/>
                </a:lnTo>
                <a:lnTo>
                  <a:pt x="132" y="45"/>
                </a:lnTo>
                <a:lnTo>
                  <a:pt x="144" y="54"/>
                </a:lnTo>
                <a:lnTo>
                  <a:pt x="153" y="57"/>
                </a:lnTo>
                <a:lnTo>
                  <a:pt x="162" y="66"/>
                </a:lnTo>
                <a:lnTo>
                  <a:pt x="171" y="66"/>
                </a:lnTo>
                <a:lnTo>
                  <a:pt x="180" y="72"/>
                </a:lnTo>
                <a:lnTo>
                  <a:pt x="192" y="78"/>
                </a:lnTo>
                <a:lnTo>
                  <a:pt x="213" y="84"/>
                </a:lnTo>
                <a:lnTo>
                  <a:pt x="225" y="90"/>
                </a:lnTo>
                <a:lnTo>
                  <a:pt x="234" y="96"/>
                </a:lnTo>
                <a:lnTo>
                  <a:pt x="243" y="105"/>
                </a:lnTo>
                <a:lnTo>
                  <a:pt x="252" y="111"/>
                </a:lnTo>
                <a:lnTo>
                  <a:pt x="261" y="117"/>
                </a:lnTo>
                <a:lnTo>
                  <a:pt x="267" y="126"/>
                </a:lnTo>
                <a:lnTo>
                  <a:pt x="276" y="132"/>
                </a:lnTo>
                <a:lnTo>
                  <a:pt x="285" y="138"/>
                </a:lnTo>
                <a:lnTo>
                  <a:pt x="294" y="144"/>
                </a:lnTo>
                <a:lnTo>
                  <a:pt x="300" y="153"/>
                </a:lnTo>
                <a:lnTo>
                  <a:pt x="303" y="162"/>
                </a:lnTo>
                <a:lnTo>
                  <a:pt x="312" y="168"/>
                </a:lnTo>
                <a:lnTo>
                  <a:pt x="321" y="177"/>
                </a:lnTo>
                <a:lnTo>
                  <a:pt x="333" y="186"/>
                </a:lnTo>
                <a:lnTo>
                  <a:pt x="345" y="195"/>
                </a:lnTo>
                <a:lnTo>
                  <a:pt x="348" y="204"/>
                </a:lnTo>
                <a:lnTo>
                  <a:pt x="357" y="210"/>
                </a:lnTo>
                <a:lnTo>
                  <a:pt x="360" y="219"/>
                </a:lnTo>
                <a:lnTo>
                  <a:pt x="366" y="228"/>
                </a:lnTo>
                <a:lnTo>
                  <a:pt x="369" y="237"/>
                </a:lnTo>
                <a:lnTo>
                  <a:pt x="372" y="246"/>
                </a:lnTo>
                <a:lnTo>
                  <a:pt x="372" y="258"/>
                </a:lnTo>
                <a:lnTo>
                  <a:pt x="378" y="267"/>
                </a:lnTo>
                <a:lnTo>
                  <a:pt x="381" y="276"/>
                </a:lnTo>
              </a:path>
            </a:pathLst>
          </a:custGeom>
          <a:noFill/>
          <a:ln w="12700" cap="rnd" cmpd="sng">
            <a:solidFill>
              <a:schemeClr val="tx1"/>
            </a:solidFill>
            <a:prstDash val="solid"/>
            <a:round/>
            <a:headEnd type="none" w="med" len="med"/>
            <a:tailEnd type="none" w="med" len="med"/>
          </a:ln>
          <a:effectLst/>
        </p:spPr>
        <p:txBody>
          <a:bodyPr/>
          <a:lstStyle/>
          <a:p>
            <a:endParaRPr lang="zh-CN" altLang="en-US">
              <a:solidFill>
                <a:schemeClr val="tx1"/>
              </a:solidFill>
            </a:endParaRPr>
          </a:p>
        </p:txBody>
      </p:sp>
      <p:sp>
        <p:nvSpPr>
          <p:cNvPr id="206871" name="Freeform 23"/>
          <p:cNvSpPr>
            <a:spLocks/>
          </p:cNvSpPr>
          <p:nvPr/>
        </p:nvSpPr>
        <p:spPr bwMode="auto">
          <a:xfrm>
            <a:off x="977900" y="5976515"/>
            <a:ext cx="712788" cy="184150"/>
          </a:xfrm>
          <a:custGeom>
            <a:avLst/>
            <a:gdLst/>
            <a:ahLst/>
            <a:cxnLst>
              <a:cxn ang="0">
                <a:pos x="0" y="243"/>
              </a:cxn>
              <a:cxn ang="0">
                <a:pos x="12" y="243"/>
              </a:cxn>
              <a:cxn ang="0">
                <a:pos x="31" y="237"/>
              </a:cxn>
              <a:cxn ang="0">
                <a:pos x="40" y="234"/>
              </a:cxn>
              <a:cxn ang="0">
                <a:pos x="49" y="231"/>
              </a:cxn>
              <a:cxn ang="0">
                <a:pos x="59" y="225"/>
              </a:cxn>
              <a:cxn ang="0">
                <a:pos x="71" y="222"/>
              </a:cxn>
              <a:cxn ang="0">
                <a:pos x="80" y="216"/>
              </a:cxn>
              <a:cxn ang="0">
                <a:pos x="89" y="210"/>
              </a:cxn>
              <a:cxn ang="0">
                <a:pos x="99" y="204"/>
              </a:cxn>
              <a:cxn ang="0">
                <a:pos x="108" y="198"/>
              </a:cxn>
              <a:cxn ang="0">
                <a:pos x="117" y="195"/>
              </a:cxn>
              <a:cxn ang="0">
                <a:pos x="126" y="189"/>
              </a:cxn>
              <a:cxn ang="0">
                <a:pos x="136" y="183"/>
              </a:cxn>
              <a:cxn ang="0">
                <a:pos x="145" y="177"/>
              </a:cxn>
              <a:cxn ang="0">
                <a:pos x="154" y="174"/>
              </a:cxn>
              <a:cxn ang="0">
                <a:pos x="163" y="171"/>
              </a:cxn>
              <a:cxn ang="0">
                <a:pos x="173" y="165"/>
              </a:cxn>
              <a:cxn ang="0">
                <a:pos x="182" y="162"/>
              </a:cxn>
              <a:cxn ang="0">
                <a:pos x="194" y="156"/>
              </a:cxn>
              <a:cxn ang="0">
                <a:pos x="207" y="150"/>
              </a:cxn>
              <a:cxn ang="0">
                <a:pos x="213" y="141"/>
              </a:cxn>
              <a:cxn ang="0">
                <a:pos x="222" y="138"/>
              </a:cxn>
              <a:cxn ang="0">
                <a:pos x="231" y="129"/>
              </a:cxn>
              <a:cxn ang="0">
                <a:pos x="241" y="120"/>
              </a:cxn>
              <a:cxn ang="0">
                <a:pos x="247" y="111"/>
              </a:cxn>
              <a:cxn ang="0">
                <a:pos x="256" y="102"/>
              </a:cxn>
              <a:cxn ang="0">
                <a:pos x="259" y="93"/>
              </a:cxn>
              <a:cxn ang="0">
                <a:pos x="268" y="87"/>
              </a:cxn>
              <a:cxn ang="0">
                <a:pos x="271" y="78"/>
              </a:cxn>
              <a:cxn ang="0">
                <a:pos x="278" y="69"/>
              </a:cxn>
              <a:cxn ang="0">
                <a:pos x="284" y="60"/>
              </a:cxn>
              <a:cxn ang="0">
                <a:pos x="290" y="51"/>
              </a:cxn>
              <a:cxn ang="0">
                <a:pos x="293" y="42"/>
              </a:cxn>
              <a:cxn ang="0">
                <a:pos x="299" y="33"/>
              </a:cxn>
              <a:cxn ang="0">
                <a:pos x="308" y="27"/>
              </a:cxn>
              <a:cxn ang="0">
                <a:pos x="311" y="18"/>
              </a:cxn>
              <a:cxn ang="0">
                <a:pos x="321" y="15"/>
              </a:cxn>
              <a:cxn ang="0">
                <a:pos x="324" y="6"/>
              </a:cxn>
              <a:cxn ang="0">
                <a:pos x="333" y="0"/>
              </a:cxn>
            </a:cxnLst>
            <a:rect l="0" t="0" r="r" b="b"/>
            <a:pathLst>
              <a:path w="334" h="244">
                <a:moveTo>
                  <a:pt x="0" y="243"/>
                </a:moveTo>
                <a:lnTo>
                  <a:pt x="12" y="243"/>
                </a:lnTo>
                <a:lnTo>
                  <a:pt x="31" y="237"/>
                </a:lnTo>
                <a:lnTo>
                  <a:pt x="40" y="234"/>
                </a:lnTo>
                <a:lnTo>
                  <a:pt x="49" y="231"/>
                </a:lnTo>
                <a:lnTo>
                  <a:pt x="59" y="225"/>
                </a:lnTo>
                <a:lnTo>
                  <a:pt x="71" y="222"/>
                </a:lnTo>
                <a:lnTo>
                  <a:pt x="80" y="216"/>
                </a:lnTo>
                <a:lnTo>
                  <a:pt x="89" y="210"/>
                </a:lnTo>
                <a:lnTo>
                  <a:pt x="99" y="204"/>
                </a:lnTo>
                <a:lnTo>
                  <a:pt x="108" y="198"/>
                </a:lnTo>
                <a:lnTo>
                  <a:pt x="117" y="195"/>
                </a:lnTo>
                <a:lnTo>
                  <a:pt x="126" y="189"/>
                </a:lnTo>
                <a:lnTo>
                  <a:pt x="136" y="183"/>
                </a:lnTo>
                <a:lnTo>
                  <a:pt x="145" y="177"/>
                </a:lnTo>
                <a:lnTo>
                  <a:pt x="154" y="174"/>
                </a:lnTo>
                <a:lnTo>
                  <a:pt x="163" y="171"/>
                </a:lnTo>
                <a:lnTo>
                  <a:pt x="173" y="165"/>
                </a:lnTo>
                <a:lnTo>
                  <a:pt x="182" y="162"/>
                </a:lnTo>
                <a:lnTo>
                  <a:pt x="194" y="156"/>
                </a:lnTo>
                <a:lnTo>
                  <a:pt x="207" y="150"/>
                </a:lnTo>
                <a:lnTo>
                  <a:pt x="213" y="141"/>
                </a:lnTo>
                <a:lnTo>
                  <a:pt x="222" y="138"/>
                </a:lnTo>
                <a:lnTo>
                  <a:pt x="231" y="129"/>
                </a:lnTo>
                <a:lnTo>
                  <a:pt x="241" y="120"/>
                </a:lnTo>
                <a:lnTo>
                  <a:pt x="247" y="111"/>
                </a:lnTo>
                <a:lnTo>
                  <a:pt x="256" y="102"/>
                </a:lnTo>
                <a:lnTo>
                  <a:pt x="259" y="93"/>
                </a:lnTo>
                <a:lnTo>
                  <a:pt x="268" y="87"/>
                </a:lnTo>
                <a:lnTo>
                  <a:pt x="271" y="78"/>
                </a:lnTo>
                <a:lnTo>
                  <a:pt x="278" y="69"/>
                </a:lnTo>
                <a:lnTo>
                  <a:pt x="284" y="60"/>
                </a:lnTo>
                <a:lnTo>
                  <a:pt x="290" y="51"/>
                </a:lnTo>
                <a:lnTo>
                  <a:pt x="293" y="42"/>
                </a:lnTo>
                <a:lnTo>
                  <a:pt x="299" y="33"/>
                </a:lnTo>
                <a:lnTo>
                  <a:pt x="308" y="27"/>
                </a:lnTo>
                <a:lnTo>
                  <a:pt x="311" y="18"/>
                </a:lnTo>
                <a:lnTo>
                  <a:pt x="321" y="15"/>
                </a:lnTo>
                <a:lnTo>
                  <a:pt x="324" y="6"/>
                </a:lnTo>
                <a:lnTo>
                  <a:pt x="333" y="0"/>
                </a:lnTo>
              </a:path>
            </a:pathLst>
          </a:custGeom>
          <a:noFill/>
          <a:ln w="12700" cap="rnd" cmpd="sng">
            <a:solidFill>
              <a:schemeClr val="tx1"/>
            </a:solidFill>
            <a:prstDash val="solid"/>
            <a:round/>
            <a:headEnd type="none" w="med" len="med"/>
            <a:tailEnd type="none" w="med" len="med"/>
          </a:ln>
          <a:effectLst/>
        </p:spPr>
        <p:txBody>
          <a:bodyPr/>
          <a:lstStyle/>
          <a:p>
            <a:endParaRPr lang="zh-CN" altLang="en-US">
              <a:solidFill>
                <a:schemeClr val="tx1"/>
              </a:solidFill>
            </a:endParaRPr>
          </a:p>
        </p:txBody>
      </p:sp>
      <p:sp>
        <p:nvSpPr>
          <p:cNvPr id="206872" name="Rectangle 24"/>
          <p:cNvSpPr>
            <a:spLocks noChangeArrowheads="1"/>
          </p:cNvSpPr>
          <p:nvPr/>
        </p:nvSpPr>
        <p:spPr bwMode="auto">
          <a:xfrm>
            <a:off x="474663" y="5128790"/>
            <a:ext cx="862481" cy="366767"/>
          </a:xfrm>
          <a:prstGeom prst="rect">
            <a:avLst/>
          </a:prstGeom>
          <a:noFill/>
          <a:ln w="12700">
            <a:noFill/>
            <a:miter lim="800000"/>
            <a:headEnd/>
            <a:tailEnd/>
          </a:ln>
          <a:effectLst/>
        </p:spPr>
        <p:txBody>
          <a:bodyPr wrap="none" lIns="90488" tIns="44450" rIns="90488" bIns="44450">
            <a:spAutoFit/>
          </a:bodyPr>
          <a:lstStyle/>
          <a:p>
            <a:pPr algn="l" defTabSz="762000" eaLnBrk="0" hangingPunct="0"/>
            <a:r>
              <a:rPr lang="en-US" altLang="zh-CN">
                <a:solidFill>
                  <a:schemeClr val="tx1"/>
                </a:solidFill>
                <a:latin typeface="Arial" pitchFamily="34" charset="0"/>
                <a:ea typeface="黑体" pitchFamily="49" charset="-122"/>
              </a:rPr>
              <a:t>Host A</a:t>
            </a:r>
          </a:p>
        </p:txBody>
      </p:sp>
      <p:sp>
        <p:nvSpPr>
          <p:cNvPr id="206873" name="Rectangle 25"/>
          <p:cNvSpPr>
            <a:spLocks noChangeArrowheads="1"/>
          </p:cNvSpPr>
          <p:nvPr/>
        </p:nvSpPr>
        <p:spPr bwMode="auto">
          <a:xfrm>
            <a:off x="7718425" y="5128790"/>
            <a:ext cx="875241" cy="366767"/>
          </a:xfrm>
          <a:prstGeom prst="rect">
            <a:avLst/>
          </a:prstGeom>
          <a:noFill/>
          <a:ln w="12700">
            <a:noFill/>
            <a:miter lim="800000"/>
            <a:headEnd/>
            <a:tailEnd/>
          </a:ln>
          <a:effectLst/>
        </p:spPr>
        <p:txBody>
          <a:bodyPr wrap="none" lIns="90488" tIns="44450" rIns="90488" bIns="44450">
            <a:spAutoFit/>
          </a:bodyPr>
          <a:lstStyle/>
          <a:p>
            <a:pPr algn="l" defTabSz="762000" eaLnBrk="0" hangingPunct="0"/>
            <a:r>
              <a:rPr lang="en-US" altLang="zh-CN">
                <a:solidFill>
                  <a:schemeClr val="tx1"/>
                </a:solidFill>
                <a:latin typeface="Arial" pitchFamily="34" charset="0"/>
                <a:ea typeface="黑体" pitchFamily="49" charset="-122"/>
              </a:rPr>
              <a:t>Host B</a:t>
            </a:r>
          </a:p>
        </p:txBody>
      </p:sp>
      <p:sp>
        <p:nvSpPr>
          <p:cNvPr id="206874" name="Freeform 26"/>
          <p:cNvSpPr>
            <a:spLocks/>
          </p:cNvSpPr>
          <p:nvPr/>
        </p:nvSpPr>
        <p:spPr bwMode="auto">
          <a:xfrm>
            <a:off x="936625" y="2963440"/>
            <a:ext cx="7332663" cy="1751013"/>
          </a:xfrm>
          <a:custGeom>
            <a:avLst/>
            <a:gdLst/>
            <a:ahLst/>
            <a:cxnLst>
              <a:cxn ang="0">
                <a:pos x="0" y="0"/>
              </a:cxn>
              <a:cxn ang="0">
                <a:pos x="0" y="996"/>
              </a:cxn>
              <a:cxn ang="0">
                <a:pos x="9" y="1056"/>
              </a:cxn>
              <a:cxn ang="0">
                <a:pos x="36" y="1094"/>
              </a:cxn>
              <a:cxn ang="0">
                <a:pos x="75" y="1110"/>
              </a:cxn>
              <a:cxn ang="0">
                <a:pos x="127" y="1116"/>
              </a:cxn>
              <a:cxn ang="0">
                <a:pos x="1211" y="1116"/>
              </a:cxn>
              <a:cxn ang="0">
                <a:pos x="1250" y="1116"/>
              </a:cxn>
              <a:cxn ang="0">
                <a:pos x="1287" y="1100"/>
              </a:cxn>
              <a:cxn ang="0">
                <a:pos x="1305" y="1056"/>
              </a:cxn>
              <a:cxn ang="0">
                <a:pos x="1308" y="1022"/>
              </a:cxn>
              <a:cxn ang="0">
                <a:pos x="1308" y="307"/>
              </a:cxn>
              <a:cxn ang="0">
                <a:pos x="1311" y="261"/>
              </a:cxn>
              <a:cxn ang="0">
                <a:pos x="1376" y="191"/>
              </a:cxn>
              <a:cxn ang="0">
                <a:pos x="1620" y="191"/>
              </a:cxn>
              <a:cxn ang="0">
                <a:pos x="1676" y="252"/>
              </a:cxn>
              <a:cxn ang="0">
                <a:pos x="1680" y="280"/>
              </a:cxn>
              <a:cxn ang="0">
                <a:pos x="1680" y="1014"/>
              </a:cxn>
              <a:cxn ang="0">
                <a:pos x="1683" y="1047"/>
              </a:cxn>
              <a:cxn ang="0">
                <a:pos x="1701" y="1100"/>
              </a:cxn>
              <a:cxn ang="0">
                <a:pos x="1755" y="1116"/>
              </a:cxn>
              <a:cxn ang="0">
                <a:pos x="1808" y="1116"/>
              </a:cxn>
              <a:cxn ang="0">
                <a:pos x="2486" y="1116"/>
              </a:cxn>
              <a:cxn ang="0">
                <a:pos x="2564" y="1116"/>
              </a:cxn>
              <a:cxn ang="0">
                <a:pos x="2600" y="1091"/>
              </a:cxn>
              <a:cxn ang="0">
                <a:pos x="2608" y="999"/>
              </a:cxn>
              <a:cxn ang="0">
                <a:pos x="2608" y="264"/>
              </a:cxn>
              <a:cxn ang="0">
                <a:pos x="2616" y="227"/>
              </a:cxn>
              <a:cxn ang="0">
                <a:pos x="2676" y="191"/>
              </a:cxn>
              <a:cxn ang="0">
                <a:pos x="2868" y="195"/>
              </a:cxn>
              <a:cxn ang="0">
                <a:pos x="2928" y="251"/>
              </a:cxn>
              <a:cxn ang="0">
                <a:pos x="2928" y="280"/>
              </a:cxn>
              <a:cxn ang="0">
                <a:pos x="2928" y="1002"/>
              </a:cxn>
              <a:cxn ang="0">
                <a:pos x="2944" y="1087"/>
              </a:cxn>
              <a:cxn ang="0">
                <a:pos x="3014" y="1116"/>
              </a:cxn>
              <a:cxn ang="0">
                <a:pos x="3071" y="1116"/>
              </a:cxn>
              <a:cxn ang="0">
                <a:pos x="4117" y="1116"/>
              </a:cxn>
              <a:cxn ang="0">
                <a:pos x="4190" y="1116"/>
              </a:cxn>
              <a:cxn ang="0">
                <a:pos x="4251" y="1097"/>
              </a:cxn>
              <a:cxn ang="0">
                <a:pos x="4269" y="1044"/>
              </a:cxn>
              <a:cxn ang="0">
                <a:pos x="4271" y="994"/>
              </a:cxn>
              <a:cxn ang="0">
                <a:pos x="4272" y="0"/>
              </a:cxn>
            </a:cxnLst>
            <a:rect l="0" t="0" r="r" b="b"/>
            <a:pathLst>
              <a:path w="4272" h="1138">
                <a:moveTo>
                  <a:pt x="0" y="0"/>
                </a:moveTo>
                <a:lnTo>
                  <a:pt x="0" y="996"/>
                </a:lnTo>
                <a:lnTo>
                  <a:pt x="9" y="1056"/>
                </a:lnTo>
                <a:lnTo>
                  <a:pt x="36" y="1094"/>
                </a:lnTo>
                <a:lnTo>
                  <a:pt x="75" y="1110"/>
                </a:lnTo>
                <a:lnTo>
                  <a:pt x="127" y="1116"/>
                </a:lnTo>
                <a:lnTo>
                  <a:pt x="1211" y="1116"/>
                </a:lnTo>
                <a:lnTo>
                  <a:pt x="1250" y="1116"/>
                </a:lnTo>
                <a:lnTo>
                  <a:pt x="1287" y="1100"/>
                </a:lnTo>
                <a:lnTo>
                  <a:pt x="1305" y="1056"/>
                </a:lnTo>
                <a:lnTo>
                  <a:pt x="1308" y="1022"/>
                </a:lnTo>
                <a:lnTo>
                  <a:pt x="1308" y="307"/>
                </a:lnTo>
                <a:lnTo>
                  <a:pt x="1311" y="261"/>
                </a:lnTo>
                <a:cubicBezTo>
                  <a:pt x="1322" y="241"/>
                  <a:pt x="1325" y="202"/>
                  <a:pt x="1376" y="191"/>
                </a:cubicBezTo>
                <a:cubicBezTo>
                  <a:pt x="1430" y="181"/>
                  <a:pt x="1567" y="182"/>
                  <a:pt x="1620" y="191"/>
                </a:cubicBezTo>
                <a:cubicBezTo>
                  <a:pt x="1673" y="200"/>
                  <a:pt x="1669" y="238"/>
                  <a:pt x="1676" y="252"/>
                </a:cubicBezTo>
                <a:lnTo>
                  <a:pt x="1680" y="280"/>
                </a:lnTo>
                <a:lnTo>
                  <a:pt x="1680" y="1014"/>
                </a:lnTo>
                <a:lnTo>
                  <a:pt x="1683" y="1047"/>
                </a:lnTo>
                <a:lnTo>
                  <a:pt x="1701" y="1100"/>
                </a:lnTo>
                <a:lnTo>
                  <a:pt x="1755" y="1116"/>
                </a:lnTo>
                <a:lnTo>
                  <a:pt x="1808" y="1116"/>
                </a:lnTo>
                <a:lnTo>
                  <a:pt x="2486" y="1116"/>
                </a:lnTo>
                <a:lnTo>
                  <a:pt x="2564" y="1116"/>
                </a:lnTo>
                <a:cubicBezTo>
                  <a:pt x="2583" y="1112"/>
                  <a:pt x="2593" y="1111"/>
                  <a:pt x="2600" y="1091"/>
                </a:cubicBezTo>
                <a:cubicBezTo>
                  <a:pt x="2607" y="1072"/>
                  <a:pt x="2610" y="1138"/>
                  <a:pt x="2608" y="999"/>
                </a:cubicBezTo>
                <a:lnTo>
                  <a:pt x="2608" y="264"/>
                </a:lnTo>
                <a:lnTo>
                  <a:pt x="2616" y="227"/>
                </a:lnTo>
                <a:cubicBezTo>
                  <a:pt x="2627" y="215"/>
                  <a:pt x="2634" y="196"/>
                  <a:pt x="2676" y="191"/>
                </a:cubicBezTo>
                <a:cubicBezTo>
                  <a:pt x="2721" y="184"/>
                  <a:pt x="2824" y="187"/>
                  <a:pt x="2868" y="195"/>
                </a:cubicBezTo>
                <a:cubicBezTo>
                  <a:pt x="2912" y="203"/>
                  <a:pt x="2925" y="238"/>
                  <a:pt x="2928" y="251"/>
                </a:cubicBezTo>
                <a:lnTo>
                  <a:pt x="2928" y="280"/>
                </a:lnTo>
                <a:cubicBezTo>
                  <a:pt x="2928" y="280"/>
                  <a:pt x="2925" y="867"/>
                  <a:pt x="2928" y="1002"/>
                </a:cubicBezTo>
                <a:cubicBezTo>
                  <a:pt x="2930" y="1136"/>
                  <a:pt x="2930" y="1068"/>
                  <a:pt x="2944" y="1087"/>
                </a:cubicBezTo>
                <a:cubicBezTo>
                  <a:pt x="2958" y="1107"/>
                  <a:pt x="2995" y="1113"/>
                  <a:pt x="3014" y="1116"/>
                </a:cubicBezTo>
                <a:lnTo>
                  <a:pt x="3071" y="1116"/>
                </a:lnTo>
                <a:lnTo>
                  <a:pt x="4117" y="1116"/>
                </a:lnTo>
                <a:lnTo>
                  <a:pt x="4190" y="1116"/>
                </a:lnTo>
                <a:lnTo>
                  <a:pt x="4251" y="1097"/>
                </a:lnTo>
                <a:lnTo>
                  <a:pt x="4269" y="1044"/>
                </a:lnTo>
                <a:lnTo>
                  <a:pt x="4271" y="994"/>
                </a:lnTo>
                <a:lnTo>
                  <a:pt x="4272" y="0"/>
                </a:lnTo>
              </a:path>
            </a:pathLst>
          </a:custGeom>
          <a:noFill/>
          <a:ln w="76200" cap="flat" cmpd="sng">
            <a:solidFill>
              <a:srgbClr val="FF0000"/>
            </a:solidFill>
            <a:prstDash val="sysDot"/>
            <a:round/>
            <a:headEnd type="none" w="med" len="lg"/>
            <a:tailEnd type="none" w="med" len="lg"/>
          </a:ln>
          <a:effectLst/>
        </p:spPr>
        <p:txBody>
          <a:bodyPr/>
          <a:lstStyle/>
          <a:p>
            <a:endParaRPr lang="zh-CN" altLang="en-US">
              <a:solidFill>
                <a:schemeClr val="tx1"/>
              </a:solidFill>
            </a:endParaRPr>
          </a:p>
        </p:txBody>
      </p:sp>
      <p:sp>
        <p:nvSpPr>
          <p:cNvPr id="206875" name="Rectangle 27"/>
          <p:cNvSpPr>
            <a:spLocks noChangeArrowheads="1"/>
          </p:cNvSpPr>
          <p:nvPr/>
        </p:nvSpPr>
        <p:spPr bwMode="auto">
          <a:xfrm>
            <a:off x="1691680" y="764704"/>
            <a:ext cx="2114550" cy="363538"/>
          </a:xfrm>
          <a:prstGeom prst="rect">
            <a:avLst/>
          </a:prstGeom>
          <a:noFill/>
          <a:ln w="12700">
            <a:noFill/>
            <a:miter lim="800000"/>
            <a:headEnd/>
            <a:tailEnd/>
          </a:ln>
          <a:effectLst/>
        </p:spPr>
        <p:txBody>
          <a:bodyPr wrap="none" lIns="90488" tIns="44450" rIns="90488" bIns="44450">
            <a:spAutoFit/>
          </a:bodyPr>
          <a:lstStyle/>
          <a:p>
            <a:pPr algn="l" defTabSz="762000" eaLnBrk="0" hangingPunct="0"/>
            <a:r>
              <a:rPr lang="en-US" altLang="zh-CN" sz="1800" dirty="0">
                <a:solidFill>
                  <a:schemeClr val="tx1"/>
                </a:solidFill>
                <a:latin typeface="Tahoma" pitchFamily="34" charset="0"/>
                <a:ea typeface="黑体" pitchFamily="49" charset="-122"/>
              </a:rPr>
              <a:t>Application </a:t>
            </a:r>
            <a:r>
              <a:rPr kumimoji="0" lang="en-US" altLang="zh-CN" sz="1800" dirty="0">
                <a:solidFill>
                  <a:schemeClr val="tx1"/>
                </a:solidFill>
                <a:latin typeface="Tahoma" pitchFamily="34" charset="0"/>
              </a:rPr>
              <a:t>process</a:t>
            </a:r>
          </a:p>
        </p:txBody>
      </p:sp>
      <p:sp>
        <p:nvSpPr>
          <p:cNvPr id="206876" name="Rectangle 28"/>
          <p:cNvSpPr>
            <a:spLocks noChangeArrowheads="1"/>
          </p:cNvSpPr>
          <p:nvPr/>
        </p:nvSpPr>
        <p:spPr bwMode="auto">
          <a:xfrm>
            <a:off x="5076056" y="764704"/>
            <a:ext cx="2365375" cy="363538"/>
          </a:xfrm>
          <a:prstGeom prst="rect">
            <a:avLst/>
          </a:prstGeom>
          <a:noFill/>
          <a:ln w="12700">
            <a:noFill/>
            <a:miter lim="800000"/>
            <a:headEnd/>
            <a:tailEnd/>
          </a:ln>
          <a:effectLst/>
        </p:spPr>
        <p:txBody>
          <a:bodyPr lIns="90488" tIns="44450" rIns="90488" bIns="44450">
            <a:spAutoFit/>
          </a:bodyPr>
          <a:lstStyle/>
          <a:p>
            <a:pPr algn="r" defTabSz="762000" eaLnBrk="0" hangingPunct="0"/>
            <a:r>
              <a:rPr lang="en-US" altLang="zh-CN" sz="1800" dirty="0">
                <a:solidFill>
                  <a:schemeClr val="tx1"/>
                </a:solidFill>
                <a:latin typeface="Tahoma" pitchFamily="34" charset="0"/>
                <a:ea typeface="黑体" pitchFamily="49" charset="-122"/>
              </a:rPr>
              <a:t>Application </a:t>
            </a:r>
            <a:r>
              <a:rPr kumimoji="0" lang="en-US" altLang="zh-CN" sz="1800" dirty="0">
                <a:solidFill>
                  <a:schemeClr val="tx1"/>
                </a:solidFill>
                <a:latin typeface="Tahoma" pitchFamily="34" charset="0"/>
              </a:rPr>
              <a:t>process</a:t>
            </a:r>
          </a:p>
        </p:txBody>
      </p:sp>
      <p:sp>
        <p:nvSpPr>
          <p:cNvPr id="206877" name="Rectangle 29"/>
          <p:cNvSpPr>
            <a:spLocks noChangeArrowheads="1"/>
          </p:cNvSpPr>
          <p:nvPr/>
        </p:nvSpPr>
        <p:spPr bwMode="auto">
          <a:xfrm>
            <a:off x="3011488" y="5408190"/>
            <a:ext cx="1067601" cy="366767"/>
          </a:xfrm>
          <a:prstGeom prst="rect">
            <a:avLst/>
          </a:prstGeom>
          <a:noFill/>
          <a:ln w="12700">
            <a:noFill/>
            <a:miter lim="800000"/>
            <a:headEnd/>
            <a:tailEnd/>
          </a:ln>
          <a:effectLst/>
        </p:spPr>
        <p:txBody>
          <a:bodyPr wrap="none" lIns="90488" tIns="44450" rIns="90488" bIns="44450">
            <a:spAutoFit/>
          </a:bodyPr>
          <a:lstStyle/>
          <a:p>
            <a:pPr algn="l" defTabSz="762000" eaLnBrk="0" hangingPunct="0"/>
            <a:r>
              <a:rPr lang="en-US" altLang="zh-CN">
                <a:solidFill>
                  <a:schemeClr val="tx1"/>
                </a:solidFill>
                <a:latin typeface="Arial" pitchFamily="34" charset="0"/>
                <a:ea typeface="黑体" pitchFamily="49" charset="-122"/>
              </a:rPr>
              <a:t>Router 1</a:t>
            </a:r>
          </a:p>
        </p:txBody>
      </p:sp>
      <p:pic>
        <p:nvPicPr>
          <p:cNvPr id="206878" name="Picture 30"/>
          <p:cNvPicPr>
            <a:picLocks noChangeArrowheads="1"/>
          </p:cNvPicPr>
          <p:nvPr/>
        </p:nvPicPr>
        <p:blipFill>
          <a:blip r:embed="rId3" cstate="print"/>
          <a:srcRect/>
          <a:stretch>
            <a:fillRect/>
          </a:stretch>
        </p:blipFill>
        <p:spPr bwMode="auto">
          <a:xfrm>
            <a:off x="3089275" y="5755853"/>
            <a:ext cx="723900" cy="430212"/>
          </a:xfrm>
          <a:prstGeom prst="rect">
            <a:avLst/>
          </a:prstGeom>
          <a:noFill/>
          <a:ln w="12699">
            <a:noFill/>
            <a:miter lim="800000"/>
            <a:headEnd/>
            <a:tailEnd/>
          </a:ln>
          <a:effectLst/>
        </p:spPr>
      </p:pic>
      <p:sp>
        <p:nvSpPr>
          <p:cNvPr id="206879" name="Rectangle 31"/>
          <p:cNvSpPr>
            <a:spLocks noChangeArrowheads="1"/>
          </p:cNvSpPr>
          <p:nvPr/>
        </p:nvSpPr>
        <p:spPr bwMode="auto">
          <a:xfrm>
            <a:off x="5218113" y="5408190"/>
            <a:ext cx="1067601" cy="366767"/>
          </a:xfrm>
          <a:prstGeom prst="rect">
            <a:avLst/>
          </a:prstGeom>
          <a:noFill/>
          <a:ln w="12700">
            <a:noFill/>
            <a:miter lim="800000"/>
            <a:headEnd/>
            <a:tailEnd/>
          </a:ln>
          <a:effectLst/>
        </p:spPr>
        <p:txBody>
          <a:bodyPr wrap="none" lIns="90488" tIns="44450" rIns="90488" bIns="44450">
            <a:spAutoFit/>
          </a:bodyPr>
          <a:lstStyle/>
          <a:p>
            <a:pPr algn="l" defTabSz="762000" eaLnBrk="0" hangingPunct="0"/>
            <a:r>
              <a:rPr lang="en-US" altLang="zh-CN">
                <a:solidFill>
                  <a:schemeClr val="tx1"/>
                </a:solidFill>
                <a:latin typeface="Arial" pitchFamily="34" charset="0"/>
                <a:ea typeface="黑体" pitchFamily="49" charset="-122"/>
              </a:rPr>
              <a:t>Router 2</a:t>
            </a:r>
          </a:p>
        </p:txBody>
      </p:sp>
      <p:sp>
        <p:nvSpPr>
          <p:cNvPr id="206880" name="Oval 32"/>
          <p:cNvSpPr>
            <a:spLocks noChangeArrowheads="1"/>
          </p:cNvSpPr>
          <p:nvPr/>
        </p:nvSpPr>
        <p:spPr bwMode="auto">
          <a:xfrm>
            <a:off x="498475" y="5605040"/>
            <a:ext cx="631825" cy="314325"/>
          </a:xfrm>
          <a:prstGeom prst="ellipse">
            <a:avLst/>
          </a:prstGeom>
          <a:solidFill>
            <a:srgbClr val="FFCCFF"/>
          </a:solidFill>
          <a:ln w="12700">
            <a:solidFill>
              <a:schemeClr val="tx1"/>
            </a:solidFill>
            <a:round/>
            <a:headEnd/>
            <a:tailEnd/>
          </a:ln>
          <a:effectLst/>
        </p:spPr>
        <p:txBody>
          <a:bodyPr wrap="none" anchor="ctr"/>
          <a:lstStyle/>
          <a:p>
            <a:endParaRPr lang="zh-CN" altLang="en-US">
              <a:solidFill>
                <a:schemeClr val="tx1"/>
              </a:solidFill>
            </a:endParaRPr>
          </a:p>
        </p:txBody>
      </p:sp>
      <p:sp>
        <p:nvSpPr>
          <p:cNvPr id="206881" name="Rectangle 33"/>
          <p:cNvSpPr>
            <a:spLocks noChangeArrowheads="1"/>
          </p:cNvSpPr>
          <p:nvPr/>
        </p:nvSpPr>
        <p:spPr bwMode="auto">
          <a:xfrm>
            <a:off x="542925" y="5554240"/>
            <a:ext cx="575480" cy="366767"/>
          </a:xfrm>
          <a:prstGeom prst="rect">
            <a:avLst/>
          </a:prstGeom>
          <a:noFill/>
          <a:ln w="12700">
            <a:noFill/>
            <a:miter lim="800000"/>
            <a:headEnd/>
            <a:tailEnd/>
          </a:ln>
          <a:effectLst/>
        </p:spPr>
        <p:txBody>
          <a:bodyPr wrap="none" lIns="90488" tIns="44450" rIns="90488" bIns="44450">
            <a:spAutoFit/>
          </a:bodyPr>
          <a:lstStyle/>
          <a:p>
            <a:pPr algn="l" defTabSz="762000" eaLnBrk="0" hangingPunct="0"/>
            <a:r>
              <a:rPr lang="en-US" altLang="zh-CN">
                <a:solidFill>
                  <a:schemeClr val="tx1"/>
                </a:solidFill>
                <a:latin typeface="Arial" pitchFamily="34" charset="0"/>
                <a:ea typeface="黑体" pitchFamily="49" charset="-122"/>
              </a:rPr>
              <a:t>AP</a:t>
            </a:r>
            <a:r>
              <a:rPr lang="en-US" altLang="zh-CN" baseline="-25000">
                <a:solidFill>
                  <a:schemeClr val="tx1"/>
                </a:solidFill>
                <a:latin typeface="Arial" pitchFamily="34" charset="0"/>
                <a:ea typeface="黑体" pitchFamily="49" charset="-122"/>
              </a:rPr>
              <a:t>1</a:t>
            </a:r>
            <a:endParaRPr lang="en-US" altLang="zh-CN">
              <a:solidFill>
                <a:schemeClr val="tx1"/>
              </a:solidFill>
              <a:latin typeface="Arial" pitchFamily="34" charset="0"/>
              <a:ea typeface="黑体" pitchFamily="49" charset="-122"/>
            </a:endParaRPr>
          </a:p>
        </p:txBody>
      </p:sp>
      <p:sp>
        <p:nvSpPr>
          <p:cNvPr id="206882" name="Oval 34"/>
          <p:cNvSpPr>
            <a:spLocks noChangeArrowheads="1"/>
          </p:cNvSpPr>
          <p:nvPr/>
        </p:nvSpPr>
        <p:spPr bwMode="auto">
          <a:xfrm>
            <a:off x="8140700" y="890165"/>
            <a:ext cx="631825" cy="355600"/>
          </a:xfrm>
          <a:prstGeom prst="ellipse">
            <a:avLst/>
          </a:prstGeom>
          <a:solidFill>
            <a:srgbClr val="FFCCFF"/>
          </a:solidFill>
          <a:ln w="12700">
            <a:solidFill>
              <a:schemeClr val="tx1"/>
            </a:solidFill>
            <a:round/>
            <a:headEnd/>
            <a:tailEnd/>
          </a:ln>
          <a:effectLst/>
        </p:spPr>
        <p:txBody>
          <a:bodyPr wrap="none" anchor="ctr"/>
          <a:lstStyle/>
          <a:p>
            <a:endParaRPr lang="zh-CN" altLang="en-US">
              <a:solidFill>
                <a:schemeClr val="tx1"/>
              </a:solidFill>
            </a:endParaRPr>
          </a:p>
        </p:txBody>
      </p:sp>
      <p:sp>
        <p:nvSpPr>
          <p:cNvPr id="206883" name="Line 35"/>
          <p:cNvSpPr>
            <a:spLocks noChangeShapeType="1"/>
          </p:cNvSpPr>
          <p:nvPr/>
        </p:nvSpPr>
        <p:spPr bwMode="auto">
          <a:xfrm rot="5400000">
            <a:off x="3005138" y="3914353"/>
            <a:ext cx="946150" cy="0"/>
          </a:xfrm>
          <a:prstGeom prst="line">
            <a:avLst/>
          </a:prstGeom>
          <a:noFill/>
          <a:ln w="12700">
            <a:solidFill>
              <a:schemeClr val="tx1"/>
            </a:solidFill>
            <a:round/>
            <a:headEnd/>
            <a:tailEnd/>
          </a:ln>
          <a:effectLst/>
        </p:spPr>
        <p:txBody>
          <a:bodyPr wrap="none" anchor="ctr"/>
          <a:lstStyle/>
          <a:p>
            <a:endParaRPr lang="zh-CN" altLang="en-US">
              <a:solidFill>
                <a:schemeClr val="tx1"/>
              </a:solidFill>
            </a:endParaRPr>
          </a:p>
        </p:txBody>
      </p:sp>
      <p:sp>
        <p:nvSpPr>
          <p:cNvPr id="206884" name="Line 36"/>
          <p:cNvSpPr>
            <a:spLocks noChangeShapeType="1"/>
          </p:cNvSpPr>
          <p:nvPr/>
        </p:nvSpPr>
        <p:spPr bwMode="auto">
          <a:xfrm rot="5400000">
            <a:off x="5195093" y="3911972"/>
            <a:ext cx="957263" cy="0"/>
          </a:xfrm>
          <a:prstGeom prst="line">
            <a:avLst/>
          </a:prstGeom>
          <a:noFill/>
          <a:ln w="12700">
            <a:solidFill>
              <a:schemeClr val="tx1"/>
            </a:solidFill>
            <a:round/>
            <a:headEnd/>
            <a:tailEnd/>
          </a:ln>
          <a:effectLst/>
        </p:spPr>
        <p:txBody>
          <a:bodyPr wrap="none" anchor="ctr"/>
          <a:lstStyle/>
          <a:p>
            <a:endParaRPr lang="zh-CN" altLang="en-US">
              <a:solidFill>
                <a:schemeClr val="tx1"/>
              </a:solidFill>
            </a:endParaRPr>
          </a:p>
        </p:txBody>
      </p:sp>
      <p:pic>
        <p:nvPicPr>
          <p:cNvPr id="206885" name="Picture 37"/>
          <p:cNvPicPr>
            <a:picLocks noChangeArrowheads="1"/>
          </p:cNvPicPr>
          <p:nvPr/>
        </p:nvPicPr>
        <p:blipFill>
          <a:blip r:embed="rId4" cstate="print"/>
          <a:srcRect/>
          <a:stretch>
            <a:fillRect/>
          </a:stretch>
        </p:blipFill>
        <p:spPr bwMode="auto">
          <a:xfrm>
            <a:off x="6334125" y="5668540"/>
            <a:ext cx="904875" cy="542925"/>
          </a:xfrm>
          <a:prstGeom prst="rect">
            <a:avLst/>
          </a:prstGeom>
          <a:noFill/>
          <a:ln w="9525">
            <a:noFill/>
            <a:miter lim="800000"/>
            <a:headEnd/>
            <a:tailEnd/>
          </a:ln>
          <a:effectLst/>
        </p:spPr>
      </p:pic>
      <p:sp>
        <p:nvSpPr>
          <p:cNvPr id="206886" name="Rectangle 38"/>
          <p:cNvSpPr>
            <a:spLocks noChangeArrowheads="1"/>
          </p:cNvSpPr>
          <p:nvPr/>
        </p:nvSpPr>
        <p:spPr bwMode="auto">
          <a:xfrm>
            <a:off x="6403975" y="5749503"/>
            <a:ext cx="716544" cy="366767"/>
          </a:xfrm>
          <a:prstGeom prst="rect">
            <a:avLst/>
          </a:prstGeom>
          <a:noFill/>
          <a:ln w="12700">
            <a:noFill/>
            <a:miter lim="800000"/>
            <a:headEnd/>
            <a:tailEnd/>
          </a:ln>
          <a:effectLst/>
        </p:spPr>
        <p:txBody>
          <a:bodyPr wrap="none" lIns="90488" tIns="44450" rIns="90488" bIns="44450">
            <a:spAutoFit/>
          </a:bodyPr>
          <a:lstStyle/>
          <a:p>
            <a:pPr algn="l" defTabSz="762000" eaLnBrk="0" hangingPunct="0"/>
            <a:r>
              <a:rPr lang="en-US" altLang="zh-CN">
                <a:solidFill>
                  <a:schemeClr val="tx1"/>
                </a:solidFill>
                <a:latin typeface="Arial" pitchFamily="34" charset="0"/>
                <a:ea typeface="黑体" pitchFamily="49" charset="-122"/>
              </a:rPr>
              <a:t>LAN</a:t>
            </a:r>
            <a:r>
              <a:rPr lang="en-US" altLang="zh-CN" baseline="-25000">
                <a:solidFill>
                  <a:schemeClr val="tx1"/>
                </a:solidFill>
                <a:latin typeface="Arial" pitchFamily="34" charset="0"/>
                <a:ea typeface="黑体" pitchFamily="49" charset="-122"/>
              </a:rPr>
              <a:t>2</a:t>
            </a:r>
            <a:endParaRPr lang="en-US" altLang="zh-CN">
              <a:solidFill>
                <a:schemeClr val="tx1"/>
              </a:solidFill>
              <a:latin typeface="Arial" pitchFamily="34" charset="0"/>
              <a:ea typeface="黑体" pitchFamily="49" charset="-122"/>
            </a:endParaRPr>
          </a:p>
        </p:txBody>
      </p:sp>
      <p:pic>
        <p:nvPicPr>
          <p:cNvPr id="206887" name="Picture 39"/>
          <p:cNvPicPr>
            <a:picLocks noChangeArrowheads="1"/>
          </p:cNvPicPr>
          <p:nvPr/>
        </p:nvPicPr>
        <p:blipFill>
          <a:blip r:embed="rId4" cstate="print"/>
          <a:srcRect/>
          <a:stretch>
            <a:fillRect/>
          </a:stretch>
        </p:blipFill>
        <p:spPr bwMode="auto">
          <a:xfrm>
            <a:off x="4108450" y="5668540"/>
            <a:ext cx="989013" cy="542925"/>
          </a:xfrm>
          <a:prstGeom prst="rect">
            <a:avLst/>
          </a:prstGeom>
          <a:noFill/>
          <a:ln w="9525">
            <a:noFill/>
            <a:miter lim="800000"/>
            <a:headEnd/>
            <a:tailEnd/>
          </a:ln>
          <a:effectLst/>
        </p:spPr>
      </p:pic>
      <p:sp>
        <p:nvSpPr>
          <p:cNvPr id="206888" name="Rectangle 40"/>
          <p:cNvSpPr>
            <a:spLocks noChangeArrowheads="1"/>
          </p:cNvSpPr>
          <p:nvPr/>
        </p:nvSpPr>
        <p:spPr bwMode="auto">
          <a:xfrm>
            <a:off x="4222750" y="5760615"/>
            <a:ext cx="712760" cy="366767"/>
          </a:xfrm>
          <a:prstGeom prst="rect">
            <a:avLst/>
          </a:prstGeom>
          <a:noFill/>
          <a:ln w="12700">
            <a:noFill/>
            <a:miter lim="800000"/>
            <a:headEnd/>
            <a:tailEnd/>
          </a:ln>
          <a:effectLst/>
        </p:spPr>
        <p:txBody>
          <a:bodyPr wrap="none" lIns="90488" tIns="44450" rIns="90488" bIns="44450">
            <a:spAutoFit/>
          </a:bodyPr>
          <a:lstStyle/>
          <a:p>
            <a:pPr algn="l" defTabSz="762000" eaLnBrk="0" hangingPunct="0"/>
            <a:r>
              <a:rPr lang="en-US" altLang="zh-CN">
                <a:solidFill>
                  <a:schemeClr val="tx1"/>
                </a:solidFill>
                <a:latin typeface="Arial" pitchFamily="34" charset="0"/>
                <a:ea typeface="黑体" pitchFamily="49" charset="-122"/>
              </a:rPr>
              <a:t>WAN</a:t>
            </a:r>
          </a:p>
        </p:txBody>
      </p:sp>
      <p:sp>
        <p:nvSpPr>
          <p:cNvPr id="206889" name="Oval 41"/>
          <p:cNvSpPr>
            <a:spLocks noChangeArrowheads="1"/>
          </p:cNvSpPr>
          <p:nvPr/>
        </p:nvSpPr>
        <p:spPr bwMode="auto">
          <a:xfrm>
            <a:off x="1616075" y="5889203"/>
            <a:ext cx="153988" cy="138112"/>
          </a:xfrm>
          <a:prstGeom prst="ellipse">
            <a:avLst/>
          </a:prstGeom>
          <a:solidFill>
            <a:schemeClr val="bg1"/>
          </a:solidFill>
          <a:ln w="28575">
            <a:solidFill>
              <a:srgbClr val="333399"/>
            </a:solidFill>
            <a:round/>
            <a:headEnd/>
            <a:tailEnd/>
          </a:ln>
          <a:effectLst/>
        </p:spPr>
        <p:txBody>
          <a:bodyPr wrap="none" anchor="ctr"/>
          <a:lstStyle/>
          <a:p>
            <a:endParaRPr lang="zh-CN" altLang="en-US">
              <a:solidFill>
                <a:schemeClr val="tx1"/>
              </a:solidFill>
            </a:endParaRPr>
          </a:p>
        </p:txBody>
      </p:sp>
      <p:sp>
        <p:nvSpPr>
          <p:cNvPr id="206890" name="Oval 42"/>
          <p:cNvSpPr>
            <a:spLocks noChangeArrowheads="1"/>
          </p:cNvSpPr>
          <p:nvPr/>
        </p:nvSpPr>
        <p:spPr bwMode="auto">
          <a:xfrm>
            <a:off x="482600" y="5974928"/>
            <a:ext cx="633413" cy="314325"/>
          </a:xfrm>
          <a:prstGeom prst="ellipse">
            <a:avLst/>
          </a:prstGeom>
          <a:solidFill>
            <a:srgbClr val="FFCCFF"/>
          </a:solidFill>
          <a:ln w="12700">
            <a:solidFill>
              <a:schemeClr val="tx1"/>
            </a:solidFill>
            <a:round/>
            <a:headEnd/>
            <a:tailEnd/>
          </a:ln>
          <a:effectLst/>
        </p:spPr>
        <p:txBody>
          <a:bodyPr wrap="none" anchor="ctr"/>
          <a:lstStyle/>
          <a:p>
            <a:endParaRPr lang="zh-CN" altLang="en-US">
              <a:solidFill>
                <a:schemeClr val="tx1"/>
              </a:solidFill>
            </a:endParaRPr>
          </a:p>
        </p:txBody>
      </p:sp>
      <p:sp>
        <p:nvSpPr>
          <p:cNvPr id="206891" name="Rectangle 43"/>
          <p:cNvSpPr>
            <a:spLocks noChangeArrowheads="1"/>
          </p:cNvSpPr>
          <p:nvPr/>
        </p:nvSpPr>
        <p:spPr bwMode="auto">
          <a:xfrm>
            <a:off x="501650" y="5924128"/>
            <a:ext cx="575480" cy="366767"/>
          </a:xfrm>
          <a:prstGeom prst="rect">
            <a:avLst/>
          </a:prstGeom>
          <a:noFill/>
          <a:ln w="12700">
            <a:noFill/>
            <a:miter lim="800000"/>
            <a:headEnd/>
            <a:tailEnd/>
          </a:ln>
          <a:effectLst/>
        </p:spPr>
        <p:txBody>
          <a:bodyPr wrap="none" lIns="90488" tIns="44450" rIns="90488" bIns="44450">
            <a:spAutoFit/>
          </a:bodyPr>
          <a:lstStyle/>
          <a:p>
            <a:pPr algn="l" defTabSz="762000" eaLnBrk="0" hangingPunct="0"/>
            <a:r>
              <a:rPr lang="en-US" altLang="zh-CN">
                <a:solidFill>
                  <a:schemeClr val="tx1"/>
                </a:solidFill>
                <a:latin typeface="Arial" pitchFamily="34" charset="0"/>
                <a:ea typeface="黑体" pitchFamily="49" charset="-122"/>
              </a:rPr>
              <a:t>AP</a:t>
            </a:r>
            <a:r>
              <a:rPr lang="en-US" altLang="zh-CN" baseline="-25000">
                <a:solidFill>
                  <a:schemeClr val="tx1"/>
                </a:solidFill>
                <a:latin typeface="Arial" pitchFamily="34" charset="0"/>
                <a:ea typeface="黑体" pitchFamily="49" charset="-122"/>
              </a:rPr>
              <a:t>2</a:t>
            </a:r>
            <a:endParaRPr lang="en-US" altLang="zh-CN">
              <a:solidFill>
                <a:schemeClr val="tx1"/>
              </a:solidFill>
              <a:latin typeface="Arial" pitchFamily="34" charset="0"/>
              <a:ea typeface="黑体" pitchFamily="49" charset="-122"/>
            </a:endParaRPr>
          </a:p>
        </p:txBody>
      </p:sp>
      <p:sp>
        <p:nvSpPr>
          <p:cNvPr id="206892" name="Rectangle 44"/>
          <p:cNvSpPr>
            <a:spLocks noChangeArrowheads="1"/>
          </p:cNvSpPr>
          <p:nvPr/>
        </p:nvSpPr>
        <p:spPr bwMode="auto">
          <a:xfrm flipH="1">
            <a:off x="7488238" y="5495503"/>
            <a:ext cx="1447800" cy="885825"/>
          </a:xfrm>
          <a:prstGeom prst="rect">
            <a:avLst/>
          </a:prstGeom>
          <a:solidFill>
            <a:srgbClr val="FFFF99"/>
          </a:solidFill>
          <a:ln w="19050">
            <a:solidFill>
              <a:srgbClr val="333399"/>
            </a:solidFill>
            <a:miter lim="800000"/>
            <a:headEnd/>
            <a:tailEnd/>
          </a:ln>
          <a:effectLst>
            <a:outerShdw dist="35921" dir="2700000" algn="ctr" rotWithShape="0">
              <a:schemeClr val="bg2"/>
            </a:outerShdw>
          </a:effectLst>
        </p:spPr>
        <p:txBody>
          <a:bodyPr wrap="none" anchor="ctr"/>
          <a:lstStyle/>
          <a:p>
            <a:endParaRPr lang="zh-CN" altLang="en-US">
              <a:solidFill>
                <a:schemeClr val="tx1"/>
              </a:solidFill>
            </a:endParaRPr>
          </a:p>
        </p:txBody>
      </p:sp>
      <p:sp>
        <p:nvSpPr>
          <p:cNvPr id="206893" name="Freeform 45"/>
          <p:cNvSpPr>
            <a:spLocks/>
          </p:cNvSpPr>
          <p:nvPr/>
        </p:nvSpPr>
        <p:spPr bwMode="auto">
          <a:xfrm flipH="1">
            <a:off x="7488238" y="5789190"/>
            <a:ext cx="655637" cy="165100"/>
          </a:xfrm>
          <a:custGeom>
            <a:avLst/>
            <a:gdLst/>
            <a:ahLst/>
            <a:cxnLst>
              <a:cxn ang="0">
                <a:pos x="0" y="0"/>
              </a:cxn>
              <a:cxn ang="0">
                <a:pos x="9" y="0"/>
              </a:cxn>
              <a:cxn ang="0">
                <a:pos x="18" y="6"/>
              </a:cxn>
              <a:cxn ang="0">
                <a:pos x="27" y="6"/>
              </a:cxn>
              <a:cxn ang="0">
                <a:pos x="36" y="9"/>
              </a:cxn>
              <a:cxn ang="0">
                <a:pos x="48" y="12"/>
              </a:cxn>
              <a:cxn ang="0">
                <a:pos x="57" y="15"/>
              </a:cxn>
              <a:cxn ang="0">
                <a:pos x="66" y="18"/>
              </a:cxn>
              <a:cxn ang="0">
                <a:pos x="75" y="21"/>
              </a:cxn>
              <a:cxn ang="0">
                <a:pos x="84" y="24"/>
              </a:cxn>
              <a:cxn ang="0">
                <a:pos x="93" y="30"/>
              </a:cxn>
              <a:cxn ang="0">
                <a:pos x="102" y="33"/>
              </a:cxn>
              <a:cxn ang="0">
                <a:pos x="111" y="36"/>
              </a:cxn>
              <a:cxn ang="0">
                <a:pos x="120" y="42"/>
              </a:cxn>
              <a:cxn ang="0">
                <a:pos x="132" y="45"/>
              </a:cxn>
              <a:cxn ang="0">
                <a:pos x="144" y="54"/>
              </a:cxn>
              <a:cxn ang="0">
                <a:pos x="153" y="57"/>
              </a:cxn>
              <a:cxn ang="0">
                <a:pos x="162" y="66"/>
              </a:cxn>
              <a:cxn ang="0">
                <a:pos x="171" y="66"/>
              </a:cxn>
              <a:cxn ang="0">
                <a:pos x="180" y="72"/>
              </a:cxn>
              <a:cxn ang="0">
                <a:pos x="192" y="78"/>
              </a:cxn>
              <a:cxn ang="0">
                <a:pos x="213" y="84"/>
              </a:cxn>
              <a:cxn ang="0">
                <a:pos x="225" y="90"/>
              </a:cxn>
              <a:cxn ang="0">
                <a:pos x="234" y="96"/>
              </a:cxn>
              <a:cxn ang="0">
                <a:pos x="243" y="105"/>
              </a:cxn>
              <a:cxn ang="0">
                <a:pos x="252" y="111"/>
              </a:cxn>
              <a:cxn ang="0">
                <a:pos x="261" y="117"/>
              </a:cxn>
              <a:cxn ang="0">
                <a:pos x="267" y="126"/>
              </a:cxn>
              <a:cxn ang="0">
                <a:pos x="276" y="132"/>
              </a:cxn>
              <a:cxn ang="0">
                <a:pos x="285" y="138"/>
              </a:cxn>
              <a:cxn ang="0">
                <a:pos x="294" y="144"/>
              </a:cxn>
              <a:cxn ang="0">
                <a:pos x="300" y="153"/>
              </a:cxn>
              <a:cxn ang="0">
                <a:pos x="303" y="162"/>
              </a:cxn>
              <a:cxn ang="0">
                <a:pos x="312" y="168"/>
              </a:cxn>
              <a:cxn ang="0">
                <a:pos x="321" y="177"/>
              </a:cxn>
              <a:cxn ang="0">
                <a:pos x="333" y="186"/>
              </a:cxn>
              <a:cxn ang="0">
                <a:pos x="345" y="195"/>
              </a:cxn>
              <a:cxn ang="0">
                <a:pos x="348" y="204"/>
              </a:cxn>
              <a:cxn ang="0">
                <a:pos x="357" y="210"/>
              </a:cxn>
              <a:cxn ang="0">
                <a:pos x="360" y="219"/>
              </a:cxn>
              <a:cxn ang="0">
                <a:pos x="366" y="228"/>
              </a:cxn>
              <a:cxn ang="0">
                <a:pos x="369" y="237"/>
              </a:cxn>
              <a:cxn ang="0">
                <a:pos x="372" y="246"/>
              </a:cxn>
              <a:cxn ang="0">
                <a:pos x="372" y="258"/>
              </a:cxn>
              <a:cxn ang="0">
                <a:pos x="378" y="267"/>
              </a:cxn>
              <a:cxn ang="0">
                <a:pos x="381" y="276"/>
              </a:cxn>
            </a:cxnLst>
            <a:rect l="0" t="0" r="r" b="b"/>
            <a:pathLst>
              <a:path w="382" h="277">
                <a:moveTo>
                  <a:pt x="0" y="0"/>
                </a:moveTo>
                <a:lnTo>
                  <a:pt x="9" y="0"/>
                </a:lnTo>
                <a:lnTo>
                  <a:pt x="18" y="6"/>
                </a:lnTo>
                <a:lnTo>
                  <a:pt x="27" y="6"/>
                </a:lnTo>
                <a:lnTo>
                  <a:pt x="36" y="9"/>
                </a:lnTo>
                <a:lnTo>
                  <a:pt x="48" y="12"/>
                </a:lnTo>
                <a:lnTo>
                  <a:pt x="57" y="15"/>
                </a:lnTo>
                <a:lnTo>
                  <a:pt x="66" y="18"/>
                </a:lnTo>
                <a:lnTo>
                  <a:pt x="75" y="21"/>
                </a:lnTo>
                <a:lnTo>
                  <a:pt x="84" y="24"/>
                </a:lnTo>
                <a:lnTo>
                  <a:pt x="93" y="30"/>
                </a:lnTo>
                <a:lnTo>
                  <a:pt x="102" y="33"/>
                </a:lnTo>
                <a:lnTo>
                  <a:pt x="111" y="36"/>
                </a:lnTo>
                <a:lnTo>
                  <a:pt x="120" y="42"/>
                </a:lnTo>
                <a:lnTo>
                  <a:pt x="132" y="45"/>
                </a:lnTo>
                <a:lnTo>
                  <a:pt x="144" y="54"/>
                </a:lnTo>
                <a:lnTo>
                  <a:pt x="153" y="57"/>
                </a:lnTo>
                <a:lnTo>
                  <a:pt x="162" y="66"/>
                </a:lnTo>
                <a:lnTo>
                  <a:pt x="171" y="66"/>
                </a:lnTo>
                <a:lnTo>
                  <a:pt x="180" y="72"/>
                </a:lnTo>
                <a:lnTo>
                  <a:pt x="192" y="78"/>
                </a:lnTo>
                <a:lnTo>
                  <a:pt x="213" y="84"/>
                </a:lnTo>
                <a:lnTo>
                  <a:pt x="225" y="90"/>
                </a:lnTo>
                <a:lnTo>
                  <a:pt x="234" y="96"/>
                </a:lnTo>
                <a:lnTo>
                  <a:pt x="243" y="105"/>
                </a:lnTo>
                <a:lnTo>
                  <a:pt x="252" y="111"/>
                </a:lnTo>
                <a:lnTo>
                  <a:pt x="261" y="117"/>
                </a:lnTo>
                <a:lnTo>
                  <a:pt x="267" y="126"/>
                </a:lnTo>
                <a:lnTo>
                  <a:pt x="276" y="132"/>
                </a:lnTo>
                <a:lnTo>
                  <a:pt x="285" y="138"/>
                </a:lnTo>
                <a:lnTo>
                  <a:pt x="294" y="144"/>
                </a:lnTo>
                <a:lnTo>
                  <a:pt x="300" y="153"/>
                </a:lnTo>
                <a:lnTo>
                  <a:pt x="303" y="162"/>
                </a:lnTo>
                <a:lnTo>
                  <a:pt x="312" y="168"/>
                </a:lnTo>
                <a:lnTo>
                  <a:pt x="321" y="177"/>
                </a:lnTo>
                <a:lnTo>
                  <a:pt x="333" y="186"/>
                </a:lnTo>
                <a:lnTo>
                  <a:pt x="345" y="195"/>
                </a:lnTo>
                <a:lnTo>
                  <a:pt x="348" y="204"/>
                </a:lnTo>
                <a:lnTo>
                  <a:pt x="357" y="210"/>
                </a:lnTo>
                <a:lnTo>
                  <a:pt x="360" y="219"/>
                </a:lnTo>
                <a:lnTo>
                  <a:pt x="366" y="228"/>
                </a:lnTo>
                <a:lnTo>
                  <a:pt x="369" y="237"/>
                </a:lnTo>
                <a:lnTo>
                  <a:pt x="372" y="246"/>
                </a:lnTo>
                <a:lnTo>
                  <a:pt x="372" y="258"/>
                </a:lnTo>
                <a:lnTo>
                  <a:pt x="378" y="267"/>
                </a:lnTo>
                <a:lnTo>
                  <a:pt x="381" y="276"/>
                </a:lnTo>
              </a:path>
            </a:pathLst>
          </a:custGeom>
          <a:noFill/>
          <a:ln w="12700" cap="rnd" cmpd="sng">
            <a:solidFill>
              <a:schemeClr val="tx1"/>
            </a:solidFill>
            <a:prstDash val="solid"/>
            <a:round/>
            <a:headEnd type="none" w="med" len="med"/>
            <a:tailEnd type="none" w="med" len="med"/>
          </a:ln>
          <a:effectLst/>
        </p:spPr>
        <p:txBody>
          <a:bodyPr/>
          <a:lstStyle/>
          <a:p>
            <a:endParaRPr lang="zh-CN" altLang="en-US">
              <a:solidFill>
                <a:schemeClr val="tx1"/>
              </a:solidFill>
            </a:endParaRPr>
          </a:p>
        </p:txBody>
      </p:sp>
      <p:sp>
        <p:nvSpPr>
          <p:cNvPr id="206894" name="Freeform 46"/>
          <p:cNvSpPr>
            <a:spLocks/>
          </p:cNvSpPr>
          <p:nvPr/>
        </p:nvSpPr>
        <p:spPr bwMode="auto">
          <a:xfrm flipH="1">
            <a:off x="7488238" y="5976515"/>
            <a:ext cx="711200" cy="184150"/>
          </a:xfrm>
          <a:custGeom>
            <a:avLst/>
            <a:gdLst/>
            <a:ahLst/>
            <a:cxnLst>
              <a:cxn ang="0">
                <a:pos x="0" y="243"/>
              </a:cxn>
              <a:cxn ang="0">
                <a:pos x="12" y="243"/>
              </a:cxn>
              <a:cxn ang="0">
                <a:pos x="31" y="237"/>
              </a:cxn>
              <a:cxn ang="0">
                <a:pos x="40" y="234"/>
              </a:cxn>
              <a:cxn ang="0">
                <a:pos x="49" y="231"/>
              </a:cxn>
              <a:cxn ang="0">
                <a:pos x="59" y="225"/>
              </a:cxn>
              <a:cxn ang="0">
                <a:pos x="71" y="222"/>
              </a:cxn>
              <a:cxn ang="0">
                <a:pos x="80" y="216"/>
              </a:cxn>
              <a:cxn ang="0">
                <a:pos x="89" y="210"/>
              </a:cxn>
              <a:cxn ang="0">
                <a:pos x="99" y="204"/>
              </a:cxn>
              <a:cxn ang="0">
                <a:pos x="108" y="198"/>
              </a:cxn>
              <a:cxn ang="0">
                <a:pos x="117" y="195"/>
              </a:cxn>
              <a:cxn ang="0">
                <a:pos x="126" y="189"/>
              </a:cxn>
              <a:cxn ang="0">
                <a:pos x="136" y="183"/>
              </a:cxn>
              <a:cxn ang="0">
                <a:pos x="145" y="177"/>
              </a:cxn>
              <a:cxn ang="0">
                <a:pos x="154" y="174"/>
              </a:cxn>
              <a:cxn ang="0">
                <a:pos x="163" y="171"/>
              </a:cxn>
              <a:cxn ang="0">
                <a:pos x="173" y="165"/>
              </a:cxn>
              <a:cxn ang="0">
                <a:pos x="182" y="162"/>
              </a:cxn>
              <a:cxn ang="0">
                <a:pos x="194" y="156"/>
              </a:cxn>
              <a:cxn ang="0">
                <a:pos x="207" y="150"/>
              </a:cxn>
              <a:cxn ang="0">
                <a:pos x="213" y="141"/>
              </a:cxn>
              <a:cxn ang="0">
                <a:pos x="222" y="138"/>
              </a:cxn>
              <a:cxn ang="0">
                <a:pos x="231" y="129"/>
              </a:cxn>
              <a:cxn ang="0">
                <a:pos x="241" y="120"/>
              </a:cxn>
              <a:cxn ang="0">
                <a:pos x="247" y="111"/>
              </a:cxn>
              <a:cxn ang="0">
                <a:pos x="256" y="102"/>
              </a:cxn>
              <a:cxn ang="0">
                <a:pos x="259" y="93"/>
              </a:cxn>
              <a:cxn ang="0">
                <a:pos x="268" y="87"/>
              </a:cxn>
              <a:cxn ang="0">
                <a:pos x="271" y="78"/>
              </a:cxn>
              <a:cxn ang="0">
                <a:pos x="278" y="69"/>
              </a:cxn>
              <a:cxn ang="0">
                <a:pos x="284" y="60"/>
              </a:cxn>
              <a:cxn ang="0">
                <a:pos x="290" y="51"/>
              </a:cxn>
              <a:cxn ang="0">
                <a:pos x="293" y="42"/>
              </a:cxn>
              <a:cxn ang="0">
                <a:pos x="299" y="33"/>
              </a:cxn>
              <a:cxn ang="0">
                <a:pos x="308" y="27"/>
              </a:cxn>
              <a:cxn ang="0">
                <a:pos x="311" y="18"/>
              </a:cxn>
              <a:cxn ang="0">
                <a:pos x="321" y="15"/>
              </a:cxn>
              <a:cxn ang="0">
                <a:pos x="324" y="6"/>
              </a:cxn>
              <a:cxn ang="0">
                <a:pos x="333" y="0"/>
              </a:cxn>
            </a:cxnLst>
            <a:rect l="0" t="0" r="r" b="b"/>
            <a:pathLst>
              <a:path w="334" h="244">
                <a:moveTo>
                  <a:pt x="0" y="243"/>
                </a:moveTo>
                <a:lnTo>
                  <a:pt x="12" y="243"/>
                </a:lnTo>
                <a:lnTo>
                  <a:pt x="31" y="237"/>
                </a:lnTo>
                <a:lnTo>
                  <a:pt x="40" y="234"/>
                </a:lnTo>
                <a:lnTo>
                  <a:pt x="49" y="231"/>
                </a:lnTo>
                <a:lnTo>
                  <a:pt x="59" y="225"/>
                </a:lnTo>
                <a:lnTo>
                  <a:pt x="71" y="222"/>
                </a:lnTo>
                <a:lnTo>
                  <a:pt x="80" y="216"/>
                </a:lnTo>
                <a:lnTo>
                  <a:pt x="89" y="210"/>
                </a:lnTo>
                <a:lnTo>
                  <a:pt x="99" y="204"/>
                </a:lnTo>
                <a:lnTo>
                  <a:pt x="108" y="198"/>
                </a:lnTo>
                <a:lnTo>
                  <a:pt x="117" y="195"/>
                </a:lnTo>
                <a:lnTo>
                  <a:pt x="126" y="189"/>
                </a:lnTo>
                <a:lnTo>
                  <a:pt x="136" y="183"/>
                </a:lnTo>
                <a:lnTo>
                  <a:pt x="145" y="177"/>
                </a:lnTo>
                <a:lnTo>
                  <a:pt x="154" y="174"/>
                </a:lnTo>
                <a:lnTo>
                  <a:pt x="163" y="171"/>
                </a:lnTo>
                <a:lnTo>
                  <a:pt x="173" y="165"/>
                </a:lnTo>
                <a:lnTo>
                  <a:pt x="182" y="162"/>
                </a:lnTo>
                <a:lnTo>
                  <a:pt x="194" y="156"/>
                </a:lnTo>
                <a:lnTo>
                  <a:pt x="207" y="150"/>
                </a:lnTo>
                <a:lnTo>
                  <a:pt x="213" y="141"/>
                </a:lnTo>
                <a:lnTo>
                  <a:pt x="222" y="138"/>
                </a:lnTo>
                <a:lnTo>
                  <a:pt x="231" y="129"/>
                </a:lnTo>
                <a:lnTo>
                  <a:pt x="241" y="120"/>
                </a:lnTo>
                <a:lnTo>
                  <a:pt x="247" y="111"/>
                </a:lnTo>
                <a:lnTo>
                  <a:pt x="256" y="102"/>
                </a:lnTo>
                <a:lnTo>
                  <a:pt x="259" y="93"/>
                </a:lnTo>
                <a:lnTo>
                  <a:pt x="268" y="87"/>
                </a:lnTo>
                <a:lnTo>
                  <a:pt x="271" y="78"/>
                </a:lnTo>
                <a:lnTo>
                  <a:pt x="278" y="69"/>
                </a:lnTo>
                <a:lnTo>
                  <a:pt x="284" y="60"/>
                </a:lnTo>
                <a:lnTo>
                  <a:pt x="290" y="51"/>
                </a:lnTo>
                <a:lnTo>
                  <a:pt x="293" y="42"/>
                </a:lnTo>
                <a:lnTo>
                  <a:pt x="299" y="33"/>
                </a:lnTo>
                <a:lnTo>
                  <a:pt x="308" y="27"/>
                </a:lnTo>
                <a:lnTo>
                  <a:pt x="311" y="18"/>
                </a:lnTo>
                <a:lnTo>
                  <a:pt x="321" y="15"/>
                </a:lnTo>
                <a:lnTo>
                  <a:pt x="324" y="6"/>
                </a:lnTo>
                <a:lnTo>
                  <a:pt x="333" y="0"/>
                </a:lnTo>
              </a:path>
            </a:pathLst>
          </a:custGeom>
          <a:noFill/>
          <a:ln w="12700" cap="rnd" cmpd="sng">
            <a:solidFill>
              <a:schemeClr val="tx1"/>
            </a:solidFill>
            <a:prstDash val="solid"/>
            <a:round/>
            <a:headEnd type="none" w="med" len="med"/>
            <a:tailEnd type="none" w="med" len="med"/>
          </a:ln>
          <a:effectLst/>
        </p:spPr>
        <p:txBody>
          <a:bodyPr/>
          <a:lstStyle/>
          <a:p>
            <a:endParaRPr lang="zh-CN" altLang="en-US">
              <a:solidFill>
                <a:schemeClr val="tx1"/>
              </a:solidFill>
            </a:endParaRPr>
          </a:p>
        </p:txBody>
      </p:sp>
      <p:sp>
        <p:nvSpPr>
          <p:cNvPr id="206895" name="Oval 47"/>
          <p:cNvSpPr>
            <a:spLocks noChangeArrowheads="1"/>
          </p:cNvSpPr>
          <p:nvPr/>
        </p:nvSpPr>
        <p:spPr bwMode="auto">
          <a:xfrm flipH="1">
            <a:off x="7945438" y="5605040"/>
            <a:ext cx="631825" cy="314325"/>
          </a:xfrm>
          <a:prstGeom prst="ellipse">
            <a:avLst/>
          </a:prstGeom>
          <a:solidFill>
            <a:srgbClr val="FFCCFF"/>
          </a:solidFill>
          <a:ln w="12700">
            <a:solidFill>
              <a:schemeClr val="tx1"/>
            </a:solidFill>
            <a:round/>
            <a:headEnd/>
            <a:tailEnd/>
          </a:ln>
          <a:effectLst/>
        </p:spPr>
        <p:txBody>
          <a:bodyPr wrap="none" anchor="ctr"/>
          <a:lstStyle/>
          <a:p>
            <a:endParaRPr lang="zh-CN" altLang="en-US">
              <a:solidFill>
                <a:schemeClr val="tx1"/>
              </a:solidFill>
            </a:endParaRPr>
          </a:p>
        </p:txBody>
      </p:sp>
      <p:sp>
        <p:nvSpPr>
          <p:cNvPr id="206896" name="Rectangle 48"/>
          <p:cNvSpPr>
            <a:spLocks noChangeArrowheads="1"/>
          </p:cNvSpPr>
          <p:nvPr/>
        </p:nvSpPr>
        <p:spPr bwMode="auto">
          <a:xfrm flipH="1">
            <a:off x="7956550" y="5554240"/>
            <a:ext cx="575480" cy="366767"/>
          </a:xfrm>
          <a:prstGeom prst="rect">
            <a:avLst/>
          </a:prstGeom>
          <a:noFill/>
          <a:ln w="12700">
            <a:noFill/>
            <a:miter lim="800000"/>
            <a:headEnd/>
            <a:tailEnd/>
          </a:ln>
          <a:effectLst/>
        </p:spPr>
        <p:txBody>
          <a:bodyPr wrap="none" lIns="90488" tIns="44450" rIns="90488" bIns="44450">
            <a:spAutoFit/>
          </a:bodyPr>
          <a:lstStyle/>
          <a:p>
            <a:pPr algn="l" defTabSz="762000" eaLnBrk="0" hangingPunct="0"/>
            <a:r>
              <a:rPr lang="en-US" altLang="zh-CN">
                <a:solidFill>
                  <a:schemeClr val="tx1"/>
                </a:solidFill>
                <a:latin typeface="Arial" pitchFamily="34" charset="0"/>
                <a:ea typeface="黑体" pitchFamily="49" charset="-122"/>
              </a:rPr>
              <a:t>AP</a:t>
            </a:r>
            <a:r>
              <a:rPr lang="en-US" altLang="zh-CN" baseline="-25000">
                <a:solidFill>
                  <a:schemeClr val="tx1"/>
                </a:solidFill>
                <a:latin typeface="Arial" pitchFamily="34" charset="0"/>
                <a:ea typeface="黑体" pitchFamily="49" charset="-122"/>
              </a:rPr>
              <a:t>3</a:t>
            </a:r>
            <a:endParaRPr lang="en-US" altLang="zh-CN">
              <a:solidFill>
                <a:schemeClr val="tx1"/>
              </a:solidFill>
              <a:latin typeface="Arial" pitchFamily="34" charset="0"/>
              <a:ea typeface="黑体" pitchFamily="49" charset="-122"/>
            </a:endParaRPr>
          </a:p>
        </p:txBody>
      </p:sp>
      <p:sp>
        <p:nvSpPr>
          <p:cNvPr id="206897" name="Oval 49"/>
          <p:cNvSpPr>
            <a:spLocks noChangeArrowheads="1"/>
          </p:cNvSpPr>
          <p:nvPr/>
        </p:nvSpPr>
        <p:spPr bwMode="auto">
          <a:xfrm flipH="1">
            <a:off x="7931150" y="5974928"/>
            <a:ext cx="631825" cy="314325"/>
          </a:xfrm>
          <a:prstGeom prst="ellipse">
            <a:avLst/>
          </a:prstGeom>
          <a:solidFill>
            <a:srgbClr val="FFCCFF"/>
          </a:solidFill>
          <a:ln w="12700">
            <a:solidFill>
              <a:schemeClr val="tx1"/>
            </a:solidFill>
            <a:round/>
            <a:headEnd/>
            <a:tailEnd/>
          </a:ln>
          <a:effectLst/>
        </p:spPr>
        <p:txBody>
          <a:bodyPr wrap="none" anchor="ctr"/>
          <a:lstStyle/>
          <a:p>
            <a:endParaRPr lang="zh-CN" altLang="en-US">
              <a:solidFill>
                <a:schemeClr val="tx1"/>
              </a:solidFill>
            </a:endParaRPr>
          </a:p>
        </p:txBody>
      </p:sp>
      <p:sp>
        <p:nvSpPr>
          <p:cNvPr id="206898" name="Rectangle 50"/>
          <p:cNvSpPr>
            <a:spLocks noChangeArrowheads="1"/>
          </p:cNvSpPr>
          <p:nvPr/>
        </p:nvSpPr>
        <p:spPr bwMode="auto">
          <a:xfrm flipH="1">
            <a:off x="7956550" y="5938415"/>
            <a:ext cx="575480" cy="366767"/>
          </a:xfrm>
          <a:prstGeom prst="rect">
            <a:avLst/>
          </a:prstGeom>
          <a:noFill/>
          <a:ln w="12700">
            <a:noFill/>
            <a:miter lim="800000"/>
            <a:headEnd/>
            <a:tailEnd/>
          </a:ln>
          <a:effectLst/>
        </p:spPr>
        <p:txBody>
          <a:bodyPr wrap="none" lIns="90488" tIns="44450" rIns="90488" bIns="44450">
            <a:spAutoFit/>
          </a:bodyPr>
          <a:lstStyle/>
          <a:p>
            <a:pPr algn="l" defTabSz="762000" eaLnBrk="0" hangingPunct="0"/>
            <a:r>
              <a:rPr lang="en-US" altLang="zh-CN">
                <a:solidFill>
                  <a:schemeClr val="tx1"/>
                </a:solidFill>
                <a:latin typeface="Arial" pitchFamily="34" charset="0"/>
                <a:ea typeface="黑体" pitchFamily="49" charset="-122"/>
              </a:rPr>
              <a:t>AP</a:t>
            </a:r>
            <a:r>
              <a:rPr lang="en-US" altLang="zh-CN" baseline="-25000">
                <a:solidFill>
                  <a:schemeClr val="tx1"/>
                </a:solidFill>
                <a:latin typeface="Arial" pitchFamily="34" charset="0"/>
                <a:ea typeface="黑体" pitchFamily="49" charset="-122"/>
              </a:rPr>
              <a:t>4</a:t>
            </a:r>
            <a:endParaRPr lang="en-US" altLang="zh-CN">
              <a:solidFill>
                <a:schemeClr val="tx1"/>
              </a:solidFill>
              <a:latin typeface="Arial" pitchFamily="34" charset="0"/>
              <a:ea typeface="黑体" pitchFamily="49" charset="-122"/>
            </a:endParaRPr>
          </a:p>
        </p:txBody>
      </p:sp>
      <p:sp>
        <p:nvSpPr>
          <p:cNvPr id="206899" name="Rectangle 51"/>
          <p:cNvSpPr>
            <a:spLocks noChangeArrowheads="1"/>
          </p:cNvSpPr>
          <p:nvPr/>
        </p:nvSpPr>
        <p:spPr bwMode="auto">
          <a:xfrm>
            <a:off x="4235450" y="3006303"/>
            <a:ext cx="691537" cy="366767"/>
          </a:xfrm>
          <a:prstGeom prst="rect">
            <a:avLst/>
          </a:prstGeom>
          <a:noFill/>
          <a:ln w="12700">
            <a:noFill/>
            <a:miter lim="800000"/>
            <a:headEnd/>
            <a:tailEnd/>
          </a:ln>
          <a:effectLst/>
        </p:spPr>
        <p:txBody>
          <a:bodyPr wrap="none" lIns="90488" tIns="44450" rIns="90488" bIns="44450">
            <a:spAutoFit/>
          </a:bodyPr>
          <a:lstStyle/>
          <a:p>
            <a:pPr algn="l" defTabSz="762000" eaLnBrk="0" hangingPunct="0"/>
            <a:r>
              <a:rPr lang="en-US" altLang="zh-CN">
                <a:solidFill>
                  <a:schemeClr val="tx1"/>
                </a:solidFill>
                <a:latin typeface="Arial" pitchFamily="34" charset="0"/>
                <a:ea typeface="黑体" pitchFamily="49" charset="-122"/>
              </a:rPr>
              <a:t>IP </a:t>
            </a:r>
            <a:r>
              <a:rPr lang="zh-CN" altLang="en-US">
                <a:solidFill>
                  <a:schemeClr val="tx1"/>
                </a:solidFill>
                <a:latin typeface="Arial" pitchFamily="34" charset="0"/>
                <a:ea typeface="黑体" pitchFamily="49" charset="-122"/>
              </a:rPr>
              <a:t>层</a:t>
            </a:r>
          </a:p>
        </p:txBody>
      </p:sp>
      <p:pic>
        <p:nvPicPr>
          <p:cNvPr id="206900" name="Picture 52"/>
          <p:cNvPicPr>
            <a:picLocks noChangeArrowheads="1"/>
          </p:cNvPicPr>
          <p:nvPr/>
        </p:nvPicPr>
        <p:blipFill>
          <a:blip r:embed="rId4" cstate="print"/>
          <a:srcRect/>
          <a:stretch>
            <a:fillRect/>
          </a:stretch>
        </p:blipFill>
        <p:spPr bwMode="auto">
          <a:xfrm>
            <a:off x="1884363" y="5668540"/>
            <a:ext cx="906462" cy="542925"/>
          </a:xfrm>
          <a:prstGeom prst="rect">
            <a:avLst/>
          </a:prstGeom>
          <a:noFill/>
          <a:ln w="9525">
            <a:noFill/>
            <a:miter lim="800000"/>
            <a:headEnd/>
            <a:tailEnd/>
          </a:ln>
          <a:effectLst/>
        </p:spPr>
      </p:pic>
      <p:sp>
        <p:nvSpPr>
          <p:cNvPr id="206901" name="Rectangle 53"/>
          <p:cNvSpPr>
            <a:spLocks noChangeArrowheads="1"/>
          </p:cNvSpPr>
          <p:nvPr/>
        </p:nvSpPr>
        <p:spPr bwMode="auto">
          <a:xfrm>
            <a:off x="2016125" y="5747915"/>
            <a:ext cx="716544" cy="366767"/>
          </a:xfrm>
          <a:prstGeom prst="rect">
            <a:avLst/>
          </a:prstGeom>
          <a:noFill/>
          <a:ln w="12700">
            <a:noFill/>
            <a:miter lim="800000"/>
            <a:headEnd/>
            <a:tailEnd/>
          </a:ln>
          <a:effectLst/>
        </p:spPr>
        <p:txBody>
          <a:bodyPr wrap="none" lIns="90488" tIns="44450" rIns="90488" bIns="44450">
            <a:spAutoFit/>
          </a:bodyPr>
          <a:lstStyle/>
          <a:p>
            <a:pPr algn="l" defTabSz="762000" eaLnBrk="0" hangingPunct="0"/>
            <a:r>
              <a:rPr lang="en-US" altLang="zh-CN">
                <a:solidFill>
                  <a:schemeClr val="tx1"/>
                </a:solidFill>
                <a:latin typeface="Arial" pitchFamily="34" charset="0"/>
                <a:ea typeface="黑体" pitchFamily="49" charset="-122"/>
              </a:rPr>
              <a:t>LAN</a:t>
            </a:r>
            <a:r>
              <a:rPr lang="en-US" altLang="zh-CN" baseline="-25000">
                <a:solidFill>
                  <a:schemeClr val="tx1"/>
                </a:solidFill>
                <a:latin typeface="Arial" pitchFamily="34" charset="0"/>
                <a:ea typeface="黑体" pitchFamily="49" charset="-122"/>
              </a:rPr>
              <a:t>1</a:t>
            </a:r>
            <a:endParaRPr lang="en-US" altLang="zh-CN">
              <a:solidFill>
                <a:schemeClr val="tx1"/>
              </a:solidFill>
              <a:latin typeface="Arial" pitchFamily="34" charset="0"/>
              <a:ea typeface="黑体" pitchFamily="49" charset="-122"/>
            </a:endParaRPr>
          </a:p>
        </p:txBody>
      </p:sp>
      <p:sp>
        <p:nvSpPr>
          <p:cNvPr id="206902" name="Oval 54"/>
          <p:cNvSpPr>
            <a:spLocks noChangeArrowheads="1"/>
          </p:cNvSpPr>
          <p:nvPr/>
        </p:nvSpPr>
        <p:spPr bwMode="auto">
          <a:xfrm>
            <a:off x="333375" y="1204490"/>
            <a:ext cx="633413" cy="354013"/>
          </a:xfrm>
          <a:prstGeom prst="ellipse">
            <a:avLst/>
          </a:prstGeom>
          <a:solidFill>
            <a:srgbClr val="FFCCFF"/>
          </a:solidFill>
          <a:ln w="12700">
            <a:solidFill>
              <a:schemeClr val="tx1"/>
            </a:solidFill>
            <a:prstDash val="sysDot"/>
            <a:round/>
            <a:headEnd/>
            <a:tailEnd/>
          </a:ln>
          <a:effectLst/>
        </p:spPr>
        <p:txBody>
          <a:bodyPr wrap="none" anchor="ctr"/>
          <a:lstStyle/>
          <a:p>
            <a:endParaRPr lang="zh-CN" altLang="en-US">
              <a:solidFill>
                <a:schemeClr val="tx1"/>
              </a:solidFill>
            </a:endParaRPr>
          </a:p>
        </p:txBody>
      </p:sp>
      <p:sp>
        <p:nvSpPr>
          <p:cNvPr id="206903" name="Rectangle 55"/>
          <p:cNvSpPr>
            <a:spLocks noChangeArrowheads="1"/>
          </p:cNvSpPr>
          <p:nvPr/>
        </p:nvSpPr>
        <p:spPr bwMode="auto">
          <a:xfrm>
            <a:off x="406400" y="1177503"/>
            <a:ext cx="575480" cy="366767"/>
          </a:xfrm>
          <a:prstGeom prst="rect">
            <a:avLst/>
          </a:prstGeom>
          <a:noFill/>
          <a:ln w="12700">
            <a:noFill/>
            <a:miter lim="800000"/>
            <a:headEnd/>
            <a:tailEnd/>
          </a:ln>
          <a:effectLst/>
        </p:spPr>
        <p:txBody>
          <a:bodyPr wrap="none" lIns="90488" tIns="44450" rIns="90488" bIns="44450">
            <a:spAutoFit/>
          </a:bodyPr>
          <a:lstStyle/>
          <a:p>
            <a:pPr algn="l" defTabSz="762000" eaLnBrk="0" hangingPunct="0"/>
            <a:r>
              <a:rPr lang="en-US" altLang="zh-CN">
                <a:solidFill>
                  <a:schemeClr val="tx1"/>
                </a:solidFill>
                <a:latin typeface="Arial" pitchFamily="34" charset="0"/>
                <a:ea typeface="黑体" pitchFamily="49" charset="-122"/>
              </a:rPr>
              <a:t>AP</a:t>
            </a:r>
            <a:r>
              <a:rPr lang="en-US" altLang="zh-CN" baseline="-25000">
                <a:solidFill>
                  <a:schemeClr val="tx1"/>
                </a:solidFill>
                <a:latin typeface="Arial" pitchFamily="34" charset="0"/>
                <a:ea typeface="黑体" pitchFamily="49" charset="-122"/>
              </a:rPr>
              <a:t>1</a:t>
            </a:r>
            <a:endParaRPr lang="en-US" altLang="zh-CN">
              <a:solidFill>
                <a:schemeClr val="tx1"/>
              </a:solidFill>
              <a:latin typeface="Arial" pitchFamily="34" charset="0"/>
              <a:ea typeface="黑体" pitchFamily="49" charset="-122"/>
            </a:endParaRPr>
          </a:p>
        </p:txBody>
      </p:sp>
      <p:sp>
        <p:nvSpPr>
          <p:cNvPr id="206904" name="Oval 56"/>
          <p:cNvSpPr>
            <a:spLocks noChangeArrowheads="1"/>
          </p:cNvSpPr>
          <p:nvPr/>
        </p:nvSpPr>
        <p:spPr bwMode="auto">
          <a:xfrm>
            <a:off x="1066800" y="948903"/>
            <a:ext cx="633413" cy="376237"/>
          </a:xfrm>
          <a:prstGeom prst="ellipse">
            <a:avLst/>
          </a:prstGeom>
          <a:solidFill>
            <a:srgbClr val="FFCCFF"/>
          </a:solidFill>
          <a:ln w="12700">
            <a:solidFill>
              <a:schemeClr val="tx1"/>
            </a:solidFill>
            <a:round/>
            <a:headEnd/>
            <a:tailEnd/>
          </a:ln>
          <a:effectLst/>
        </p:spPr>
        <p:txBody>
          <a:bodyPr wrap="none" anchor="ctr"/>
          <a:lstStyle/>
          <a:p>
            <a:endParaRPr lang="zh-CN" altLang="en-US">
              <a:solidFill>
                <a:schemeClr val="tx1"/>
              </a:solidFill>
            </a:endParaRPr>
          </a:p>
        </p:txBody>
      </p:sp>
      <p:sp>
        <p:nvSpPr>
          <p:cNvPr id="206905" name="Rectangle 57"/>
          <p:cNvSpPr>
            <a:spLocks noChangeArrowheads="1"/>
          </p:cNvSpPr>
          <p:nvPr/>
        </p:nvSpPr>
        <p:spPr bwMode="auto">
          <a:xfrm>
            <a:off x="1033463" y="923503"/>
            <a:ext cx="575480" cy="366767"/>
          </a:xfrm>
          <a:prstGeom prst="rect">
            <a:avLst/>
          </a:prstGeom>
          <a:noFill/>
          <a:ln w="12700">
            <a:noFill/>
            <a:miter lim="800000"/>
            <a:headEnd/>
            <a:tailEnd/>
          </a:ln>
          <a:effectLst/>
        </p:spPr>
        <p:txBody>
          <a:bodyPr wrap="none" lIns="90488" tIns="44450" rIns="90488" bIns="44450">
            <a:spAutoFit/>
          </a:bodyPr>
          <a:lstStyle/>
          <a:p>
            <a:pPr algn="l" defTabSz="762000" eaLnBrk="0" hangingPunct="0"/>
            <a:r>
              <a:rPr lang="en-US" altLang="zh-CN">
                <a:solidFill>
                  <a:schemeClr val="tx1"/>
                </a:solidFill>
                <a:latin typeface="Arial" pitchFamily="34" charset="0"/>
                <a:ea typeface="黑体" pitchFamily="49" charset="-122"/>
              </a:rPr>
              <a:t>AP</a:t>
            </a:r>
            <a:r>
              <a:rPr lang="en-US" altLang="zh-CN" baseline="-25000">
                <a:solidFill>
                  <a:schemeClr val="tx1"/>
                </a:solidFill>
                <a:latin typeface="Arial" pitchFamily="34" charset="0"/>
                <a:ea typeface="黑体" pitchFamily="49" charset="-122"/>
              </a:rPr>
              <a:t>2</a:t>
            </a:r>
            <a:endParaRPr lang="en-US" altLang="zh-CN">
              <a:solidFill>
                <a:schemeClr val="tx1"/>
              </a:solidFill>
              <a:latin typeface="Arial" pitchFamily="34" charset="0"/>
              <a:ea typeface="黑体" pitchFamily="49" charset="-122"/>
            </a:endParaRPr>
          </a:p>
        </p:txBody>
      </p:sp>
      <p:sp>
        <p:nvSpPr>
          <p:cNvPr id="206906" name="Oval 58"/>
          <p:cNvSpPr>
            <a:spLocks noChangeArrowheads="1"/>
          </p:cNvSpPr>
          <p:nvPr/>
        </p:nvSpPr>
        <p:spPr bwMode="auto">
          <a:xfrm>
            <a:off x="854075" y="2899940"/>
            <a:ext cx="153988" cy="136525"/>
          </a:xfrm>
          <a:prstGeom prst="ellipse">
            <a:avLst/>
          </a:prstGeom>
          <a:solidFill>
            <a:schemeClr val="bg1"/>
          </a:solidFill>
          <a:ln w="28575">
            <a:solidFill>
              <a:schemeClr val="tx1"/>
            </a:solidFill>
            <a:round/>
            <a:headEnd/>
            <a:tailEnd/>
          </a:ln>
          <a:effectLst/>
        </p:spPr>
        <p:txBody>
          <a:bodyPr wrap="none" anchor="ctr"/>
          <a:lstStyle/>
          <a:p>
            <a:endParaRPr lang="zh-CN" altLang="en-US">
              <a:solidFill>
                <a:schemeClr val="tx1"/>
              </a:solidFill>
            </a:endParaRPr>
          </a:p>
        </p:txBody>
      </p:sp>
      <p:sp>
        <p:nvSpPr>
          <p:cNvPr id="206907" name="Rectangle 59"/>
          <p:cNvSpPr>
            <a:spLocks noChangeArrowheads="1"/>
          </p:cNvSpPr>
          <p:nvPr/>
        </p:nvSpPr>
        <p:spPr bwMode="auto">
          <a:xfrm>
            <a:off x="8207375" y="891753"/>
            <a:ext cx="575480" cy="366767"/>
          </a:xfrm>
          <a:prstGeom prst="rect">
            <a:avLst/>
          </a:prstGeom>
          <a:noFill/>
          <a:ln w="12700">
            <a:noFill/>
            <a:miter lim="800000"/>
            <a:headEnd/>
            <a:tailEnd/>
          </a:ln>
          <a:effectLst/>
        </p:spPr>
        <p:txBody>
          <a:bodyPr wrap="none" lIns="90488" tIns="44450" rIns="90488" bIns="44450">
            <a:spAutoFit/>
          </a:bodyPr>
          <a:lstStyle/>
          <a:p>
            <a:pPr algn="l" defTabSz="762000" eaLnBrk="0" hangingPunct="0"/>
            <a:r>
              <a:rPr lang="en-US" altLang="zh-CN">
                <a:solidFill>
                  <a:schemeClr val="tx1"/>
                </a:solidFill>
                <a:latin typeface="Arial" pitchFamily="34" charset="0"/>
                <a:ea typeface="黑体" pitchFamily="49" charset="-122"/>
              </a:rPr>
              <a:t>AP</a:t>
            </a:r>
            <a:r>
              <a:rPr lang="en-US" altLang="zh-CN" baseline="-25000">
                <a:solidFill>
                  <a:schemeClr val="tx1"/>
                </a:solidFill>
                <a:latin typeface="Arial" pitchFamily="34" charset="0"/>
                <a:ea typeface="黑体" pitchFamily="49" charset="-122"/>
              </a:rPr>
              <a:t>4</a:t>
            </a:r>
            <a:endParaRPr lang="en-US" altLang="zh-CN">
              <a:solidFill>
                <a:schemeClr val="tx1"/>
              </a:solidFill>
              <a:latin typeface="Arial" pitchFamily="34" charset="0"/>
              <a:ea typeface="黑体" pitchFamily="49" charset="-122"/>
            </a:endParaRPr>
          </a:p>
        </p:txBody>
      </p:sp>
      <p:sp>
        <p:nvSpPr>
          <p:cNvPr id="206908" name="Oval 60"/>
          <p:cNvSpPr>
            <a:spLocks noChangeArrowheads="1"/>
          </p:cNvSpPr>
          <p:nvPr/>
        </p:nvSpPr>
        <p:spPr bwMode="auto">
          <a:xfrm>
            <a:off x="8183563" y="2899940"/>
            <a:ext cx="150812" cy="136525"/>
          </a:xfrm>
          <a:prstGeom prst="ellipse">
            <a:avLst/>
          </a:prstGeom>
          <a:solidFill>
            <a:schemeClr val="bg1"/>
          </a:solidFill>
          <a:ln w="28575">
            <a:solidFill>
              <a:schemeClr val="tx1"/>
            </a:solidFill>
            <a:round/>
            <a:headEnd/>
            <a:tailEnd/>
          </a:ln>
          <a:effectLst/>
        </p:spPr>
        <p:txBody>
          <a:bodyPr wrap="none" anchor="ctr"/>
          <a:lstStyle/>
          <a:p>
            <a:endParaRPr lang="zh-CN" altLang="en-US">
              <a:solidFill>
                <a:schemeClr val="tx1"/>
              </a:solidFill>
            </a:endParaRPr>
          </a:p>
        </p:txBody>
      </p:sp>
      <p:sp>
        <p:nvSpPr>
          <p:cNvPr id="206909" name="Rectangle 61"/>
          <p:cNvSpPr>
            <a:spLocks noChangeArrowheads="1"/>
          </p:cNvSpPr>
          <p:nvPr/>
        </p:nvSpPr>
        <p:spPr bwMode="auto">
          <a:xfrm>
            <a:off x="1835150" y="1980778"/>
            <a:ext cx="3276600" cy="366767"/>
          </a:xfrm>
          <a:prstGeom prst="rect">
            <a:avLst/>
          </a:prstGeom>
          <a:noFill/>
          <a:ln w="12700">
            <a:noFill/>
            <a:miter lim="800000"/>
            <a:headEnd/>
            <a:tailEnd/>
          </a:ln>
          <a:effectLst/>
        </p:spPr>
        <p:txBody>
          <a:bodyPr lIns="90488" tIns="44450" rIns="90488" bIns="44450">
            <a:spAutoFit/>
          </a:bodyPr>
          <a:lstStyle/>
          <a:p>
            <a:pPr algn="l" defTabSz="762000" eaLnBrk="0" hangingPunct="0"/>
            <a:r>
              <a:rPr lang="en-US" altLang="zh-CN">
                <a:solidFill>
                  <a:schemeClr val="tx1"/>
                </a:solidFill>
                <a:latin typeface="Tahoma" pitchFamily="34" charset="0"/>
                <a:ea typeface="黑体" pitchFamily="49" charset="-122"/>
              </a:rPr>
              <a:t>Port/Socket/end point/SAP</a:t>
            </a:r>
          </a:p>
        </p:txBody>
      </p:sp>
      <p:sp>
        <p:nvSpPr>
          <p:cNvPr id="206910" name="Rectangle 62"/>
          <p:cNvSpPr>
            <a:spLocks noChangeArrowheads="1"/>
          </p:cNvSpPr>
          <p:nvPr/>
        </p:nvSpPr>
        <p:spPr bwMode="auto">
          <a:xfrm>
            <a:off x="6632575" y="2076028"/>
            <a:ext cx="605936" cy="366767"/>
          </a:xfrm>
          <a:prstGeom prst="rect">
            <a:avLst/>
          </a:prstGeom>
          <a:noFill/>
          <a:ln w="12700">
            <a:noFill/>
            <a:miter lim="800000"/>
            <a:headEnd/>
            <a:tailEnd/>
          </a:ln>
          <a:effectLst/>
        </p:spPr>
        <p:txBody>
          <a:bodyPr wrap="none" lIns="90488" tIns="44450" rIns="90488" bIns="44450">
            <a:spAutoFit/>
          </a:bodyPr>
          <a:lstStyle/>
          <a:p>
            <a:pPr algn="l" defTabSz="762000" eaLnBrk="0" hangingPunct="0"/>
            <a:r>
              <a:rPr lang="en-US" altLang="zh-CN">
                <a:solidFill>
                  <a:schemeClr val="tx1"/>
                </a:solidFill>
                <a:latin typeface="Arial" pitchFamily="34" charset="0"/>
                <a:ea typeface="黑体" pitchFamily="49" charset="-122"/>
              </a:rPr>
              <a:t>Port</a:t>
            </a:r>
          </a:p>
        </p:txBody>
      </p:sp>
      <p:sp>
        <p:nvSpPr>
          <p:cNvPr id="206911" name="Line 63"/>
          <p:cNvSpPr>
            <a:spLocks noChangeShapeType="1"/>
          </p:cNvSpPr>
          <p:nvPr/>
        </p:nvSpPr>
        <p:spPr bwMode="auto">
          <a:xfrm>
            <a:off x="7199313" y="2318915"/>
            <a:ext cx="577850" cy="136525"/>
          </a:xfrm>
          <a:prstGeom prst="line">
            <a:avLst/>
          </a:prstGeom>
          <a:noFill/>
          <a:ln w="28575">
            <a:solidFill>
              <a:srgbClr val="333399"/>
            </a:solidFill>
            <a:round/>
            <a:headEnd/>
            <a:tailEnd type="triangle" w="med" len="lg"/>
          </a:ln>
          <a:effectLst/>
        </p:spPr>
        <p:txBody>
          <a:bodyPr/>
          <a:lstStyle/>
          <a:p>
            <a:endParaRPr lang="zh-CN" altLang="en-US">
              <a:solidFill>
                <a:schemeClr val="tx1"/>
              </a:solidFill>
            </a:endParaRPr>
          </a:p>
        </p:txBody>
      </p:sp>
      <p:sp>
        <p:nvSpPr>
          <p:cNvPr id="206912" name="Line 64"/>
          <p:cNvSpPr>
            <a:spLocks noChangeShapeType="1"/>
          </p:cNvSpPr>
          <p:nvPr/>
        </p:nvSpPr>
        <p:spPr bwMode="auto">
          <a:xfrm flipH="1">
            <a:off x="1370013" y="2333203"/>
            <a:ext cx="544512" cy="122237"/>
          </a:xfrm>
          <a:prstGeom prst="line">
            <a:avLst/>
          </a:prstGeom>
          <a:noFill/>
          <a:ln w="28575">
            <a:solidFill>
              <a:schemeClr val="tx2"/>
            </a:solidFill>
            <a:round/>
            <a:headEnd/>
            <a:tailEnd type="triangle" w="med" len="lg"/>
          </a:ln>
          <a:effectLst/>
        </p:spPr>
        <p:txBody>
          <a:bodyPr/>
          <a:lstStyle/>
          <a:p>
            <a:endParaRPr lang="zh-CN" altLang="en-US">
              <a:solidFill>
                <a:schemeClr val="tx1"/>
              </a:solidFill>
            </a:endParaRPr>
          </a:p>
        </p:txBody>
      </p:sp>
      <p:sp>
        <p:nvSpPr>
          <p:cNvPr id="206913" name="Rectangle 65"/>
          <p:cNvSpPr>
            <a:spLocks noChangeArrowheads="1"/>
          </p:cNvSpPr>
          <p:nvPr/>
        </p:nvSpPr>
        <p:spPr bwMode="auto">
          <a:xfrm>
            <a:off x="8637588" y="1958553"/>
            <a:ext cx="310984" cy="2167260"/>
          </a:xfrm>
          <a:prstGeom prst="rect">
            <a:avLst/>
          </a:prstGeom>
          <a:noFill/>
          <a:ln w="12700">
            <a:noFill/>
            <a:miter lim="800000"/>
            <a:headEnd/>
            <a:tailEnd/>
          </a:ln>
          <a:effectLst/>
        </p:spPr>
        <p:txBody>
          <a:bodyPr wrap="none" lIns="90488" tIns="44450" rIns="90488" bIns="44450">
            <a:spAutoFit/>
          </a:bodyPr>
          <a:lstStyle/>
          <a:p>
            <a:pPr algn="l" defTabSz="762000" eaLnBrk="0" hangingPunct="0">
              <a:lnSpc>
                <a:spcPct val="150000"/>
              </a:lnSpc>
            </a:pPr>
            <a:r>
              <a:rPr lang="en-US" altLang="zh-CN">
                <a:solidFill>
                  <a:schemeClr val="tx1"/>
                </a:solidFill>
                <a:latin typeface="Arial" pitchFamily="34" charset="0"/>
                <a:ea typeface="黑体" pitchFamily="49" charset="-122"/>
              </a:rPr>
              <a:t>5</a:t>
            </a:r>
          </a:p>
          <a:p>
            <a:pPr algn="l" defTabSz="762000" eaLnBrk="0" hangingPunct="0">
              <a:lnSpc>
                <a:spcPct val="150000"/>
              </a:lnSpc>
            </a:pPr>
            <a:r>
              <a:rPr lang="en-US" altLang="zh-CN">
                <a:solidFill>
                  <a:schemeClr val="tx1"/>
                </a:solidFill>
                <a:latin typeface="Arial" pitchFamily="34" charset="0"/>
                <a:ea typeface="黑体" pitchFamily="49" charset="-122"/>
              </a:rPr>
              <a:t>4</a:t>
            </a:r>
          </a:p>
          <a:p>
            <a:pPr algn="l" defTabSz="762000" eaLnBrk="0" hangingPunct="0">
              <a:lnSpc>
                <a:spcPct val="150000"/>
              </a:lnSpc>
            </a:pPr>
            <a:r>
              <a:rPr lang="en-US" altLang="zh-CN">
                <a:solidFill>
                  <a:schemeClr val="tx1"/>
                </a:solidFill>
                <a:latin typeface="Arial" pitchFamily="34" charset="0"/>
                <a:ea typeface="黑体" pitchFamily="49" charset="-122"/>
              </a:rPr>
              <a:t>3</a:t>
            </a:r>
          </a:p>
          <a:p>
            <a:pPr algn="l" defTabSz="762000" eaLnBrk="0" hangingPunct="0">
              <a:lnSpc>
                <a:spcPct val="150000"/>
              </a:lnSpc>
            </a:pPr>
            <a:r>
              <a:rPr lang="en-US" altLang="zh-CN">
                <a:solidFill>
                  <a:schemeClr val="tx1"/>
                </a:solidFill>
                <a:latin typeface="Arial" pitchFamily="34" charset="0"/>
                <a:ea typeface="黑体" pitchFamily="49" charset="-122"/>
              </a:rPr>
              <a:t>2</a:t>
            </a:r>
          </a:p>
          <a:p>
            <a:pPr algn="l" defTabSz="762000" eaLnBrk="0" hangingPunct="0">
              <a:lnSpc>
                <a:spcPct val="150000"/>
              </a:lnSpc>
            </a:pPr>
            <a:r>
              <a:rPr lang="en-US" altLang="zh-CN">
                <a:solidFill>
                  <a:schemeClr val="tx1"/>
                </a:solidFill>
                <a:latin typeface="Arial" pitchFamily="34" charset="0"/>
                <a:ea typeface="黑体" pitchFamily="49" charset="-122"/>
              </a:rPr>
              <a:t>1</a:t>
            </a:r>
          </a:p>
        </p:txBody>
      </p:sp>
      <p:pic>
        <p:nvPicPr>
          <p:cNvPr id="206914" name="Picture 66"/>
          <p:cNvPicPr>
            <a:picLocks noChangeArrowheads="1"/>
          </p:cNvPicPr>
          <p:nvPr/>
        </p:nvPicPr>
        <p:blipFill>
          <a:blip r:embed="rId3" cstate="print"/>
          <a:srcRect/>
          <a:stretch>
            <a:fillRect/>
          </a:stretch>
        </p:blipFill>
        <p:spPr bwMode="auto">
          <a:xfrm>
            <a:off x="5337175" y="5755853"/>
            <a:ext cx="723900" cy="430212"/>
          </a:xfrm>
          <a:prstGeom prst="rect">
            <a:avLst/>
          </a:prstGeom>
          <a:noFill/>
          <a:ln w="12699">
            <a:noFill/>
            <a:miter lim="800000"/>
            <a:headEnd/>
            <a:tailEnd/>
          </a:ln>
          <a:effectLst/>
        </p:spPr>
      </p:pic>
      <p:sp>
        <p:nvSpPr>
          <p:cNvPr id="206915" name="Rectangle 67"/>
          <p:cNvSpPr>
            <a:spLocks noChangeArrowheads="1"/>
          </p:cNvSpPr>
          <p:nvPr/>
        </p:nvSpPr>
        <p:spPr bwMode="auto">
          <a:xfrm>
            <a:off x="574675" y="2395115"/>
            <a:ext cx="215900" cy="215900"/>
          </a:xfrm>
          <a:prstGeom prst="rect">
            <a:avLst/>
          </a:prstGeom>
          <a:noFill/>
          <a:ln w="38100">
            <a:solidFill>
              <a:srgbClr val="CC3300"/>
            </a:solidFill>
            <a:miter lim="800000"/>
            <a:headEnd/>
            <a:tailEnd/>
          </a:ln>
          <a:effectLst/>
        </p:spPr>
        <p:txBody>
          <a:bodyPr wrap="none" anchor="ctr"/>
          <a:lstStyle/>
          <a:p>
            <a:endParaRPr lang="zh-CN" altLang="en-US">
              <a:solidFill>
                <a:schemeClr val="tx1"/>
              </a:solidFill>
            </a:endParaRPr>
          </a:p>
        </p:txBody>
      </p:sp>
      <p:sp>
        <p:nvSpPr>
          <p:cNvPr id="206916" name="Rectangle 68"/>
          <p:cNvSpPr>
            <a:spLocks noChangeArrowheads="1"/>
          </p:cNvSpPr>
          <p:nvPr/>
        </p:nvSpPr>
        <p:spPr bwMode="auto">
          <a:xfrm>
            <a:off x="1158875" y="2395115"/>
            <a:ext cx="215900" cy="215900"/>
          </a:xfrm>
          <a:prstGeom prst="rect">
            <a:avLst/>
          </a:prstGeom>
          <a:noFill/>
          <a:ln w="38100">
            <a:solidFill>
              <a:srgbClr val="CC3300"/>
            </a:solidFill>
            <a:miter lim="800000"/>
            <a:headEnd/>
            <a:tailEnd/>
          </a:ln>
          <a:effectLst/>
        </p:spPr>
        <p:txBody>
          <a:bodyPr wrap="none" anchor="ctr"/>
          <a:lstStyle/>
          <a:p>
            <a:endParaRPr lang="zh-CN" altLang="en-US">
              <a:solidFill>
                <a:schemeClr val="tx1"/>
              </a:solidFill>
            </a:endParaRPr>
          </a:p>
        </p:txBody>
      </p:sp>
      <p:sp>
        <p:nvSpPr>
          <p:cNvPr id="206917" name="Rectangle 69"/>
          <p:cNvSpPr>
            <a:spLocks noChangeArrowheads="1"/>
          </p:cNvSpPr>
          <p:nvPr/>
        </p:nvSpPr>
        <p:spPr bwMode="auto">
          <a:xfrm>
            <a:off x="7750175" y="2407815"/>
            <a:ext cx="215900" cy="215900"/>
          </a:xfrm>
          <a:prstGeom prst="rect">
            <a:avLst/>
          </a:prstGeom>
          <a:noFill/>
          <a:ln w="38100">
            <a:solidFill>
              <a:srgbClr val="CC3300"/>
            </a:solidFill>
            <a:miter lim="800000"/>
            <a:headEnd/>
            <a:tailEnd/>
          </a:ln>
          <a:effectLst/>
        </p:spPr>
        <p:txBody>
          <a:bodyPr wrap="none" anchor="ctr"/>
          <a:lstStyle/>
          <a:p>
            <a:endParaRPr lang="zh-CN" altLang="en-US">
              <a:solidFill>
                <a:schemeClr val="tx1"/>
              </a:solidFill>
            </a:endParaRPr>
          </a:p>
        </p:txBody>
      </p:sp>
      <p:sp>
        <p:nvSpPr>
          <p:cNvPr id="206918" name="Rectangle 70"/>
          <p:cNvSpPr>
            <a:spLocks noChangeArrowheads="1"/>
          </p:cNvSpPr>
          <p:nvPr/>
        </p:nvSpPr>
        <p:spPr bwMode="auto">
          <a:xfrm>
            <a:off x="8486775" y="2407815"/>
            <a:ext cx="215900" cy="215900"/>
          </a:xfrm>
          <a:prstGeom prst="rect">
            <a:avLst/>
          </a:prstGeom>
          <a:noFill/>
          <a:ln w="38100">
            <a:solidFill>
              <a:srgbClr val="CC3300"/>
            </a:solidFill>
            <a:miter lim="800000"/>
            <a:headEnd/>
            <a:tailEnd/>
          </a:ln>
          <a:effectLst/>
        </p:spPr>
        <p:txBody>
          <a:bodyPr wrap="none" anchor="ctr"/>
          <a:lstStyle/>
          <a:p>
            <a:endParaRPr lang="zh-CN" altLang="en-US">
              <a:solidFill>
                <a:schemeClr val="tx1"/>
              </a:solidFill>
            </a:endParaRPr>
          </a:p>
        </p:txBody>
      </p:sp>
      <p:sp>
        <p:nvSpPr>
          <p:cNvPr id="206919" name="Freeform 71"/>
          <p:cNvSpPr>
            <a:spLocks/>
          </p:cNvSpPr>
          <p:nvPr/>
        </p:nvSpPr>
        <p:spPr bwMode="auto">
          <a:xfrm>
            <a:off x="7861300" y="2237953"/>
            <a:ext cx="331788" cy="695325"/>
          </a:xfrm>
          <a:custGeom>
            <a:avLst/>
            <a:gdLst/>
            <a:ahLst/>
            <a:cxnLst>
              <a:cxn ang="0">
                <a:pos x="4" y="0"/>
              </a:cxn>
              <a:cxn ang="0">
                <a:pos x="13" y="306"/>
              </a:cxn>
              <a:cxn ang="0">
                <a:pos x="85" y="399"/>
              </a:cxn>
              <a:cxn ang="0">
                <a:pos x="157" y="444"/>
              </a:cxn>
              <a:cxn ang="0">
                <a:pos x="193" y="453"/>
              </a:cxn>
            </a:cxnLst>
            <a:rect l="0" t="0" r="r" b="b"/>
            <a:pathLst>
              <a:path w="193" h="453">
                <a:moveTo>
                  <a:pt x="4" y="0"/>
                </a:moveTo>
                <a:cubicBezTo>
                  <a:pt x="6" y="51"/>
                  <a:pt x="0" y="240"/>
                  <a:pt x="13" y="306"/>
                </a:cubicBezTo>
                <a:cubicBezTo>
                  <a:pt x="26" y="372"/>
                  <a:pt x="61" y="376"/>
                  <a:pt x="85" y="399"/>
                </a:cubicBezTo>
                <a:cubicBezTo>
                  <a:pt x="109" y="422"/>
                  <a:pt x="139" y="435"/>
                  <a:pt x="157" y="444"/>
                </a:cubicBezTo>
                <a:cubicBezTo>
                  <a:pt x="175" y="453"/>
                  <a:pt x="186" y="451"/>
                  <a:pt x="193" y="453"/>
                </a:cubicBezTo>
              </a:path>
            </a:pathLst>
          </a:custGeom>
          <a:noFill/>
          <a:ln w="28575" cap="flat" cmpd="sng">
            <a:solidFill>
              <a:srgbClr val="333399"/>
            </a:solidFill>
            <a:prstDash val="solid"/>
            <a:round/>
            <a:headEnd type="none" w="med" len="med"/>
            <a:tailEnd type="none" w="med" len="med"/>
          </a:ln>
          <a:effectLst/>
        </p:spPr>
        <p:txBody>
          <a:bodyPr wrap="none" anchor="ctr"/>
          <a:lstStyle/>
          <a:p>
            <a:endParaRPr lang="zh-CN" altLang="en-US">
              <a:solidFill>
                <a:schemeClr val="tx1"/>
              </a:solidFill>
            </a:endParaRPr>
          </a:p>
        </p:txBody>
      </p:sp>
      <p:sp>
        <p:nvSpPr>
          <p:cNvPr id="206920" name="Freeform 72"/>
          <p:cNvSpPr>
            <a:spLocks/>
          </p:cNvSpPr>
          <p:nvPr/>
        </p:nvSpPr>
        <p:spPr bwMode="auto">
          <a:xfrm>
            <a:off x="8312150" y="2241128"/>
            <a:ext cx="292100" cy="688975"/>
          </a:xfrm>
          <a:custGeom>
            <a:avLst/>
            <a:gdLst/>
            <a:ahLst/>
            <a:cxnLst>
              <a:cxn ang="0">
                <a:pos x="170" y="0"/>
              </a:cxn>
              <a:cxn ang="0">
                <a:pos x="165" y="264"/>
              </a:cxn>
              <a:cxn ang="0">
                <a:pos x="135" y="351"/>
              </a:cxn>
              <a:cxn ang="0">
                <a:pos x="81" y="411"/>
              </a:cxn>
              <a:cxn ang="0">
                <a:pos x="0" y="447"/>
              </a:cxn>
            </a:cxnLst>
            <a:rect l="0" t="0" r="r" b="b"/>
            <a:pathLst>
              <a:path w="171" h="447">
                <a:moveTo>
                  <a:pt x="170" y="0"/>
                </a:moveTo>
                <a:cubicBezTo>
                  <a:pt x="169" y="44"/>
                  <a:pt x="171" y="206"/>
                  <a:pt x="165" y="264"/>
                </a:cubicBezTo>
                <a:cubicBezTo>
                  <a:pt x="159" y="322"/>
                  <a:pt x="149" y="326"/>
                  <a:pt x="135" y="351"/>
                </a:cubicBezTo>
                <a:cubicBezTo>
                  <a:pt x="121" y="376"/>
                  <a:pt x="103" y="395"/>
                  <a:pt x="81" y="411"/>
                </a:cubicBezTo>
                <a:cubicBezTo>
                  <a:pt x="59" y="427"/>
                  <a:pt x="17" y="440"/>
                  <a:pt x="0" y="447"/>
                </a:cubicBezTo>
              </a:path>
            </a:pathLst>
          </a:custGeom>
          <a:noFill/>
          <a:ln w="28575" cap="flat" cmpd="sng">
            <a:solidFill>
              <a:srgbClr val="333399"/>
            </a:solidFill>
            <a:prstDash val="solid"/>
            <a:round/>
            <a:headEnd type="none" w="med" len="med"/>
            <a:tailEnd type="none" w="med" len="med"/>
          </a:ln>
          <a:effectLst/>
        </p:spPr>
        <p:txBody>
          <a:bodyPr wrap="none" anchor="ctr"/>
          <a:lstStyle/>
          <a:p>
            <a:endParaRPr lang="zh-CN" altLang="en-US">
              <a:solidFill>
                <a:schemeClr val="tx1"/>
              </a:solidFill>
            </a:endParaRPr>
          </a:p>
        </p:txBody>
      </p:sp>
      <p:sp>
        <p:nvSpPr>
          <p:cNvPr id="206921" name="Oval 73"/>
          <p:cNvSpPr>
            <a:spLocks noChangeArrowheads="1"/>
          </p:cNvSpPr>
          <p:nvPr/>
        </p:nvSpPr>
        <p:spPr bwMode="auto">
          <a:xfrm>
            <a:off x="7439025" y="910803"/>
            <a:ext cx="630238" cy="352425"/>
          </a:xfrm>
          <a:prstGeom prst="ellipse">
            <a:avLst/>
          </a:prstGeom>
          <a:solidFill>
            <a:srgbClr val="FFCCFF"/>
          </a:solidFill>
          <a:ln w="12700">
            <a:solidFill>
              <a:schemeClr val="tx1"/>
            </a:solidFill>
            <a:round/>
            <a:headEnd/>
            <a:tailEnd/>
          </a:ln>
          <a:effectLst/>
        </p:spPr>
        <p:txBody>
          <a:bodyPr wrap="none" anchor="ctr"/>
          <a:lstStyle/>
          <a:p>
            <a:endParaRPr lang="zh-CN" altLang="en-US">
              <a:solidFill>
                <a:schemeClr val="tx1"/>
              </a:solidFill>
            </a:endParaRPr>
          </a:p>
        </p:txBody>
      </p:sp>
      <p:sp>
        <p:nvSpPr>
          <p:cNvPr id="206922" name="Rectangle 74"/>
          <p:cNvSpPr>
            <a:spLocks noChangeArrowheads="1"/>
          </p:cNvSpPr>
          <p:nvPr/>
        </p:nvSpPr>
        <p:spPr bwMode="auto">
          <a:xfrm>
            <a:off x="7439025" y="901278"/>
            <a:ext cx="575480" cy="366767"/>
          </a:xfrm>
          <a:prstGeom prst="rect">
            <a:avLst/>
          </a:prstGeom>
          <a:noFill/>
          <a:ln w="12700">
            <a:noFill/>
            <a:miter lim="800000"/>
            <a:headEnd/>
            <a:tailEnd/>
          </a:ln>
          <a:effectLst/>
        </p:spPr>
        <p:txBody>
          <a:bodyPr wrap="none" lIns="90488" tIns="44450" rIns="90488" bIns="44450">
            <a:spAutoFit/>
          </a:bodyPr>
          <a:lstStyle/>
          <a:p>
            <a:pPr algn="l" defTabSz="762000" eaLnBrk="0" hangingPunct="0"/>
            <a:r>
              <a:rPr lang="en-US" altLang="zh-CN">
                <a:solidFill>
                  <a:schemeClr val="tx1"/>
                </a:solidFill>
                <a:latin typeface="Arial" pitchFamily="34" charset="0"/>
                <a:ea typeface="黑体" pitchFamily="49" charset="-122"/>
              </a:rPr>
              <a:t>AP</a:t>
            </a:r>
            <a:r>
              <a:rPr lang="en-US" altLang="zh-CN" baseline="-25000">
                <a:solidFill>
                  <a:schemeClr val="tx1"/>
                </a:solidFill>
                <a:latin typeface="Arial" pitchFamily="34" charset="0"/>
                <a:ea typeface="黑体" pitchFamily="49" charset="-122"/>
              </a:rPr>
              <a:t>3</a:t>
            </a:r>
            <a:endParaRPr lang="en-US" altLang="zh-CN">
              <a:solidFill>
                <a:schemeClr val="tx1"/>
              </a:solidFill>
              <a:latin typeface="Arial" pitchFamily="34" charset="0"/>
              <a:ea typeface="黑体" pitchFamily="49" charset="-122"/>
            </a:endParaRPr>
          </a:p>
        </p:txBody>
      </p:sp>
      <p:sp>
        <p:nvSpPr>
          <p:cNvPr id="206923" name="Freeform 75"/>
          <p:cNvSpPr>
            <a:spLocks/>
          </p:cNvSpPr>
          <p:nvPr/>
        </p:nvSpPr>
        <p:spPr bwMode="auto">
          <a:xfrm>
            <a:off x="1009650" y="2301453"/>
            <a:ext cx="271463" cy="628650"/>
          </a:xfrm>
          <a:custGeom>
            <a:avLst/>
            <a:gdLst/>
            <a:ahLst/>
            <a:cxnLst>
              <a:cxn ang="0">
                <a:pos x="156" y="0"/>
              </a:cxn>
              <a:cxn ang="0">
                <a:pos x="147" y="279"/>
              </a:cxn>
              <a:cxn ang="0">
                <a:pos x="81" y="372"/>
              </a:cxn>
              <a:cxn ang="0">
                <a:pos x="0" y="408"/>
              </a:cxn>
            </a:cxnLst>
            <a:rect l="0" t="0" r="r" b="b"/>
            <a:pathLst>
              <a:path w="159" h="408">
                <a:moveTo>
                  <a:pt x="156" y="0"/>
                </a:moveTo>
                <a:cubicBezTo>
                  <a:pt x="155" y="46"/>
                  <a:pt x="159" y="217"/>
                  <a:pt x="147" y="279"/>
                </a:cubicBezTo>
                <a:cubicBezTo>
                  <a:pt x="135" y="341"/>
                  <a:pt x="105" y="351"/>
                  <a:pt x="81" y="372"/>
                </a:cubicBezTo>
                <a:cubicBezTo>
                  <a:pt x="57" y="393"/>
                  <a:pt x="17" y="401"/>
                  <a:pt x="0" y="408"/>
                </a:cubicBezTo>
              </a:path>
            </a:pathLst>
          </a:custGeom>
          <a:noFill/>
          <a:ln w="28575" cap="flat" cmpd="sng">
            <a:solidFill>
              <a:srgbClr val="333399"/>
            </a:solidFill>
            <a:prstDash val="solid"/>
            <a:round/>
            <a:headEnd type="none" w="med" len="med"/>
            <a:tailEnd type="none" w="med" len="med"/>
          </a:ln>
          <a:effectLst/>
        </p:spPr>
        <p:txBody>
          <a:bodyPr wrap="none" anchor="ctr"/>
          <a:lstStyle/>
          <a:p>
            <a:endParaRPr lang="zh-CN" altLang="en-US">
              <a:solidFill>
                <a:schemeClr val="tx1"/>
              </a:solidFill>
            </a:endParaRPr>
          </a:p>
        </p:txBody>
      </p:sp>
      <p:sp>
        <p:nvSpPr>
          <p:cNvPr id="206924" name="Freeform 76"/>
          <p:cNvSpPr>
            <a:spLocks/>
          </p:cNvSpPr>
          <p:nvPr/>
        </p:nvSpPr>
        <p:spPr bwMode="auto">
          <a:xfrm>
            <a:off x="665163" y="2214140"/>
            <a:ext cx="255587" cy="757238"/>
          </a:xfrm>
          <a:custGeom>
            <a:avLst/>
            <a:gdLst/>
            <a:ahLst/>
            <a:cxnLst>
              <a:cxn ang="0">
                <a:pos x="8" y="0"/>
              </a:cxn>
              <a:cxn ang="0">
                <a:pos x="5" y="285"/>
              </a:cxn>
              <a:cxn ang="0">
                <a:pos x="38" y="414"/>
              </a:cxn>
              <a:cxn ang="0">
                <a:pos x="149" y="492"/>
              </a:cxn>
            </a:cxnLst>
            <a:rect l="0" t="0" r="r" b="b"/>
            <a:pathLst>
              <a:path w="149" h="492">
                <a:moveTo>
                  <a:pt x="8" y="0"/>
                </a:moveTo>
                <a:cubicBezTo>
                  <a:pt x="8" y="47"/>
                  <a:pt x="0" y="216"/>
                  <a:pt x="5" y="285"/>
                </a:cubicBezTo>
                <a:cubicBezTo>
                  <a:pt x="10" y="354"/>
                  <a:pt x="14" y="380"/>
                  <a:pt x="38" y="414"/>
                </a:cubicBezTo>
                <a:cubicBezTo>
                  <a:pt x="62" y="448"/>
                  <a:pt x="126" y="476"/>
                  <a:pt x="149" y="492"/>
                </a:cubicBezTo>
              </a:path>
            </a:pathLst>
          </a:custGeom>
          <a:noFill/>
          <a:ln w="28575" cap="flat" cmpd="sng">
            <a:solidFill>
              <a:srgbClr val="333399"/>
            </a:solidFill>
            <a:prstDash val="solid"/>
            <a:round/>
            <a:headEnd type="none" w="med" len="med"/>
            <a:tailEnd type="none" w="med" len="med"/>
          </a:ln>
          <a:effectLst/>
        </p:spPr>
        <p:txBody>
          <a:bodyPr wrap="none" anchor="ctr"/>
          <a:lstStyle/>
          <a:p>
            <a:endParaRPr lang="zh-CN" altLang="en-US">
              <a:solidFill>
                <a:schemeClr val="tx1"/>
              </a:solidFill>
            </a:endParaRPr>
          </a:p>
        </p:txBody>
      </p:sp>
      <p:sp>
        <p:nvSpPr>
          <p:cNvPr id="206925" name="Oval 77"/>
          <p:cNvSpPr>
            <a:spLocks noChangeArrowheads="1"/>
          </p:cNvSpPr>
          <p:nvPr/>
        </p:nvSpPr>
        <p:spPr bwMode="auto">
          <a:xfrm flipH="1">
            <a:off x="7405688" y="5889203"/>
            <a:ext cx="152400" cy="138112"/>
          </a:xfrm>
          <a:prstGeom prst="ellipse">
            <a:avLst/>
          </a:prstGeom>
          <a:solidFill>
            <a:schemeClr val="bg1"/>
          </a:solidFill>
          <a:ln w="28575">
            <a:solidFill>
              <a:srgbClr val="333399"/>
            </a:solidFill>
            <a:round/>
            <a:headEnd/>
            <a:tailEnd/>
          </a:ln>
          <a:effectLst/>
        </p:spPr>
        <p:txBody>
          <a:bodyPr wrap="none" anchor="ctr"/>
          <a:lstStyle/>
          <a:p>
            <a:endParaRPr lang="zh-CN" altLang="en-US">
              <a:solidFill>
                <a:schemeClr val="tx1"/>
              </a:solidFill>
            </a:endParaRPr>
          </a:p>
        </p:txBody>
      </p:sp>
      <p:sp>
        <p:nvSpPr>
          <p:cNvPr id="206926" name="Line 78"/>
          <p:cNvSpPr>
            <a:spLocks noChangeShapeType="1"/>
          </p:cNvSpPr>
          <p:nvPr/>
        </p:nvSpPr>
        <p:spPr bwMode="auto">
          <a:xfrm>
            <a:off x="660400" y="1583903"/>
            <a:ext cx="12700" cy="685800"/>
          </a:xfrm>
          <a:prstGeom prst="line">
            <a:avLst/>
          </a:prstGeom>
          <a:noFill/>
          <a:ln w="57150">
            <a:solidFill>
              <a:srgbClr val="00FF00"/>
            </a:solidFill>
            <a:prstDash val="sysDot"/>
            <a:round/>
            <a:headEnd/>
            <a:tailEnd/>
          </a:ln>
          <a:effectLst/>
        </p:spPr>
        <p:txBody>
          <a:bodyPr/>
          <a:lstStyle/>
          <a:p>
            <a:endParaRPr lang="zh-CN" altLang="en-US">
              <a:solidFill>
                <a:schemeClr val="tx1"/>
              </a:solidFill>
            </a:endParaRPr>
          </a:p>
        </p:txBody>
      </p:sp>
      <p:sp>
        <p:nvSpPr>
          <p:cNvPr id="206927" name="Line 79"/>
          <p:cNvSpPr>
            <a:spLocks noChangeShapeType="1"/>
          </p:cNvSpPr>
          <p:nvPr/>
        </p:nvSpPr>
        <p:spPr bwMode="auto">
          <a:xfrm>
            <a:off x="1282700" y="1363240"/>
            <a:ext cx="0" cy="965200"/>
          </a:xfrm>
          <a:prstGeom prst="line">
            <a:avLst/>
          </a:prstGeom>
          <a:noFill/>
          <a:ln w="57150">
            <a:solidFill>
              <a:schemeClr val="accent2"/>
            </a:solidFill>
            <a:prstDash val="sysDot"/>
            <a:round/>
            <a:headEnd/>
            <a:tailEnd/>
          </a:ln>
          <a:effectLst/>
        </p:spPr>
        <p:txBody>
          <a:bodyPr/>
          <a:lstStyle/>
          <a:p>
            <a:endParaRPr lang="zh-CN" altLang="en-US">
              <a:solidFill>
                <a:schemeClr val="tx1"/>
              </a:solidFill>
            </a:endParaRPr>
          </a:p>
        </p:txBody>
      </p:sp>
      <p:sp>
        <p:nvSpPr>
          <p:cNvPr id="206928" name="Line 80"/>
          <p:cNvSpPr>
            <a:spLocks noChangeShapeType="1"/>
          </p:cNvSpPr>
          <p:nvPr/>
        </p:nvSpPr>
        <p:spPr bwMode="auto">
          <a:xfrm>
            <a:off x="7861300" y="1304503"/>
            <a:ext cx="0" cy="965200"/>
          </a:xfrm>
          <a:prstGeom prst="line">
            <a:avLst/>
          </a:prstGeom>
          <a:noFill/>
          <a:ln w="57150">
            <a:solidFill>
              <a:srgbClr val="00FF00"/>
            </a:solidFill>
            <a:prstDash val="sysDot"/>
            <a:round/>
            <a:headEnd/>
            <a:tailEnd/>
          </a:ln>
          <a:effectLst/>
        </p:spPr>
        <p:txBody>
          <a:bodyPr/>
          <a:lstStyle/>
          <a:p>
            <a:endParaRPr lang="zh-CN" altLang="en-US">
              <a:solidFill>
                <a:schemeClr val="tx1"/>
              </a:solidFill>
            </a:endParaRPr>
          </a:p>
        </p:txBody>
      </p:sp>
      <p:sp>
        <p:nvSpPr>
          <p:cNvPr id="206929" name="Line 81"/>
          <p:cNvSpPr>
            <a:spLocks noChangeShapeType="1"/>
          </p:cNvSpPr>
          <p:nvPr/>
        </p:nvSpPr>
        <p:spPr bwMode="auto">
          <a:xfrm>
            <a:off x="8597900" y="1253703"/>
            <a:ext cx="0" cy="965200"/>
          </a:xfrm>
          <a:prstGeom prst="line">
            <a:avLst/>
          </a:prstGeom>
          <a:noFill/>
          <a:ln w="57150">
            <a:solidFill>
              <a:schemeClr val="accent2"/>
            </a:solidFill>
            <a:prstDash val="sysDot"/>
            <a:round/>
            <a:headEnd/>
            <a:tailEnd/>
          </a:ln>
          <a:effectLst/>
        </p:spPr>
        <p:txBody>
          <a:bodyPr/>
          <a:lstStyle/>
          <a:p>
            <a:endParaRPr lang="zh-CN" altLang="en-US">
              <a:solidFill>
                <a:schemeClr val="tx1"/>
              </a:solidFill>
            </a:endParaRPr>
          </a:p>
        </p:txBody>
      </p:sp>
      <p:sp>
        <p:nvSpPr>
          <p:cNvPr id="206930" name="Rectangle 82"/>
          <p:cNvSpPr>
            <a:spLocks noChangeArrowheads="1"/>
          </p:cNvSpPr>
          <p:nvPr/>
        </p:nvSpPr>
        <p:spPr bwMode="auto">
          <a:xfrm>
            <a:off x="188913" y="2917403"/>
            <a:ext cx="8775700" cy="1512887"/>
          </a:xfrm>
          <a:prstGeom prst="rect">
            <a:avLst/>
          </a:prstGeom>
          <a:noFill/>
          <a:ln w="38100" algn="ctr">
            <a:solidFill>
              <a:srgbClr val="FF99CC"/>
            </a:solidFill>
            <a:prstDash val="dash"/>
            <a:miter lim="800000"/>
            <a:headEnd/>
            <a:tailEnd/>
          </a:ln>
          <a:effectLst/>
        </p:spPr>
        <p:txBody>
          <a:bodyPr wrap="none" anchor="ctr"/>
          <a:lstStyle/>
          <a:p>
            <a:endParaRPr lang="zh-CN" altLang="en-US">
              <a:solidFill>
                <a:schemeClr val="tx1"/>
              </a:solidFill>
            </a:endParaRPr>
          </a:p>
        </p:txBody>
      </p:sp>
      <p:sp>
        <p:nvSpPr>
          <p:cNvPr id="206931" name="Rectangle 83"/>
          <p:cNvSpPr>
            <a:spLocks noChangeArrowheads="1"/>
          </p:cNvSpPr>
          <p:nvPr/>
        </p:nvSpPr>
        <p:spPr bwMode="auto">
          <a:xfrm>
            <a:off x="2044700" y="1515640"/>
            <a:ext cx="5273675" cy="363538"/>
          </a:xfrm>
          <a:prstGeom prst="rect">
            <a:avLst/>
          </a:prstGeom>
          <a:noFill/>
          <a:ln w="12700">
            <a:noFill/>
            <a:miter lim="800000"/>
            <a:headEnd/>
            <a:tailEnd/>
          </a:ln>
          <a:effectLst/>
        </p:spPr>
        <p:txBody>
          <a:bodyPr lIns="90488" tIns="44450" rIns="90488" bIns="44450">
            <a:spAutoFit/>
          </a:bodyPr>
          <a:lstStyle/>
          <a:p>
            <a:pPr algn="l" defTabSz="762000" eaLnBrk="0" hangingPunct="0"/>
            <a:r>
              <a:rPr lang="en-US" altLang="zh-CN" sz="1800">
                <a:solidFill>
                  <a:schemeClr val="tx1"/>
                </a:solidFill>
                <a:latin typeface="Tahoma" pitchFamily="34" charset="0"/>
                <a:ea typeface="黑体" pitchFamily="49" charset="-122"/>
              </a:rPr>
              <a:t>Message = specific headers + manipulated data</a:t>
            </a:r>
          </a:p>
        </p:txBody>
      </p:sp>
      <p:sp>
        <p:nvSpPr>
          <p:cNvPr id="206932" name="Line 84"/>
          <p:cNvSpPr>
            <a:spLocks noChangeShapeType="1"/>
          </p:cNvSpPr>
          <p:nvPr/>
        </p:nvSpPr>
        <p:spPr bwMode="auto">
          <a:xfrm flipH="1">
            <a:off x="1331913" y="1764878"/>
            <a:ext cx="757237" cy="360362"/>
          </a:xfrm>
          <a:prstGeom prst="line">
            <a:avLst/>
          </a:prstGeom>
          <a:noFill/>
          <a:ln w="28575">
            <a:solidFill>
              <a:srgbClr val="FF0000"/>
            </a:solidFill>
            <a:round/>
            <a:headEnd/>
            <a:tailEnd type="triangle" w="med" len="med"/>
          </a:ln>
          <a:effectLst/>
        </p:spPr>
        <p:txBody>
          <a:bodyPr/>
          <a:lstStyle/>
          <a:p>
            <a:endParaRPr lang="zh-CN" altLang="en-US">
              <a:solidFill>
                <a:schemeClr val="tx1"/>
              </a:solidFill>
            </a:endParaRPr>
          </a:p>
        </p:txBody>
      </p:sp>
      <p:sp>
        <p:nvSpPr>
          <p:cNvPr id="206933" name="Rectangle 85"/>
          <p:cNvSpPr>
            <a:spLocks noChangeArrowheads="1"/>
          </p:cNvSpPr>
          <p:nvPr/>
        </p:nvSpPr>
        <p:spPr bwMode="auto">
          <a:xfrm>
            <a:off x="1835150" y="1117178"/>
            <a:ext cx="6208713" cy="366767"/>
          </a:xfrm>
          <a:prstGeom prst="rect">
            <a:avLst/>
          </a:prstGeom>
          <a:noFill/>
          <a:ln w="12700">
            <a:noFill/>
            <a:miter lim="800000"/>
            <a:headEnd/>
            <a:tailEnd/>
          </a:ln>
          <a:effectLst/>
        </p:spPr>
        <p:txBody>
          <a:bodyPr lIns="90488" tIns="44450" rIns="90488" bIns="44450">
            <a:spAutoFit/>
          </a:bodyPr>
          <a:lstStyle/>
          <a:p>
            <a:pPr algn="l" defTabSz="762000" eaLnBrk="0" hangingPunct="0"/>
            <a:r>
              <a:rPr lang="en-US" altLang="zh-CN" dirty="0">
                <a:solidFill>
                  <a:schemeClr val="tx1"/>
                </a:solidFill>
                <a:latin typeface="Tahoma" pitchFamily="34" charset="0"/>
                <a:ea typeface="黑体" pitchFamily="49" charset="-122"/>
              </a:rPr>
              <a:t>Application data </a:t>
            </a:r>
            <a:r>
              <a:rPr lang="en-US" altLang="zh-CN" sz="1600" dirty="0">
                <a:solidFill>
                  <a:schemeClr val="tx1"/>
                </a:solidFill>
                <a:latin typeface="Tahoma" pitchFamily="34" charset="0"/>
                <a:ea typeface="黑体" pitchFamily="49" charset="-122"/>
              </a:rPr>
              <a:t>(presentation formatting and compression)</a:t>
            </a:r>
          </a:p>
        </p:txBody>
      </p:sp>
      <p:sp>
        <p:nvSpPr>
          <p:cNvPr id="206934" name="Line 86"/>
          <p:cNvSpPr>
            <a:spLocks noChangeShapeType="1"/>
          </p:cNvSpPr>
          <p:nvPr/>
        </p:nvSpPr>
        <p:spPr bwMode="auto">
          <a:xfrm flipH="1">
            <a:off x="1371600" y="1533103"/>
            <a:ext cx="546100" cy="139700"/>
          </a:xfrm>
          <a:prstGeom prst="line">
            <a:avLst/>
          </a:prstGeom>
          <a:noFill/>
          <a:ln w="28575">
            <a:solidFill>
              <a:srgbClr val="00FF00"/>
            </a:solidFill>
            <a:round/>
            <a:headEnd/>
            <a:tailEnd type="triangle" w="med" len="med"/>
          </a:ln>
          <a:effectLst/>
        </p:spPr>
        <p:txBody>
          <a:bodyPr/>
          <a:lstStyle/>
          <a:p>
            <a:endParaRPr lang="zh-CN" altLang="en-US">
              <a:solidFill>
                <a:schemeClr val="tx1"/>
              </a:solidFill>
            </a:endParaRPr>
          </a:p>
        </p:txBody>
      </p:sp>
      <p:sp>
        <p:nvSpPr>
          <p:cNvPr id="206935" name="Rectangle 87"/>
          <p:cNvSpPr>
            <a:spLocks noChangeArrowheads="1"/>
          </p:cNvSpPr>
          <p:nvPr/>
        </p:nvSpPr>
        <p:spPr bwMode="auto">
          <a:xfrm>
            <a:off x="2771775" y="2269703"/>
            <a:ext cx="4267200" cy="366767"/>
          </a:xfrm>
          <a:prstGeom prst="rect">
            <a:avLst/>
          </a:prstGeom>
          <a:noFill/>
          <a:ln w="12700">
            <a:noFill/>
            <a:miter lim="800000"/>
            <a:headEnd/>
            <a:tailEnd/>
          </a:ln>
          <a:effectLst/>
        </p:spPr>
        <p:txBody>
          <a:bodyPr lIns="90488" tIns="44450" rIns="90488" bIns="44450">
            <a:spAutoFit/>
          </a:bodyPr>
          <a:lstStyle/>
          <a:p>
            <a:pPr algn="l" defTabSz="762000" eaLnBrk="0" hangingPunct="0"/>
            <a:r>
              <a:rPr lang="en-US" altLang="zh-CN">
                <a:solidFill>
                  <a:schemeClr val="tx1"/>
                </a:solidFill>
                <a:latin typeface="Tahoma" pitchFamily="34" charset="0"/>
                <a:ea typeface="黑体" pitchFamily="49" charset="-122"/>
              </a:rPr>
              <a:t>Message segment or user datagram</a:t>
            </a:r>
          </a:p>
        </p:txBody>
      </p:sp>
      <p:sp>
        <p:nvSpPr>
          <p:cNvPr id="206936" name="Line 88"/>
          <p:cNvSpPr>
            <a:spLocks noChangeShapeType="1"/>
          </p:cNvSpPr>
          <p:nvPr/>
        </p:nvSpPr>
        <p:spPr bwMode="auto">
          <a:xfrm flipH="1">
            <a:off x="1206500" y="2485603"/>
            <a:ext cx="1752600" cy="304800"/>
          </a:xfrm>
          <a:prstGeom prst="line">
            <a:avLst/>
          </a:prstGeom>
          <a:noFill/>
          <a:ln w="28575">
            <a:solidFill>
              <a:srgbClr val="FF0000"/>
            </a:solidFill>
            <a:round/>
            <a:headEnd/>
            <a:tailEnd type="triangle" w="med" len="med"/>
          </a:ln>
          <a:effectLst/>
        </p:spPr>
        <p:txBody>
          <a:bodyPr/>
          <a:lstStyle/>
          <a:p>
            <a:endParaRPr lang="zh-CN" altLang="en-US">
              <a:solidFill>
                <a:schemeClr val="tx1"/>
              </a:solidFill>
            </a:endParaRPr>
          </a:p>
        </p:txBody>
      </p:sp>
      <p:sp>
        <p:nvSpPr>
          <p:cNvPr id="206937" name="Rectangle 89"/>
          <p:cNvSpPr>
            <a:spLocks noChangeArrowheads="1"/>
          </p:cNvSpPr>
          <p:nvPr/>
        </p:nvSpPr>
        <p:spPr bwMode="auto">
          <a:xfrm>
            <a:off x="2051050" y="2557040"/>
            <a:ext cx="5410200" cy="381000"/>
          </a:xfrm>
          <a:prstGeom prst="rect">
            <a:avLst/>
          </a:prstGeom>
          <a:noFill/>
          <a:ln w="9525">
            <a:noFill/>
            <a:miter lim="800000"/>
            <a:headEnd/>
            <a:tailEnd/>
          </a:ln>
        </p:spPr>
        <p:txBody>
          <a:bodyPr anchor="b"/>
          <a:lstStyle/>
          <a:p>
            <a:r>
              <a:rPr kumimoji="0" lang="zh-CN" altLang="en-US" sz="1800">
                <a:solidFill>
                  <a:schemeClr val="tx1"/>
                </a:solidFill>
                <a:latin typeface="Tahoma" pitchFamily="34" charset="0"/>
              </a:rPr>
              <a:t>运输层为相互通信的应用进程提供了逻辑通信</a:t>
            </a:r>
          </a:p>
        </p:txBody>
      </p:sp>
      <p:sp>
        <p:nvSpPr>
          <p:cNvPr id="90" name="Rectangle 89"/>
          <p:cNvSpPr>
            <a:spLocks noChangeArrowheads="1"/>
          </p:cNvSpPr>
          <p:nvPr/>
        </p:nvSpPr>
        <p:spPr bwMode="auto">
          <a:xfrm>
            <a:off x="684213" y="158750"/>
            <a:ext cx="8134350" cy="533400"/>
          </a:xfrm>
          <a:prstGeom prst="rect">
            <a:avLst/>
          </a:prstGeom>
          <a:noFill/>
          <a:ln w="9525">
            <a:noFill/>
            <a:miter lim="800000"/>
            <a:headEnd/>
            <a:tailEnd/>
          </a:ln>
        </p:spPr>
        <p:txBody>
          <a:bodyPr anchor="b"/>
          <a:lstStyle/>
          <a:p>
            <a:pPr algn="ctr"/>
            <a:r>
              <a:rPr lang="en-US" altLang="zh-CN" sz="2400" dirty="0">
                <a:solidFill>
                  <a:srgbClr val="FF0000"/>
                </a:solidFill>
                <a:latin typeface="Tahoma" pitchFamily="34" charset="0"/>
              </a:rPr>
              <a:t>Schematic Diagram Three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06937"/>
                                        </p:tgtEl>
                                        <p:attrNameLst>
                                          <p:attrName>style.visibility</p:attrName>
                                        </p:attrNameLst>
                                      </p:cBhvr>
                                      <p:to>
                                        <p:strVal val="visible"/>
                                      </p:to>
                                    </p:set>
                                    <p:animEffect transition="in" filter="wipe(down)">
                                      <p:cBhvr>
                                        <p:cTn id="7" dur="290">
                                          <p:stCondLst>
                                            <p:cond delay="0"/>
                                          </p:stCondLst>
                                        </p:cTn>
                                        <p:tgtEl>
                                          <p:spTgt spid="206937"/>
                                        </p:tgtEl>
                                      </p:cBhvr>
                                    </p:animEffect>
                                    <p:anim calcmode="lin" valueType="num">
                                      <p:cBhvr>
                                        <p:cTn id="8" dur="911" tmFilter="0,0; 0.14,0.36; 0.43,0.73; 0.71,0.91; 1.0,1.0">
                                          <p:stCondLst>
                                            <p:cond delay="0"/>
                                          </p:stCondLst>
                                        </p:cTn>
                                        <p:tgtEl>
                                          <p:spTgt spid="206937"/>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06937"/>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06937"/>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06937"/>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06937"/>
                                        </p:tgtEl>
                                        <p:attrNameLst>
                                          <p:attrName>ppt_y</p:attrName>
                                        </p:attrNameLst>
                                      </p:cBhvr>
                                      <p:tavLst>
                                        <p:tav tm="0" fmla="#ppt_y-sin(pi*$)/81">
                                          <p:val>
                                            <p:fltVal val="0"/>
                                          </p:val>
                                        </p:tav>
                                        <p:tav tm="100000">
                                          <p:val>
                                            <p:fltVal val="1"/>
                                          </p:val>
                                        </p:tav>
                                      </p:tavLst>
                                    </p:anim>
                                    <p:animScale>
                                      <p:cBhvr>
                                        <p:cTn id="13" dur="13">
                                          <p:stCondLst>
                                            <p:cond delay="325"/>
                                          </p:stCondLst>
                                        </p:cTn>
                                        <p:tgtEl>
                                          <p:spTgt spid="206937"/>
                                        </p:tgtEl>
                                      </p:cBhvr>
                                      <p:to x="100000" y="60000"/>
                                    </p:animScale>
                                    <p:animScale>
                                      <p:cBhvr>
                                        <p:cTn id="14" dur="83" decel="50000">
                                          <p:stCondLst>
                                            <p:cond delay="338"/>
                                          </p:stCondLst>
                                        </p:cTn>
                                        <p:tgtEl>
                                          <p:spTgt spid="206937"/>
                                        </p:tgtEl>
                                      </p:cBhvr>
                                      <p:to x="100000" y="100000"/>
                                    </p:animScale>
                                    <p:animScale>
                                      <p:cBhvr>
                                        <p:cTn id="15" dur="13">
                                          <p:stCondLst>
                                            <p:cond delay="656"/>
                                          </p:stCondLst>
                                        </p:cTn>
                                        <p:tgtEl>
                                          <p:spTgt spid="206937"/>
                                        </p:tgtEl>
                                      </p:cBhvr>
                                      <p:to x="100000" y="80000"/>
                                    </p:animScale>
                                    <p:animScale>
                                      <p:cBhvr>
                                        <p:cTn id="16" dur="83" decel="50000">
                                          <p:stCondLst>
                                            <p:cond delay="669"/>
                                          </p:stCondLst>
                                        </p:cTn>
                                        <p:tgtEl>
                                          <p:spTgt spid="206937"/>
                                        </p:tgtEl>
                                      </p:cBhvr>
                                      <p:to x="100000" y="100000"/>
                                    </p:animScale>
                                    <p:animScale>
                                      <p:cBhvr>
                                        <p:cTn id="17" dur="13">
                                          <p:stCondLst>
                                            <p:cond delay="821"/>
                                          </p:stCondLst>
                                        </p:cTn>
                                        <p:tgtEl>
                                          <p:spTgt spid="206937"/>
                                        </p:tgtEl>
                                      </p:cBhvr>
                                      <p:to x="100000" y="90000"/>
                                    </p:animScale>
                                    <p:animScale>
                                      <p:cBhvr>
                                        <p:cTn id="18" dur="83" decel="50000">
                                          <p:stCondLst>
                                            <p:cond delay="834"/>
                                          </p:stCondLst>
                                        </p:cTn>
                                        <p:tgtEl>
                                          <p:spTgt spid="206937"/>
                                        </p:tgtEl>
                                      </p:cBhvr>
                                      <p:to x="100000" y="100000"/>
                                    </p:animScale>
                                    <p:animScale>
                                      <p:cBhvr>
                                        <p:cTn id="19" dur="13">
                                          <p:stCondLst>
                                            <p:cond delay="904"/>
                                          </p:stCondLst>
                                        </p:cTn>
                                        <p:tgtEl>
                                          <p:spTgt spid="206937"/>
                                        </p:tgtEl>
                                      </p:cBhvr>
                                      <p:to x="100000" y="95000"/>
                                    </p:animScale>
                                    <p:animScale>
                                      <p:cBhvr>
                                        <p:cTn id="20" dur="83" decel="50000">
                                          <p:stCondLst>
                                            <p:cond delay="917"/>
                                          </p:stCondLst>
                                        </p:cTn>
                                        <p:tgtEl>
                                          <p:spTgt spid="20693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937"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554" name="Rectangle 2"/>
          <p:cNvSpPr>
            <a:spLocks noGrp="1" noChangeArrowheads="1"/>
          </p:cNvSpPr>
          <p:nvPr>
            <p:ph type="title" idx="4294967295"/>
          </p:nvPr>
        </p:nvSpPr>
        <p:spPr>
          <a:xfrm>
            <a:off x="357188" y="214313"/>
            <a:ext cx="8429625" cy="642937"/>
          </a:xfrm>
        </p:spPr>
        <p:txBody>
          <a:bodyPr/>
          <a:lstStyle/>
          <a:p>
            <a:r>
              <a:rPr lang="en-US" altLang="zh-CN" dirty="0"/>
              <a:t>5. </a:t>
            </a:r>
            <a:r>
              <a:rPr lang="zh-CN" altLang="en-US" dirty="0"/>
              <a:t>时延带宽积</a:t>
            </a:r>
          </a:p>
        </p:txBody>
      </p:sp>
      <p:sp>
        <p:nvSpPr>
          <p:cNvPr id="663555" name="Rectangle 3"/>
          <p:cNvSpPr>
            <a:spLocks noChangeArrowheads="1"/>
          </p:cNvSpPr>
          <p:nvPr/>
        </p:nvSpPr>
        <p:spPr bwMode="auto">
          <a:xfrm>
            <a:off x="107950" y="0"/>
            <a:ext cx="9144000" cy="0"/>
          </a:xfrm>
          <a:prstGeom prst="rect">
            <a:avLst/>
          </a:prstGeom>
          <a:noFill/>
          <a:ln w="9525">
            <a:noFill/>
            <a:miter lim="800000"/>
            <a:headEnd/>
            <a:tailEnd/>
          </a:ln>
        </p:spPr>
        <p:txBody>
          <a:bodyPr wrap="none" anchor="ctr">
            <a:spAutoFit/>
          </a:bodyPr>
          <a:lstStyle/>
          <a:p>
            <a:endParaRPr lang="zh-CN" altLang="zh-CN"/>
          </a:p>
        </p:txBody>
      </p:sp>
      <p:sp>
        <p:nvSpPr>
          <p:cNvPr id="663556" name="AutoShape 37"/>
          <p:cNvSpPr>
            <a:spLocks noChangeArrowheads="1"/>
          </p:cNvSpPr>
          <p:nvPr/>
        </p:nvSpPr>
        <p:spPr bwMode="auto">
          <a:xfrm rot="-5400000">
            <a:off x="4535501" y="-107962"/>
            <a:ext cx="835026" cy="6524650"/>
          </a:xfrm>
          <a:prstGeom prst="can">
            <a:avLst>
              <a:gd name="adj" fmla="val 49847"/>
            </a:avLst>
          </a:prstGeom>
          <a:gradFill rotWithShape="1">
            <a:gsLst>
              <a:gs pos="0">
                <a:srgbClr val="004776"/>
              </a:gs>
              <a:gs pos="50000">
                <a:srgbClr val="0099FF"/>
              </a:gs>
              <a:gs pos="100000">
                <a:srgbClr val="004776"/>
              </a:gs>
            </a:gsLst>
            <a:lin ang="0" scaled="1"/>
          </a:gradFill>
          <a:ln w="9525">
            <a:solidFill>
              <a:schemeClr val="tx1"/>
            </a:solidFill>
            <a:round/>
            <a:headEnd/>
            <a:tailEnd/>
          </a:ln>
        </p:spPr>
        <p:txBody>
          <a:bodyPr wrap="none" anchor="ctr"/>
          <a:lstStyle/>
          <a:p>
            <a:endParaRPr lang="zh-CN" altLang="zh-CN"/>
          </a:p>
        </p:txBody>
      </p:sp>
      <p:sp>
        <p:nvSpPr>
          <p:cNvPr id="663557" name="Line 38"/>
          <p:cNvSpPr>
            <a:spLocks noChangeShapeType="1"/>
          </p:cNvSpPr>
          <p:nvPr/>
        </p:nvSpPr>
        <p:spPr bwMode="auto">
          <a:xfrm>
            <a:off x="1908175" y="2497138"/>
            <a:ext cx="6192838" cy="0"/>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663558" name="Text Box 39"/>
          <p:cNvSpPr txBox="1">
            <a:spLocks noChangeArrowheads="1"/>
          </p:cNvSpPr>
          <p:nvPr/>
        </p:nvSpPr>
        <p:spPr bwMode="auto">
          <a:xfrm>
            <a:off x="3779838" y="2208213"/>
            <a:ext cx="1638300" cy="457200"/>
          </a:xfrm>
          <a:prstGeom prst="rect">
            <a:avLst/>
          </a:prstGeom>
          <a:solidFill>
            <a:schemeClr val="bg1"/>
          </a:solidFill>
          <a:ln w="9525">
            <a:noFill/>
            <a:miter lim="800000"/>
            <a:headEnd/>
            <a:tailEnd/>
          </a:ln>
        </p:spPr>
        <p:txBody>
          <a:bodyPr wrap="none">
            <a:spAutoFit/>
          </a:bodyPr>
          <a:lstStyle/>
          <a:p>
            <a:r>
              <a:rPr lang="en-US" altLang="zh-CN" sz="2400" dirty="0">
                <a:solidFill>
                  <a:srgbClr val="333399"/>
                </a:solidFill>
                <a:latin typeface="Tahoma" pitchFamily="34" charset="0"/>
                <a:ea typeface="黑体" pitchFamily="49" charset="-122"/>
              </a:rPr>
              <a:t>(</a:t>
            </a:r>
            <a:r>
              <a:rPr lang="zh-CN" altLang="en-US" sz="2400" dirty="0">
                <a:solidFill>
                  <a:srgbClr val="333399"/>
                </a:solidFill>
                <a:latin typeface="Tahoma" pitchFamily="34" charset="0"/>
                <a:ea typeface="黑体" pitchFamily="49" charset="-122"/>
              </a:rPr>
              <a:t>传播</a:t>
            </a:r>
            <a:r>
              <a:rPr lang="en-US" altLang="zh-CN" sz="2400" dirty="0">
                <a:solidFill>
                  <a:srgbClr val="333399"/>
                </a:solidFill>
                <a:latin typeface="Tahoma" pitchFamily="34" charset="0"/>
                <a:ea typeface="黑体" pitchFamily="49" charset="-122"/>
              </a:rPr>
              <a:t>)</a:t>
            </a:r>
            <a:r>
              <a:rPr lang="zh-CN" altLang="en-US" sz="2400" dirty="0">
                <a:solidFill>
                  <a:srgbClr val="333399"/>
                </a:solidFill>
                <a:latin typeface="Tahoma" pitchFamily="34" charset="0"/>
                <a:ea typeface="黑体" pitchFamily="49" charset="-122"/>
              </a:rPr>
              <a:t>时延</a:t>
            </a:r>
          </a:p>
        </p:txBody>
      </p:sp>
      <p:sp>
        <p:nvSpPr>
          <p:cNvPr id="663559" name="Text Box 40"/>
          <p:cNvSpPr txBox="1">
            <a:spLocks noChangeArrowheads="1"/>
          </p:cNvSpPr>
          <p:nvPr/>
        </p:nvSpPr>
        <p:spPr bwMode="auto">
          <a:xfrm>
            <a:off x="4572000" y="3000372"/>
            <a:ext cx="793750" cy="457200"/>
          </a:xfrm>
          <a:prstGeom prst="rect">
            <a:avLst/>
          </a:prstGeom>
          <a:solidFill>
            <a:schemeClr val="bg1"/>
          </a:solidFill>
          <a:ln w="9525">
            <a:noFill/>
            <a:miter lim="800000"/>
            <a:headEnd/>
            <a:tailEnd/>
          </a:ln>
        </p:spPr>
        <p:txBody>
          <a:bodyPr wrap="none">
            <a:spAutoFit/>
          </a:bodyPr>
          <a:lstStyle/>
          <a:p>
            <a:r>
              <a:rPr lang="zh-CN" altLang="en-US" sz="2400" dirty="0">
                <a:solidFill>
                  <a:srgbClr val="333399"/>
                </a:solidFill>
                <a:latin typeface="Tahoma" pitchFamily="34" charset="0"/>
                <a:ea typeface="黑体" pitchFamily="49" charset="-122"/>
              </a:rPr>
              <a:t>链路</a:t>
            </a:r>
          </a:p>
        </p:txBody>
      </p:sp>
      <p:sp>
        <p:nvSpPr>
          <p:cNvPr id="663560" name="Text Box 41"/>
          <p:cNvSpPr txBox="1">
            <a:spLocks noChangeArrowheads="1"/>
          </p:cNvSpPr>
          <p:nvPr/>
        </p:nvSpPr>
        <p:spPr bwMode="auto">
          <a:xfrm>
            <a:off x="395288" y="2520950"/>
            <a:ext cx="793750" cy="457200"/>
          </a:xfrm>
          <a:prstGeom prst="rect">
            <a:avLst/>
          </a:prstGeom>
          <a:solidFill>
            <a:schemeClr val="bg1"/>
          </a:solidFill>
          <a:ln w="9525">
            <a:noFill/>
            <a:miter lim="800000"/>
            <a:headEnd/>
            <a:tailEnd/>
          </a:ln>
        </p:spPr>
        <p:txBody>
          <a:bodyPr wrap="none">
            <a:spAutoFit/>
          </a:bodyPr>
          <a:lstStyle/>
          <a:p>
            <a:r>
              <a:rPr lang="zh-CN" altLang="en-US" sz="2400">
                <a:solidFill>
                  <a:srgbClr val="333399"/>
                </a:solidFill>
                <a:latin typeface="Tahoma" pitchFamily="34" charset="0"/>
                <a:ea typeface="黑体" pitchFamily="49" charset="-122"/>
              </a:rPr>
              <a:t>带宽</a:t>
            </a:r>
          </a:p>
        </p:txBody>
      </p:sp>
      <p:sp>
        <p:nvSpPr>
          <p:cNvPr id="663561" name="Line 42"/>
          <p:cNvSpPr>
            <a:spLocks noChangeShapeType="1"/>
          </p:cNvSpPr>
          <p:nvPr/>
        </p:nvSpPr>
        <p:spPr bwMode="auto">
          <a:xfrm>
            <a:off x="827088" y="2952750"/>
            <a:ext cx="1081087" cy="288925"/>
          </a:xfrm>
          <a:prstGeom prst="line">
            <a:avLst/>
          </a:prstGeom>
          <a:noFill/>
          <a:ln w="28575">
            <a:solidFill>
              <a:srgbClr val="333399"/>
            </a:solidFill>
            <a:round/>
            <a:headEnd/>
            <a:tailEnd type="triangle" w="med" len="lg"/>
          </a:ln>
        </p:spPr>
        <p:txBody>
          <a:bodyPr/>
          <a:lstStyle/>
          <a:p>
            <a:endParaRPr lang="zh-CN" altLang="en-US"/>
          </a:p>
        </p:txBody>
      </p:sp>
      <p:sp>
        <p:nvSpPr>
          <p:cNvPr id="663562" name="Text Box 43"/>
          <p:cNvSpPr txBox="1">
            <a:spLocks noChangeArrowheads="1"/>
          </p:cNvSpPr>
          <p:nvPr/>
        </p:nvSpPr>
        <p:spPr bwMode="auto">
          <a:xfrm>
            <a:off x="2603500" y="4321175"/>
            <a:ext cx="4354513" cy="528638"/>
          </a:xfrm>
          <a:prstGeom prst="rect">
            <a:avLst/>
          </a:prstGeom>
          <a:solidFill>
            <a:srgbClr val="FFFF99"/>
          </a:solidFill>
          <a:ln w="9525">
            <a:solidFill>
              <a:srgbClr val="333399"/>
            </a:solidFill>
            <a:miter lim="800000"/>
            <a:headEnd/>
            <a:tailEnd/>
          </a:ln>
        </p:spPr>
        <p:txBody>
          <a:bodyPr wrap="none">
            <a:spAutoFit/>
          </a:bodyPr>
          <a:lstStyle/>
          <a:p>
            <a:r>
              <a:rPr lang="zh-CN" altLang="en-US" sz="2400" dirty="0">
                <a:solidFill>
                  <a:srgbClr val="333399"/>
                </a:solidFill>
                <a:latin typeface="Tahoma" pitchFamily="34" charset="0"/>
                <a:ea typeface="黑体" pitchFamily="49" charset="-122"/>
              </a:rPr>
              <a:t>时延带宽积 </a:t>
            </a:r>
            <a:r>
              <a:rPr lang="en-US" altLang="zh-CN" sz="2400" dirty="0">
                <a:solidFill>
                  <a:srgbClr val="333399"/>
                </a:solidFill>
                <a:latin typeface="Tahoma" pitchFamily="34" charset="0"/>
                <a:ea typeface="黑体" pitchFamily="49" charset="-122"/>
              </a:rPr>
              <a:t>= </a:t>
            </a:r>
            <a:r>
              <a:rPr lang="zh-CN" altLang="en-US" sz="2400" dirty="0">
                <a:solidFill>
                  <a:srgbClr val="333399"/>
                </a:solidFill>
                <a:latin typeface="Tahoma" pitchFamily="34" charset="0"/>
                <a:ea typeface="黑体" pitchFamily="49" charset="-122"/>
              </a:rPr>
              <a:t>传播时延 </a:t>
            </a:r>
            <a:r>
              <a:rPr lang="zh-CN" altLang="en-US" sz="2800" b="1" dirty="0">
                <a:solidFill>
                  <a:srgbClr val="333399"/>
                </a:solidFill>
                <a:latin typeface="Tahoma" pitchFamily="34" charset="0"/>
                <a:ea typeface="黑体" pitchFamily="49" charset="-122"/>
                <a:sym typeface="Symbol" pitchFamily="18" charset="2"/>
              </a:rPr>
              <a:t> </a:t>
            </a:r>
            <a:r>
              <a:rPr lang="zh-CN" altLang="en-US" sz="2400" dirty="0">
                <a:solidFill>
                  <a:srgbClr val="333399"/>
                </a:solidFill>
                <a:latin typeface="Tahoma" pitchFamily="34" charset="0"/>
                <a:ea typeface="黑体" pitchFamily="49" charset="-122"/>
                <a:sym typeface="Symbol" pitchFamily="18" charset="2"/>
              </a:rPr>
              <a:t>带宽</a:t>
            </a:r>
          </a:p>
        </p:txBody>
      </p:sp>
      <p:sp>
        <p:nvSpPr>
          <p:cNvPr id="93228" name="Rectangle 44"/>
          <p:cNvSpPr>
            <a:spLocks noGrp="1" noChangeArrowheads="1"/>
          </p:cNvSpPr>
          <p:nvPr>
            <p:ph type="body" idx="4294967295"/>
          </p:nvPr>
        </p:nvSpPr>
        <p:spPr>
          <a:xfrm>
            <a:off x="419691" y="5640532"/>
            <a:ext cx="8358188" cy="441325"/>
          </a:xfrm>
        </p:spPr>
        <p:txBody>
          <a:bodyPr/>
          <a:lstStyle/>
          <a:p>
            <a:r>
              <a:rPr lang="zh-CN" altLang="en-US" dirty="0"/>
              <a:t>链路的时延带宽积又称为以</a:t>
            </a:r>
            <a:r>
              <a:rPr lang="zh-CN" altLang="en-US" dirty="0">
                <a:solidFill>
                  <a:schemeClr val="hlink"/>
                </a:solidFill>
              </a:rPr>
              <a:t>比特</a:t>
            </a:r>
            <a:r>
              <a:rPr lang="zh-CN" altLang="en-US" dirty="0"/>
              <a:t>为单位的链路长度。 </a:t>
            </a:r>
          </a:p>
        </p:txBody>
      </p:sp>
      <p:sp>
        <p:nvSpPr>
          <p:cNvPr id="663564" name="Text Box 45"/>
          <p:cNvSpPr txBox="1">
            <a:spLocks noChangeArrowheads="1"/>
          </p:cNvSpPr>
          <p:nvPr/>
        </p:nvSpPr>
        <p:spPr bwMode="auto">
          <a:xfrm>
            <a:off x="3708400" y="1557338"/>
            <a:ext cx="1980029" cy="523220"/>
          </a:xfrm>
          <a:prstGeom prst="rect">
            <a:avLst/>
          </a:prstGeom>
          <a:solidFill>
            <a:srgbClr val="FFFF99"/>
          </a:solidFill>
          <a:ln w="9525">
            <a:solidFill>
              <a:srgbClr val="333399"/>
            </a:solidFill>
            <a:miter lim="800000"/>
            <a:headEnd/>
            <a:tailEnd/>
          </a:ln>
        </p:spPr>
        <p:txBody>
          <a:bodyPr wrap="none">
            <a:spAutoFit/>
          </a:bodyPr>
          <a:lstStyle/>
          <a:p>
            <a:r>
              <a:rPr lang="zh-CN" altLang="en-US" sz="2800" dirty="0">
                <a:solidFill>
                  <a:srgbClr val="333399"/>
                </a:solidFill>
                <a:latin typeface="Tahoma" pitchFamily="34" charset="0"/>
                <a:ea typeface="黑体" pitchFamily="49" charset="-122"/>
              </a:rPr>
              <a:t>时延带宽积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2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28"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3330" name="Picture 2"/>
          <p:cNvPicPr>
            <a:picLocks noChangeAspect="1" noChangeArrowheads="1"/>
          </p:cNvPicPr>
          <p:nvPr/>
        </p:nvPicPr>
        <p:blipFill>
          <a:blip r:embed="rId3"/>
          <a:srcRect/>
          <a:stretch>
            <a:fillRect/>
          </a:stretch>
        </p:blipFill>
        <p:spPr bwMode="auto">
          <a:xfrm>
            <a:off x="762000" y="1295400"/>
            <a:ext cx="7404100" cy="3416300"/>
          </a:xfrm>
          <a:prstGeom prst="rect">
            <a:avLst/>
          </a:prstGeom>
          <a:noFill/>
          <a:ln w="9525">
            <a:noFill/>
            <a:miter lim="800000"/>
            <a:headEnd/>
            <a:tailEnd/>
          </a:ln>
        </p:spPr>
      </p:pic>
      <p:sp>
        <p:nvSpPr>
          <p:cNvPr id="483331" name="Rectangle 3"/>
          <p:cNvSpPr>
            <a:spLocks noGrp="1" noChangeArrowheads="1"/>
          </p:cNvSpPr>
          <p:nvPr>
            <p:ph type="title"/>
          </p:nvPr>
        </p:nvSpPr>
        <p:spPr>
          <a:xfrm>
            <a:off x="323850" y="188913"/>
            <a:ext cx="8496300" cy="720725"/>
          </a:xfrm>
        </p:spPr>
        <p:txBody>
          <a:bodyPr/>
          <a:lstStyle/>
          <a:p>
            <a:pPr eaLnBrk="1" hangingPunct="1"/>
            <a:r>
              <a:rPr lang="en-US" altLang="zh-CN" dirty="0"/>
              <a:t>5. </a:t>
            </a:r>
            <a:r>
              <a:rPr lang="zh-CN" altLang="en-US" dirty="0"/>
              <a:t>时延带宽积</a:t>
            </a:r>
            <a:endParaRPr lang="en-US" altLang="zh-CN" dirty="0"/>
          </a:p>
        </p:txBody>
      </p:sp>
      <p:sp>
        <p:nvSpPr>
          <p:cNvPr id="483332" name="Rectangle 4"/>
          <p:cNvSpPr>
            <a:spLocks noGrp="1" noChangeArrowheads="1"/>
          </p:cNvSpPr>
          <p:nvPr>
            <p:ph type="body" idx="1"/>
          </p:nvPr>
        </p:nvSpPr>
        <p:spPr>
          <a:xfrm>
            <a:off x="323850" y="4887913"/>
            <a:ext cx="8496300" cy="1277937"/>
          </a:xfrm>
        </p:spPr>
        <p:txBody>
          <a:bodyPr/>
          <a:lstStyle/>
          <a:p>
            <a:pPr eaLnBrk="1" hangingPunct="1"/>
            <a:r>
              <a:rPr lang="en-US" altLang="zh-CN" dirty="0"/>
              <a:t>Looking at the figure, we can say that this product 1×5 is </a:t>
            </a:r>
            <a:r>
              <a:rPr lang="en-US" altLang="zh-CN" dirty="0">
                <a:solidFill>
                  <a:schemeClr val="hlink"/>
                </a:solidFill>
              </a:rPr>
              <a:t>the maximum number of bits</a:t>
            </a:r>
            <a:r>
              <a:rPr lang="en-US" altLang="zh-CN" dirty="0"/>
              <a:t> that can fill (</a:t>
            </a:r>
            <a:r>
              <a:rPr lang="zh-CN" altLang="zh-CN" dirty="0">
                <a:solidFill>
                  <a:srgbClr val="000099"/>
                </a:solidFill>
                <a:ea typeface="黑体" pitchFamily="2" charset="-122"/>
              </a:rPr>
              <a:t>充满</a:t>
            </a:r>
            <a:r>
              <a:rPr lang="en-US" altLang="zh-CN" dirty="0"/>
              <a:t>) the link. </a:t>
            </a:r>
          </a:p>
          <a:p>
            <a:pPr eaLnBrk="1" hangingPunct="1"/>
            <a:r>
              <a:rPr lang="en-US" altLang="zh-CN" dirty="0"/>
              <a:t>There are no more than 5 bits at any time on the link.</a:t>
            </a:r>
          </a:p>
        </p:txBody>
      </p:sp>
    </p:spTree>
    <p:extLst>
      <p:ext uri="{BB962C8B-B14F-4D97-AF65-F5344CB8AC3E}">
        <p14:creationId xmlns:p14="http://schemas.microsoft.com/office/powerpoint/2010/main" xmlns="" val="22367602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t>
            </a:r>
            <a:r>
              <a:rPr lang="zh-CN" altLang="zh-CN" dirty="0"/>
              <a:t>往返时间</a:t>
            </a:r>
            <a:r>
              <a:rPr lang="en-US" altLang="zh-CN" dirty="0"/>
              <a:t> RTT</a:t>
            </a:r>
            <a:endParaRPr lang="zh-CN" altLang="en-US" dirty="0"/>
          </a:p>
        </p:txBody>
      </p:sp>
      <p:sp>
        <p:nvSpPr>
          <p:cNvPr id="3" name="内容占位符 2"/>
          <p:cNvSpPr>
            <a:spLocks noGrp="1"/>
          </p:cNvSpPr>
          <p:nvPr>
            <p:ph idx="1"/>
          </p:nvPr>
        </p:nvSpPr>
        <p:spPr/>
        <p:txBody>
          <a:bodyPr/>
          <a:lstStyle/>
          <a:p>
            <a:r>
              <a:rPr lang="zh-CN" altLang="zh-CN" dirty="0"/>
              <a:t>互联网上的信息不仅仅单方向传输</a:t>
            </a:r>
            <a:r>
              <a:rPr lang="zh-CN" altLang="en-US" dirty="0"/>
              <a:t>，</a:t>
            </a:r>
            <a:r>
              <a:rPr lang="zh-CN" altLang="zh-CN" dirty="0"/>
              <a:t>而是双向交互的。因此，有时很需要知道双向交互一次所需的时间</a:t>
            </a:r>
            <a:r>
              <a:rPr lang="zh-CN" altLang="en-US" dirty="0"/>
              <a:t>。</a:t>
            </a:r>
            <a:endParaRPr lang="en-US" altLang="zh-CN" dirty="0"/>
          </a:p>
          <a:p>
            <a:endParaRPr lang="en-US" altLang="zh-CN" dirty="0">
              <a:solidFill>
                <a:srgbClr val="FF0000"/>
              </a:solidFill>
            </a:endParaRPr>
          </a:p>
          <a:p>
            <a:r>
              <a:rPr lang="zh-CN" altLang="en-US" dirty="0">
                <a:solidFill>
                  <a:schemeClr val="hlink"/>
                </a:solidFill>
              </a:rPr>
              <a:t>往返时延</a:t>
            </a:r>
            <a:r>
              <a:rPr lang="zh-CN" altLang="en-US" dirty="0"/>
              <a:t> </a:t>
            </a:r>
            <a:r>
              <a:rPr lang="en-US" altLang="zh-CN" dirty="0"/>
              <a:t>RTT (Round-Trip Time) </a:t>
            </a:r>
            <a:r>
              <a:rPr lang="zh-CN" altLang="en-US" dirty="0"/>
              <a:t>表示从发送端发送</a:t>
            </a:r>
            <a:r>
              <a:rPr lang="zh-CN" altLang="en-US" dirty="0">
                <a:solidFill>
                  <a:srgbClr val="FF0000"/>
                </a:solidFill>
              </a:rPr>
              <a:t>数据</a:t>
            </a:r>
            <a:r>
              <a:rPr lang="zh-CN" altLang="en-US" dirty="0"/>
              <a:t>开始，到发送端收到来自接收端的</a:t>
            </a:r>
            <a:r>
              <a:rPr lang="zh-CN" altLang="en-US" dirty="0">
                <a:solidFill>
                  <a:srgbClr val="FF0000"/>
                </a:solidFill>
              </a:rPr>
              <a:t>确认</a:t>
            </a:r>
            <a:r>
              <a:rPr lang="en-US" altLang="zh-CN" dirty="0"/>
              <a:t>(</a:t>
            </a:r>
            <a:r>
              <a:rPr lang="zh-CN" altLang="en-US" dirty="0"/>
              <a:t>接收端收到数据后立即发送确认</a:t>
            </a:r>
            <a:r>
              <a:rPr lang="en-US" altLang="zh-CN" dirty="0"/>
              <a:t>)</a:t>
            </a:r>
            <a:r>
              <a:rPr lang="zh-CN" altLang="en-US" dirty="0"/>
              <a:t>，总共经历的时延。 </a:t>
            </a:r>
          </a:p>
          <a:p>
            <a:endParaRPr lang="en-US" altLang="zh-CN" dirty="0"/>
          </a:p>
          <a:p>
            <a:r>
              <a:rPr lang="zh-CN" altLang="zh-CN" dirty="0"/>
              <a:t>在互联网中，往返时间还包括</a:t>
            </a:r>
            <a:r>
              <a:rPr lang="zh-CN" altLang="zh-CN" dirty="0">
                <a:solidFill>
                  <a:srgbClr val="FF0000"/>
                </a:solidFill>
              </a:rPr>
              <a:t>各中间结点</a:t>
            </a:r>
            <a:r>
              <a:rPr lang="en-US" altLang="zh-CN" dirty="0"/>
              <a:t>(</a:t>
            </a:r>
            <a:r>
              <a:rPr lang="en-US" dirty="0"/>
              <a:t>intermediate node</a:t>
            </a:r>
            <a:r>
              <a:rPr lang="en-US" altLang="zh-CN" dirty="0"/>
              <a:t>)</a:t>
            </a:r>
            <a:r>
              <a:rPr lang="zh-CN" altLang="zh-CN" dirty="0"/>
              <a:t>的处理时延、排队时延以及转发数据时的发送时延。</a:t>
            </a:r>
            <a:endParaRPr lang="en-US" altLang="zh-CN" dirty="0"/>
          </a:p>
          <a:p>
            <a:endParaRPr lang="en-US" altLang="zh-CN" dirty="0">
              <a:solidFill>
                <a:srgbClr val="000099"/>
              </a:solidFill>
            </a:endParaRPr>
          </a:p>
          <a:p>
            <a:r>
              <a:rPr lang="zh-CN" altLang="zh-CN" dirty="0">
                <a:solidFill>
                  <a:srgbClr val="000099"/>
                </a:solidFill>
              </a:rPr>
              <a:t>当使用卫星通信时，往返时间</a:t>
            </a:r>
            <a:r>
              <a:rPr lang="en-US" altLang="zh-CN" dirty="0">
                <a:solidFill>
                  <a:srgbClr val="000099"/>
                </a:solidFill>
              </a:rPr>
              <a:t> RTT </a:t>
            </a:r>
            <a:r>
              <a:rPr lang="zh-CN" altLang="zh-CN" dirty="0">
                <a:solidFill>
                  <a:srgbClr val="000099"/>
                </a:solidFill>
              </a:rPr>
              <a:t>相对较长，是很重要的一个性能指标。</a:t>
            </a:r>
            <a:endParaRPr lang="zh-CN" altLang="en-US" dirty="0">
              <a:solidFill>
                <a:srgbClr val="000099"/>
              </a:solidFill>
            </a:endParaRPr>
          </a:p>
        </p:txBody>
      </p:sp>
    </p:spTree>
    <p:extLst>
      <p:ext uri="{BB962C8B-B14F-4D97-AF65-F5344CB8AC3E}">
        <p14:creationId xmlns:p14="http://schemas.microsoft.com/office/powerpoint/2010/main" xmlns="" val="126999108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Grp="1" noChangeArrowheads="1"/>
          </p:cNvSpPr>
          <p:nvPr>
            <p:ph type="title" idx="4294967295"/>
          </p:nvPr>
        </p:nvSpPr>
        <p:spPr/>
        <p:txBody>
          <a:bodyPr/>
          <a:lstStyle/>
          <a:p>
            <a:r>
              <a:rPr lang="en-US" altLang="zh-CN" dirty="0"/>
              <a:t>6. </a:t>
            </a:r>
            <a:r>
              <a:rPr lang="zh-CN" altLang="en-US" dirty="0"/>
              <a:t>往返时延 </a:t>
            </a:r>
            <a:r>
              <a:rPr lang="en-US" altLang="zh-CN" dirty="0"/>
              <a:t>RTT</a:t>
            </a:r>
          </a:p>
        </p:txBody>
      </p:sp>
      <p:sp>
        <p:nvSpPr>
          <p:cNvPr id="666627" name="Rectangle 3"/>
          <p:cNvSpPr>
            <a:spLocks noGrp="1" noChangeArrowheads="1"/>
          </p:cNvSpPr>
          <p:nvPr>
            <p:ph type="body" idx="4294967295"/>
          </p:nvPr>
        </p:nvSpPr>
        <p:spPr>
          <a:xfrm>
            <a:off x="357188" y="1000125"/>
            <a:ext cx="8501062" cy="5143500"/>
          </a:xfrm>
        </p:spPr>
        <p:txBody>
          <a:bodyPr/>
          <a:lstStyle/>
          <a:p>
            <a:pPr>
              <a:spcBef>
                <a:spcPts val="600"/>
              </a:spcBef>
            </a:pPr>
            <a:r>
              <a:rPr lang="zh-CN" altLang="en-US" dirty="0"/>
              <a:t>显然，往返时延与所发送的分组有关。</a:t>
            </a:r>
          </a:p>
          <a:p>
            <a:pPr>
              <a:spcBef>
                <a:spcPts val="600"/>
              </a:spcBef>
            </a:pPr>
            <a:endParaRPr lang="zh-CN" altLang="en-US" dirty="0"/>
          </a:p>
          <a:p>
            <a:pPr>
              <a:spcBef>
                <a:spcPts val="600"/>
              </a:spcBef>
            </a:pPr>
            <a:r>
              <a:rPr lang="zh-CN" altLang="en-US" dirty="0"/>
              <a:t>发送很长的数据块的往返时延，应当比发送很短的数据块的往返时延要多些。</a:t>
            </a:r>
          </a:p>
          <a:p>
            <a:pPr>
              <a:spcBef>
                <a:spcPts val="600"/>
              </a:spcBef>
            </a:pPr>
            <a:endParaRPr lang="zh-CN" altLang="en-US" dirty="0"/>
          </a:p>
          <a:p>
            <a:pPr>
              <a:spcBef>
                <a:spcPts val="600"/>
              </a:spcBef>
            </a:pPr>
            <a:r>
              <a:rPr lang="zh-CN" altLang="en-US" dirty="0">
                <a:solidFill>
                  <a:schemeClr val="hlink"/>
                </a:solidFill>
              </a:rPr>
              <a:t>往返时延带宽积</a:t>
            </a:r>
            <a:r>
              <a:rPr lang="zh-CN" altLang="en-US" dirty="0"/>
              <a:t>的意义就是当发送方连续发送数据时，即使能够及时收到对方的确认，但已经将许多比特发送到链路上了。</a:t>
            </a:r>
          </a:p>
          <a:p>
            <a:pPr>
              <a:spcBef>
                <a:spcPts val="600"/>
              </a:spcBef>
            </a:pPr>
            <a:endParaRPr lang="zh-CN" altLang="en-US" dirty="0"/>
          </a:p>
          <a:p>
            <a:pPr>
              <a:spcBef>
                <a:spcPts val="600"/>
              </a:spcBef>
            </a:pPr>
            <a:r>
              <a:rPr lang="zh-CN" altLang="en-US" dirty="0"/>
              <a:t>假定数据的接收方及时发现了差错，并告知发送方，使发送方立即停止发送，但已经发送了</a:t>
            </a:r>
            <a:r>
              <a:rPr lang="zh-CN" altLang="en-US" dirty="0">
                <a:solidFill>
                  <a:schemeClr val="hlink"/>
                </a:solidFill>
              </a:rPr>
              <a:t>往返时延带宽积</a:t>
            </a:r>
            <a:r>
              <a:rPr lang="zh-CN" altLang="en-US" dirty="0"/>
              <a:t>的比特数。</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7650" name="Rectangle 2"/>
          <p:cNvSpPr>
            <a:spLocks noGrp="1" noChangeArrowheads="1"/>
          </p:cNvSpPr>
          <p:nvPr>
            <p:ph type="title" idx="4294967295"/>
          </p:nvPr>
        </p:nvSpPr>
        <p:spPr>
          <a:xfrm>
            <a:off x="323850" y="188913"/>
            <a:ext cx="8135938" cy="627062"/>
          </a:xfrm>
        </p:spPr>
        <p:txBody>
          <a:bodyPr/>
          <a:lstStyle/>
          <a:p>
            <a:r>
              <a:rPr lang="en-US" altLang="zh-CN"/>
              <a:t>7. </a:t>
            </a:r>
            <a:r>
              <a:rPr lang="zh-CN" altLang="en-US"/>
              <a:t>利用率</a:t>
            </a:r>
          </a:p>
        </p:txBody>
      </p:sp>
      <p:sp>
        <p:nvSpPr>
          <p:cNvPr id="667651" name="Rectangle 3"/>
          <p:cNvSpPr>
            <a:spLocks noGrp="1" noChangeArrowheads="1"/>
          </p:cNvSpPr>
          <p:nvPr>
            <p:ph type="body" idx="4294967295"/>
          </p:nvPr>
        </p:nvSpPr>
        <p:spPr>
          <a:xfrm>
            <a:off x="330200" y="1028700"/>
            <a:ext cx="8481291" cy="5148263"/>
          </a:xfrm>
        </p:spPr>
        <p:txBody>
          <a:bodyPr/>
          <a:lstStyle/>
          <a:p>
            <a:r>
              <a:rPr lang="zh-CN" altLang="en-US" dirty="0"/>
              <a:t>分为</a:t>
            </a:r>
            <a:r>
              <a:rPr lang="zh-CN" altLang="en-US" dirty="0">
                <a:solidFill>
                  <a:srgbClr val="FF0000"/>
                </a:solidFill>
              </a:rPr>
              <a:t>信道利用率</a:t>
            </a:r>
            <a:r>
              <a:rPr lang="zh-CN" altLang="en-US" dirty="0"/>
              <a:t>和</a:t>
            </a:r>
            <a:r>
              <a:rPr lang="zh-CN" altLang="en-US" dirty="0">
                <a:solidFill>
                  <a:srgbClr val="FF0000"/>
                </a:solidFill>
              </a:rPr>
              <a:t>网络利用率。</a:t>
            </a:r>
            <a:endParaRPr lang="en-US" altLang="zh-CN" dirty="0">
              <a:solidFill>
                <a:srgbClr val="FF0000"/>
              </a:solidFill>
            </a:endParaRPr>
          </a:p>
          <a:p>
            <a:endParaRPr lang="en-US" altLang="zh-CN" dirty="0">
              <a:solidFill>
                <a:srgbClr val="0000CC"/>
              </a:solidFill>
            </a:endParaRPr>
          </a:p>
          <a:p>
            <a:r>
              <a:rPr lang="zh-CN" altLang="en-US" dirty="0">
                <a:solidFill>
                  <a:srgbClr val="0000CC"/>
                </a:solidFill>
              </a:rPr>
              <a:t>信道利用率</a:t>
            </a:r>
            <a:r>
              <a:rPr lang="zh-CN" altLang="en-US" dirty="0"/>
              <a:t>指出某信道有百分之几的时间是被利用的</a:t>
            </a:r>
            <a:r>
              <a:rPr lang="en-US" altLang="zh-CN" dirty="0"/>
              <a:t>(</a:t>
            </a:r>
            <a:r>
              <a:rPr lang="zh-CN" altLang="en-US" dirty="0"/>
              <a:t>有数据通过</a:t>
            </a:r>
            <a:r>
              <a:rPr lang="en-US" altLang="zh-CN" dirty="0"/>
              <a:t>)</a:t>
            </a:r>
            <a:r>
              <a:rPr lang="zh-CN" altLang="en-US" dirty="0"/>
              <a:t>。完全空闲的信道的利用率是零。</a:t>
            </a:r>
          </a:p>
          <a:p>
            <a:endParaRPr lang="en-US" altLang="zh-CN" dirty="0">
              <a:solidFill>
                <a:srgbClr val="FF0000"/>
              </a:solidFill>
            </a:endParaRPr>
          </a:p>
          <a:p>
            <a:r>
              <a:rPr lang="zh-CN" altLang="en-US" dirty="0">
                <a:solidFill>
                  <a:srgbClr val="FF0000"/>
                </a:solidFill>
              </a:rPr>
              <a:t>网络利用率</a:t>
            </a:r>
            <a:r>
              <a:rPr lang="zh-CN" altLang="en-US" dirty="0"/>
              <a:t>则是全网络的信道利用率的加权平均值。</a:t>
            </a:r>
          </a:p>
          <a:p>
            <a:endParaRPr lang="en-US" altLang="zh-CN" dirty="0"/>
          </a:p>
          <a:p>
            <a:r>
              <a:rPr lang="zh-CN" altLang="en-US" dirty="0"/>
              <a:t>信道利用率并非越高越好。</a:t>
            </a:r>
            <a:r>
              <a:rPr lang="zh-CN" altLang="zh-CN" dirty="0">
                <a:solidFill>
                  <a:srgbClr val="FF0000"/>
                </a:solidFill>
              </a:rPr>
              <a:t>当某信道的利用率增大时，该信道引起的时延也就迅速增加</a:t>
            </a:r>
            <a:r>
              <a:rPr lang="zh-CN" altLang="en-US" dirty="0">
                <a:solidFill>
                  <a:srgbClr val="FF0000"/>
                </a:solidFill>
              </a:rPr>
              <a:t>。</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698" name="Rectangle 2"/>
          <p:cNvSpPr>
            <a:spLocks noGrp="1" noChangeArrowheads="1"/>
          </p:cNvSpPr>
          <p:nvPr>
            <p:ph type="title" idx="4294967295"/>
          </p:nvPr>
        </p:nvSpPr>
        <p:spPr>
          <a:xfrm>
            <a:off x="355600" y="203200"/>
            <a:ext cx="8502650" cy="627063"/>
          </a:xfrm>
        </p:spPr>
        <p:txBody>
          <a:bodyPr/>
          <a:lstStyle/>
          <a:p>
            <a:r>
              <a:rPr lang="zh-CN" altLang="en-US" dirty="0"/>
              <a:t>时延与网络利用率的关系</a:t>
            </a:r>
          </a:p>
        </p:txBody>
      </p:sp>
      <p:sp>
        <p:nvSpPr>
          <p:cNvPr id="669699" name="Rectangle 3"/>
          <p:cNvSpPr>
            <a:spLocks noGrp="1" noChangeArrowheads="1"/>
          </p:cNvSpPr>
          <p:nvPr>
            <p:ph type="body" idx="4294967295"/>
          </p:nvPr>
        </p:nvSpPr>
        <p:spPr>
          <a:xfrm>
            <a:off x="357188" y="1071563"/>
            <a:ext cx="8429625" cy="2714625"/>
          </a:xfrm>
        </p:spPr>
        <p:txBody>
          <a:bodyPr/>
          <a:lstStyle/>
          <a:p>
            <a:pPr>
              <a:spcBef>
                <a:spcPts val="600"/>
              </a:spcBef>
            </a:pPr>
            <a:r>
              <a:rPr lang="zh-CN" altLang="en-US" dirty="0"/>
              <a:t>根据</a:t>
            </a:r>
            <a:r>
              <a:rPr lang="zh-CN" altLang="en-US" dirty="0">
                <a:solidFill>
                  <a:srgbClr val="FF0000"/>
                </a:solidFill>
              </a:rPr>
              <a:t>排队论</a:t>
            </a:r>
            <a:r>
              <a:rPr lang="zh-CN" altLang="en-US" dirty="0"/>
              <a:t>的理论，当某信道的利用率增大时，该信道引起的</a:t>
            </a:r>
            <a:r>
              <a:rPr lang="zh-CN" altLang="en-US" dirty="0">
                <a:solidFill>
                  <a:srgbClr val="FF0000"/>
                </a:solidFill>
              </a:rPr>
              <a:t>时延</a:t>
            </a:r>
            <a:r>
              <a:rPr lang="zh-CN" altLang="en-US" dirty="0"/>
              <a:t>也就迅速增加。 </a:t>
            </a:r>
          </a:p>
          <a:p>
            <a:pPr>
              <a:spcBef>
                <a:spcPts val="600"/>
              </a:spcBef>
            </a:pPr>
            <a:endParaRPr lang="zh-CN" altLang="en-US" dirty="0"/>
          </a:p>
          <a:p>
            <a:pPr>
              <a:spcBef>
                <a:spcPts val="600"/>
              </a:spcBef>
            </a:pPr>
            <a:r>
              <a:rPr lang="zh-CN" altLang="en-US" dirty="0"/>
              <a:t>若令 </a:t>
            </a:r>
            <a:r>
              <a:rPr lang="en-US" altLang="zh-CN" dirty="0"/>
              <a:t>D</a:t>
            </a:r>
            <a:r>
              <a:rPr lang="en-US" altLang="zh-CN" baseline="-25000" dirty="0"/>
              <a:t>0 </a:t>
            </a:r>
            <a:r>
              <a:rPr lang="zh-CN" altLang="en-US" dirty="0"/>
              <a:t>表示</a:t>
            </a:r>
            <a:r>
              <a:rPr lang="zh-CN" altLang="en-US" dirty="0">
                <a:solidFill>
                  <a:schemeClr val="hlink"/>
                </a:solidFill>
              </a:rPr>
              <a:t>网络空闲时</a:t>
            </a:r>
            <a:r>
              <a:rPr lang="zh-CN" altLang="en-US" dirty="0"/>
              <a:t>的时延，</a:t>
            </a:r>
            <a:r>
              <a:rPr lang="en-US" altLang="zh-CN" dirty="0"/>
              <a:t>D </a:t>
            </a:r>
            <a:r>
              <a:rPr lang="zh-CN" altLang="en-US" dirty="0"/>
              <a:t>表示网络当前的时延，则在适当的假定条件下，可以用下面的简单公式表示 </a:t>
            </a:r>
            <a:r>
              <a:rPr lang="en-US" altLang="zh-CN" dirty="0"/>
              <a:t>D </a:t>
            </a:r>
            <a:r>
              <a:rPr lang="zh-CN" altLang="en-US" dirty="0"/>
              <a:t>和 </a:t>
            </a:r>
            <a:r>
              <a:rPr lang="en-US" altLang="zh-CN" dirty="0"/>
              <a:t>D</a:t>
            </a:r>
            <a:r>
              <a:rPr lang="en-US" altLang="zh-CN" baseline="-25000" dirty="0"/>
              <a:t>0 </a:t>
            </a:r>
            <a:r>
              <a:rPr lang="zh-CN" altLang="en-US" dirty="0"/>
              <a:t>之间的关系： </a:t>
            </a:r>
          </a:p>
        </p:txBody>
      </p:sp>
      <p:sp>
        <p:nvSpPr>
          <p:cNvPr id="669700" name="Rectangle 5"/>
          <p:cNvSpPr>
            <a:spLocks noChangeArrowheads="1"/>
          </p:cNvSpPr>
          <p:nvPr/>
        </p:nvSpPr>
        <p:spPr bwMode="auto">
          <a:xfrm>
            <a:off x="0" y="2963863"/>
            <a:ext cx="9144000" cy="0"/>
          </a:xfrm>
          <a:prstGeom prst="rect">
            <a:avLst/>
          </a:prstGeom>
          <a:noFill/>
          <a:ln w="9525">
            <a:noFill/>
            <a:miter lim="800000"/>
            <a:headEnd/>
            <a:tailEnd/>
          </a:ln>
        </p:spPr>
        <p:txBody>
          <a:bodyPr wrap="none" anchor="ctr">
            <a:spAutoFit/>
          </a:bodyPr>
          <a:lstStyle/>
          <a:p>
            <a:endParaRPr lang="zh-CN" altLang="zh-CN"/>
          </a:p>
        </p:txBody>
      </p:sp>
      <p:graphicFrame>
        <p:nvGraphicFramePr>
          <p:cNvPr id="669701" name="Object 4"/>
          <p:cNvGraphicFramePr>
            <a:graphicFrameLocks noChangeAspect="1"/>
          </p:cNvGraphicFramePr>
          <p:nvPr/>
        </p:nvGraphicFramePr>
        <p:xfrm>
          <a:off x="3714751" y="4214813"/>
          <a:ext cx="1571630" cy="937670"/>
        </p:xfrm>
        <a:graphic>
          <a:graphicData uri="http://schemas.openxmlformats.org/presentationml/2006/ole">
            <p:oleObj spid="_x0000_s669726" name="公式" r:id="rId4" imgW="15849600" imgH="9448800" progId="Equation.3">
              <p:embed/>
            </p:oleObj>
          </a:graphicData>
        </a:graphic>
      </p:graphicFrame>
      <p:sp>
        <p:nvSpPr>
          <p:cNvPr id="669702" name="Rectangle 6"/>
          <p:cNvSpPr>
            <a:spLocks noChangeArrowheads="1"/>
          </p:cNvSpPr>
          <p:nvPr/>
        </p:nvSpPr>
        <p:spPr bwMode="auto">
          <a:xfrm>
            <a:off x="899592" y="5644591"/>
            <a:ext cx="5971507" cy="523220"/>
          </a:xfrm>
          <a:prstGeom prst="rect">
            <a:avLst/>
          </a:prstGeom>
          <a:noFill/>
          <a:ln w="9525">
            <a:noFill/>
            <a:miter lim="800000"/>
            <a:headEnd/>
            <a:tailEnd/>
          </a:ln>
        </p:spPr>
        <p:txBody>
          <a:bodyPr wrap="none" anchor="ctr">
            <a:spAutoFit/>
          </a:bodyPr>
          <a:lstStyle/>
          <a:p>
            <a:r>
              <a:rPr lang="en-US" altLang="zh-CN" sz="2400" dirty="0">
                <a:latin typeface="+mn-lt"/>
                <a:ea typeface="+mn-ea"/>
              </a:rPr>
              <a:t>U </a:t>
            </a:r>
            <a:r>
              <a:rPr lang="zh-CN" altLang="en-US" sz="2400" dirty="0">
                <a:latin typeface="+mn-lt"/>
                <a:ea typeface="+mn-ea"/>
              </a:rPr>
              <a:t>是网络的利用率，数值在 </a:t>
            </a:r>
            <a:r>
              <a:rPr lang="en-US" altLang="zh-CN" sz="2400" dirty="0">
                <a:latin typeface="+mn-lt"/>
                <a:ea typeface="+mn-ea"/>
              </a:rPr>
              <a:t>0 </a:t>
            </a:r>
            <a:r>
              <a:rPr lang="zh-CN" altLang="en-US" sz="2400" dirty="0">
                <a:latin typeface="+mn-lt"/>
                <a:ea typeface="+mn-ea"/>
              </a:rPr>
              <a:t>到 </a:t>
            </a:r>
            <a:r>
              <a:rPr lang="en-US" altLang="zh-CN" sz="2400" dirty="0">
                <a:latin typeface="+mn-lt"/>
                <a:ea typeface="+mn-ea"/>
              </a:rPr>
              <a:t>1 </a:t>
            </a:r>
            <a:r>
              <a:rPr lang="zh-CN" altLang="en-US" sz="2400" dirty="0">
                <a:latin typeface="+mn-lt"/>
                <a:ea typeface="+mn-ea"/>
              </a:rPr>
              <a:t>之间</a:t>
            </a:r>
            <a:r>
              <a:rPr lang="zh-CN" altLang="en-US" sz="2800" dirty="0">
                <a:ea typeface="黑体" pitchFamily="49" charset="-122"/>
              </a:rPr>
              <a:t>。</a:t>
            </a:r>
            <a:r>
              <a:rPr lang="zh-CN" altLang="en-US" sz="2800" dirty="0">
                <a:solidFill>
                  <a:schemeClr val="folHlink"/>
                </a:solidFill>
                <a:ea typeface="黑体" pitchFamily="49" charset="-122"/>
              </a:rPr>
              <a:t> </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15617" y="1071546"/>
            <a:ext cx="6938046" cy="4085991"/>
            <a:chOff x="527977" y="1090061"/>
            <a:chExt cx="8540698" cy="5332117"/>
          </a:xfrm>
        </p:grpSpPr>
        <p:sp>
          <p:nvSpPr>
            <p:cNvPr id="388100" name="Rectangle 4"/>
            <p:cNvSpPr>
              <a:spLocks noChangeArrowheads="1"/>
            </p:cNvSpPr>
            <p:nvPr/>
          </p:nvSpPr>
          <p:spPr bwMode="auto">
            <a:xfrm>
              <a:off x="4724269" y="1480587"/>
              <a:ext cx="1736990" cy="4186237"/>
            </a:xfrm>
            <a:prstGeom prst="rect">
              <a:avLst/>
            </a:prstGeom>
            <a:solidFill>
              <a:srgbClr val="FF99CC"/>
            </a:solidFill>
            <a:ln>
              <a:noFill/>
            </a:ln>
            <a:effectLst/>
            <a:extLst/>
          </p:spPr>
          <p:txBody>
            <a:bodyPr wrap="none" anchor="ctr"/>
            <a:lstStyle/>
            <a:p>
              <a:endParaRPr lang="zh-CN" altLang="en-US" sz="1600">
                <a:solidFill>
                  <a:srgbClr val="000099"/>
                </a:solidFill>
              </a:endParaRPr>
            </a:p>
          </p:txBody>
        </p:sp>
        <p:sp>
          <p:nvSpPr>
            <p:cNvPr id="388101" name="Text Box 5"/>
            <p:cNvSpPr txBox="1">
              <a:spLocks noChangeArrowheads="1"/>
            </p:cNvSpPr>
            <p:nvPr/>
          </p:nvSpPr>
          <p:spPr bwMode="auto">
            <a:xfrm>
              <a:off x="527977" y="1090061"/>
              <a:ext cx="1496147" cy="6827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2800" dirty="0">
                  <a:solidFill>
                    <a:srgbClr val="000099"/>
                  </a:solidFill>
                  <a:ea typeface="黑体" pitchFamily="2" charset="-122"/>
                </a:rPr>
                <a:t>时延</a:t>
              </a:r>
              <a:r>
                <a:rPr lang="zh-CN" altLang="en-US" sz="1400" dirty="0">
                  <a:solidFill>
                    <a:srgbClr val="000099"/>
                  </a:solidFill>
                  <a:ea typeface="黑体" pitchFamily="2" charset="-122"/>
                </a:rPr>
                <a:t> </a:t>
              </a:r>
              <a:r>
                <a:rPr lang="en-US" altLang="zh-CN" sz="2800" i="1" dirty="0">
                  <a:solidFill>
                    <a:srgbClr val="000099"/>
                  </a:solidFill>
                  <a:ea typeface="黑体" pitchFamily="2" charset="-122"/>
                </a:rPr>
                <a:t>D</a:t>
              </a:r>
            </a:p>
          </p:txBody>
        </p:sp>
        <p:sp>
          <p:nvSpPr>
            <p:cNvPr id="388102" name="Line 6"/>
            <p:cNvSpPr>
              <a:spLocks noChangeShapeType="1"/>
            </p:cNvSpPr>
            <p:nvPr/>
          </p:nvSpPr>
          <p:spPr bwMode="auto">
            <a:xfrm flipV="1">
              <a:off x="2053431" y="1334537"/>
              <a:ext cx="0" cy="4332287"/>
            </a:xfrm>
            <a:prstGeom prst="line">
              <a:avLst/>
            </a:prstGeom>
            <a:noFill/>
            <a:ln w="38100">
              <a:solidFill>
                <a:srgbClr val="00009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1600">
                <a:solidFill>
                  <a:srgbClr val="000099"/>
                </a:solidFill>
              </a:endParaRPr>
            </a:p>
          </p:txBody>
        </p:sp>
        <p:sp>
          <p:nvSpPr>
            <p:cNvPr id="388103" name="Line 7"/>
            <p:cNvSpPr>
              <a:spLocks noChangeShapeType="1"/>
            </p:cNvSpPr>
            <p:nvPr/>
          </p:nvSpPr>
          <p:spPr bwMode="auto">
            <a:xfrm rot="5400000" flipV="1">
              <a:off x="4791340" y="2928915"/>
              <a:ext cx="0" cy="5475817"/>
            </a:xfrm>
            <a:prstGeom prst="line">
              <a:avLst/>
            </a:prstGeom>
            <a:noFill/>
            <a:ln w="38100">
              <a:solidFill>
                <a:srgbClr val="00009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1600">
                <a:solidFill>
                  <a:srgbClr val="000099"/>
                </a:solidFill>
              </a:endParaRPr>
            </a:p>
          </p:txBody>
        </p:sp>
        <p:sp>
          <p:nvSpPr>
            <p:cNvPr id="388104" name="Line 8"/>
            <p:cNvSpPr>
              <a:spLocks noChangeShapeType="1"/>
            </p:cNvSpPr>
            <p:nvPr/>
          </p:nvSpPr>
          <p:spPr bwMode="auto">
            <a:xfrm>
              <a:off x="6461258" y="1334537"/>
              <a:ext cx="0" cy="4332287"/>
            </a:xfrm>
            <a:prstGeom prst="line">
              <a:avLst/>
            </a:prstGeom>
            <a:noFill/>
            <a:ln w="9525">
              <a:solidFill>
                <a:srgbClr val="CC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1600">
                <a:solidFill>
                  <a:srgbClr val="000099"/>
                </a:solidFill>
              </a:endParaRPr>
            </a:p>
          </p:txBody>
        </p:sp>
        <p:sp>
          <p:nvSpPr>
            <p:cNvPr id="388105" name="Arc 9"/>
            <p:cNvSpPr>
              <a:spLocks/>
            </p:cNvSpPr>
            <p:nvPr/>
          </p:nvSpPr>
          <p:spPr bwMode="auto">
            <a:xfrm flipV="1">
              <a:off x="2053431" y="1480586"/>
              <a:ext cx="4313238" cy="3898900"/>
            </a:xfrm>
            <a:custGeom>
              <a:avLst/>
              <a:gdLst>
                <a:gd name="G0" fmla="+- 0 0 0"/>
                <a:gd name="G1" fmla="+- 21600 0 0"/>
                <a:gd name="G2" fmla="+- 21600 0 0"/>
                <a:gd name="T0" fmla="*/ 0 w 21600"/>
                <a:gd name="T1" fmla="*/ 0 h 21612"/>
                <a:gd name="T2" fmla="*/ 21600 w 21600"/>
                <a:gd name="T3" fmla="*/ 21612 h 21612"/>
                <a:gd name="T4" fmla="*/ 0 w 21600"/>
                <a:gd name="T5" fmla="*/ 21600 h 21612"/>
              </a:gdLst>
              <a:ahLst/>
              <a:cxnLst>
                <a:cxn ang="0">
                  <a:pos x="T0" y="T1"/>
                </a:cxn>
                <a:cxn ang="0">
                  <a:pos x="T2" y="T3"/>
                </a:cxn>
                <a:cxn ang="0">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close/>
                </a:path>
              </a:pathLst>
            </a:custGeom>
            <a:noFill/>
            <a:ln w="76200">
              <a:solidFill>
                <a:srgbClr val="CC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1600">
                <a:solidFill>
                  <a:srgbClr val="000099"/>
                </a:solidFill>
              </a:endParaRPr>
            </a:p>
          </p:txBody>
        </p:sp>
        <p:sp>
          <p:nvSpPr>
            <p:cNvPr id="388106" name="Text Box 10"/>
            <p:cNvSpPr txBox="1">
              <a:spLocks noChangeArrowheads="1"/>
            </p:cNvSpPr>
            <p:nvPr/>
          </p:nvSpPr>
          <p:spPr bwMode="auto">
            <a:xfrm>
              <a:off x="7128539" y="5739389"/>
              <a:ext cx="1940136" cy="6827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2800" dirty="0">
                  <a:solidFill>
                    <a:srgbClr val="000099"/>
                  </a:solidFill>
                  <a:ea typeface="黑体" pitchFamily="2" charset="-122"/>
                </a:rPr>
                <a:t>利用率</a:t>
              </a:r>
              <a:r>
                <a:rPr lang="zh-CN" altLang="en-US" sz="1400" dirty="0">
                  <a:solidFill>
                    <a:srgbClr val="000099"/>
                  </a:solidFill>
                  <a:ea typeface="黑体" pitchFamily="2" charset="-122"/>
                </a:rPr>
                <a:t> </a:t>
              </a:r>
              <a:r>
                <a:rPr lang="en-US" altLang="zh-CN" sz="2800" i="1" dirty="0">
                  <a:solidFill>
                    <a:srgbClr val="000099"/>
                  </a:solidFill>
                  <a:ea typeface="黑体" pitchFamily="2" charset="-122"/>
                </a:rPr>
                <a:t>U</a:t>
              </a:r>
            </a:p>
          </p:txBody>
        </p:sp>
        <p:sp>
          <p:nvSpPr>
            <p:cNvPr id="388107" name="Text Box 11"/>
            <p:cNvSpPr txBox="1">
              <a:spLocks noChangeArrowheads="1"/>
            </p:cNvSpPr>
            <p:nvPr/>
          </p:nvSpPr>
          <p:spPr bwMode="auto">
            <a:xfrm>
              <a:off x="6196411" y="5652536"/>
              <a:ext cx="473985" cy="6827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sz="2800" dirty="0">
                  <a:solidFill>
                    <a:srgbClr val="000099"/>
                  </a:solidFill>
                  <a:ea typeface="黑体" pitchFamily="2" charset="-122"/>
                </a:rPr>
                <a:t>1</a:t>
              </a:r>
              <a:endParaRPr lang="en-US" altLang="zh-CN" sz="2800" i="1" dirty="0">
                <a:solidFill>
                  <a:srgbClr val="000099"/>
                </a:solidFill>
                <a:ea typeface="黑体" pitchFamily="2" charset="-122"/>
              </a:endParaRPr>
            </a:p>
          </p:txBody>
        </p:sp>
        <p:sp>
          <p:nvSpPr>
            <p:cNvPr id="388108" name="Text Box 12"/>
            <p:cNvSpPr txBox="1">
              <a:spLocks noChangeArrowheads="1"/>
            </p:cNvSpPr>
            <p:nvPr/>
          </p:nvSpPr>
          <p:spPr bwMode="auto">
            <a:xfrm>
              <a:off x="1700875" y="5582686"/>
              <a:ext cx="473985" cy="6827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sz="2800" dirty="0">
                  <a:solidFill>
                    <a:srgbClr val="000099"/>
                  </a:solidFill>
                  <a:ea typeface="黑体" pitchFamily="2" charset="-122"/>
                </a:rPr>
                <a:t>0</a:t>
              </a:r>
              <a:endParaRPr lang="en-US" altLang="zh-CN" sz="2800" i="1" dirty="0">
                <a:solidFill>
                  <a:srgbClr val="000099"/>
                </a:solidFill>
                <a:ea typeface="黑体" pitchFamily="2" charset="-122"/>
              </a:endParaRPr>
            </a:p>
          </p:txBody>
        </p:sp>
        <p:sp>
          <p:nvSpPr>
            <p:cNvPr id="388109" name="Text Box 13"/>
            <p:cNvSpPr txBox="1">
              <a:spLocks noChangeArrowheads="1"/>
            </p:cNvSpPr>
            <p:nvPr/>
          </p:nvSpPr>
          <p:spPr bwMode="auto">
            <a:xfrm>
              <a:off x="1389592" y="4981022"/>
              <a:ext cx="710779" cy="68278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sz="2800" i="1" dirty="0">
                  <a:solidFill>
                    <a:srgbClr val="000099"/>
                  </a:solidFill>
                  <a:ea typeface="黑体" pitchFamily="2" charset="-122"/>
                </a:rPr>
                <a:t>D</a:t>
              </a:r>
              <a:r>
                <a:rPr lang="en-US" altLang="zh-CN" sz="2800" baseline="-25000" dirty="0">
                  <a:solidFill>
                    <a:srgbClr val="000099"/>
                  </a:solidFill>
                  <a:ea typeface="黑体" pitchFamily="2" charset="-122"/>
                </a:rPr>
                <a:t>0</a:t>
              </a:r>
              <a:endParaRPr lang="en-US" altLang="zh-CN" sz="2800" i="1" baseline="-25000" dirty="0">
                <a:solidFill>
                  <a:srgbClr val="000099"/>
                </a:solidFill>
                <a:ea typeface="黑体" pitchFamily="2" charset="-122"/>
              </a:endParaRPr>
            </a:p>
          </p:txBody>
        </p:sp>
        <p:sp>
          <p:nvSpPr>
            <p:cNvPr id="388110" name="Text Box 14"/>
            <p:cNvSpPr txBox="1">
              <a:spLocks noChangeArrowheads="1"/>
            </p:cNvSpPr>
            <p:nvPr/>
          </p:nvSpPr>
          <p:spPr bwMode="auto">
            <a:xfrm>
              <a:off x="4965038" y="1556785"/>
              <a:ext cx="1115302" cy="18073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2800" dirty="0">
                  <a:solidFill>
                    <a:srgbClr val="000099"/>
                  </a:solidFill>
                  <a:ea typeface="黑体" pitchFamily="2" charset="-122"/>
                </a:rPr>
                <a:t>时延</a:t>
              </a:r>
            </a:p>
            <a:p>
              <a:r>
                <a:rPr lang="zh-CN" altLang="en-US" sz="2800" dirty="0">
                  <a:solidFill>
                    <a:srgbClr val="000099"/>
                  </a:solidFill>
                  <a:ea typeface="黑体" pitchFamily="2" charset="-122"/>
                </a:rPr>
                <a:t>急剧</a:t>
              </a:r>
            </a:p>
            <a:p>
              <a:r>
                <a:rPr lang="zh-CN" altLang="en-US" sz="2800" dirty="0">
                  <a:solidFill>
                    <a:srgbClr val="000099"/>
                  </a:solidFill>
                  <a:ea typeface="黑体" pitchFamily="2" charset="-122"/>
                </a:rPr>
                <a:t>增大</a:t>
              </a:r>
              <a:endParaRPr lang="zh-CN" altLang="en-US" sz="2800" i="1" dirty="0">
                <a:solidFill>
                  <a:srgbClr val="000099"/>
                </a:solidFill>
                <a:ea typeface="黑体" pitchFamily="2" charset="-122"/>
              </a:endParaRPr>
            </a:p>
          </p:txBody>
        </p:sp>
      </p:grpSp>
      <p:sp>
        <p:nvSpPr>
          <p:cNvPr id="2" name="标题 1"/>
          <p:cNvSpPr>
            <a:spLocks noGrp="1"/>
          </p:cNvSpPr>
          <p:nvPr>
            <p:ph type="title"/>
          </p:nvPr>
        </p:nvSpPr>
        <p:spPr/>
        <p:txBody>
          <a:bodyPr/>
          <a:lstStyle/>
          <a:p>
            <a:pPr algn="ctr"/>
            <a:r>
              <a:rPr lang="zh-CN" altLang="en-US" dirty="0"/>
              <a:t>时延与网络利用率的关系</a:t>
            </a:r>
          </a:p>
        </p:txBody>
      </p:sp>
      <p:sp>
        <p:nvSpPr>
          <p:cNvPr id="3" name="矩形 2"/>
          <p:cNvSpPr/>
          <p:nvPr/>
        </p:nvSpPr>
        <p:spPr>
          <a:xfrm>
            <a:off x="1214414" y="5214950"/>
            <a:ext cx="6643734" cy="954107"/>
          </a:xfrm>
          <a:prstGeom prst="rect">
            <a:avLst/>
          </a:prstGeom>
          <a:solidFill>
            <a:srgbClr val="FFFF66"/>
          </a:solidFill>
          <a:ln>
            <a:solidFill>
              <a:srgbClr val="000066"/>
            </a:solidFill>
          </a:ln>
        </p:spPr>
        <p:txBody>
          <a:bodyPr wrap="square">
            <a:spAutoFit/>
          </a:bodyPr>
          <a:lstStyle/>
          <a:p>
            <a:r>
              <a:rPr lang="zh-CN" altLang="en-US" sz="2800" dirty="0">
                <a:solidFill>
                  <a:srgbClr val="000099"/>
                </a:solidFill>
                <a:latin typeface="+mn-lt"/>
                <a:ea typeface="黑体" pitchFamily="2" charset="-122"/>
              </a:rPr>
              <a:t>当信道的利用率增大时，该信道引起的时延迅速增加。</a:t>
            </a:r>
          </a:p>
        </p:txBody>
      </p:sp>
    </p:spTree>
    <p:extLst>
      <p:ext uri="{BB962C8B-B14F-4D97-AF65-F5344CB8AC3E}">
        <p14:creationId xmlns:p14="http://schemas.microsoft.com/office/powerpoint/2010/main" xmlns="" val="388101924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4"/>
          <p:cNvSpPr>
            <a:spLocks noGrp="1" noChangeArrowheads="1"/>
          </p:cNvSpPr>
          <p:nvPr>
            <p:ph type="title" idx="4294967295"/>
          </p:nvPr>
        </p:nvSpPr>
        <p:spPr/>
        <p:txBody>
          <a:bodyPr/>
          <a:lstStyle/>
          <a:p>
            <a:r>
              <a:rPr lang="zh-CN" altLang="en-US" dirty="0"/>
              <a:t>第</a:t>
            </a:r>
            <a:r>
              <a:rPr lang="en-US" altLang="zh-CN" dirty="0"/>
              <a:t>1</a:t>
            </a:r>
            <a:r>
              <a:rPr lang="zh-CN" altLang="en-US" dirty="0"/>
              <a:t>章 概述</a:t>
            </a:r>
          </a:p>
        </p:txBody>
      </p:sp>
      <p:sp>
        <p:nvSpPr>
          <p:cNvPr id="490499" name="Rectangle 5"/>
          <p:cNvSpPr>
            <a:spLocks noGrp="1" noChangeArrowheads="1"/>
          </p:cNvSpPr>
          <p:nvPr>
            <p:ph type="body" sz="half" idx="4294967295"/>
          </p:nvPr>
        </p:nvSpPr>
        <p:spPr>
          <a:xfrm>
            <a:off x="330200" y="1028700"/>
            <a:ext cx="4398746" cy="5148263"/>
          </a:xfrm>
        </p:spPr>
        <p:txBody>
          <a:bodyPr/>
          <a:lstStyle/>
          <a:p>
            <a:pPr>
              <a:buFontTx/>
              <a:buNone/>
            </a:pPr>
            <a:r>
              <a:rPr lang="en-US" altLang="zh-CN" sz="2000" dirty="0"/>
              <a:t>1.1 </a:t>
            </a:r>
            <a:r>
              <a:rPr lang="zh-CN" altLang="en-US" sz="2000" dirty="0"/>
              <a:t>计算机网络在信息时代中的作用</a:t>
            </a:r>
          </a:p>
          <a:p>
            <a:pPr>
              <a:buFontTx/>
              <a:buNone/>
            </a:pPr>
            <a:endParaRPr lang="en-US" altLang="zh-CN" sz="2000" dirty="0"/>
          </a:p>
          <a:p>
            <a:pPr>
              <a:buFontTx/>
              <a:buNone/>
            </a:pPr>
            <a:r>
              <a:rPr lang="en-US" altLang="zh-CN" sz="2000" dirty="0"/>
              <a:t>1.2 </a:t>
            </a:r>
            <a:r>
              <a:rPr lang="zh-CN" altLang="en-US" sz="2000" dirty="0"/>
              <a:t>互联网概述</a:t>
            </a:r>
          </a:p>
          <a:p>
            <a:r>
              <a:rPr lang="zh-CN" altLang="en-US" sz="2000" dirty="0"/>
              <a:t>网络的网络</a:t>
            </a:r>
          </a:p>
          <a:p>
            <a:r>
              <a:rPr lang="zh-CN" altLang="en-US" sz="2000" dirty="0"/>
              <a:t>互联网基础结构发展的三个阶段</a:t>
            </a:r>
          </a:p>
          <a:p>
            <a:r>
              <a:rPr lang="zh-CN" altLang="en-US" sz="2000" dirty="0"/>
              <a:t>互联网的标准化工作</a:t>
            </a:r>
          </a:p>
          <a:p>
            <a:pPr>
              <a:buFontTx/>
              <a:buNone/>
            </a:pPr>
            <a:endParaRPr lang="en-US" altLang="zh-CN" sz="2000" dirty="0"/>
          </a:p>
          <a:p>
            <a:pPr>
              <a:buFontTx/>
              <a:buNone/>
            </a:pPr>
            <a:r>
              <a:rPr lang="en-US" altLang="zh-CN" sz="2000" dirty="0"/>
              <a:t>1.3 </a:t>
            </a:r>
            <a:r>
              <a:rPr lang="zh-CN" altLang="en-US" sz="2000" dirty="0"/>
              <a:t>互联网的组成</a:t>
            </a:r>
          </a:p>
          <a:p>
            <a:r>
              <a:rPr lang="zh-CN" altLang="en-US" sz="2000" dirty="0"/>
              <a:t>互联网的边缘部分</a:t>
            </a:r>
          </a:p>
          <a:p>
            <a:r>
              <a:rPr lang="zh-CN" altLang="en-US" sz="2000" dirty="0"/>
              <a:t>互联网的核心部分</a:t>
            </a:r>
          </a:p>
          <a:p>
            <a:pPr>
              <a:buFontTx/>
              <a:buNone/>
            </a:pPr>
            <a:endParaRPr lang="en-US" altLang="zh-CN" sz="2000" dirty="0"/>
          </a:p>
          <a:p>
            <a:pPr>
              <a:buFontTx/>
              <a:buNone/>
            </a:pPr>
            <a:r>
              <a:rPr lang="en-US" altLang="zh-CN" sz="2000" dirty="0"/>
              <a:t>1.4 </a:t>
            </a:r>
            <a:r>
              <a:rPr lang="zh-CN" altLang="en-US" sz="2000" dirty="0"/>
              <a:t>计算机网络在我国的发展</a:t>
            </a:r>
          </a:p>
          <a:p>
            <a:pPr>
              <a:buFontTx/>
              <a:buNone/>
            </a:pPr>
            <a:endParaRPr lang="en-US" altLang="zh-CN" sz="2000" dirty="0"/>
          </a:p>
          <a:p>
            <a:pPr>
              <a:buFontTx/>
              <a:buNone/>
            </a:pPr>
            <a:r>
              <a:rPr lang="en-US" altLang="zh-CN" sz="2000" dirty="0"/>
              <a:t>1.5 </a:t>
            </a:r>
            <a:r>
              <a:rPr lang="zh-CN" altLang="en-US" sz="2000" dirty="0"/>
              <a:t>计算机网络的类别</a:t>
            </a:r>
          </a:p>
          <a:p>
            <a:pPr>
              <a:buFontTx/>
              <a:buNone/>
            </a:pPr>
            <a:endParaRPr lang="zh-CN" altLang="en-US" sz="2000" dirty="0"/>
          </a:p>
          <a:p>
            <a:endParaRPr lang="en-US" altLang="zh-CN" sz="2000" dirty="0"/>
          </a:p>
        </p:txBody>
      </p:sp>
      <p:sp>
        <p:nvSpPr>
          <p:cNvPr id="490500" name="Rectangle 6"/>
          <p:cNvSpPr>
            <a:spLocks noGrp="1" noChangeArrowheads="1"/>
          </p:cNvSpPr>
          <p:nvPr>
            <p:ph type="body" sz="half" idx="4294967295"/>
          </p:nvPr>
        </p:nvSpPr>
        <p:spPr>
          <a:xfrm>
            <a:off x="4728946" y="1039813"/>
            <a:ext cx="4165600" cy="5137150"/>
          </a:xfrm>
        </p:spPr>
        <p:txBody>
          <a:bodyPr/>
          <a:lstStyle/>
          <a:p>
            <a:pPr marL="342900" lvl="1" indent="-342900"/>
            <a:r>
              <a:rPr lang="zh-CN" altLang="en-US" sz="2000" dirty="0"/>
              <a:t>计算机网络的定义</a:t>
            </a:r>
            <a:endParaRPr lang="en-US" altLang="zh-CN" sz="2000" dirty="0"/>
          </a:p>
          <a:p>
            <a:pPr marL="342900" lvl="1" indent="-342900"/>
            <a:r>
              <a:rPr lang="zh-CN" altLang="en-US" sz="2000" dirty="0"/>
              <a:t>几种不同类别的网络</a:t>
            </a:r>
          </a:p>
          <a:p>
            <a:pPr>
              <a:buFontTx/>
              <a:buNone/>
            </a:pPr>
            <a:endParaRPr lang="en-US" altLang="zh-CN" sz="2000" dirty="0"/>
          </a:p>
          <a:p>
            <a:pPr>
              <a:buFontTx/>
              <a:buNone/>
            </a:pPr>
            <a:r>
              <a:rPr lang="en-US" altLang="zh-CN" sz="2000" dirty="0"/>
              <a:t>1.6 </a:t>
            </a:r>
            <a:r>
              <a:rPr lang="zh-CN" altLang="en-US" sz="2000" dirty="0"/>
              <a:t>计算机网络的性能</a:t>
            </a:r>
          </a:p>
          <a:p>
            <a:r>
              <a:rPr lang="zh-CN" altLang="en-US" sz="2000" dirty="0"/>
              <a:t>计算机网络的性能指标</a:t>
            </a:r>
          </a:p>
          <a:p>
            <a:r>
              <a:rPr lang="zh-CN" altLang="en-US" sz="2000" dirty="0">
                <a:solidFill>
                  <a:srgbClr val="C00000"/>
                </a:solidFill>
              </a:rPr>
              <a:t>计算机网络的非性能特征</a:t>
            </a:r>
          </a:p>
          <a:p>
            <a:pPr>
              <a:buFontTx/>
              <a:buNone/>
            </a:pPr>
            <a:endParaRPr lang="en-US" altLang="zh-CN" sz="2000" dirty="0"/>
          </a:p>
          <a:p>
            <a:pPr>
              <a:buFontTx/>
              <a:buNone/>
            </a:pPr>
            <a:r>
              <a:rPr lang="en-US" altLang="zh-CN" sz="2000" dirty="0"/>
              <a:t>1.7 </a:t>
            </a:r>
            <a:r>
              <a:rPr lang="zh-CN" altLang="en-US" sz="2000" dirty="0"/>
              <a:t>计算机网络的体系结构</a:t>
            </a:r>
          </a:p>
          <a:p>
            <a:r>
              <a:rPr lang="zh-CN" altLang="en-US" sz="2000" dirty="0"/>
              <a:t>计算机网络体系结构的形成</a:t>
            </a:r>
          </a:p>
          <a:p>
            <a:r>
              <a:rPr lang="zh-CN" altLang="en-US" sz="2000" dirty="0"/>
              <a:t>协议与划分层次</a:t>
            </a:r>
          </a:p>
          <a:p>
            <a:r>
              <a:rPr lang="zh-CN" altLang="en-US" sz="2000" dirty="0"/>
              <a:t>具有五层协议的体系结构</a:t>
            </a:r>
          </a:p>
          <a:p>
            <a:r>
              <a:rPr lang="zh-CN" altLang="en-US" sz="2000" dirty="0"/>
              <a:t>实体、协议、服务和服务访问点</a:t>
            </a:r>
          </a:p>
          <a:p>
            <a:r>
              <a:rPr lang="en-US" altLang="zh-CN" sz="2000" dirty="0"/>
              <a:t>TCP/IP </a:t>
            </a:r>
            <a:r>
              <a:rPr lang="zh-CN" altLang="en-US" sz="2000" dirty="0"/>
              <a:t>的体系结构</a:t>
            </a:r>
          </a:p>
          <a:p>
            <a:pPr>
              <a:buFontTx/>
              <a:buNone/>
            </a:pPr>
            <a:endParaRPr lang="zh-CN" altLang="en-US" sz="2000" dirty="0"/>
          </a:p>
          <a:p>
            <a:endParaRPr lang="en-US" altLang="zh-CN" sz="2000" dirty="0"/>
          </a:p>
        </p:txBody>
      </p:sp>
    </p:spTree>
    <p:extLst>
      <p:ext uri="{BB962C8B-B14F-4D97-AF65-F5344CB8AC3E}">
        <p14:creationId xmlns:p14="http://schemas.microsoft.com/office/powerpoint/2010/main" xmlns="" val="308653421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r>
              <a:rPr lang="en-US" altLang="zh-CN" dirty="0"/>
              <a:t>1.6.2 </a:t>
            </a:r>
            <a:r>
              <a:rPr lang="zh-CN" altLang="en-US" dirty="0"/>
              <a:t>计算机网络的非性能特征 </a:t>
            </a:r>
          </a:p>
        </p:txBody>
      </p:sp>
      <p:sp>
        <p:nvSpPr>
          <p:cNvPr id="386051" name="Rectangle 3"/>
          <p:cNvSpPr>
            <a:spLocks noGrp="1" noChangeArrowheads="1"/>
          </p:cNvSpPr>
          <p:nvPr>
            <p:ph idx="1"/>
          </p:nvPr>
        </p:nvSpPr>
        <p:spPr/>
        <p:txBody>
          <a:bodyPr/>
          <a:lstStyle/>
          <a:p>
            <a:r>
              <a:rPr lang="zh-CN" altLang="en-US" dirty="0"/>
              <a:t>一些</a:t>
            </a:r>
            <a:r>
              <a:rPr lang="zh-CN" altLang="zh-CN" dirty="0"/>
              <a:t>非性能特征也很重要。</a:t>
            </a:r>
            <a:endParaRPr lang="en-US" altLang="zh-CN" dirty="0"/>
          </a:p>
          <a:p>
            <a:endParaRPr lang="en-US" altLang="zh-CN" dirty="0"/>
          </a:p>
          <a:p>
            <a:r>
              <a:rPr lang="zh-CN" altLang="en-US" dirty="0"/>
              <a:t>它们</a:t>
            </a:r>
            <a:r>
              <a:rPr lang="zh-CN" altLang="zh-CN" dirty="0"/>
              <a:t>与前面介绍的性能指标有很大的关系</a:t>
            </a:r>
            <a:r>
              <a:rPr lang="zh-CN" altLang="en-US" dirty="0"/>
              <a:t>。主要包括：</a:t>
            </a:r>
            <a:endParaRPr lang="en-US" altLang="zh-CN" dirty="0"/>
          </a:p>
          <a:p>
            <a:pPr marL="514350" indent="-457200">
              <a:buFont typeface="+mj-ea"/>
              <a:buAutoNum type="circleNumDbPlain"/>
            </a:pPr>
            <a:r>
              <a:rPr lang="zh-CN" altLang="en-US" dirty="0"/>
              <a:t>费用</a:t>
            </a:r>
          </a:p>
          <a:p>
            <a:pPr marL="514350" indent="-457200">
              <a:buFont typeface="+mj-ea"/>
              <a:buAutoNum type="circleNumDbPlain"/>
            </a:pPr>
            <a:r>
              <a:rPr lang="zh-CN" altLang="en-US" dirty="0"/>
              <a:t>质量</a:t>
            </a:r>
          </a:p>
          <a:p>
            <a:pPr marL="514350" indent="-457200">
              <a:buFont typeface="+mj-ea"/>
              <a:buAutoNum type="circleNumDbPlain"/>
            </a:pPr>
            <a:r>
              <a:rPr lang="zh-CN" altLang="en-US" dirty="0"/>
              <a:t>标准化</a:t>
            </a:r>
          </a:p>
          <a:p>
            <a:pPr marL="514350" indent="-457200">
              <a:buFont typeface="+mj-ea"/>
              <a:buAutoNum type="circleNumDbPlain"/>
            </a:pPr>
            <a:r>
              <a:rPr lang="zh-CN" altLang="en-US" dirty="0"/>
              <a:t>可靠性</a:t>
            </a:r>
          </a:p>
          <a:p>
            <a:pPr marL="514350" indent="-457200">
              <a:buFont typeface="+mj-ea"/>
              <a:buAutoNum type="circleNumDbPlain"/>
            </a:pPr>
            <a:r>
              <a:rPr lang="zh-CN" altLang="en-US" dirty="0"/>
              <a:t>可</a:t>
            </a:r>
            <a:r>
              <a:rPr lang="zh-CN" altLang="en-US" dirty="0">
                <a:solidFill>
                  <a:srgbClr val="FF0000"/>
                </a:solidFill>
              </a:rPr>
              <a:t>扩展性</a:t>
            </a:r>
            <a:r>
              <a:rPr lang="zh-CN" altLang="en-US" dirty="0"/>
              <a:t>和可</a:t>
            </a:r>
            <a:r>
              <a:rPr lang="zh-CN" altLang="en-US" dirty="0">
                <a:solidFill>
                  <a:srgbClr val="FF0000"/>
                </a:solidFill>
              </a:rPr>
              <a:t>升级</a:t>
            </a:r>
            <a:r>
              <a:rPr lang="zh-CN" altLang="en-US" dirty="0"/>
              <a:t>性 </a:t>
            </a:r>
          </a:p>
          <a:p>
            <a:pPr marL="514350" indent="-457200">
              <a:buFont typeface="+mj-ea"/>
              <a:buAutoNum type="circleNumDbPlain"/>
            </a:pPr>
            <a:r>
              <a:rPr lang="zh-CN" altLang="en-US" dirty="0"/>
              <a:t>易于管理和维护 </a:t>
            </a:r>
          </a:p>
        </p:txBody>
      </p:sp>
    </p:spTree>
    <p:extLst>
      <p:ext uri="{BB962C8B-B14F-4D97-AF65-F5344CB8AC3E}">
        <p14:creationId xmlns:p14="http://schemas.microsoft.com/office/powerpoint/2010/main" xmlns="" val="25217131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4"/>
          <p:cNvSpPr>
            <a:spLocks noGrp="1" noChangeArrowheads="1"/>
          </p:cNvSpPr>
          <p:nvPr>
            <p:ph type="title" idx="4294967295"/>
          </p:nvPr>
        </p:nvSpPr>
        <p:spPr/>
        <p:txBody>
          <a:bodyPr/>
          <a:lstStyle/>
          <a:p>
            <a:r>
              <a:rPr lang="zh-CN" altLang="en-US" dirty="0"/>
              <a:t>第</a:t>
            </a:r>
            <a:r>
              <a:rPr lang="en-US" altLang="zh-CN" dirty="0"/>
              <a:t>1</a:t>
            </a:r>
            <a:r>
              <a:rPr lang="zh-CN" altLang="en-US" dirty="0"/>
              <a:t>章 概述</a:t>
            </a:r>
          </a:p>
        </p:txBody>
      </p:sp>
      <p:sp>
        <p:nvSpPr>
          <p:cNvPr id="490499" name="Rectangle 5"/>
          <p:cNvSpPr>
            <a:spLocks noGrp="1" noChangeArrowheads="1"/>
          </p:cNvSpPr>
          <p:nvPr>
            <p:ph type="body" sz="half" idx="4294967295"/>
          </p:nvPr>
        </p:nvSpPr>
        <p:spPr>
          <a:xfrm>
            <a:off x="330200" y="1028700"/>
            <a:ext cx="4398746" cy="5148263"/>
          </a:xfrm>
        </p:spPr>
        <p:txBody>
          <a:bodyPr/>
          <a:lstStyle/>
          <a:p>
            <a:pPr>
              <a:buFontTx/>
              <a:buNone/>
            </a:pPr>
            <a:r>
              <a:rPr lang="en-US" altLang="zh-CN" sz="2000" dirty="0"/>
              <a:t>1.1 </a:t>
            </a:r>
            <a:r>
              <a:rPr lang="zh-CN" altLang="en-US" sz="2000" dirty="0"/>
              <a:t>计算机网络在信息时代中的作用</a:t>
            </a:r>
          </a:p>
          <a:p>
            <a:pPr>
              <a:buFontTx/>
              <a:buNone/>
            </a:pPr>
            <a:endParaRPr lang="en-US" altLang="zh-CN" sz="2000" dirty="0"/>
          </a:p>
          <a:p>
            <a:pPr>
              <a:buFontTx/>
              <a:buNone/>
            </a:pPr>
            <a:r>
              <a:rPr lang="en-US" altLang="zh-CN" sz="2000" dirty="0"/>
              <a:t>1.2 </a:t>
            </a:r>
            <a:r>
              <a:rPr lang="zh-CN" altLang="en-US" sz="2000" dirty="0"/>
              <a:t>互联网概述</a:t>
            </a:r>
          </a:p>
          <a:p>
            <a:r>
              <a:rPr lang="zh-CN" altLang="en-US" sz="2000" dirty="0"/>
              <a:t>网络的网络</a:t>
            </a:r>
          </a:p>
          <a:p>
            <a:r>
              <a:rPr lang="zh-CN" altLang="en-US" sz="2000" dirty="0"/>
              <a:t>互联网基础结构发展的三个阶段</a:t>
            </a:r>
          </a:p>
          <a:p>
            <a:r>
              <a:rPr lang="zh-CN" altLang="en-US" sz="2000" dirty="0"/>
              <a:t>互联网的标准化工作</a:t>
            </a:r>
          </a:p>
          <a:p>
            <a:r>
              <a:rPr lang="zh-CN" altLang="en-US" sz="2000" dirty="0"/>
              <a:t>计算机网络在我国的发展</a:t>
            </a:r>
          </a:p>
          <a:p>
            <a:pPr>
              <a:buFontTx/>
              <a:buNone/>
            </a:pPr>
            <a:endParaRPr lang="en-US" altLang="zh-CN" sz="2000" dirty="0"/>
          </a:p>
          <a:p>
            <a:pPr>
              <a:buFontTx/>
              <a:buNone/>
            </a:pPr>
            <a:r>
              <a:rPr lang="en-US" altLang="zh-CN" sz="2000" dirty="0"/>
              <a:t>1.3 </a:t>
            </a:r>
            <a:r>
              <a:rPr lang="zh-CN" altLang="en-US" sz="2000" dirty="0"/>
              <a:t>互联网的组成</a:t>
            </a:r>
          </a:p>
          <a:p>
            <a:r>
              <a:rPr lang="zh-CN" altLang="en-US" sz="2000" dirty="0"/>
              <a:t>互联网的边缘部分</a:t>
            </a:r>
          </a:p>
          <a:p>
            <a:r>
              <a:rPr lang="zh-CN" altLang="en-US" sz="2000" dirty="0"/>
              <a:t>互联网的核心部分</a:t>
            </a:r>
          </a:p>
          <a:p>
            <a:pPr>
              <a:buFontTx/>
              <a:buNone/>
            </a:pPr>
            <a:r>
              <a:rPr lang="en-US" altLang="zh-CN" sz="2000" dirty="0"/>
              <a:t>1.4 </a:t>
            </a:r>
            <a:r>
              <a:rPr lang="zh-CN" altLang="en-US" sz="2000" dirty="0"/>
              <a:t>计算机网络在我国的发展</a:t>
            </a:r>
          </a:p>
          <a:p>
            <a:pPr>
              <a:buFontTx/>
              <a:buNone/>
            </a:pPr>
            <a:endParaRPr lang="en-US" altLang="zh-CN" sz="2000" dirty="0"/>
          </a:p>
          <a:p>
            <a:pPr>
              <a:buFontTx/>
              <a:buNone/>
            </a:pPr>
            <a:r>
              <a:rPr lang="en-US" altLang="zh-CN" sz="2000" dirty="0"/>
              <a:t>1.5 </a:t>
            </a:r>
            <a:r>
              <a:rPr lang="zh-CN" altLang="en-US" sz="2000" dirty="0"/>
              <a:t>计算机网络的类别</a:t>
            </a:r>
          </a:p>
          <a:p>
            <a:pPr>
              <a:buFontTx/>
              <a:buNone/>
            </a:pPr>
            <a:endParaRPr lang="zh-CN" altLang="en-US" sz="2000" dirty="0"/>
          </a:p>
          <a:p>
            <a:endParaRPr lang="en-US" altLang="zh-CN" sz="2000" dirty="0"/>
          </a:p>
        </p:txBody>
      </p:sp>
      <p:sp>
        <p:nvSpPr>
          <p:cNvPr id="490500" name="Rectangle 6"/>
          <p:cNvSpPr>
            <a:spLocks noGrp="1" noChangeArrowheads="1"/>
          </p:cNvSpPr>
          <p:nvPr>
            <p:ph type="body" sz="half" idx="4294967295"/>
          </p:nvPr>
        </p:nvSpPr>
        <p:spPr>
          <a:xfrm>
            <a:off x="4728946" y="1039813"/>
            <a:ext cx="4165600" cy="5137150"/>
          </a:xfrm>
        </p:spPr>
        <p:txBody>
          <a:bodyPr/>
          <a:lstStyle/>
          <a:p>
            <a:pPr marL="342900" lvl="1" indent="-342900"/>
            <a:r>
              <a:rPr lang="zh-CN" altLang="en-US" sz="2000" dirty="0"/>
              <a:t>计算机网络的定义</a:t>
            </a:r>
            <a:endParaRPr lang="en-US" altLang="zh-CN" sz="2000" dirty="0"/>
          </a:p>
          <a:p>
            <a:pPr marL="342900" lvl="1" indent="-342900"/>
            <a:r>
              <a:rPr lang="zh-CN" altLang="en-US" sz="2000" dirty="0"/>
              <a:t>几种不同类别的网络</a:t>
            </a:r>
          </a:p>
          <a:p>
            <a:pPr>
              <a:buFontTx/>
              <a:buNone/>
            </a:pPr>
            <a:endParaRPr lang="en-US" altLang="zh-CN" sz="2000" dirty="0"/>
          </a:p>
          <a:p>
            <a:pPr>
              <a:buFontTx/>
              <a:buNone/>
            </a:pPr>
            <a:r>
              <a:rPr lang="en-US" altLang="zh-CN" sz="2000" dirty="0"/>
              <a:t>1.6 </a:t>
            </a:r>
            <a:r>
              <a:rPr lang="zh-CN" altLang="en-US" sz="2000" dirty="0"/>
              <a:t>计算机网络的性能</a:t>
            </a:r>
          </a:p>
          <a:p>
            <a:r>
              <a:rPr lang="zh-CN" altLang="en-US" sz="2000" dirty="0"/>
              <a:t>计算机网络的性能指标</a:t>
            </a:r>
          </a:p>
          <a:p>
            <a:r>
              <a:rPr lang="zh-CN" altLang="en-US" sz="2000" dirty="0"/>
              <a:t>计算机网络的非性能特征</a:t>
            </a:r>
          </a:p>
          <a:p>
            <a:pPr>
              <a:buFontTx/>
              <a:buNone/>
            </a:pPr>
            <a:endParaRPr lang="en-US" altLang="zh-CN" sz="2000" dirty="0"/>
          </a:p>
          <a:p>
            <a:pPr>
              <a:buFontTx/>
              <a:buNone/>
            </a:pPr>
            <a:r>
              <a:rPr lang="en-US" altLang="zh-CN" sz="2000" dirty="0"/>
              <a:t>1.7 </a:t>
            </a:r>
            <a:r>
              <a:rPr lang="zh-CN" altLang="en-US" sz="2000" dirty="0">
                <a:solidFill>
                  <a:srgbClr val="FF0000"/>
                </a:solidFill>
              </a:rPr>
              <a:t>计算机网络的体系结构</a:t>
            </a:r>
          </a:p>
          <a:p>
            <a:r>
              <a:rPr lang="zh-CN" altLang="en-US" sz="2000" dirty="0"/>
              <a:t>计算机网络体系结构的形成</a:t>
            </a:r>
          </a:p>
          <a:p>
            <a:r>
              <a:rPr lang="zh-CN" altLang="en-US" sz="2000" dirty="0"/>
              <a:t>协议与划分层次</a:t>
            </a:r>
          </a:p>
          <a:p>
            <a:r>
              <a:rPr lang="zh-CN" altLang="en-US" sz="2000" dirty="0"/>
              <a:t>具有五层协议的体系结构</a:t>
            </a:r>
          </a:p>
          <a:p>
            <a:r>
              <a:rPr lang="zh-CN" altLang="en-US" sz="2000" dirty="0"/>
              <a:t>实体、协议、服务和服务访问点</a:t>
            </a:r>
          </a:p>
          <a:p>
            <a:r>
              <a:rPr lang="en-US" altLang="zh-CN" sz="2000" dirty="0"/>
              <a:t>TCP/IP </a:t>
            </a:r>
            <a:r>
              <a:rPr lang="zh-CN" altLang="en-US" sz="2000" dirty="0"/>
              <a:t>的体系结构</a:t>
            </a:r>
          </a:p>
          <a:p>
            <a:pPr>
              <a:buFontTx/>
              <a:buNone/>
            </a:pPr>
            <a:endParaRPr lang="zh-CN" altLang="en-US" sz="2000" dirty="0"/>
          </a:p>
          <a:p>
            <a:endParaRPr lang="en-US" altLang="zh-CN" sz="2000" dirty="0"/>
          </a:p>
        </p:txBody>
      </p:sp>
    </p:spTree>
    <p:extLst>
      <p:ext uri="{BB962C8B-B14F-4D97-AF65-F5344CB8AC3E}">
        <p14:creationId xmlns:p14="http://schemas.microsoft.com/office/powerpoint/2010/main" xmlns="" val="3873503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9746" name="Picture 2" descr="Fig02_02"/>
          <p:cNvPicPr>
            <a:picLocks noChangeAspect="1" noChangeArrowheads="1"/>
          </p:cNvPicPr>
          <p:nvPr/>
        </p:nvPicPr>
        <p:blipFill>
          <a:blip r:embed="rId2" cstate="print"/>
          <a:srcRect/>
          <a:stretch>
            <a:fillRect/>
          </a:stretch>
        </p:blipFill>
        <p:spPr bwMode="auto">
          <a:xfrm>
            <a:off x="755650" y="908050"/>
            <a:ext cx="7489825" cy="5248275"/>
          </a:xfrm>
          <a:prstGeom prst="rect">
            <a:avLst/>
          </a:prstGeom>
          <a:noFill/>
          <a:ln w="9525">
            <a:noFill/>
            <a:miter lim="800000"/>
            <a:headEnd/>
            <a:tailEnd/>
          </a:ln>
        </p:spPr>
      </p:pic>
      <p:sp>
        <p:nvSpPr>
          <p:cNvPr id="799747" name="Rectangle 3"/>
          <p:cNvSpPr>
            <a:spLocks noGrp="1" noChangeArrowheads="1"/>
          </p:cNvSpPr>
          <p:nvPr>
            <p:ph type="title"/>
          </p:nvPr>
        </p:nvSpPr>
        <p:spPr/>
        <p:txBody>
          <a:bodyPr/>
          <a:lstStyle/>
          <a:p>
            <a:r>
              <a:rPr lang="en-US" altLang="zh-CN" sz="2400" dirty="0">
                <a:solidFill>
                  <a:srgbClr val="FF0000"/>
                </a:solidFill>
              </a:rPr>
              <a:t>Schematic Diagram Four</a:t>
            </a:r>
            <a:r>
              <a:rPr lang="en-US" altLang="zh-CN" sz="2000" dirty="0"/>
              <a:t> </a:t>
            </a:r>
            <a:br>
              <a:rPr lang="en-US" altLang="zh-CN" sz="2000" dirty="0"/>
            </a:br>
            <a:r>
              <a:rPr lang="en-US" altLang="zh-CN" sz="2400" dirty="0"/>
              <a:t>Connection between a computer and a peripheral device</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标题 3"/>
          <p:cNvSpPr>
            <a:spLocks noGrp="1"/>
          </p:cNvSpPr>
          <p:nvPr>
            <p:ph type="title" idx="4294967295"/>
          </p:nvPr>
        </p:nvSpPr>
        <p:spPr/>
        <p:txBody>
          <a:bodyPr/>
          <a:lstStyle/>
          <a:p>
            <a:pPr>
              <a:buFontTx/>
              <a:buNone/>
            </a:pPr>
            <a:r>
              <a:rPr lang="en-US" altLang="zh-CN" dirty="0"/>
              <a:t>1.7.1 </a:t>
            </a:r>
            <a:r>
              <a:rPr lang="zh-CN" altLang="en-US" dirty="0"/>
              <a:t>计算机网络体系结构的形成</a:t>
            </a:r>
          </a:p>
        </p:txBody>
      </p:sp>
      <p:sp>
        <p:nvSpPr>
          <p:cNvPr id="100355" name="Rectangle 3"/>
          <p:cNvSpPr>
            <a:spLocks noGrp="1" noChangeArrowheads="1"/>
          </p:cNvSpPr>
          <p:nvPr>
            <p:ph idx="4294967295"/>
          </p:nvPr>
        </p:nvSpPr>
        <p:spPr/>
        <p:txBody>
          <a:bodyPr/>
          <a:lstStyle/>
          <a:p>
            <a:pPr>
              <a:spcBef>
                <a:spcPts val="600"/>
              </a:spcBef>
            </a:pPr>
            <a:r>
              <a:rPr lang="zh-CN" altLang="zh-CN" dirty="0"/>
              <a:t>计算机网络是个非常复杂的系统</a:t>
            </a:r>
            <a:r>
              <a:rPr lang="zh-CN" altLang="en-US" dirty="0"/>
              <a:t>。</a:t>
            </a:r>
            <a:endParaRPr lang="en-US" altLang="zh-CN" dirty="0"/>
          </a:p>
          <a:p>
            <a:pPr>
              <a:spcBef>
                <a:spcPts val="600"/>
              </a:spcBef>
            </a:pPr>
            <a:endParaRPr lang="en-US" altLang="zh-CN" dirty="0"/>
          </a:p>
          <a:p>
            <a:pPr>
              <a:spcBef>
                <a:spcPts val="600"/>
              </a:spcBef>
            </a:pPr>
            <a:r>
              <a:rPr lang="zh-CN" altLang="en-US" dirty="0"/>
              <a:t>相互通信的两个计算机系统必须</a:t>
            </a:r>
            <a:r>
              <a:rPr lang="zh-CN" altLang="en-US" dirty="0">
                <a:solidFill>
                  <a:srgbClr val="FF0000"/>
                </a:solidFill>
              </a:rPr>
              <a:t>高度协调</a:t>
            </a:r>
            <a:r>
              <a:rPr lang="zh-CN" altLang="en-US" dirty="0"/>
              <a:t>工作才行，而这种“协调”是相当复杂的。 </a:t>
            </a:r>
            <a:endParaRPr lang="en-US" altLang="zh-CN" dirty="0"/>
          </a:p>
          <a:p>
            <a:pPr>
              <a:spcBef>
                <a:spcPts val="600"/>
              </a:spcBef>
            </a:pPr>
            <a:endParaRPr lang="en-US" altLang="zh-CN" dirty="0"/>
          </a:p>
          <a:p>
            <a:pPr>
              <a:spcBef>
                <a:spcPts val="600"/>
              </a:spcBef>
            </a:pPr>
            <a:r>
              <a:rPr lang="zh-CN" altLang="en-US" dirty="0"/>
              <a:t>“分层”可将庞大而复杂的问题，转化为若干</a:t>
            </a:r>
            <a:r>
              <a:rPr lang="zh-CN" altLang="en-US" dirty="0">
                <a:solidFill>
                  <a:srgbClr val="FF0000"/>
                </a:solidFill>
              </a:rPr>
              <a:t>较小</a:t>
            </a:r>
            <a:r>
              <a:rPr lang="zh-CN" altLang="en-US" dirty="0"/>
              <a:t>的</a:t>
            </a:r>
            <a:r>
              <a:rPr lang="zh-CN" altLang="en-US" dirty="0">
                <a:solidFill>
                  <a:srgbClr val="FF0000"/>
                </a:solidFill>
              </a:rPr>
              <a:t>局部问题</a:t>
            </a:r>
            <a:r>
              <a:rPr lang="zh-CN" altLang="en-US" dirty="0"/>
              <a:t>，而这些较小的局部问题就比较易于研究和处理。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3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zh-CN" dirty="0"/>
              <a:t>1.7.1 </a:t>
            </a:r>
            <a:r>
              <a:rPr lang="zh-CN" altLang="zh-CN" dirty="0"/>
              <a:t>计算机网络体系结构的形成</a:t>
            </a:r>
            <a:endParaRPr lang="zh-CN" altLang="en-US" dirty="0"/>
          </a:p>
        </p:txBody>
      </p:sp>
      <p:sp>
        <p:nvSpPr>
          <p:cNvPr id="100355" name="Rectangle 3"/>
          <p:cNvSpPr>
            <a:spLocks noGrp="1" noChangeArrowheads="1"/>
          </p:cNvSpPr>
          <p:nvPr>
            <p:ph idx="1"/>
          </p:nvPr>
        </p:nvSpPr>
        <p:spPr/>
        <p:txBody>
          <a:bodyPr/>
          <a:lstStyle/>
          <a:p>
            <a:r>
              <a:rPr lang="en-US" altLang="zh-CN" dirty="0"/>
              <a:t>1974 </a:t>
            </a:r>
            <a:r>
              <a:rPr lang="zh-CN" altLang="zh-CN" dirty="0"/>
              <a:t>年，美国的</a:t>
            </a:r>
            <a:r>
              <a:rPr lang="en-US" altLang="zh-CN" dirty="0"/>
              <a:t>IBM (</a:t>
            </a:r>
            <a:r>
              <a:rPr lang="en-US" dirty="0"/>
              <a:t>International Business Machine</a:t>
            </a:r>
            <a:r>
              <a:rPr lang="en-US" altLang="zh-CN" dirty="0"/>
              <a:t>) </a:t>
            </a:r>
            <a:r>
              <a:rPr lang="zh-CN" altLang="zh-CN" dirty="0"/>
              <a:t>公司宣布了</a:t>
            </a:r>
            <a:r>
              <a:rPr lang="zh-CN" altLang="zh-CN" dirty="0">
                <a:solidFill>
                  <a:srgbClr val="FF0000"/>
                </a:solidFill>
              </a:rPr>
              <a:t>系统网络体系结构</a:t>
            </a:r>
            <a:r>
              <a:rPr lang="en-US" altLang="zh-CN" dirty="0">
                <a:solidFill>
                  <a:srgbClr val="FF0000"/>
                </a:solidFill>
              </a:rPr>
              <a:t>SNA</a:t>
            </a:r>
            <a:r>
              <a:rPr lang="en-US" altLang="zh-CN" dirty="0">
                <a:solidFill>
                  <a:srgbClr val="0000CC"/>
                </a:solidFill>
              </a:rPr>
              <a:t> </a:t>
            </a:r>
            <a:r>
              <a:rPr lang="en-US" altLang="zh-CN" dirty="0"/>
              <a:t>(System Network Architecture)</a:t>
            </a:r>
            <a:r>
              <a:rPr lang="zh-CN" altLang="zh-CN" dirty="0" smtClean="0"/>
              <a:t>。</a:t>
            </a:r>
            <a:endParaRPr lang="en-US" altLang="zh-CN" dirty="0" smtClean="0"/>
          </a:p>
          <a:p>
            <a:endParaRPr lang="en-US" altLang="zh-CN" dirty="0" smtClean="0"/>
          </a:p>
          <a:p>
            <a:r>
              <a:rPr lang="zh-CN" altLang="zh-CN" dirty="0" smtClean="0"/>
              <a:t>这个</a:t>
            </a:r>
            <a:r>
              <a:rPr lang="zh-CN" altLang="zh-CN" dirty="0"/>
              <a:t>著名的网络标准就是按照分层的方法制定的</a:t>
            </a:r>
            <a:r>
              <a:rPr lang="zh-CN" altLang="en-US" dirty="0"/>
              <a:t>。</a:t>
            </a:r>
            <a:endParaRPr lang="en-US" altLang="zh-CN" dirty="0"/>
          </a:p>
          <a:p>
            <a:endParaRPr lang="en-US" altLang="zh-CN" dirty="0"/>
          </a:p>
          <a:p>
            <a:r>
              <a:rPr lang="zh-CN" altLang="zh-CN" dirty="0"/>
              <a:t>不久后，其他一些公司也相继推出自己公司的具有不同名称的体系结构。</a:t>
            </a:r>
            <a:endParaRPr lang="en-US" altLang="zh-CN" dirty="0"/>
          </a:p>
          <a:p>
            <a:endParaRPr lang="en-US" altLang="zh-CN" dirty="0">
              <a:solidFill>
                <a:srgbClr val="FF0000"/>
              </a:solidFill>
            </a:endParaRPr>
          </a:p>
          <a:p>
            <a:r>
              <a:rPr lang="zh-CN" altLang="zh-CN" dirty="0">
                <a:solidFill>
                  <a:srgbClr val="FF0000"/>
                </a:solidFill>
              </a:rPr>
              <a:t>由于网络体系结构的不同，不同公司的设备很难互相连通。</a:t>
            </a:r>
            <a:endParaRPr lang="zh-CN" altLang="en-US" dirty="0">
              <a:solidFill>
                <a:srgbClr val="FF0000"/>
              </a:solidFill>
            </a:endParaRPr>
          </a:p>
        </p:txBody>
      </p:sp>
    </p:spTree>
    <p:extLst>
      <p:ext uri="{BB962C8B-B14F-4D97-AF65-F5344CB8AC3E}">
        <p14:creationId xmlns:p14="http://schemas.microsoft.com/office/powerpoint/2010/main" xmlns="" val="3302651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3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03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algn="ctr"/>
            <a:r>
              <a:rPr lang="zh-CN" altLang="en-US" dirty="0" smtClean="0"/>
              <a:t>开放系统互连参考模型</a:t>
            </a:r>
            <a:r>
              <a:rPr lang="en-US" altLang="zh-CN" dirty="0" smtClean="0"/>
              <a:t>OSI/RM</a:t>
            </a:r>
            <a:endParaRPr lang="en-US" altLang="zh-CN" dirty="0"/>
          </a:p>
        </p:txBody>
      </p:sp>
      <p:sp>
        <p:nvSpPr>
          <p:cNvPr id="171011" name="Rectangle 3"/>
          <p:cNvSpPr>
            <a:spLocks noGrp="1" noChangeArrowheads="1"/>
          </p:cNvSpPr>
          <p:nvPr>
            <p:ph idx="1"/>
          </p:nvPr>
        </p:nvSpPr>
        <p:spPr>
          <a:xfrm>
            <a:off x="330200" y="1028700"/>
            <a:ext cx="8528080" cy="3186117"/>
          </a:xfrm>
        </p:spPr>
        <p:txBody>
          <a:bodyPr/>
          <a:lstStyle/>
          <a:p>
            <a:r>
              <a:rPr lang="zh-CN" altLang="zh-CN" dirty="0"/>
              <a:t>为了使不同体系结构的计算机网络都能互连，国际标准化组织</a:t>
            </a:r>
            <a:r>
              <a:rPr lang="en-US" altLang="zh-CN" dirty="0"/>
              <a:t> ISO (</a:t>
            </a:r>
            <a:r>
              <a:rPr lang="en-US" dirty="0"/>
              <a:t>International Standardization Organization</a:t>
            </a:r>
            <a:r>
              <a:rPr lang="en-US" altLang="zh-CN" dirty="0"/>
              <a:t>)</a:t>
            </a:r>
            <a:r>
              <a:rPr lang="zh-CN" altLang="zh-CN" dirty="0"/>
              <a:t>于</a:t>
            </a:r>
            <a:r>
              <a:rPr lang="en-US" altLang="zh-CN" dirty="0"/>
              <a:t>1977 </a:t>
            </a:r>
            <a:r>
              <a:rPr lang="zh-CN" altLang="zh-CN" dirty="0"/>
              <a:t>年成立了专门机构研究该问题。</a:t>
            </a:r>
            <a:endParaRPr lang="en-US" altLang="zh-CN" dirty="0"/>
          </a:p>
          <a:p>
            <a:endParaRPr lang="en-US" altLang="zh-CN" dirty="0"/>
          </a:p>
          <a:p>
            <a:r>
              <a:rPr lang="zh-CN" altLang="zh-CN" dirty="0"/>
              <a:t>他们提出了一个试图</a:t>
            </a:r>
            <a:r>
              <a:rPr lang="zh-CN" altLang="zh-CN" dirty="0">
                <a:solidFill>
                  <a:srgbClr val="FF0000"/>
                </a:solidFill>
              </a:rPr>
              <a:t>使</a:t>
            </a:r>
            <a:r>
              <a:rPr lang="zh-CN" altLang="zh-CN" dirty="0"/>
              <a:t>各种计算机在世界范围内</a:t>
            </a:r>
            <a:r>
              <a:rPr lang="zh-CN" altLang="zh-CN" dirty="0">
                <a:solidFill>
                  <a:srgbClr val="FF0000"/>
                </a:solidFill>
              </a:rPr>
              <a:t>互连成网</a:t>
            </a:r>
            <a:r>
              <a:rPr lang="zh-CN" altLang="zh-CN" dirty="0"/>
              <a:t>的标准框架</a:t>
            </a:r>
            <a:r>
              <a:rPr lang="en-US" altLang="zh-CN" dirty="0"/>
              <a:t>(framing)</a:t>
            </a:r>
            <a:r>
              <a:rPr lang="zh-CN" altLang="zh-CN" dirty="0"/>
              <a:t>，即著名的</a:t>
            </a:r>
            <a:r>
              <a:rPr lang="zh-CN" altLang="zh-CN" dirty="0">
                <a:solidFill>
                  <a:srgbClr val="FF0000"/>
                </a:solidFill>
              </a:rPr>
              <a:t>开放系统互连基本参考模型</a:t>
            </a:r>
            <a:r>
              <a:rPr lang="en-US" altLang="zh-CN" dirty="0">
                <a:solidFill>
                  <a:srgbClr val="FF0000"/>
                </a:solidFill>
              </a:rPr>
              <a:t> OSI/RM</a:t>
            </a:r>
            <a:r>
              <a:rPr lang="en-US" altLang="zh-CN" dirty="0"/>
              <a:t> (Open Systems Interconnection Reference Model)</a:t>
            </a:r>
            <a:r>
              <a:rPr lang="zh-CN" altLang="zh-CN" dirty="0"/>
              <a:t>，简称为</a:t>
            </a:r>
            <a:r>
              <a:rPr lang="en-US" altLang="zh-CN" dirty="0"/>
              <a:t> OSI</a:t>
            </a:r>
            <a:r>
              <a:rPr lang="zh-CN" altLang="zh-CN" dirty="0"/>
              <a:t>。</a:t>
            </a:r>
            <a:endParaRPr lang="en-US" altLang="zh-CN" dirty="0"/>
          </a:p>
        </p:txBody>
      </p:sp>
      <p:sp>
        <p:nvSpPr>
          <p:cNvPr id="2" name="矩形 1"/>
          <p:cNvSpPr/>
          <p:nvPr/>
        </p:nvSpPr>
        <p:spPr>
          <a:xfrm>
            <a:off x="571472" y="4572008"/>
            <a:ext cx="8143932" cy="1384995"/>
          </a:xfrm>
          <a:prstGeom prst="rect">
            <a:avLst/>
          </a:prstGeom>
          <a:solidFill>
            <a:srgbClr val="FFFF66"/>
          </a:solidFill>
          <a:ln>
            <a:solidFill>
              <a:srgbClr val="000099"/>
            </a:solidFill>
          </a:ln>
        </p:spPr>
        <p:txBody>
          <a:bodyPr wrap="square">
            <a:spAutoFit/>
          </a:bodyPr>
          <a:lstStyle/>
          <a:p>
            <a:r>
              <a:rPr lang="zh-CN" altLang="en-US" sz="2800" dirty="0">
                <a:solidFill>
                  <a:srgbClr val="000066"/>
                </a:solidFill>
                <a:latin typeface="+mn-lt"/>
                <a:ea typeface="黑体" pitchFamily="2" charset="-122"/>
              </a:rPr>
              <a:t>只要遵循 </a:t>
            </a:r>
            <a:r>
              <a:rPr lang="en-US" altLang="zh-CN" sz="2800" dirty="0">
                <a:solidFill>
                  <a:srgbClr val="000066"/>
                </a:solidFill>
                <a:latin typeface="+mn-lt"/>
                <a:ea typeface="黑体" pitchFamily="2" charset="-122"/>
              </a:rPr>
              <a:t>OSI </a:t>
            </a:r>
            <a:r>
              <a:rPr lang="zh-CN" altLang="en-US" sz="2800" dirty="0">
                <a:solidFill>
                  <a:srgbClr val="000066"/>
                </a:solidFill>
                <a:latin typeface="+mn-lt"/>
                <a:ea typeface="黑体" pitchFamily="2" charset="-122"/>
              </a:rPr>
              <a:t>标准，一个系统就可以和位于世界上任何地方的、也遵循这同一标准的其他任何系统进行通信。</a:t>
            </a:r>
          </a:p>
        </p:txBody>
      </p:sp>
    </p:spTree>
    <p:extLst>
      <p:ext uri="{BB962C8B-B14F-4D97-AF65-F5344CB8AC3E}">
        <p14:creationId xmlns:p14="http://schemas.microsoft.com/office/powerpoint/2010/main" xmlns="" val="190471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1011">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P spid="2"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algn="ctr"/>
            <a:r>
              <a:rPr lang="zh-CN" altLang="en-US" dirty="0"/>
              <a:t>开放系统互连参考模型 </a:t>
            </a:r>
            <a:r>
              <a:rPr lang="en-US" altLang="zh-CN" dirty="0"/>
              <a:t>OSI/RM</a:t>
            </a:r>
          </a:p>
        </p:txBody>
      </p:sp>
      <p:sp>
        <p:nvSpPr>
          <p:cNvPr id="171011" name="Rectangle 3"/>
          <p:cNvSpPr>
            <a:spLocks noGrp="1" noChangeArrowheads="1"/>
          </p:cNvSpPr>
          <p:nvPr>
            <p:ph idx="1"/>
          </p:nvPr>
        </p:nvSpPr>
        <p:spPr/>
        <p:txBody>
          <a:bodyPr/>
          <a:lstStyle/>
          <a:p>
            <a:r>
              <a:rPr lang="en-US" altLang="zh-CN" dirty="0"/>
              <a:t>OSI </a:t>
            </a:r>
            <a:r>
              <a:rPr lang="zh-CN" altLang="zh-CN" dirty="0"/>
              <a:t>只获得了一些理论研究的成果</a:t>
            </a:r>
            <a:r>
              <a:rPr lang="zh-CN" altLang="en-US" dirty="0"/>
              <a:t>，在</a:t>
            </a:r>
            <a:r>
              <a:rPr lang="zh-CN" altLang="en-US" dirty="0">
                <a:solidFill>
                  <a:srgbClr val="FF0000"/>
                </a:solidFill>
              </a:rPr>
              <a:t>市场化</a:t>
            </a:r>
            <a:r>
              <a:rPr lang="zh-CN" altLang="en-US" dirty="0"/>
              <a:t>方面却失败了。原因包括：</a:t>
            </a:r>
          </a:p>
          <a:p>
            <a:pPr marL="457200" indent="-457200">
              <a:buFont typeface="+mj-lt"/>
              <a:buAutoNum type="alphaLcParenR"/>
            </a:pPr>
            <a:r>
              <a:rPr lang="en-US" altLang="zh-CN" dirty="0">
                <a:solidFill>
                  <a:srgbClr val="0000CC"/>
                </a:solidFill>
                <a:latin typeface="Arial" charset="0"/>
              </a:rPr>
              <a:t>OSI </a:t>
            </a:r>
            <a:r>
              <a:rPr lang="zh-CN" altLang="en-US" dirty="0">
                <a:solidFill>
                  <a:srgbClr val="0000CC"/>
                </a:solidFill>
                <a:latin typeface="Arial" charset="0"/>
              </a:rPr>
              <a:t>的专家们在完成 </a:t>
            </a:r>
            <a:r>
              <a:rPr lang="en-US" altLang="zh-CN" dirty="0">
                <a:solidFill>
                  <a:srgbClr val="0000CC"/>
                </a:solidFill>
                <a:latin typeface="Arial" charset="0"/>
              </a:rPr>
              <a:t>OSI </a:t>
            </a:r>
            <a:r>
              <a:rPr lang="zh-CN" altLang="en-US" dirty="0">
                <a:solidFill>
                  <a:srgbClr val="0000CC"/>
                </a:solidFill>
                <a:latin typeface="Arial" charset="0"/>
              </a:rPr>
              <a:t>标准时没有</a:t>
            </a:r>
            <a:r>
              <a:rPr lang="zh-CN" altLang="en-US" dirty="0">
                <a:solidFill>
                  <a:srgbClr val="FF0000"/>
                </a:solidFill>
                <a:latin typeface="Arial" charset="0"/>
              </a:rPr>
              <a:t>商业驱动力</a:t>
            </a:r>
            <a:r>
              <a:rPr lang="zh-CN" altLang="en-US" dirty="0">
                <a:solidFill>
                  <a:srgbClr val="0000CC"/>
                </a:solidFill>
                <a:latin typeface="Arial" charset="0"/>
              </a:rPr>
              <a:t>；</a:t>
            </a:r>
          </a:p>
          <a:p>
            <a:pPr marL="457200" indent="-457200">
              <a:buFont typeface="+mj-lt"/>
              <a:buAutoNum type="alphaLcParenR"/>
            </a:pPr>
            <a:endParaRPr lang="en-US" altLang="zh-CN" dirty="0">
              <a:solidFill>
                <a:srgbClr val="0000CC"/>
              </a:solidFill>
              <a:latin typeface="Arial" charset="0"/>
            </a:endParaRPr>
          </a:p>
          <a:p>
            <a:pPr marL="457200" indent="-457200">
              <a:buFont typeface="+mj-lt"/>
              <a:buAutoNum type="alphaLcParenR"/>
            </a:pPr>
            <a:r>
              <a:rPr lang="en-US" altLang="zh-CN" dirty="0">
                <a:solidFill>
                  <a:srgbClr val="0000CC"/>
                </a:solidFill>
                <a:latin typeface="Arial" charset="0"/>
              </a:rPr>
              <a:t>OSI </a:t>
            </a:r>
            <a:r>
              <a:rPr lang="zh-CN" altLang="en-US" dirty="0">
                <a:solidFill>
                  <a:srgbClr val="0000CC"/>
                </a:solidFill>
                <a:latin typeface="Arial" charset="0"/>
              </a:rPr>
              <a:t>的协议实现起来</a:t>
            </a:r>
            <a:r>
              <a:rPr lang="zh-CN" altLang="en-US" dirty="0">
                <a:solidFill>
                  <a:srgbClr val="FF0000"/>
                </a:solidFill>
                <a:latin typeface="Arial" charset="0"/>
              </a:rPr>
              <a:t>过分复杂</a:t>
            </a:r>
            <a:r>
              <a:rPr lang="zh-CN" altLang="en-US" dirty="0">
                <a:solidFill>
                  <a:srgbClr val="0000CC"/>
                </a:solidFill>
                <a:latin typeface="Arial" charset="0"/>
              </a:rPr>
              <a:t>，且运行效率很低；</a:t>
            </a:r>
          </a:p>
          <a:p>
            <a:pPr marL="457200" indent="-457200">
              <a:buFont typeface="+mj-lt"/>
              <a:buAutoNum type="alphaLcParenR"/>
            </a:pPr>
            <a:endParaRPr lang="en-US" altLang="zh-CN" dirty="0">
              <a:solidFill>
                <a:srgbClr val="0000CC"/>
              </a:solidFill>
              <a:latin typeface="Arial" charset="0"/>
            </a:endParaRPr>
          </a:p>
          <a:p>
            <a:pPr marL="457200" indent="-457200">
              <a:buFont typeface="+mj-lt"/>
              <a:buAutoNum type="alphaLcParenR"/>
            </a:pPr>
            <a:r>
              <a:rPr lang="en-US" altLang="zh-CN" dirty="0">
                <a:solidFill>
                  <a:srgbClr val="0000CC"/>
                </a:solidFill>
                <a:latin typeface="Arial" charset="0"/>
              </a:rPr>
              <a:t>OSI </a:t>
            </a:r>
            <a:r>
              <a:rPr lang="zh-CN" altLang="en-US" dirty="0">
                <a:solidFill>
                  <a:srgbClr val="0000CC"/>
                </a:solidFill>
                <a:latin typeface="Arial" charset="0"/>
              </a:rPr>
              <a:t>标准的</a:t>
            </a:r>
            <a:r>
              <a:rPr lang="zh-CN" altLang="en-US" dirty="0">
                <a:solidFill>
                  <a:srgbClr val="FF0000"/>
                </a:solidFill>
                <a:latin typeface="Arial" charset="0"/>
              </a:rPr>
              <a:t>制定周期</a:t>
            </a:r>
            <a:r>
              <a:rPr lang="zh-CN" altLang="en-US" dirty="0">
                <a:solidFill>
                  <a:srgbClr val="0000CC"/>
                </a:solidFill>
                <a:latin typeface="Arial" charset="0"/>
              </a:rPr>
              <a:t>太长，因而使得按 </a:t>
            </a:r>
            <a:r>
              <a:rPr lang="en-US" altLang="zh-CN" dirty="0">
                <a:solidFill>
                  <a:srgbClr val="0000CC"/>
                </a:solidFill>
                <a:latin typeface="Arial" charset="0"/>
              </a:rPr>
              <a:t>OSI </a:t>
            </a:r>
            <a:r>
              <a:rPr lang="zh-CN" altLang="en-US" dirty="0">
                <a:solidFill>
                  <a:srgbClr val="0000CC"/>
                </a:solidFill>
                <a:latin typeface="Arial" charset="0"/>
              </a:rPr>
              <a:t>标准生产的设备无法及时进入市场；</a:t>
            </a:r>
          </a:p>
          <a:p>
            <a:pPr marL="457200" indent="-457200">
              <a:buFont typeface="+mj-lt"/>
              <a:buAutoNum type="alphaLcParenR"/>
            </a:pPr>
            <a:endParaRPr lang="en-US" altLang="zh-CN" dirty="0">
              <a:solidFill>
                <a:srgbClr val="0000CC"/>
              </a:solidFill>
              <a:latin typeface="Arial" charset="0"/>
            </a:endParaRPr>
          </a:p>
          <a:p>
            <a:pPr marL="457200" indent="-457200">
              <a:buFont typeface="+mj-lt"/>
              <a:buAutoNum type="alphaLcParenR"/>
            </a:pPr>
            <a:r>
              <a:rPr lang="en-US" altLang="zh-CN" dirty="0">
                <a:solidFill>
                  <a:srgbClr val="0000CC"/>
                </a:solidFill>
                <a:latin typeface="Arial" charset="0"/>
              </a:rPr>
              <a:t>OSI </a:t>
            </a:r>
            <a:r>
              <a:rPr lang="zh-CN" altLang="en-US" dirty="0">
                <a:solidFill>
                  <a:srgbClr val="0000CC"/>
                </a:solidFill>
                <a:latin typeface="Arial" charset="0"/>
              </a:rPr>
              <a:t>的层次划分也不太合理，有些功能在多个层次中重复出现。</a:t>
            </a:r>
            <a:r>
              <a:rPr lang="zh-CN" altLang="en-US" dirty="0">
                <a:solidFill>
                  <a:srgbClr val="0000CC"/>
                </a:solidFill>
              </a:rPr>
              <a:t>  </a:t>
            </a:r>
          </a:p>
        </p:txBody>
      </p:sp>
    </p:spTree>
    <p:extLst>
      <p:ext uri="{BB962C8B-B14F-4D97-AF65-F5344CB8AC3E}">
        <p14:creationId xmlns:p14="http://schemas.microsoft.com/office/powerpoint/2010/main" xmlns="" val="18851263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10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10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10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10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938" name="Rectangle 2"/>
          <p:cNvSpPr>
            <a:spLocks noGrp="1" noChangeArrowheads="1"/>
          </p:cNvSpPr>
          <p:nvPr>
            <p:ph type="title" idx="4294967295"/>
          </p:nvPr>
        </p:nvSpPr>
        <p:spPr>
          <a:xfrm>
            <a:off x="355600" y="203200"/>
            <a:ext cx="8431213" cy="627063"/>
          </a:xfrm>
        </p:spPr>
        <p:txBody>
          <a:bodyPr/>
          <a:lstStyle/>
          <a:p>
            <a:r>
              <a:rPr lang="zh-CN" altLang="en-US" dirty="0"/>
              <a:t>两种国际标准</a:t>
            </a:r>
          </a:p>
        </p:txBody>
      </p:sp>
      <p:sp>
        <p:nvSpPr>
          <p:cNvPr id="172035" name="Rectangle 3"/>
          <p:cNvSpPr>
            <a:spLocks noGrp="1" noChangeArrowheads="1"/>
          </p:cNvSpPr>
          <p:nvPr>
            <p:ph type="body" idx="4294967295"/>
          </p:nvPr>
        </p:nvSpPr>
        <p:spPr>
          <a:xfrm>
            <a:off x="357188" y="1071546"/>
            <a:ext cx="8501062" cy="5072079"/>
          </a:xfrm>
        </p:spPr>
        <p:txBody>
          <a:bodyPr/>
          <a:lstStyle/>
          <a:p>
            <a:r>
              <a:rPr lang="zh-CN" altLang="en-US" dirty="0"/>
              <a:t>法律上的</a:t>
            </a:r>
            <a:r>
              <a:rPr lang="en-US" altLang="zh-CN" dirty="0"/>
              <a:t>(</a:t>
            </a:r>
            <a:r>
              <a:rPr lang="en-US" altLang="zh-CN" dirty="0">
                <a:solidFill>
                  <a:srgbClr val="FF0000"/>
                </a:solidFill>
              </a:rPr>
              <a:t>de jure</a:t>
            </a:r>
            <a:r>
              <a:rPr lang="en-US" altLang="zh-CN" dirty="0"/>
              <a:t>) </a:t>
            </a:r>
            <a:r>
              <a:rPr lang="zh-CN" altLang="en-US" dirty="0"/>
              <a:t>国际标准 </a:t>
            </a:r>
            <a:r>
              <a:rPr lang="en-US" altLang="zh-CN" dirty="0"/>
              <a:t>OSI </a:t>
            </a:r>
            <a:r>
              <a:rPr lang="zh-CN" altLang="en-US" dirty="0"/>
              <a:t>并没有得到市场的认可。</a:t>
            </a:r>
          </a:p>
          <a:p>
            <a:endParaRPr lang="zh-CN" altLang="en-US" dirty="0"/>
          </a:p>
          <a:p>
            <a:r>
              <a:rPr lang="zh-CN" altLang="en-US" dirty="0"/>
              <a:t>非国际标准 </a:t>
            </a:r>
            <a:r>
              <a:rPr lang="en-US" altLang="zh-CN" dirty="0"/>
              <a:t>TCP/IP </a:t>
            </a:r>
            <a:r>
              <a:rPr lang="zh-CN" altLang="en-US" dirty="0"/>
              <a:t>现在获得了最广泛的应用。</a:t>
            </a:r>
          </a:p>
          <a:p>
            <a:endParaRPr lang="zh-CN" altLang="en-US" dirty="0">
              <a:solidFill>
                <a:srgbClr val="333399"/>
              </a:solidFill>
              <a:latin typeface="Arial" pitchFamily="34" charset="0"/>
              <a:ea typeface="黑体" pitchFamily="49" charset="-122"/>
            </a:endParaRPr>
          </a:p>
          <a:p>
            <a:pPr>
              <a:buBlip>
                <a:blip r:embed="rId3"/>
              </a:buBlip>
            </a:pPr>
            <a:r>
              <a:rPr lang="en-US" altLang="zh-CN" dirty="0"/>
              <a:t>TCP/IP </a:t>
            </a:r>
            <a:r>
              <a:rPr lang="zh-CN" altLang="en-US" dirty="0"/>
              <a:t>常被称为事实上的</a:t>
            </a:r>
            <a:r>
              <a:rPr lang="en-US" altLang="zh-CN" dirty="0">
                <a:latin typeface="Arial" pitchFamily="34" charset="0"/>
                <a:ea typeface="黑体" pitchFamily="49" charset="-122"/>
              </a:rPr>
              <a:t>(</a:t>
            </a:r>
            <a:r>
              <a:rPr lang="en-US" altLang="zh-CN" dirty="0">
                <a:solidFill>
                  <a:srgbClr val="FF0000"/>
                </a:solidFill>
              </a:rPr>
              <a:t>de facto</a:t>
            </a:r>
            <a:r>
              <a:rPr lang="en-US" altLang="zh-CN" dirty="0">
                <a:latin typeface="Arial" pitchFamily="34" charset="0"/>
                <a:ea typeface="黑体" pitchFamily="49" charset="-122"/>
              </a:rPr>
              <a:t>) </a:t>
            </a:r>
            <a:r>
              <a:rPr lang="zh-CN" altLang="en-US" dirty="0"/>
              <a:t>国际标准。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0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20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4"/>
          <p:cNvSpPr>
            <a:spLocks noGrp="1" noChangeArrowheads="1"/>
          </p:cNvSpPr>
          <p:nvPr>
            <p:ph type="title" idx="4294967295"/>
          </p:nvPr>
        </p:nvSpPr>
        <p:spPr/>
        <p:txBody>
          <a:bodyPr/>
          <a:lstStyle/>
          <a:p>
            <a:r>
              <a:rPr lang="zh-CN" altLang="en-US" dirty="0"/>
              <a:t>第</a:t>
            </a:r>
            <a:r>
              <a:rPr lang="en-US" altLang="zh-CN" dirty="0"/>
              <a:t>1</a:t>
            </a:r>
            <a:r>
              <a:rPr lang="zh-CN" altLang="en-US" dirty="0"/>
              <a:t>章 概述</a:t>
            </a:r>
          </a:p>
        </p:txBody>
      </p:sp>
      <p:sp>
        <p:nvSpPr>
          <p:cNvPr id="490499" name="Rectangle 5"/>
          <p:cNvSpPr>
            <a:spLocks noGrp="1" noChangeArrowheads="1"/>
          </p:cNvSpPr>
          <p:nvPr>
            <p:ph type="body" sz="half" idx="4294967295"/>
          </p:nvPr>
        </p:nvSpPr>
        <p:spPr>
          <a:xfrm>
            <a:off x="330200" y="1028700"/>
            <a:ext cx="4398746" cy="5148263"/>
          </a:xfrm>
        </p:spPr>
        <p:txBody>
          <a:bodyPr/>
          <a:lstStyle/>
          <a:p>
            <a:pPr>
              <a:buFontTx/>
              <a:buNone/>
            </a:pPr>
            <a:r>
              <a:rPr lang="en-US" altLang="zh-CN" sz="2000" dirty="0"/>
              <a:t>1.1 </a:t>
            </a:r>
            <a:r>
              <a:rPr lang="zh-CN" altLang="en-US" sz="2000" dirty="0"/>
              <a:t>计算机网络在信息时代中的作用</a:t>
            </a:r>
          </a:p>
          <a:p>
            <a:pPr>
              <a:buFontTx/>
              <a:buNone/>
            </a:pPr>
            <a:endParaRPr lang="en-US" altLang="zh-CN" sz="2000" dirty="0"/>
          </a:p>
          <a:p>
            <a:pPr>
              <a:buFontTx/>
              <a:buNone/>
            </a:pPr>
            <a:r>
              <a:rPr lang="en-US" altLang="zh-CN" sz="2000" dirty="0"/>
              <a:t>1.2 </a:t>
            </a:r>
            <a:r>
              <a:rPr lang="zh-CN" altLang="en-US" sz="2000" dirty="0"/>
              <a:t>互联网概述</a:t>
            </a:r>
          </a:p>
          <a:p>
            <a:r>
              <a:rPr lang="zh-CN" altLang="en-US" sz="2000" dirty="0"/>
              <a:t>网络的网络</a:t>
            </a:r>
          </a:p>
          <a:p>
            <a:r>
              <a:rPr lang="zh-CN" altLang="en-US" sz="2000" dirty="0"/>
              <a:t>互联网基础结构发展的三个阶段</a:t>
            </a:r>
          </a:p>
          <a:p>
            <a:r>
              <a:rPr lang="zh-CN" altLang="en-US" sz="2000" dirty="0"/>
              <a:t>互联网的标准化工作</a:t>
            </a:r>
          </a:p>
          <a:p>
            <a:pPr>
              <a:buFontTx/>
              <a:buNone/>
            </a:pPr>
            <a:endParaRPr lang="en-US" altLang="zh-CN" sz="2000" dirty="0"/>
          </a:p>
          <a:p>
            <a:pPr>
              <a:buFontTx/>
              <a:buNone/>
            </a:pPr>
            <a:r>
              <a:rPr lang="en-US" altLang="zh-CN" sz="2000" dirty="0"/>
              <a:t>1.3 </a:t>
            </a:r>
            <a:r>
              <a:rPr lang="zh-CN" altLang="en-US" sz="2000" dirty="0"/>
              <a:t>互联网的组成</a:t>
            </a:r>
          </a:p>
          <a:p>
            <a:r>
              <a:rPr lang="zh-CN" altLang="en-US" sz="2000" dirty="0"/>
              <a:t>互联网的边缘部分</a:t>
            </a:r>
          </a:p>
          <a:p>
            <a:r>
              <a:rPr lang="zh-CN" altLang="en-US" sz="2000" dirty="0"/>
              <a:t>互联网的核心部分</a:t>
            </a:r>
            <a:endParaRPr lang="en-US" altLang="zh-CN" sz="2000" dirty="0"/>
          </a:p>
          <a:p>
            <a:endParaRPr lang="zh-CN" altLang="en-US" sz="2000" dirty="0"/>
          </a:p>
          <a:p>
            <a:pPr>
              <a:buFontTx/>
              <a:buNone/>
            </a:pPr>
            <a:r>
              <a:rPr lang="en-US" altLang="zh-CN" sz="2000" dirty="0"/>
              <a:t>1.4 </a:t>
            </a:r>
            <a:r>
              <a:rPr lang="zh-CN" altLang="en-US" sz="2000" dirty="0"/>
              <a:t>计算机网络在我国的发展</a:t>
            </a:r>
          </a:p>
          <a:p>
            <a:pPr>
              <a:buFontTx/>
              <a:buNone/>
            </a:pPr>
            <a:endParaRPr lang="en-US" altLang="zh-CN" sz="2000" dirty="0"/>
          </a:p>
          <a:p>
            <a:pPr>
              <a:buFontTx/>
              <a:buNone/>
            </a:pPr>
            <a:r>
              <a:rPr lang="en-US" altLang="zh-CN" sz="2000" dirty="0"/>
              <a:t>1.5 </a:t>
            </a:r>
            <a:r>
              <a:rPr lang="zh-CN" altLang="en-US" sz="2000" dirty="0"/>
              <a:t>计算机网络的类别</a:t>
            </a:r>
          </a:p>
          <a:p>
            <a:pPr>
              <a:buFontTx/>
              <a:buNone/>
            </a:pPr>
            <a:endParaRPr lang="zh-CN" altLang="en-US" sz="2000" dirty="0"/>
          </a:p>
          <a:p>
            <a:endParaRPr lang="en-US" altLang="zh-CN" sz="2000" dirty="0"/>
          </a:p>
        </p:txBody>
      </p:sp>
      <p:sp>
        <p:nvSpPr>
          <p:cNvPr id="490500" name="Rectangle 6"/>
          <p:cNvSpPr>
            <a:spLocks noGrp="1" noChangeArrowheads="1"/>
          </p:cNvSpPr>
          <p:nvPr>
            <p:ph type="body" sz="half" idx="4294967295"/>
          </p:nvPr>
        </p:nvSpPr>
        <p:spPr>
          <a:xfrm>
            <a:off x="4728946" y="1039813"/>
            <a:ext cx="4165600" cy="5137150"/>
          </a:xfrm>
        </p:spPr>
        <p:txBody>
          <a:bodyPr/>
          <a:lstStyle/>
          <a:p>
            <a:pPr marL="342900" lvl="1" indent="-342900"/>
            <a:r>
              <a:rPr lang="zh-CN" altLang="en-US" sz="2000" dirty="0"/>
              <a:t>计算机网络的定义</a:t>
            </a:r>
            <a:endParaRPr lang="en-US" altLang="zh-CN" sz="2000" dirty="0"/>
          </a:p>
          <a:p>
            <a:pPr marL="342900" lvl="1" indent="-342900"/>
            <a:r>
              <a:rPr lang="zh-CN" altLang="en-US" sz="2000" dirty="0"/>
              <a:t>几种不同类别的网络</a:t>
            </a:r>
          </a:p>
          <a:p>
            <a:pPr>
              <a:buFontTx/>
              <a:buNone/>
            </a:pPr>
            <a:endParaRPr lang="en-US" altLang="zh-CN" sz="2000" dirty="0"/>
          </a:p>
          <a:p>
            <a:pPr>
              <a:buFontTx/>
              <a:buNone/>
            </a:pPr>
            <a:r>
              <a:rPr lang="en-US" altLang="zh-CN" sz="2000" dirty="0"/>
              <a:t>1.6 </a:t>
            </a:r>
            <a:r>
              <a:rPr lang="zh-CN" altLang="en-US" sz="2000" dirty="0"/>
              <a:t>计算机网络的性能</a:t>
            </a:r>
          </a:p>
          <a:p>
            <a:r>
              <a:rPr lang="zh-CN" altLang="en-US" sz="2000" dirty="0"/>
              <a:t>计算机网络的性能指标</a:t>
            </a:r>
          </a:p>
          <a:p>
            <a:r>
              <a:rPr lang="zh-CN" altLang="en-US" sz="2000" dirty="0"/>
              <a:t>计算机网络的非性能特征</a:t>
            </a:r>
          </a:p>
          <a:p>
            <a:pPr>
              <a:buFontTx/>
              <a:buNone/>
            </a:pPr>
            <a:endParaRPr lang="en-US" altLang="zh-CN" sz="2000" dirty="0"/>
          </a:p>
          <a:p>
            <a:pPr>
              <a:buNone/>
            </a:pPr>
            <a:r>
              <a:rPr lang="en-US" altLang="zh-CN" sz="2000" dirty="0"/>
              <a:t>1.7 </a:t>
            </a:r>
            <a:r>
              <a:rPr lang="zh-CN" altLang="en-US" sz="2000" dirty="0"/>
              <a:t>计算机网络的体系结构</a:t>
            </a:r>
          </a:p>
          <a:p>
            <a:r>
              <a:rPr lang="zh-CN" altLang="en-US" sz="2000" dirty="0"/>
              <a:t>计算机网络体系结构的形成</a:t>
            </a:r>
          </a:p>
          <a:p>
            <a:r>
              <a:rPr lang="zh-CN" altLang="en-US" sz="2000" dirty="0">
                <a:solidFill>
                  <a:srgbClr val="C00000"/>
                </a:solidFill>
              </a:rPr>
              <a:t>协议与划分层次</a:t>
            </a:r>
          </a:p>
          <a:p>
            <a:r>
              <a:rPr lang="zh-CN" altLang="en-US" sz="2000" dirty="0"/>
              <a:t>具有五层协议的体系结构</a:t>
            </a:r>
          </a:p>
          <a:p>
            <a:r>
              <a:rPr lang="zh-CN" altLang="en-US" sz="2000" dirty="0"/>
              <a:t>实体、协议、服务和服务访问点</a:t>
            </a:r>
          </a:p>
          <a:p>
            <a:r>
              <a:rPr lang="en-US" altLang="zh-CN" sz="2000" dirty="0"/>
              <a:t>TCP/IP </a:t>
            </a:r>
            <a:r>
              <a:rPr lang="zh-CN" altLang="en-US" sz="2000" dirty="0"/>
              <a:t>的体系结构</a:t>
            </a:r>
          </a:p>
          <a:p>
            <a:pPr>
              <a:buFontTx/>
              <a:buNone/>
            </a:pPr>
            <a:endParaRPr lang="zh-CN" altLang="en-US" sz="2000" dirty="0"/>
          </a:p>
          <a:p>
            <a:endParaRPr lang="en-US" altLang="zh-CN" sz="2000" dirty="0"/>
          </a:p>
        </p:txBody>
      </p:sp>
    </p:spTree>
    <p:extLst>
      <p:ext uri="{BB962C8B-B14F-4D97-AF65-F5344CB8AC3E}">
        <p14:creationId xmlns:p14="http://schemas.microsoft.com/office/powerpoint/2010/main" xmlns="" val="31532287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2"/>
          <p:cNvSpPr>
            <a:spLocks noGrp="1" noChangeArrowheads="1"/>
          </p:cNvSpPr>
          <p:nvPr>
            <p:ph type="title" idx="4294967295"/>
          </p:nvPr>
        </p:nvSpPr>
        <p:spPr>
          <a:xfrm>
            <a:off x="355600" y="203200"/>
            <a:ext cx="8502650" cy="627063"/>
          </a:xfrm>
        </p:spPr>
        <p:txBody>
          <a:bodyPr/>
          <a:lstStyle/>
          <a:p>
            <a:r>
              <a:rPr lang="zh-CN" altLang="en-US" dirty="0"/>
              <a:t>划分层次的必要性</a:t>
            </a:r>
          </a:p>
        </p:txBody>
      </p:sp>
      <p:sp>
        <p:nvSpPr>
          <p:cNvPr id="101379" name="Rectangle 3"/>
          <p:cNvSpPr>
            <a:spLocks noGrp="1" noChangeArrowheads="1"/>
          </p:cNvSpPr>
          <p:nvPr>
            <p:ph type="body" idx="4294967295"/>
          </p:nvPr>
        </p:nvSpPr>
        <p:spPr>
          <a:xfrm>
            <a:off x="355600" y="1052736"/>
            <a:ext cx="8501062" cy="5143500"/>
          </a:xfrm>
        </p:spPr>
        <p:txBody>
          <a:bodyPr/>
          <a:lstStyle/>
          <a:p>
            <a:pPr>
              <a:spcBef>
                <a:spcPts val="600"/>
              </a:spcBef>
            </a:pPr>
            <a:r>
              <a:rPr lang="zh-CN" altLang="en-US" dirty="0"/>
              <a:t>计算机网络中的数据交换</a:t>
            </a:r>
            <a:r>
              <a:rPr lang="zh-CN" altLang="en-US" dirty="0">
                <a:solidFill>
                  <a:schemeClr val="hlink"/>
                </a:solidFill>
              </a:rPr>
              <a:t>必须遵守事先约定好的规则</a:t>
            </a:r>
            <a:r>
              <a:rPr lang="zh-CN" altLang="en-US" dirty="0"/>
              <a:t>。 </a:t>
            </a:r>
          </a:p>
          <a:p>
            <a:pPr>
              <a:spcBef>
                <a:spcPts val="600"/>
              </a:spcBef>
            </a:pPr>
            <a:endParaRPr lang="zh-CN" altLang="en-US" dirty="0"/>
          </a:p>
          <a:p>
            <a:pPr>
              <a:spcBef>
                <a:spcPts val="600"/>
              </a:spcBef>
            </a:pPr>
            <a:r>
              <a:rPr lang="zh-CN" altLang="en-US" dirty="0"/>
              <a:t>这些</a:t>
            </a:r>
            <a:r>
              <a:rPr lang="zh-CN" altLang="en-US" dirty="0">
                <a:solidFill>
                  <a:schemeClr val="hlink"/>
                </a:solidFill>
              </a:rPr>
              <a:t>规则</a:t>
            </a:r>
            <a:r>
              <a:rPr lang="zh-CN" altLang="en-US" dirty="0"/>
              <a:t>明确规定了所交换的数据的格式以及有关的同步问题 </a:t>
            </a:r>
            <a:r>
              <a:rPr lang="en-US" altLang="zh-CN" dirty="0"/>
              <a:t>(</a:t>
            </a:r>
            <a:r>
              <a:rPr lang="zh-CN" altLang="en-US" dirty="0"/>
              <a:t>同步含有</a:t>
            </a:r>
            <a:r>
              <a:rPr lang="zh-CN" altLang="en-US" dirty="0">
                <a:solidFill>
                  <a:srgbClr val="FF0000"/>
                </a:solidFill>
              </a:rPr>
              <a:t>时序</a:t>
            </a:r>
            <a:r>
              <a:rPr lang="zh-CN" altLang="en-US" dirty="0"/>
              <a:t>的意思</a:t>
            </a:r>
            <a:r>
              <a:rPr lang="en-US" altLang="zh-CN" dirty="0"/>
              <a:t>)</a:t>
            </a:r>
            <a:r>
              <a:rPr lang="zh-CN" altLang="en-US" dirty="0"/>
              <a:t>。</a:t>
            </a:r>
          </a:p>
          <a:p>
            <a:pPr>
              <a:spcBef>
                <a:spcPts val="600"/>
              </a:spcBef>
            </a:pPr>
            <a:endParaRPr lang="zh-CN" altLang="en-US" dirty="0">
              <a:solidFill>
                <a:schemeClr val="hlink"/>
              </a:solidFill>
            </a:endParaRPr>
          </a:p>
          <a:p>
            <a:pPr>
              <a:spcBef>
                <a:spcPts val="600"/>
              </a:spcBef>
            </a:pPr>
            <a:r>
              <a:rPr lang="zh-CN" altLang="en-US" dirty="0">
                <a:solidFill>
                  <a:schemeClr val="hlink"/>
                </a:solidFill>
              </a:rPr>
              <a:t>网络协议 </a:t>
            </a:r>
            <a:r>
              <a:rPr lang="en-US" altLang="zh-CN" dirty="0"/>
              <a:t>(network protocol)</a:t>
            </a:r>
            <a:r>
              <a:rPr lang="zh-CN" altLang="en-US" dirty="0"/>
              <a:t>，简称为</a:t>
            </a:r>
            <a:r>
              <a:rPr lang="zh-CN" altLang="en-US" dirty="0">
                <a:solidFill>
                  <a:schemeClr val="hlink"/>
                </a:solidFill>
              </a:rPr>
              <a:t>协议</a:t>
            </a:r>
            <a:r>
              <a:rPr lang="zh-CN" altLang="en-US" dirty="0"/>
              <a:t>，是为进行网络中的数据交换而建立的规则、标准或约定。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3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3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13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idx="4294967295"/>
          </p:nvPr>
        </p:nvSpPr>
        <p:spPr>
          <a:xfrm>
            <a:off x="355600" y="203200"/>
            <a:ext cx="8359775" cy="627063"/>
          </a:xfrm>
        </p:spPr>
        <p:txBody>
          <a:bodyPr/>
          <a:lstStyle/>
          <a:p>
            <a:r>
              <a:rPr lang="zh-CN" altLang="en-US"/>
              <a:t>网络协议的组成要素 </a:t>
            </a:r>
          </a:p>
        </p:txBody>
      </p:sp>
      <p:sp>
        <p:nvSpPr>
          <p:cNvPr id="102403" name="Rectangle 3"/>
          <p:cNvSpPr>
            <a:spLocks noGrp="1" noChangeArrowheads="1"/>
          </p:cNvSpPr>
          <p:nvPr>
            <p:ph type="body" idx="4294967295"/>
          </p:nvPr>
        </p:nvSpPr>
        <p:spPr>
          <a:xfrm>
            <a:off x="357188" y="1000125"/>
            <a:ext cx="8429625" cy="5143500"/>
          </a:xfrm>
        </p:spPr>
        <p:txBody>
          <a:bodyPr/>
          <a:lstStyle/>
          <a:p>
            <a:pPr marL="342000" indent="-342000"/>
            <a:r>
              <a:rPr lang="zh-CN" altLang="en-US" dirty="0">
                <a:solidFill>
                  <a:schemeClr val="hlink"/>
                </a:solidFill>
              </a:rPr>
              <a:t>语法</a:t>
            </a:r>
            <a:r>
              <a:rPr lang="zh-CN" altLang="en-US" dirty="0"/>
              <a:t>  </a:t>
            </a:r>
            <a:r>
              <a:rPr lang="zh-CN" altLang="en-US" dirty="0" smtClean="0"/>
              <a:t>数据</a:t>
            </a:r>
            <a:r>
              <a:rPr lang="zh-CN" altLang="en-US" dirty="0"/>
              <a:t>与控制信息的结构或格式 。 </a:t>
            </a:r>
            <a:endParaRPr lang="zh-CN" altLang="en-US" dirty="0">
              <a:solidFill>
                <a:schemeClr val="hlink"/>
              </a:solidFill>
            </a:endParaRPr>
          </a:p>
          <a:p>
            <a:pPr marL="342000" indent="-342000"/>
            <a:r>
              <a:rPr lang="zh-CN" altLang="en-US" dirty="0">
                <a:solidFill>
                  <a:schemeClr val="hlink"/>
                </a:solidFill>
              </a:rPr>
              <a:t>语义</a:t>
            </a:r>
            <a:r>
              <a:rPr lang="zh-CN" altLang="en-US" dirty="0"/>
              <a:t>  需要发出何种</a:t>
            </a:r>
            <a:r>
              <a:rPr lang="zh-CN" altLang="en-US" dirty="0">
                <a:solidFill>
                  <a:srgbClr val="FF0000"/>
                </a:solidFill>
              </a:rPr>
              <a:t>控制</a:t>
            </a:r>
            <a:r>
              <a:rPr lang="zh-CN" altLang="en-US" dirty="0"/>
              <a:t>信息，完成何种</a:t>
            </a:r>
            <a:r>
              <a:rPr lang="zh-CN" altLang="en-US" dirty="0">
                <a:solidFill>
                  <a:srgbClr val="FF0000"/>
                </a:solidFill>
              </a:rPr>
              <a:t>动作</a:t>
            </a:r>
            <a:r>
              <a:rPr lang="zh-CN" altLang="en-US" dirty="0"/>
              <a:t>以及做出何种</a:t>
            </a:r>
            <a:r>
              <a:rPr lang="zh-CN" altLang="en-US" dirty="0">
                <a:solidFill>
                  <a:srgbClr val="FF0000"/>
                </a:solidFill>
              </a:rPr>
              <a:t>响应</a:t>
            </a:r>
            <a:r>
              <a:rPr lang="zh-CN" altLang="en-US" dirty="0"/>
              <a:t>。 </a:t>
            </a:r>
            <a:endParaRPr lang="zh-CN" altLang="en-US" dirty="0">
              <a:solidFill>
                <a:schemeClr val="hlink"/>
              </a:solidFill>
            </a:endParaRPr>
          </a:p>
          <a:p>
            <a:pPr marL="342000" indent="-342000"/>
            <a:r>
              <a:rPr lang="zh-CN" altLang="en-US" dirty="0">
                <a:solidFill>
                  <a:schemeClr val="hlink"/>
                </a:solidFill>
              </a:rPr>
              <a:t>同步</a:t>
            </a:r>
            <a:r>
              <a:rPr lang="zh-CN" altLang="en-US" dirty="0"/>
              <a:t>  事件实现顺序的详细说明。</a:t>
            </a:r>
            <a:endParaRPr lang="en-US" altLang="zh-CN" dirty="0"/>
          </a:p>
          <a:p>
            <a:pPr marL="342000" indent="-342000"/>
            <a:endParaRPr lang="en-US" altLang="zh-CN" dirty="0"/>
          </a:p>
          <a:p>
            <a:pPr marL="342000" indent="-342000"/>
            <a:endParaRPr lang="en-US" altLang="zh-CN" dirty="0"/>
          </a:p>
          <a:p>
            <a:pPr marL="342000" indent="-342000">
              <a:buNone/>
            </a:pPr>
            <a:endParaRPr lang="en-US" altLang="zh-CN" dirty="0">
              <a:solidFill>
                <a:srgbClr val="C00000"/>
              </a:solidFill>
              <a:latin typeface="Tahoma" pitchFamily="34" charset="0"/>
            </a:endParaRPr>
          </a:p>
          <a:p>
            <a:pPr marL="342000" indent="-342000">
              <a:buNone/>
            </a:pPr>
            <a:endParaRPr lang="en-US" altLang="zh-CN" dirty="0">
              <a:solidFill>
                <a:srgbClr val="C00000"/>
              </a:solidFill>
              <a:latin typeface="Tahoma" pitchFamily="34" charset="0"/>
            </a:endParaRPr>
          </a:p>
          <a:p>
            <a:pPr marL="342000" indent="-342000">
              <a:buNone/>
            </a:pPr>
            <a:r>
              <a:rPr lang="en-US" altLang="zh-CN" dirty="0">
                <a:solidFill>
                  <a:srgbClr val="FF0000"/>
                </a:solidFill>
                <a:latin typeface="Tahoma" pitchFamily="34" charset="0"/>
              </a:rPr>
              <a:t>A Top-Down Approach</a:t>
            </a:r>
          </a:p>
          <a:p>
            <a:pPr marL="342000" indent="-342000"/>
            <a:r>
              <a:rPr lang="en-US" altLang="zh-CN" dirty="0">
                <a:latin typeface="Tahoma" pitchFamily="34" charset="0"/>
              </a:rPr>
              <a:t>Protocols define </a:t>
            </a:r>
            <a:r>
              <a:rPr lang="en-US" altLang="zh-CN" dirty="0">
                <a:solidFill>
                  <a:schemeClr val="hlink"/>
                </a:solidFill>
                <a:latin typeface="Tahoma" pitchFamily="34" charset="0"/>
              </a:rPr>
              <a:t>format</a:t>
            </a:r>
            <a:r>
              <a:rPr lang="en-US" altLang="zh-CN" dirty="0">
                <a:latin typeface="Tahoma" pitchFamily="34" charset="0"/>
              </a:rPr>
              <a:t>, </a:t>
            </a:r>
            <a:r>
              <a:rPr lang="en-US" altLang="zh-CN" dirty="0">
                <a:solidFill>
                  <a:schemeClr val="hlink"/>
                </a:solidFill>
                <a:latin typeface="Tahoma" pitchFamily="34" charset="0"/>
              </a:rPr>
              <a:t>order</a:t>
            </a:r>
            <a:r>
              <a:rPr lang="en-US" altLang="zh-CN" dirty="0">
                <a:latin typeface="Tahoma" pitchFamily="34" charset="0"/>
              </a:rPr>
              <a:t> of msgs </a:t>
            </a:r>
            <a:r>
              <a:rPr lang="en-US" altLang="zh-CN" u="sng" dirty="0">
                <a:latin typeface="Tahoma" pitchFamily="34" charset="0"/>
              </a:rPr>
              <a:t>sent and received among network entities</a:t>
            </a:r>
            <a:r>
              <a:rPr lang="en-US" altLang="zh-CN" dirty="0">
                <a:latin typeface="Tahoma" pitchFamily="34" charset="0"/>
              </a:rPr>
              <a:t>, and </a:t>
            </a:r>
            <a:r>
              <a:rPr lang="en-US" altLang="zh-CN" dirty="0">
                <a:solidFill>
                  <a:schemeClr val="hlink"/>
                </a:solidFill>
                <a:latin typeface="Tahoma" pitchFamily="34" charset="0"/>
              </a:rPr>
              <a:t>actions</a:t>
            </a:r>
            <a:r>
              <a:rPr lang="en-US" altLang="zh-CN" dirty="0">
                <a:latin typeface="Tahoma" pitchFamily="34" charset="0"/>
              </a:rPr>
              <a:t> taken on </a:t>
            </a:r>
            <a:r>
              <a:rPr lang="en-US" altLang="zh-CN" u="sng" dirty="0">
                <a:latin typeface="Tahoma" pitchFamily="34" charset="0"/>
              </a:rPr>
              <a:t>message transmission</a:t>
            </a:r>
            <a:r>
              <a:rPr lang="en-US" altLang="zh-CN" dirty="0">
                <a:latin typeface="Tahoma" pitchFamily="34" charset="0"/>
              </a:rPr>
              <a:t> </a:t>
            </a:r>
            <a:r>
              <a:rPr lang="en-US" altLang="zh-CN" dirty="0">
                <a:solidFill>
                  <a:srgbClr val="FF0000"/>
                </a:solidFill>
                <a:latin typeface="Tahoma" pitchFamily="34" charset="0"/>
              </a:rPr>
              <a:t>and or </a:t>
            </a:r>
            <a:r>
              <a:rPr lang="en-US" altLang="zh-CN" u="sng" dirty="0">
                <a:latin typeface="Tahoma" pitchFamily="34" charset="0"/>
              </a:rPr>
              <a:t>receipt of a message</a:t>
            </a:r>
            <a:r>
              <a:rPr lang="en-US" altLang="zh-CN" dirty="0">
                <a:latin typeface="Tahoma" pitchFamily="34" charset="0"/>
              </a:rPr>
              <a:t> </a:t>
            </a:r>
            <a:r>
              <a:rPr lang="en-US" altLang="zh-CN" dirty="0">
                <a:solidFill>
                  <a:srgbClr val="FF0000"/>
                </a:solidFill>
                <a:latin typeface="Tahoma" pitchFamily="34" charset="0"/>
              </a:rPr>
              <a:t>or</a:t>
            </a:r>
            <a:r>
              <a:rPr lang="en-US" altLang="zh-CN" dirty="0">
                <a:latin typeface="Tahoma" pitchFamily="34" charset="0"/>
              </a:rPr>
              <a:t> </a:t>
            </a:r>
            <a:r>
              <a:rPr lang="en-US" altLang="zh-CN" u="sng" dirty="0">
                <a:latin typeface="Tahoma" pitchFamily="34" charset="0"/>
              </a:rPr>
              <a:t>other event</a:t>
            </a:r>
            <a:r>
              <a:rPr lang="en-US" altLang="zh-CN" dirty="0">
                <a:latin typeface="Tahoma" pitchFamily="34" charset="0"/>
              </a:rPr>
              <a:t>.</a:t>
            </a:r>
            <a:r>
              <a:rPr lang="en-US" altLang="zh-CN" dirty="0">
                <a:solidFill>
                  <a:srgbClr val="FF0000"/>
                </a:solidFill>
                <a:latin typeface="Tahoma" pitchFamily="34" charset="0"/>
              </a:rPr>
              <a:t> </a:t>
            </a:r>
          </a:p>
        </p:txBody>
      </p:sp>
      <p:sp>
        <p:nvSpPr>
          <p:cNvPr id="4" name="矩形 3"/>
          <p:cNvSpPr/>
          <p:nvPr/>
        </p:nvSpPr>
        <p:spPr>
          <a:xfrm>
            <a:off x="428596" y="3016918"/>
            <a:ext cx="8358246" cy="1068754"/>
          </a:xfrm>
          <a:prstGeom prst="rect">
            <a:avLst/>
          </a:prstGeom>
          <a:solidFill>
            <a:srgbClr val="FFFF66"/>
          </a:solidFill>
          <a:ln>
            <a:solidFill>
              <a:srgbClr val="000099"/>
            </a:solidFill>
          </a:ln>
        </p:spPr>
        <p:txBody>
          <a:bodyPr wrap="square">
            <a:spAutoFit/>
          </a:bodyPr>
          <a:lstStyle/>
          <a:p>
            <a:pPr>
              <a:lnSpc>
                <a:spcPct val="120000"/>
              </a:lnSpc>
            </a:pPr>
            <a:r>
              <a:rPr lang="zh-CN" altLang="zh-CN" sz="2800" dirty="0">
                <a:solidFill>
                  <a:srgbClr val="000066"/>
                </a:solidFill>
                <a:latin typeface="+mn-lt"/>
                <a:ea typeface="黑体" pitchFamily="2" charset="-122"/>
              </a:rPr>
              <a:t>由此可见，网络协议是计算机网络的不可缺少的组成部分。</a:t>
            </a:r>
            <a:endParaRPr lang="zh-CN" altLang="en-US" sz="2800" dirty="0">
              <a:solidFill>
                <a:srgbClr val="000066"/>
              </a:solidFill>
              <a:latin typeface="+mn-lt"/>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40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24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uiExpand="1" build="p"/>
      <p:bldP spid="4"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协议的两种形式</a:t>
            </a:r>
          </a:p>
        </p:txBody>
      </p:sp>
      <p:sp>
        <p:nvSpPr>
          <p:cNvPr id="3" name="内容占位符 2"/>
          <p:cNvSpPr>
            <a:spLocks noGrp="1"/>
          </p:cNvSpPr>
          <p:nvPr>
            <p:ph idx="1"/>
          </p:nvPr>
        </p:nvSpPr>
        <p:spPr/>
        <p:txBody>
          <a:bodyPr/>
          <a:lstStyle/>
          <a:p>
            <a:r>
              <a:rPr lang="zh-CN" altLang="zh-CN" dirty="0"/>
              <a:t>一种是使用便于人来阅读和理解的</a:t>
            </a:r>
            <a:r>
              <a:rPr lang="zh-CN" altLang="zh-CN" dirty="0">
                <a:solidFill>
                  <a:srgbClr val="FF0000"/>
                </a:solidFill>
              </a:rPr>
              <a:t>文字描述</a:t>
            </a:r>
            <a:r>
              <a:rPr lang="en-US" altLang="zh-CN" dirty="0"/>
              <a:t>(</a:t>
            </a:r>
            <a:r>
              <a:rPr lang="zh-CN" altLang="en-US" dirty="0"/>
              <a:t>如</a:t>
            </a:r>
            <a:r>
              <a:rPr lang="en-US" altLang="zh-CN" dirty="0"/>
              <a:t>RFC)</a:t>
            </a:r>
            <a:r>
              <a:rPr lang="zh-CN" altLang="zh-CN" dirty="0"/>
              <a:t>。</a:t>
            </a:r>
            <a:endParaRPr lang="en-US" altLang="zh-CN" dirty="0"/>
          </a:p>
          <a:p>
            <a:endParaRPr lang="en-US" altLang="zh-CN" dirty="0"/>
          </a:p>
          <a:p>
            <a:r>
              <a:rPr lang="zh-CN" altLang="zh-CN" dirty="0"/>
              <a:t>另一种是使用让计算机能够理解的</a:t>
            </a:r>
            <a:r>
              <a:rPr lang="zh-CN" altLang="zh-CN" dirty="0">
                <a:solidFill>
                  <a:srgbClr val="FF0000"/>
                </a:solidFill>
              </a:rPr>
              <a:t>程序代码</a:t>
            </a:r>
            <a:r>
              <a:rPr lang="zh-CN" altLang="zh-CN" dirty="0"/>
              <a:t>。</a:t>
            </a:r>
            <a:endParaRPr lang="en-US" altLang="zh-CN" dirty="0"/>
          </a:p>
          <a:p>
            <a:endParaRPr lang="en-US" altLang="zh-CN" dirty="0"/>
          </a:p>
          <a:p>
            <a:r>
              <a:rPr lang="zh-CN" altLang="zh-CN" dirty="0"/>
              <a:t>这两种不同形式的协议都必须能够</a:t>
            </a:r>
            <a:r>
              <a:rPr lang="zh-CN" altLang="zh-CN" dirty="0">
                <a:solidFill>
                  <a:srgbClr val="FF0000"/>
                </a:solidFill>
              </a:rPr>
              <a:t>对</a:t>
            </a:r>
            <a:r>
              <a:rPr lang="zh-CN" altLang="zh-CN" dirty="0"/>
              <a:t>网络上信息交换过程</a:t>
            </a:r>
            <a:r>
              <a:rPr lang="zh-CN" altLang="zh-CN" dirty="0">
                <a:solidFill>
                  <a:srgbClr val="FF0000"/>
                </a:solidFill>
              </a:rPr>
              <a:t>做出精确的解释</a:t>
            </a:r>
            <a:r>
              <a:rPr lang="en-US" altLang="zh-CN" dirty="0"/>
              <a:t>(precise explanation)</a:t>
            </a:r>
            <a:r>
              <a:rPr lang="zh-CN" altLang="zh-CN" dirty="0"/>
              <a:t>。</a:t>
            </a:r>
            <a:endParaRPr lang="zh-CN" altLang="en-US" dirty="0"/>
          </a:p>
        </p:txBody>
      </p:sp>
    </p:spTree>
    <p:extLst>
      <p:ext uri="{BB962C8B-B14F-4D97-AF65-F5344CB8AC3E}">
        <p14:creationId xmlns:p14="http://schemas.microsoft.com/office/powerpoint/2010/main" xmlns="" val="412229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层次式协议结构</a:t>
            </a:r>
          </a:p>
        </p:txBody>
      </p:sp>
      <p:sp>
        <p:nvSpPr>
          <p:cNvPr id="3" name="内容占位符 2"/>
          <p:cNvSpPr>
            <a:spLocks noGrp="1"/>
          </p:cNvSpPr>
          <p:nvPr>
            <p:ph idx="1"/>
          </p:nvPr>
        </p:nvSpPr>
        <p:spPr/>
        <p:txBody>
          <a:bodyPr/>
          <a:lstStyle/>
          <a:p>
            <a:r>
              <a:rPr lang="en-US" altLang="zh-CN" dirty="0"/>
              <a:t>ARPANET </a:t>
            </a:r>
            <a:r>
              <a:rPr lang="zh-CN" altLang="zh-CN" dirty="0"/>
              <a:t>的研制经验表明，对于非常复杂的计算机网络协议，其</a:t>
            </a:r>
            <a:r>
              <a:rPr lang="zh-CN" altLang="zh-CN" dirty="0">
                <a:solidFill>
                  <a:srgbClr val="FF0000"/>
                </a:solidFill>
              </a:rPr>
              <a:t>结构应该是层次式的</a:t>
            </a:r>
            <a:r>
              <a:rPr lang="en-US" altLang="zh-CN" dirty="0"/>
              <a:t>(hierarchical)</a:t>
            </a:r>
            <a:r>
              <a:rPr lang="zh-CN" altLang="en-US" dirty="0"/>
              <a:t>。</a:t>
            </a:r>
            <a:endParaRPr lang="en-US" altLang="zh-CN" dirty="0"/>
          </a:p>
          <a:p>
            <a:endParaRPr lang="zh-CN" altLang="en-US" dirty="0"/>
          </a:p>
        </p:txBody>
      </p:sp>
    </p:spTree>
    <p:extLst>
      <p:ext uri="{BB962C8B-B14F-4D97-AF65-F5344CB8AC3E}">
        <p14:creationId xmlns:p14="http://schemas.microsoft.com/office/powerpoint/2010/main" xmlns="" val="1173957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rPr>
              <a:t>Schematic Diagram five</a:t>
            </a:r>
            <a:r>
              <a:rPr lang="en-US" altLang="zh-CN" dirty="0"/>
              <a:t/>
            </a:r>
            <a:br>
              <a:rPr lang="en-US" altLang="zh-CN" dirty="0"/>
            </a:br>
            <a:r>
              <a:rPr lang="en-US" altLang="zh-CN" dirty="0"/>
              <a:t>Service Primitives</a:t>
            </a:r>
            <a:endParaRPr lang="zh-CN" altLang="en-US" dirty="0"/>
          </a:p>
        </p:txBody>
      </p:sp>
      <p:pic>
        <p:nvPicPr>
          <p:cNvPr id="1495042" name="Picture 2"/>
          <p:cNvPicPr>
            <a:picLocks noChangeAspect="1" noChangeArrowheads="1"/>
          </p:cNvPicPr>
          <p:nvPr/>
        </p:nvPicPr>
        <p:blipFill>
          <a:blip r:embed="rId3"/>
          <a:srcRect t="6570"/>
          <a:stretch>
            <a:fillRect/>
          </a:stretch>
        </p:blipFill>
        <p:spPr bwMode="auto">
          <a:xfrm>
            <a:off x="357158" y="1571612"/>
            <a:ext cx="8286776" cy="2936076"/>
          </a:xfrm>
          <a:prstGeom prst="rect">
            <a:avLst/>
          </a:prstGeom>
          <a:noFill/>
          <a:ln w="9525">
            <a:noFill/>
            <a:miter lim="800000"/>
            <a:headEnd/>
            <a:tailEnd/>
          </a:ln>
          <a:effec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82" name="Rectangle 2"/>
          <p:cNvSpPr>
            <a:spLocks noGrp="1" noChangeArrowheads="1"/>
          </p:cNvSpPr>
          <p:nvPr>
            <p:ph type="title" idx="4294967295"/>
          </p:nvPr>
        </p:nvSpPr>
        <p:spPr>
          <a:xfrm>
            <a:off x="355600" y="203200"/>
            <a:ext cx="8431213" cy="627063"/>
          </a:xfrm>
        </p:spPr>
        <p:txBody>
          <a:bodyPr/>
          <a:lstStyle/>
          <a:p>
            <a:r>
              <a:rPr lang="zh-CN" altLang="en-US" dirty="0"/>
              <a:t>划分层次的概念举例 </a:t>
            </a:r>
          </a:p>
        </p:txBody>
      </p:sp>
      <p:sp>
        <p:nvSpPr>
          <p:cNvPr id="103427" name="Rectangle 3"/>
          <p:cNvSpPr>
            <a:spLocks noGrp="1" noChangeArrowheads="1"/>
          </p:cNvSpPr>
          <p:nvPr>
            <p:ph type="body" idx="4294967295"/>
          </p:nvPr>
        </p:nvSpPr>
        <p:spPr>
          <a:xfrm>
            <a:off x="357188" y="1000125"/>
            <a:ext cx="8501092" cy="5214938"/>
          </a:xfrm>
        </p:spPr>
        <p:txBody>
          <a:bodyPr/>
          <a:lstStyle/>
          <a:p>
            <a:r>
              <a:rPr lang="zh-CN" altLang="en-US" dirty="0"/>
              <a:t>主机</a:t>
            </a:r>
            <a:r>
              <a:rPr lang="zh-CN" altLang="en-US" sz="1600" dirty="0"/>
              <a:t> </a:t>
            </a:r>
            <a:r>
              <a:rPr lang="en-US" altLang="zh-CN" dirty="0"/>
              <a:t>1</a:t>
            </a:r>
            <a:r>
              <a:rPr lang="en-US" altLang="zh-CN" sz="1600" dirty="0"/>
              <a:t> </a:t>
            </a:r>
            <a:r>
              <a:rPr lang="zh-CN" altLang="en-US" dirty="0"/>
              <a:t>向主机</a:t>
            </a:r>
            <a:r>
              <a:rPr lang="zh-CN" altLang="en-US" sz="1600" dirty="0"/>
              <a:t> </a:t>
            </a:r>
            <a:r>
              <a:rPr lang="en-US" altLang="zh-CN" dirty="0"/>
              <a:t>2</a:t>
            </a:r>
            <a:r>
              <a:rPr lang="en-US" altLang="zh-CN" sz="1600" dirty="0"/>
              <a:t> </a:t>
            </a:r>
            <a:r>
              <a:rPr lang="zh-CN" altLang="en-US" dirty="0"/>
              <a:t>通过网络发送文件。</a:t>
            </a:r>
          </a:p>
          <a:p>
            <a:endParaRPr lang="zh-CN" altLang="en-US" dirty="0"/>
          </a:p>
          <a:p>
            <a:r>
              <a:rPr lang="zh-CN" altLang="en-US" dirty="0"/>
              <a:t>可以将要做的工作进行如下的划分。</a:t>
            </a:r>
          </a:p>
          <a:p>
            <a:endParaRPr lang="zh-CN" altLang="en-US" dirty="0"/>
          </a:p>
          <a:p>
            <a:r>
              <a:rPr lang="zh-CN" altLang="en-US" dirty="0"/>
              <a:t>第一类工作</a:t>
            </a:r>
            <a:r>
              <a:rPr lang="zh-CN" altLang="en-US" dirty="0">
                <a:solidFill>
                  <a:schemeClr val="hlink"/>
                </a:solidFill>
              </a:rPr>
              <a:t>与传送文件直接有关</a:t>
            </a:r>
            <a:r>
              <a:rPr lang="zh-CN" altLang="en-US" dirty="0"/>
              <a:t>。</a:t>
            </a:r>
          </a:p>
          <a:p>
            <a:pPr lvl="1"/>
            <a:r>
              <a:rPr lang="zh-CN" altLang="en-US" dirty="0">
                <a:solidFill>
                  <a:srgbClr val="333399"/>
                </a:solidFill>
                <a:ea typeface="黑体" pitchFamily="49" charset="-122"/>
              </a:rPr>
              <a:t>确信对方已做好接收和存储文件的准备。</a:t>
            </a:r>
          </a:p>
          <a:p>
            <a:pPr lvl="1"/>
            <a:r>
              <a:rPr lang="zh-CN" altLang="en-US" dirty="0">
                <a:solidFill>
                  <a:srgbClr val="333399"/>
                </a:solidFill>
                <a:ea typeface="黑体" pitchFamily="49" charset="-122"/>
              </a:rPr>
              <a:t>双方协调好一致的文件格式。</a:t>
            </a:r>
          </a:p>
          <a:p>
            <a:endParaRPr lang="zh-CN" altLang="en-US" dirty="0"/>
          </a:p>
          <a:p>
            <a:r>
              <a:rPr lang="zh-CN" altLang="en-US" dirty="0"/>
              <a:t>两个主机将</a:t>
            </a:r>
            <a:r>
              <a:rPr lang="zh-CN" altLang="en-US" dirty="0">
                <a:solidFill>
                  <a:schemeClr val="hlink"/>
                </a:solidFill>
              </a:rPr>
              <a:t>文件传送模块</a:t>
            </a:r>
            <a:r>
              <a:rPr lang="zh-CN" altLang="en-US" dirty="0"/>
              <a:t>作为最高的一层 。剩下的工作由下面的模块负责。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4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42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42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42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342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64" name="Rectangle 16"/>
          <p:cNvSpPr>
            <a:spLocks noChangeArrowheads="1"/>
          </p:cNvSpPr>
          <p:nvPr/>
        </p:nvSpPr>
        <p:spPr bwMode="auto">
          <a:xfrm>
            <a:off x="6443663" y="2636838"/>
            <a:ext cx="1871662"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latin typeface="Arial" charset="0"/>
            </a:endParaRPr>
          </a:p>
        </p:txBody>
      </p:sp>
      <p:sp>
        <p:nvSpPr>
          <p:cNvPr id="104463" name="Rectangle 15"/>
          <p:cNvSpPr>
            <a:spLocks noChangeArrowheads="1"/>
          </p:cNvSpPr>
          <p:nvPr/>
        </p:nvSpPr>
        <p:spPr bwMode="auto">
          <a:xfrm>
            <a:off x="755650" y="2636838"/>
            <a:ext cx="1871663"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latin typeface="Arial" charset="0"/>
            </a:endParaRPr>
          </a:p>
        </p:txBody>
      </p:sp>
      <p:sp>
        <p:nvSpPr>
          <p:cNvPr id="688132" name="Rectangle 2"/>
          <p:cNvSpPr>
            <a:spLocks noGrp="1" noChangeArrowheads="1"/>
          </p:cNvSpPr>
          <p:nvPr>
            <p:ph type="title" idx="4294967295"/>
          </p:nvPr>
        </p:nvSpPr>
        <p:spPr>
          <a:xfrm>
            <a:off x="355600" y="203200"/>
            <a:ext cx="8431213" cy="627063"/>
          </a:xfrm>
        </p:spPr>
        <p:txBody>
          <a:bodyPr/>
          <a:lstStyle/>
          <a:p>
            <a:r>
              <a:rPr lang="zh-CN" altLang="en-US" dirty="0"/>
              <a:t>两个主机交换文件 </a:t>
            </a:r>
          </a:p>
        </p:txBody>
      </p:sp>
      <p:sp>
        <p:nvSpPr>
          <p:cNvPr id="688133" name="Text Box 5"/>
          <p:cNvSpPr txBox="1">
            <a:spLocks noChangeArrowheads="1"/>
          </p:cNvSpPr>
          <p:nvPr/>
        </p:nvSpPr>
        <p:spPr bwMode="auto">
          <a:xfrm>
            <a:off x="836613" y="2762250"/>
            <a:ext cx="1708150" cy="396875"/>
          </a:xfrm>
          <a:prstGeom prst="rect">
            <a:avLst/>
          </a:prstGeom>
          <a:noFill/>
          <a:ln w="9525">
            <a:noFill/>
            <a:miter lim="800000"/>
            <a:headEnd/>
            <a:tailEnd/>
          </a:ln>
        </p:spPr>
        <p:txBody>
          <a:bodyPr wrap="none">
            <a:spAutoFit/>
          </a:bodyPr>
          <a:lstStyle/>
          <a:p>
            <a:r>
              <a:rPr lang="zh-CN" altLang="en-US" sz="2000">
                <a:solidFill>
                  <a:srgbClr val="333399"/>
                </a:solidFill>
                <a:latin typeface="Tahoma" pitchFamily="34" charset="0"/>
                <a:ea typeface="黑体" pitchFamily="49" charset="-122"/>
              </a:rPr>
              <a:t>文件传送模块</a:t>
            </a:r>
          </a:p>
        </p:txBody>
      </p:sp>
      <p:sp>
        <p:nvSpPr>
          <p:cNvPr id="688134" name="Text Box 6"/>
          <p:cNvSpPr txBox="1">
            <a:spLocks noChangeArrowheads="1"/>
          </p:cNvSpPr>
          <p:nvPr/>
        </p:nvSpPr>
        <p:spPr bwMode="auto">
          <a:xfrm>
            <a:off x="1187450" y="2205038"/>
            <a:ext cx="885825" cy="396875"/>
          </a:xfrm>
          <a:prstGeom prst="rect">
            <a:avLst/>
          </a:prstGeom>
          <a:noFill/>
          <a:ln w="9525">
            <a:noFill/>
            <a:miter lim="800000"/>
            <a:headEnd/>
            <a:tailEnd/>
          </a:ln>
        </p:spPr>
        <p:txBody>
          <a:bodyPr wrap="none">
            <a:spAutoFit/>
          </a:bodyPr>
          <a:lstStyle/>
          <a:p>
            <a:r>
              <a:rPr lang="zh-CN" altLang="en-US" sz="2000">
                <a:solidFill>
                  <a:srgbClr val="333399"/>
                </a:solidFill>
                <a:latin typeface="Tahoma" pitchFamily="34" charset="0"/>
                <a:ea typeface="黑体" pitchFamily="49" charset="-122"/>
              </a:rPr>
              <a:t>主机</a:t>
            </a:r>
            <a:r>
              <a:rPr lang="zh-CN" altLang="en-US" sz="1400">
                <a:solidFill>
                  <a:srgbClr val="333399"/>
                </a:solidFill>
                <a:latin typeface="Tahoma" pitchFamily="34" charset="0"/>
                <a:ea typeface="黑体" pitchFamily="49" charset="-122"/>
              </a:rPr>
              <a:t> </a:t>
            </a:r>
            <a:r>
              <a:rPr lang="en-US" altLang="zh-CN" sz="2000">
                <a:solidFill>
                  <a:srgbClr val="333399"/>
                </a:solidFill>
                <a:latin typeface="Tahoma" pitchFamily="34" charset="0"/>
                <a:ea typeface="黑体" pitchFamily="49" charset="-122"/>
              </a:rPr>
              <a:t>1</a:t>
            </a:r>
          </a:p>
        </p:txBody>
      </p:sp>
      <p:sp>
        <p:nvSpPr>
          <p:cNvPr id="688135" name="Text Box 9"/>
          <p:cNvSpPr txBox="1">
            <a:spLocks noChangeArrowheads="1"/>
          </p:cNvSpPr>
          <p:nvPr/>
        </p:nvSpPr>
        <p:spPr bwMode="auto">
          <a:xfrm>
            <a:off x="6877050" y="2205038"/>
            <a:ext cx="885825" cy="396875"/>
          </a:xfrm>
          <a:prstGeom prst="rect">
            <a:avLst/>
          </a:prstGeom>
          <a:noFill/>
          <a:ln w="9525">
            <a:noFill/>
            <a:miter lim="800000"/>
            <a:headEnd/>
            <a:tailEnd/>
          </a:ln>
        </p:spPr>
        <p:txBody>
          <a:bodyPr wrap="none">
            <a:spAutoFit/>
          </a:bodyPr>
          <a:lstStyle/>
          <a:p>
            <a:r>
              <a:rPr lang="zh-CN" altLang="en-US" sz="2000">
                <a:solidFill>
                  <a:srgbClr val="333399"/>
                </a:solidFill>
                <a:latin typeface="Tahoma" pitchFamily="34" charset="0"/>
                <a:ea typeface="黑体" pitchFamily="49" charset="-122"/>
              </a:rPr>
              <a:t>主机</a:t>
            </a:r>
            <a:r>
              <a:rPr lang="zh-CN" altLang="en-US" sz="1400">
                <a:solidFill>
                  <a:srgbClr val="333399"/>
                </a:solidFill>
                <a:latin typeface="Tahoma" pitchFamily="34" charset="0"/>
                <a:ea typeface="黑体" pitchFamily="49" charset="-122"/>
              </a:rPr>
              <a:t> </a:t>
            </a:r>
            <a:r>
              <a:rPr lang="en-US" altLang="zh-CN" sz="2000">
                <a:solidFill>
                  <a:srgbClr val="333399"/>
                </a:solidFill>
                <a:latin typeface="Tahoma" pitchFamily="34" charset="0"/>
                <a:ea typeface="黑体" pitchFamily="49" charset="-122"/>
              </a:rPr>
              <a:t>2</a:t>
            </a:r>
          </a:p>
        </p:txBody>
      </p:sp>
      <p:sp>
        <p:nvSpPr>
          <p:cNvPr id="688136" name="Text Box 10"/>
          <p:cNvSpPr txBox="1">
            <a:spLocks noChangeArrowheads="1"/>
          </p:cNvSpPr>
          <p:nvPr/>
        </p:nvSpPr>
        <p:spPr bwMode="auto">
          <a:xfrm>
            <a:off x="6524625" y="2762250"/>
            <a:ext cx="1708150" cy="396875"/>
          </a:xfrm>
          <a:prstGeom prst="rect">
            <a:avLst/>
          </a:prstGeom>
          <a:noFill/>
          <a:ln w="9525">
            <a:noFill/>
            <a:miter lim="800000"/>
            <a:headEnd/>
            <a:tailEnd/>
          </a:ln>
        </p:spPr>
        <p:txBody>
          <a:bodyPr wrap="none">
            <a:spAutoFit/>
          </a:bodyPr>
          <a:lstStyle/>
          <a:p>
            <a:r>
              <a:rPr lang="zh-CN" altLang="en-US" sz="2000">
                <a:solidFill>
                  <a:srgbClr val="333399"/>
                </a:solidFill>
                <a:latin typeface="Tahoma" pitchFamily="34" charset="0"/>
                <a:ea typeface="黑体" pitchFamily="49" charset="-122"/>
              </a:rPr>
              <a:t>文件传送模块</a:t>
            </a:r>
          </a:p>
        </p:txBody>
      </p:sp>
      <p:sp>
        <p:nvSpPr>
          <p:cNvPr id="104459" name="Line 11"/>
          <p:cNvSpPr>
            <a:spLocks noChangeShapeType="1"/>
          </p:cNvSpPr>
          <p:nvPr/>
        </p:nvSpPr>
        <p:spPr bwMode="auto">
          <a:xfrm>
            <a:off x="2627313" y="2960688"/>
            <a:ext cx="3816350" cy="0"/>
          </a:xfrm>
          <a:prstGeom prst="line">
            <a:avLst/>
          </a:prstGeom>
          <a:noFill/>
          <a:ln w="28575">
            <a:solidFill>
              <a:srgbClr val="333399"/>
            </a:solidFill>
            <a:prstDash val="dash"/>
            <a:round/>
            <a:headEnd type="none" w="med" len="lg"/>
            <a:tailEnd type="triangle" w="med" len="lg"/>
          </a:ln>
        </p:spPr>
        <p:txBody>
          <a:bodyPr/>
          <a:lstStyle/>
          <a:p>
            <a:endParaRPr lang="zh-CN" altLang="en-US"/>
          </a:p>
        </p:txBody>
      </p:sp>
      <p:sp>
        <p:nvSpPr>
          <p:cNvPr id="104460" name="Text Box 12"/>
          <p:cNvSpPr txBox="1">
            <a:spLocks noChangeArrowheads="1"/>
          </p:cNvSpPr>
          <p:nvPr/>
        </p:nvSpPr>
        <p:spPr bwMode="auto">
          <a:xfrm>
            <a:off x="2827338" y="1916113"/>
            <a:ext cx="3486150" cy="1006475"/>
          </a:xfrm>
          <a:prstGeom prst="rect">
            <a:avLst/>
          </a:prstGeom>
          <a:noFill/>
          <a:ln w="9525">
            <a:noFill/>
            <a:miter lim="800000"/>
            <a:headEnd/>
            <a:tailEnd/>
          </a:ln>
        </p:spPr>
        <p:txBody>
          <a:bodyPr wrap="none">
            <a:spAutoFit/>
          </a:bodyPr>
          <a:lstStyle/>
          <a:p>
            <a:pPr algn="ctr"/>
            <a:r>
              <a:rPr lang="zh-CN" altLang="en-US" sz="2000" dirty="0">
                <a:solidFill>
                  <a:srgbClr val="333399"/>
                </a:solidFill>
                <a:latin typeface="Tahoma" pitchFamily="34" charset="0"/>
                <a:ea typeface="黑体" pitchFamily="49" charset="-122"/>
              </a:rPr>
              <a:t>只看这两个文件传送模块</a:t>
            </a:r>
          </a:p>
          <a:p>
            <a:pPr algn="ctr"/>
            <a:r>
              <a:rPr lang="zh-CN" altLang="en-US" sz="2000" dirty="0">
                <a:solidFill>
                  <a:srgbClr val="333399"/>
                </a:solidFill>
                <a:latin typeface="Tahoma" pitchFamily="34" charset="0"/>
                <a:ea typeface="黑体" pitchFamily="49" charset="-122"/>
              </a:rPr>
              <a:t>好像文件及文件传送命令</a:t>
            </a:r>
          </a:p>
          <a:p>
            <a:pPr algn="ctr"/>
            <a:r>
              <a:rPr lang="zh-CN" altLang="en-US" sz="2000" dirty="0">
                <a:solidFill>
                  <a:srgbClr val="333399"/>
                </a:solidFill>
                <a:latin typeface="Tahoma" pitchFamily="34" charset="0"/>
                <a:ea typeface="黑体" pitchFamily="49" charset="-122"/>
              </a:rPr>
              <a:t>是按照水平方向的虚线传送的</a:t>
            </a:r>
          </a:p>
        </p:txBody>
      </p:sp>
      <p:sp>
        <p:nvSpPr>
          <p:cNvPr id="688139" name="Line 17"/>
          <p:cNvSpPr>
            <a:spLocks noChangeShapeType="1"/>
          </p:cNvSpPr>
          <p:nvPr/>
        </p:nvSpPr>
        <p:spPr bwMode="auto">
          <a:xfrm>
            <a:off x="250825" y="3328988"/>
            <a:ext cx="8642350" cy="0"/>
          </a:xfrm>
          <a:prstGeom prst="line">
            <a:avLst/>
          </a:prstGeom>
          <a:noFill/>
          <a:ln w="38100">
            <a:solidFill>
              <a:schemeClr val="hlink"/>
            </a:solidFill>
            <a:round/>
            <a:headEnd/>
            <a:tailEnd/>
          </a:ln>
        </p:spPr>
        <p:txBody>
          <a:bodyPr/>
          <a:lstStyle/>
          <a:p>
            <a:endParaRPr lang="zh-CN" altLang="en-US"/>
          </a:p>
        </p:txBody>
      </p:sp>
      <p:sp>
        <p:nvSpPr>
          <p:cNvPr id="104466" name="AutoShape 18"/>
          <p:cNvSpPr>
            <a:spLocks noChangeArrowheads="1"/>
          </p:cNvSpPr>
          <p:nvPr/>
        </p:nvSpPr>
        <p:spPr bwMode="auto">
          <a:xfrm>
            <a:off x="1476375" y="3141663"/>
            <a:ext cx="431800" cy="503237"/>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p>
            <a:endParaRPr lang="zh-CN" altLang="zh-CN"/>
          </a:p>
        </p:txBody>
      </p:sp>
      <p:sp>
        <p:nvSpPr>
          <p:cNvPr id="104467" name="AutoShape 19"/>
          <p:cNvSpPr>
            <a:spLocks noChangeArrowheads="1"/>
          </p:cNvSpPr>
          <p:nvPr/>
        </p:nvSpPr>
        <p:spPr bwMode="auto">
          <a:xfrm flipV="1">
            <a:off x="7164388" y="3141663"/>
            <a:ext cx="431800" cy="503237"/>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p>
            <a:endParaRPr lang="zh-CN" altLang="zh-CN"/>
          </a:p>
        </p:txBody>
      </p:sp>
      <p:sp>
        <p:nvSpPr>
          <p:cNvPr id="104468" name="Text Box 20"/>
          <p:cNvSpPr txBox="1">
            <a:spLocks noChangeArrowheads="1"/>
          </p:cNvSpPr>
          <p:nvPr/>
        </p:nvSpPr>
        <p:spPr bwMode="auto">
          <a:xfrm>
            <a:off x="446088" y="3644900"/>
            <a:ext cx="2470150" cy="701675"/>
          </a:xfrm>
          <a:prstGeom prst="rect">
            <a:avLst/>
          </a:prstGeom>
          <a:noFill/>
          <a:ln w="9525">
            <a:noFill/>
            <a:miter lim="800000"/>
            <a:headEnd/>
            <a:tailEnd/>
          </a:ln>
        </p:spPr>
        <p:txBody>
          <a:bodyPr wrap="none">
            <a:spAutoFit/>
          </a:bodyPr>
          <a:lstStyle/>
          <a:p>
            <a:pPr algn="ctr"/>
            <a:r>
              <a:rPr lang="zh-CN" altLang="en-US" sz="2000">
                <a:solidFill>
                  <a:srgbClr val="333399"/>
                </a:solidFill>
                <a:latin typeface="Tahoma" pitchFamily="34" charset="0"/>
                <a:ea typeface="黑体" pitchFamily="49" charset="-122"/>
              </a:rPr>
              <a:t>把文件交给下层模块</a:t>
            </a:r>
          </a:p>
          <a:p>
            <a:pPr algn="ctr"/>
            <a:r>
              <a:rPr lang="zh-CN" altLang="en-US" sz="2000">
                <a:solidFill>
                  <a:srgbClr val="333399"/>
                </a:solidFill>
                <a:latin typeface="Tahoma" pitchFamily="34" charset="0"/>
                <a:ea typeface="黑体" pitchFamily="49" charset="-122"/>
              </a:rPr>
              <a:t>进行发送</a:t>
            </a:r>
          </a:p>
        </p:txBody>
      </p:sp>
      <p:sp>
        <p:nvSpPr>
          <p:cNvPr id="104469" name="Text Box 21"/>
          <p:cNvSpPr txBox="1">
            <a:spLocks noChangeArrowheads="1"/>
          </p:cNvSpPr>
          <p:nvPr/>
        </p:nvSpPr>
        <p:spPr bwMode="auto">
          <a:xfrm>
            <a:off x="6283325" y="3644900"/>
            <a:ext cx="2216150" cy="701675"/>
          </a:xfrm>
          <a:prstGeom prst="rect">
            <a:avLst/>
          </a:prstGeom>
          <a:noFill/>
          <a:ln w="9525">
            <a:noFill/>
            <a:miter lim="800000"/>
            <a:headEnd/>
            <a:tailEnd/>
          </a:ln>
        </p:spPr>
        <p:txBody>
          <a:bodyPr wrap="none">
            <a:spAutoFit/>
          </a:bodyPr>
          <a:lstStyle/>
          <a:p>
            <a:pPr algn="ctr"/>
            <a:r>
              <a:rPr lang="zh-CN" altLang="en-US" sz="2000">
                <a:solidFill>
                  <a:srgbClr val="333399"/>
                </a:solidFill>
                <a:latin typeface="Tahoma" pitchFamily="34" charset="0"/>
                <a:ea typeface="黑体" pitchFamily="49" charset="-122"/>
              </a:rPr>
              <a:t>把收到的文件交给</a:t>
            </a:r>
          </a:p>
          <a:p>
            <a:pPr algn="ctr"/>
            <a:r>
              <a:rPr lang="zh-CN" altLang="en-US" sz="2000">
                <a:solidFill>
                  <a:srgbClr val="333399"/>
                </a:solidFill>
                <a:latin typeface="Tahoma" pitchFamily="34" charset="0"/>
                <a:ea typeface="黑体" pitchFamily="49" charset="-122"/>
              </a:rPr>
              <a:t>上层模块</a:t>
            </a:r>
          </a:p>
        </p:txBody>
      </p:sp>
      <p:sp>
        <p:nvSpPr>
          <p:cNvPr id="104472" name="AutoShape 24"/>
          <p:cNvSpPr>
            <a:spLocks noChangeArrowheads="1"/>
          </p:cNvSpPr>
          <p:nvPr/>
        </p:nvSpPr>
        <p:spPr bwMode="auto">
          <a:xfrm>
            <a:off x="3779838" y="3860800"/>
            <a:ext cx="1512887" cy="431800"/>
          </a:xfrm>
          <a:prstGeom prst="rightArrow">
            <a:avLst>
              <a:gd name="adj1" fmla="val 50000"/>
              <a:gd name="adj2" fmla="val 87592"/>
            </a:avLst>
          </a:prstGeom>
          <a:solidFill>
            <a:schemeClr val="accent1"/>
          </a:solidFill>
          <a:ln w="9525">
            <a:solidFill>
              <a:schemeClr val="tx1"/>
            </a:solidFill>
            <a:miter lim="800000"/>
            <a:headEnd/>
            <a:tailEnd/>
          </a:ln>
        </p:spPr>
        <p:txBody>
          <a:bodyPr wrap="none" anchor="ctr"/>
          <a:lstStyle/>
          <a:p>
            <a:endParaRPr lang="zh-CN"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46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0446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04472"/>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04469"/>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1044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4460"/>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grpId="0" nodeType="afterEffect">
                                  <p:stCondLst>
                                    <p:cond delay="0"/>
                                  </p:stCondLst>
                                  <p:childTnLst>
                                    <p:set>
                                      <p:cBhvr>
                                        <p:cTn id="25" dur="1" fill="hold">
                                          <p:stCondLst>
                                            <p:cond delay="0"/>
                                          </p:stCondLst>
                                        </p:cTn>
                                        <p:tgtEl>
                                          <p:spTgt spid="104459"/>
                                        </p:tgtEl>
                                        <p:attrNameLst>
                                          <p:attrName>style.visibility</p:attrName>
                                        </p:attrNameLst>
                                      </p:cBhvr>
                                      <p:to>
                                        <p:strVal val="visible"/>
                                      </p:to>
                                    </p:set>
                                    <p:animEffect transition="in" filter="wipe(left)">
                                      <p:cBhvr>
                                        <p:cTn id="26" dur="2000"/>
                                        <p:tgtEl>
                                          <p:spTgt spid="104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9" grpId="0" animBg="1"/>
      <p:bldP spid="104460" grpId="0"/>
      <p:bldP spid="104466" grpId="0" animBg="1"/>
      <p:bldP spid="104467" grpId="0" animBg="1"/>
      <p:bldP spid="104468" grpId="0"/>
      <p:bldP spid="104469" grpId="0"/>
      <p:bldP spid="104472"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90" name="Rectangle 18"/>
          <p:cNvSpPr>
            <a:spLocks noChangeArrowheads="1"/>
          </p:cNvSpPr>
          <p:nvPr/>
        </p:nvSpPr>
        <p:spPr bwMode="auto">
          <a:xfrm>
            <a:off x="6445250" y="3284538"/>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latin typeface="Arial" charset="0"/>
            </a:endParaRPr>
          </a:p>
        </p:txBody>
      </p:sp>
      <p:sp>
        <p:nvSpPr>
          <p:cNvPr id="105489" name="Rectangle 17"/>
          <p:cNvSpPr>
            <a:spLocks noChangeArrowheads="1"/>
          </p:cNvSpPr>
          <p:nvPr/>
        </p:nvSpPr>
        <p:spPr bwMode="auto">
          <a:xfrm>
            <a:off x="755650" y="3284538"/>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latin typeface="Arial" charset="0"/>
            </a:endParaRPr>
          </a:p>
        </p:txBody>
      </p:sp>
      <p:sp>
        <p:nvSpPr>
          <p:cNvPr id="105474" name="Rectangle 2"/>
          <p:cNvSpPr>
            <a:spLocks noChangeArrowheads="1"/>
          </p:cNvSpPr>
          <p:nvPr/>
        </p:nvSpPr>
        <p:spPr bwMode="auto">
          <a:xfrm>
            <a:off x="6443663" y="2492375"/>
            <a:ext cx="1871662"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latin typeface="Arial" charset="0"/>
            </a:endParaRPr>
          </a:p>
        </p:txBody>
      </p:sp>
      <p:sp>
        <p:nvSpPr>
          <p:cNvPr id="105475" name="Rectangle 3"/>
          <p:cNvSpPr>
            <a:spLocks noChangeArrowheads="1"/>
          </p:cNvSpPr>
          <p:nvPr/>
        </p:nvSpPr>
        <p:spPr bwMode="auto">
          <a:xfrm>
            <a:off x="755650" y="2492375"/>
            <a:ext cx="1871663"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latin typeface="Arial" charset="0"/>
            </a:endParaRPr>
          </a:p>
        </p:txBody>
      </p:sp>
      <p:sp>
        <p:nvSpPr>
          <p:cNvPr id="690182" name="Rectangle 4"/>
          <p:cNvSpPr>
            <a:spLocks noGrp="1" noChangeArrowheads="1"/>
          </p:cNvSpPr>
          <p:nvPr>
            <p:ph type="title" idx="4294967295"/>
          </p:nvPr>
        </p:nvSpPr>
        <p:spPr>
          <a:xfrm>
            <a:off x="355600" y="203200"/>
            <a:ext cx="8431213" cy="627063"/>
          </a:xfrm>
        </p:spPr>
        <p:txBody>
          <a:bodyPr/>
          <a:lstStyle/>
          <a:p>
            <a:r>
              <a:rPr lang="zh-CN" altLang="en-US"/>
              <a:t>再设计一个通信服务模块 </a:t>
            </a:r>
          </a:p>
        </p:txBody>
      </p:sp>
      <p:sp>
        <p:nvSpPr>
          <p:cNvPr id="690183" name="Text Box 5"/>
          <p:cNvSpPr txBox="1">
            <a:spLocks noChangeArrowheads="1"/>
          </p:cNvSpPr>
          <p:nvPr/>
        </p:nvSpPr>
        <p:spPr bwMode="auto">
          <a:xfrm>
            <a:off x="836613" y="2617788"/>
            <a:ext cx="1708150" cy="396875"/>
          </a:xfrm>
          <a:prstGeom prst="rect">
            <a:avLst/>
          </a:prstGeom>
          <a:noFill/>
          <a:ln w="9525">
            <a:noFill/>
            <a:miter lim="800000"/>
            <a:headEnd/>
            <a:tailEnd/>
          </a:ln>
        </p:spPr>
        <p:txBody>
          <a:bodyPr wrap="none">
            <a:spAutoFit/>
          </a:bodyPr>
          <a:lstStyle/>
          <a:p>
            <a:r>
              <a:rPr lang="zh-CN" altLang="en-US" sz="2000">
                <a:solidFill>
                  <a:srgbClr val="333399"/>
                </a:solidFill>
                <a:latin typeface="Tahoma" pitchFamily="34" charset="0"/>
                <a:ea typeface="黑体" pitchFamily="49" charset="-122"/>
              </a:rPr>
              <a:t>文件传送模块</a:t>
            </a:r>
          </a:p>
        </p:txBody>
      </p:sp>
      <p:sp>
        <p:nvSpPr>
          <p:cNvPr id="690184" name="Text Box 6"/>
          <p:cNvSpPr txBox="1">
            <a:spLocks noChangeArrowheads="1"/>
          </p:cNvSpPr>
          <p:nvPr/>
        </p:nvSpPr>
        <p:spPr bwMode="auto">
          <a:xfrm>
            <a:off x="1187450" y="2060575"/>
            <a:ext cx="885825" cy="396875"/>
          </a:xfrm>
          <a:prstGeom prst="rect">
            <a:avLst/>
          </a:prstGeom>
          <a:noFill/>
          <a:ln w="9525">
            <a:noFill/>
            <a:miter lim="800000"/>
            <a:headEnd/>
            <a:tailEnd/>
          </a:ln>
        </p:spPr>
        <p:txBody>
          <a:bodyPr wrap="none">
            <a:spAutoFit/>
          </a:bodyPr>
          <a:lstStyle/>
          <a:p>
            <a:r>
              <a:rPr lang="zh-CN" altLang="en-US" sz="2000">
                <a:solidFill>
                  <a:srgbClr val="333399"/>
                </a:solidFill>
                <a:latin typeface="Tahoma" pitchFamily="34" charset="0"/>
                <a:ea typeface="黑体" pitchFamily="49" charset="-122"/>
              </a:rPr>
              <a:t>主机</a:t>
            </a:r>
            <a:r>
              <a:rPr lang="zh-CN" altLang="en-US" sz="1400">
                <a:solidFill>
                  <a:srgbClr val="333399"/>
                </a:solidFill>
                <a:latin typeface="Tahoma" pitchFamily="34" charset="0"/>
                <a:ea typeface="黑体" pitchFamily="49" charset="-122"/>
              </a:rPr>
              <a:t> </a:t>
            </a:r>
            <a:r>
              <a:rPr lang="en-US" altLang="zh-CN" sz="2000">
                <a:solidFill>
                  <a:srgbClr val="333399"/>
                </a:solidFill>
                <a:latin typeface="Tahoma" pitchFamily="34" charset="0"/>
                <a:ea typeface="黑体" pitchFamily="49" charset="-122"/>
              </a:rPr>
              <a:t>1</a:t>
            </a:r>
          </a:p>
        </p:txBody>
      </p:sp>
      <p:sp>
        <p:nvSpPr>
          <p:cNvPr id="690185" name="Text Box 7"/>
          <p:cNvSpPr txBox="1">
            <a:spLocks noChangeArrowheads="1"/>
          </p:cNvSpPr>
          <p:nvPr/>
        </p:nvSpPr>
        <p:spPr bwMode="auto">
          <a:xfrm>
            <a:off x="6877050" y="2060575"/>
            <a:ext cx="885825" cy="396875"/>
          </a:xfrm>
          <a:prstGeom prst="rect">
            <a:avLst/>
          </a:prstGeom>
          <a:noFill/>
          <a:ln w="9525">
            <a:noFill/>
            <a:miter lim="800000"/>
            <a:headEnd/>
            <a:tailEnd/>
          </a:ln>
        </p:spPr>
        <p:txBody>
          <a:bodyPr wrap="none">
            <a:spAutoFit/>
          </a:bodyPr>
          <a:lstStyle/>
          <a:p>
            <a:r>
              <a:rPr lang="zh-CN" altLang="en-US" sz="2000">
                <a:solidFill>
                  <a:srgbClr val="333399"/>
                </a:solidFill>
                <a:latin typeface="Tahoma" pitchFamily="34" charset="0"/>
                <a:ea typeface="黑体" pitchFamily="49" charset="-122"/>
              </a:rPr>
              <a:t>主机</a:t>
            </a:r>
            <a:r>
              <a:rPr lang="zh-CN" altLang="en-US" sz="1400">
                <a:solidFill>
                  <a:srgbClr val="333399"/>
                </a:solidFill>
                <a:latin typeface="Tahoma" pitchFamily="34" charset="0"/>
                <a:ea typeface="黑体" pitchFamily="49" charset="-122"/>
              </a:rPr>
              <a:t> </a:t>
            </a:r>
            <a:r>
              <a:rPr lang="en-US" altLang="zh-CN" sz="2000">
                <a:solidFill>
                  <a:srgbClr val="333399"/>
                </a:solidFill>
                <a:latin typeface="Tahoma" pitchFamily="34" charset="0"/>
                <a:ea typeface="黑体" pitchFamily="49" charset="-122"/>
              </a:rPr>
              <a:t>2</a:t>
            </a:r>
          </a:p>
        </p:txBody>
      </p:sp>
      <p:sp>
        <p:nvSpPr>
          <p:cNvPr id="690186" name="Text Box 8"/>
          <p:cNvSpPr txBox="1">
            <a:spLocks noChangeArrowheads="1"/>
          </p:cNvSpPr>
          <p:nvPr/>
        </p:nvSpPr>
        <p:spPr bwMode="auto">
          <a:xfrm>
            <a:off x="6524625" y="2617788"/>
            <a:ext cx="1708150" cy="396875"/>
          </a:xfrm>
          <a:prstGeom prst="rect">
            <a:avLst/>
          </a:prstGeom>
          <a:noFill/>
          <a:ln w="9525">
            <a:noFill/>
            <a:miter lim="800000"/>
            <a:headEnd/>
            <a:tailEnd/>
          </a:ln>
        </p:spPr>
        <p:txBody>
          <a:bodyPr wrap="none">
            <a:spAutoFit/>
          </a:bodyPr>
          <a:lstStyle/>
          <a:p>
            <a:r>
              <a:rPr lang="zh-CN" altLang="en-US" sz="2000">
                <a:solidFill>
                  <a:srgbClr val="333399"/>
                </a:solidFill>
                <a:latin typeface="Tahoma" pitchFamily="34" charset="0"/>
                <a:ea typeface="黑体" pitchFamily="49" charset="-122"/>
              </a:rPr>
              <a:t>文件传送模块</a:t>
            </a:r>
          </a:p>
        </p:txBody>
      </p:sp>
      <p:sp>
        <p:nvSpPr>
          <p:cNvPr id="105481" name="Line 9"/>
          <p:cNvSpPr>
            <a:spLocks noChangeShapeType="1"/>
          </p:cNvSpPr>
          <p:nvPr/>
        </p:nvSpPr>
        <p:spPr bwMode="auto">
          <a:xfrm>
            <a:off x="2627313" y="3608388"/>
            <a:ext cx="3816350" cy="0"/>
          </a:xfrm>
          <a:prstGeom prst="line">
            <a:avLst/>
          </a:prstGeom>
          <a:noFill/>
          <a:ln w="28575">
            <a:solidFill>
              <a:srgbClr val="333399"/>
            </a:solidFill>
            <a:prstDash val="dash"/>
            <a:round/>
            <a:headEnd type="none" w="med" len="lg"/>
            <a:tailEnd type="triangle" w="med" len="lg"/>
          </a:ln>
        </p:spPr>
        <p:txBody>
          <a:bodyPr/>
          <a:lstStyle/>
          <a:p>
            <a:endParaRPr lang="zh-CN" altLang="en-US"/>
          </a:p>
        </p:txBody>
      </p:sp>
      <p:sp>
        <p:nvSpPr>
          <p:cNvPr id="105482" name="Text Box 10"/>
          <p:cNvSpPr txBox="1">
            <a:spLocks noChangeArrowheads="1"/>
          </p:cNvSpPr>
          <p:nvPr/>
        </p:nvSpPr>
        <p:spPr bwMode="auto">
          <a:xfrm>
            <a:off x="3081338" y="2565400"/>
            <a:ext cx="2978150" cy="1006475"/>
          </a:xfrm>
          <a:prstGeom prst="rect">
            <a:avLst/>
          </a:prstGeom>
          <a:noFill/>
          <a:ln w="9525">
            <a:noFill/>
            <a:miter lim="800000"/>
            <a:headEnd/>
            <a:tailEnd/>
          </a:ln>
        </p:spPr>
        <p:txBody>
          <a:bodyPr wrap="none">
            <a:spAutoFit/>
          </a:bodyPr>
          <a:lstStyle/>
          <a:p>
            <a:pPr algn="ctr"/>
            <a:r>
              <a:rPr lang="zh-CN" altLang="en-US" sz="2000" dirty="0">
                <a:solidFill>
                  <a:srgbClr val="333399"/>
                </a:solidFill>
                <a:latin typeface="Tahoma" pitchFamily="34" charset="0"/>
                <a:ea typeface="黑体" pitchFamily="49" charset="-122"/>
              </a:rPr>
              <a:t>只看这两个</a:t>
            </a:r>
            <a:r>
              <a:rPr lang="zh-CN" altLang="en-US" sz="2000" dirty="0">
                <a:solidFill>
                  <a:schemeClr val="hlink"/>
                </a:solidFill>
                <a:latin typeface="Tahoma" pitchFamily="34" charset="0"/>
                <a:ea typeface="黑体" pitchFamily="49" charset="-122"/>
              </a:rPr>
              <a:t>通信服务模块</a:t>
            </a:r>
          </a:p>
          <a:p>
            <a:pPr algn="ctr"/>
            <a:r>
              <a:rPr lang="zh-CN" altLang="en-US" sz="2000" dirty="0">
                <a:solidFill>
                  <a:srgbClr val="333399"/>
                </a:solidFill>
                <a:latin typeface="Tahoma" pitchFamily="34" charset="0"/>
                <a:ea typeface="黑体" pitchFamily="49" charset="-122"/>
              </a:rPr>
              <a:t>好像可直接把文件</a:t>
            </a:r>
            <a:endParaRPr lang="zh-CN" altLang="en-US" sz="2400" dirty="0">
              <a:solidFill>
                <a:srgbClr val="333399"/>
              </a:solidFill>
              <a:latin typeface="Tahoma" pitchFamily="34" charset="0"/>
              <a:ea typeface="黑体" pitchFamily="49" charset="-122"/>
            </a:endParaRPr>
          </a:p>
          <a:p>
            <a:pPr algn="ctr"/>
            <a:r>
              <a:rPr lang="zh-CN" altLang="en-US" sz="2000" dirty="0">
                <a:solidFill>
                  <a:srgbClr val="FF0000"/>
                </a:solidFill>
                <a:latin typeface="Tahoma" pitchFamily="34" charset="0"/>
                <a:ea typeface="黑体" pitchFamily="49" charset="-122"/>
              </a:rPr>
              <a:t>可靠地</a:t>
            </a:r>
            <a:r>
              <a:rPr lang="zh-CN" altLang="en-US" sz="2000" dirty="0">
                <a:solidFill>
                  <a:srgbClr val="333399"/>
                </a:solidFill>
                <a:latin typeface="Tahoma" pitchFamily="34" charset="0"/>
                <a:ea typeface="黑体" pitchFamily="49" charset="-122"/>
              </a:rPr>
              <a:t>传送到对方</a:t>
            </a:r>
          </a:p>
        </p:txBody>
      </p:sp>
      <p:sp>
        <p:nvSpPr>
          <p:cNvPr id="690189" name="Line 11"/>
          <p:cNvSpPr>
            <a:spLocks noChangeShapeType="1"/>
          </p:cNvSpPr>
          <p:nvPr/>
        </p:nvSpPr>
        <p:spPr bwMode="auto">
          <a:xfrm>
            <a:off x="250825" y="4005263"/>
            <a:ext cx="8642350" cy="0"/>
          </a:xfrm>
          <a:prstGeom prst="line">
            <a:avLst/>
          </a:prstGeom>
          <a:noFill/>
          <a:ln w="38100">
            <a:solidFill>
              <a:schemeClr val="hlink"/>
            </a:solidFill>
            <a:round/>
            <a:headEnd/>
            <a:tailEnd/>
          </a:ln>
        </p:spPr>
        <p:txBody>
          <a:bodyPr/>
          <a:lstStyle/>
          <a:p>
            <a:endParaRPr lang="zh-CN" altLang="en-US"/>
          </a:p>
        </p:txBody>
      </p:sp>
      <p:sp>
        <p:nvSpPr>
          <p:cNvPr id="105484" name="AutoShape 12"/>
          <p:cNvSpPr>
            <a:spLocks noChangeArrowheads="1"/>
          </p:cNvSpPr>
          <p:nvPr/>
        </p:nvSpPr>
        <p:spPr bwMode="auto">
          <a:xfrm>
            <a:off x="1476375" y="2952750"/>
            <a:ext cx="431800" cy="503238"/>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p>
            <a:endParaRPr lang="zh-CN" altLang="zh-CN"/>
          </a:p>
        </p:txBody>
      </p:sp>
      <p:sp>
        <p:nvSpPr>
          <p:cNvPr id="105485" name="AutoShape 13"/>
          <p:cNvSpPr>
            <a:spLocks noChangeArrowheads="1"/>
          </p:cNvSpPr>
          <p:nvPr/>
        </p:nvSpPr>
        <p:spPr bwMode="auto">
          <a:xfrm flipV="1">
            <a:off x="7164388" y="2952750"/>
            <a:ext cx="431800" cy="503238"/>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p>
            <a:endParaRPr lang="zh-CN" altLang="zh-CN"/>
          </a:p>
        </p:txBody>
      </p:sp>
      <p:sp>
        <p:nvSpPr>
          <p:cNvPr id="105486" name="Text Box 14"/>
          <p:cNvSpPr txBox="1">
            <a:spLocks noChangeArrowheads="1"/>
          </p:cNvSpPr>
          <p:nvPr/>
        </p:nvSpPr>
        <p:spPr bwMode="auto">
          <a:xfrm>
            <a:off x="446088" y="4364038"/>
            <a:ext cx="2470150" cy="701675"/>
          </a:xfrm>
          <a:prstGeom prst="rect">
            <a:avLst/>
          </a:prstGeom>
          <a:noFill/>
          <a:ln w="9525">
            <a:noFill/>
            <a:miter lim="800000"/>
            <a:headEnd/>
            <a:tailEnd/>
          </a:ln>
        </p:spPr>
        <p:txBody>
          <a:bodyPr wrap="none">
            <a:spAutoFit/>
          </a:bodyPr>
          <a:lstStyle/>
          <a:p>
            <a:pPr algn="ctr"/>
            <a:r>
              <a:rPr lang="zh-CN" altLang="en-US" sz="2000">
                <a:solidFill>
                  <a:srgbClr val="333399"/>
                </a:solidFill>
                <a:latin typeface="Tahoma" pitchFamily="34" charset="0"/>
                <a:ea typeface="黑体" pitchFamily="49" charset="-122"/>
              </a:rPr>
              <a:t>把文件交给下层模块</a:t>
            </a:r>
          </a:p>
          <a:p>
            <a:pPr algn="ctr"/>
            <a:r>
              <a:rPr lang="zh-CN" altLang="en-US" sz="2000">
                <a:solidFill>
                  <a:srgbClr val="333399"/>
                </a:solidFill>
                <a:latin typeface="Tahoma" pitchFamily="34" charset="0"/>
                <a:ea typeface="黑体" pitchFamily="49" charset="-122"/>
              </a:rPr>
              <a:t>进行发送</a:t>
            </a:r>
          </a:p>
        </p:txBody>
      </p:sp>
      <p:sp>
        <p:nvSpPr>
          <p:cNvPr id="105487" name="Text Box 15"/>
          <p:cNvSpPr txBox="1">
            <a:spLocks noChangeArrowheads="1"/>
          </p:cNvSpPr>
          <p:nvPr/>
        </p:nvSpPr>
        <p:spPr bwMode="auto">
          <a:xfrm>
            <a:off x="6283325" y="4364038"/>
            <a:ext cx="2216150" cy="701675"/>
          </a:xfrm>
          <a:prstGeom prst="rect">
            <a:avLst/>
          </a:prstGeom>
          <a:noFill/>
          <a:ln w="9525">
            <a:noFill/>
            <a:miter lim="800000"/>
            <a:headEnd/>
            <a:tailEnd/>
          </a:ln>
        </p:spPr>
        <p:txBody>
          <a:bodyPr wrap="none">
            <a:spAutoFit/>
          </a:bodyPr>
          <a:lstStyle/>
          <a:p>
            <a:pPr algn="ctr"/>
            <a:r>
              <a:rPr lang="zh-CN" altLang="en-US" sz="2000">
                <a:solidFill>
                  <a:srgbClr val="333399"/>
                </a:solidFill>
                <a:latin typeface="Tahoma" pitchFamily="34" charset="0"/>
                <a:ea typeface="黑体" pitchFamily="49" charset="-122"/>
              </a:rPr>
              <a:t>把收到的文件交给</a:t>
            </a:r>
          </a:p>
          <a:p>
            <a:pPr algn="ctr"/>
            <a:r>
              <a:rPr lang="zh-CN" altLang="en-US" sz="2000">
                <a:solidFill>
                  <a:srgbClr val="333399"/>
                </a:solidFill>
                <a:latin typeface="Tahoma" pitchFamily="34" charset="0"/>
                <a:ea typeface="黑体" pitchFamily="49" charset="-122"/>
              </a:rPr>
              <a:t>上层模块</a:t>
            </a:r>
          </a:p>
        </p:txBody>
      </p:sp>
      <p:sp>
        <p:nvSpPr>
          <p:cNvPr id="105488" name="AutoShape 16"/>
          <p:cNvSpPr>
            <a:spLocks noChangeArrowheads="1"/>
          </p:cNvSpPr>
          <p:nvPr/>
        </p:nvSpPr>
        <p:spPr bwMode="auto">
          <a:xfrm>
            <a:off x="3779838" y="4579938"/>
            <a:ext cx="1512887" cy="431800"/>
          </a:xfrm>
          <a:prstGeom prst="rightArrow">
            <a:avLst>
              <a:gd name="adj1" fmla="val 50000"/>
              <a:gd name="adj2" fmla="val 87592"/>
            </a:avLst>
          </a:prstGeom>
          <a:solidFill>
            <a:schemeClr val="accent1"/>
          </a:solidFill>
          <a:ln w="9525">
            <a:solidFill>
              <a:schemeClr val="tx1"/>
            </a:solidFill>
            <a:miter lim="800000"/>
            <a:headEnd/>
            <a:tailEnd/>
          </a:ln>
        </p:spPr>
        <p:txBody>
          <a:bodyPr wrap="none" anchor="ctr"/>
          <a:lstStyle/>
          <a:p>
            <a:endParaRPr lang="zh-CN" altLang="zh-CN"/>
          </a:p>
        </p:txBody>
      </p:sp>
      <p:sp>
        <p:nvSpPr>
          <p:cNvPr id="690195" name="Text Box 19"/>
          <p:cNvSpPr txBox="1">
            <a:spLocks noChangeArrowheads="1"/>
          </p:cNvSpPr>
          <p:nvPr/>
        </p:nvSpPr>
        <p:spPr bwMode="auto">
          <a:xfrm>
            <a:off x="827088" y="3392488"/>
            <a:ext cx="1708150" cy="396875"/>
          </a:xfrm>
          <a:prstGeom prst="rect">
            <a:avLst/>
          </a:prstGeom>
          <a:noFill/>
          <a:ln w="9525">
            <a:noFill/>
            <a:miter lim="800000"/>
            <a:headEnd/>
            <a:tailEnd/>
          </a:ln>
        </p:spPr>
        <p:txBody>
          <a:bodyPr wrap="none">
            <a:spAutoFit/>
          </a:bodyPr>
          <a:lstStyle/>
          <a:p>
            <a:r>
              <a:rPr lang="zh-CN" altLang="en-US" sz="2000">
                <a:solidFill>
                  <a:srgbClr val="333399"/>
                </a:solidFill>
                <a:latin typeface="Tahoma" pitchFamily="34" charset="0"/>
                <a:ea typeface="黑体" pitchFamily="49" charset="-122"/>
              </a:rPr>
              <a:t>通信服务模块</a:t>
            </a:r>
          </a:p>
        </p:txBody>
      </p:sp>
      <p:sp>
        <p:nvSpPr>
          <p:cNvPr id="690196" name="Text Box 20"/>
          <p:cNvSpPr txBox="1">
            <a:spLocks noChangeArrowheads="1"/>
          </p:cNvSpPr>
          <p:nvPr/>
        </p:nvSpPr>
        <p:spPr bwMode="auto">
          <a:xfrm>
            <a:off x="6535738" y="3392488"/>
            <a:ext cx="1708150" cy="396875"/>
          </a:xfrm>
          <a:prstGeom prst="rect">
            <a:avLst/>
          </a:prstGeom>
          <a:noFill/>
          <a:ln w="9525">
            <a:noFill/>
            <a:miter lim="800000"/>
            <a:headEnd/>
            <a:tailEnd/>
          </a:ln>
        </p:spPr>
        <p:txBody>
          <a:bodyPr wrap="none">
            <a:spAutoFit/>
          </a:bodyPr>
          <a:lstStyle/>
          <a:p>
            <a:r>
              <a:rPr lang="zh-CN" altLang="en-US" sz="2000" dirty="0">
                <a:solidFill>
                  <a:srgbClr val="333399"/>
                </a:solidFill>
                <a:latin typeface="Tahoma" pitchFamily="34" charset="0"/>
                <a:ea typeface="黑体" pitchFamily="49" charset="-122"/>
              </a:rPr>
              <a:t>通信服务模块</a:t>
            </a:r>
          </a:p>
        </p:txBody>
      </p:sp>
      <p:sp>
        <p:nvSpPr>
          <p:cNvPr id="105493" name="AutoShape 21"/>
          <p:cNvSpPr>
            <a:spLocks noChangeArrowheads="1"/>
          </p:cNvSpPr>
          <p:nvPr/>
        </p:nvSpPr>
        <p:spPr bwMode="auto">
          <a:xfrm>
            <a:off x="1476375" y="3789363"/>
            <a:ext cx="431800" cy="503237"/>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p>
            <a:endParaRPr lang="zh-CN" altLang="zh-CN"/>
          </a:p>
        </p:txBody>
      </p:sp>
      <p:sp>
        <p:nvSpPr>
          <p:cNvPr id="105494" name="AutoShape 22"/>
          <p:cNvSpPr>
            <a:spLocks noChangeArrowheads="1"/>
          </p:cNvSpPr>
          <p:nvPr/>
        </p:nvSpPr>
        <p:spPr bwMode="auto">
          <a:xfrm flipV="1">
            <a:off x="7164388" y="3716338"/>
            <a:ext cx="431800" cy="503237"/>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p>
            <a:endParaRPr lang="zh-CN"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48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0549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05486"/>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05488"/>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105487"/>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grpId="0" nodeType="afterEffect">
                                  <p:stCondLst>
                                    <p:cond delay="1000"/>
                                  </p:stCondLst>
                                  <p:childTnLst>
                                    <p:set>
                                      <p:cBhvr>
                                        <p:cTn id="21" dur="1" fill="hold">
                                          <p:stCondLst>
                                            <p:cond delay="0"/>
                                          </p:stCondLst>
                                        </p:cTn>
                                        <p:tgtEl>
                                          <p:spTgt spid="105494"/>
                                        </p:tgtEl>
                                        <p:attrNameLst>
                                          <p:attrName>style.visibility</p:attrName>
                                        </p:attrNameLst>
                                      </p:cBhvr>
                                      <p:to>
                                        <p:strVal val="visible"/>
                                      </p:to>
                                    </p:set>
                                  </p:childTnLst>
                                </p:cTn>
                              </p:par>
                            </p:childTnLst>
                          </p:cTn>
                        </p:par>
                        <p:par>
                          <p:cTn id="22" fill="hold">
                            <p:stCondLst>
                              <p:cond delay="5000"/>
                            </p:stCondLst>
                            <p:childTnLst>
                              <p:par>
                                <p:cTn id="23" presetID="1" presetClass="entr" presetSubtype="0" fill="hold" grpId="0" nodeType="afterEffect">
                                  <p:stCondLst>
                                    <p:cond delay="1000"/>
                                  </p:stCondLst>
                                  <p:childTnLst>
                                    <p:set>
                                      <p:cBhvr>
                                        <p:cTn id="24" dur="1" fill="hold">
                                          <p:stCondLst>
                                            <p:cond delay="0"/>
                                          </p:stCondLst>
                                        </p:cTn>
                                        <p:tgtEl>
                                          <p:spTgt spid="10548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5482"/>
                                        </p:tgtEl>
                                        <p:attrNameLst>
                                          <p:attrName>style.visibility</p:attrName>
                                        </p:attrNameLst>
                                      </p:cBhvr>
                                      <p:to>
                                        <p:strVal val="visible"/>
                                      </p:to>
                                    </p:set>
                                  </p:childTnLst>
                                </p:cTn>
                              </p:par>
                            </p:childTnLst>
                          </p:cTn>
                        </p:par>
                        <p:par>
                          <p:cTn id="29" fill="hold">
                            <p:stCondLst>
                              <p:cond delay="0"/>
                            </p:stCondLst>
                            <p:childTnLst>
                              <p:par>
                                <p:cTn id="30" presetID="22" presetClass="entr" presetSubtype="8" fill="hold" grpId="0" nodeType="afterEffect">
                                  <p:stCondLst>
                                    <p:cond delay="0"/>
                                  </p:stCondLst>
                                  <p:childTnLst>
                                    <p:set>
                                      <p:cBhvr>
                                        <p:cTn id="31" dur="1" fill="hold">
                                          <p:stCondLst>
                                            <p:cond delay="0"/>
                                          </p:stCondLst>
                                        </p:cTn>
                                        <p:tgtEl>
                                          <p:spTgt spid="105481"/>
                                        </p:tgtEl>
                                        <p:attrNameLst>
                                          <p:attrName>style.visibility</p:attrName>
                                        </p:attrNameLst>
                                      </p:cBhvr>
                                      <p:to>
                                        <p:strVal val="visible"/>
                                      </p:to>
                                    </p:set>
                                    <p:animEffect transition="in" filter="wipe(left)">
                                      <p:cBhvr>
                                        <p:cTn id="32" dur="2000"/>
                                        <p:tgtEl>
                                          <p:spTgt spid="105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81" grpId="0" animBg="1"/>
      <p:bldP spid="105482" grpId="0"/>
      <p:bldP spid="105484" grpId="0" animBg="1"/>
      <p:bldP spid="105485" grpId="0" animBg="1"/>
      <p:bldP spid="105486" grpId="0"/>
      <p:bldP spid="105487" grpId="0"/>
      <p:bldP spid="105488" grpId="0" animBg="1"/>
      <p:bldP spid="105493" grpId="0" animBg="1"/>
      <p:bldP spid="105494"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226" name="Line 30"/>
          <p:cNvSpPr>
            <a:spLocks noChangeShapeType="1"/>
          </p:cNvSpPr>
          <p:nvPr/>
        </p:nvSpPr>
        <p:spPr bwMode="auto">
          <a:xfrm>
            <a:off x="2627313" y="4292600"/>
            <a:ext cx="3816350" cy="0"/>
          </a:xfrm>
          <a:prstGeom prst="line">
            <a:avLst/>
          </a:prstGeom>
          <a:noFill/>
          <a:ln w="28575">
            <a:solidFill>
              <a:srgbClr val="333399"/>
            </a:solidFill>
            <a:round/>
            <a:headEnd/>
            <a:tailEnd/>
          </a:ln>
        </p:spPr>
        <p:txBody>
          <a:bodyPr/>
          <a:lstStyle/>
          <a:p>
            <a:endParaRPr lang="zh-CN" altLang="en-US"/>
          </a:p>
        </p:txBody>
      </p:sp>
      <p:sp>
        <p:nvSpPr>
          <p:cNvPr id="106521" name="Rectangle 25"/>
          <p:cNvSpPr>
            <a:spLocks noChangeArrowheads="1"/>
          </p:cNvSpPr>
          <p:nvPr/>
        </p:nvSpPr>
        <p:spPr bwMode="auto">
          <a:xfrm>
            <a:off x="6445250" y="4005263"/>
            <a:ext cx="1871663" cy="647700"/>
          </a:xfrm>
          <a:prstGeom prst="rect">
            <a:avLst/>
          </a:prstGeom>
          <a:solidFill>
            <a:srgbClr val="CCECFF"/>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latin typeface="Arial" charset="0"/>
            </a:endParaRPr>
          </a:p>
        </p:txBody>
      </p:sp>
      <p:sp>
        <p:nvSpPr>
          <p:cNvPr id="106520" name="Rectangle 24"/>
          <p:cNvSpPr>
            <a:spLocks noChangeArrowheads="1"/>
          </p:cNvSpPr>
          <p:nvPr/>
        </p:nvSpPr>
        <p:spPr bwMode="auto">
          <a:xfrm>
            <a:off x="755650" y="4005263"/>
            <a:ext cx="1871663" cy="647700"/>
          </a:xfrm>
          <a:prstGeom prst="rect">
            <a:avLst/>
          </a:prstGeom>
          <a:solidFill>
            <a:srgbClr val="CCECFF"/>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latin typeface="Arial" charset="0"/>
            </a:endParaRPr>
          </a:p>
        </p:txBody>
      </p:sp>
      <p:sp>
        <p:nvSpPr>
          <p:cNvPr id="106498" name="Rectangle 2"/>
          <p:cNvSpPr>
            <a:spLocks noChangeArrowheads="1"/>
          </p:cNvSpPr>
          <p:nvPr/>
        </p:nvSpPr>
        <p:spPr bwMode="auto">
          <a:xfrm>
            <a:off x="6445250" y="3213100"/>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latin typeface="Arial" charset="0"/>
            </a:endParaRPr>
          </a:p>
        </p:txBody>
      </p:sp>
      <p:sp>
        <p:nvSpPr>
          <p:cNvPr id="106499" name="Rectangle 3"/>
          <p:cNvSpPr>
            <a:spLocks noChangeArrowheads="1"/>
          </p:cNvSpPr>
          <p:nvPr/>
        </p:nvSpPr>
        <p:spPr bwMode="auto">
          <a:xfrm>
            <a:off x="755650" y="3213100"/>
            <a:ext cx="1871663" cy="647700"/>
          </a:xfrm>
          <a:prstGeom prst="rect">
            <a:avLst/>
          </a:prstGeom>
          <a:solidFill>
            <a:srgbClr val="FFCC66"/>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latin typeface="Arial" charset="0"/>
            </a:endParaRPr>
          </a:p>
        </p:txBody>
      </p:sp>
      <p:sp>
        <p:nvSpPr>
          <p:cNvPr id="106500" name="Rectangle 4"/>
          <p:cNvSpPr>
            <a:spLocks noChangeArrowheads="1"/>
          </p:cNvSpPr>
          <p:nvPr/>
        </p:nvSpPr>
        <p:spPr bwMode="auto">
          <a:xfrm>
            <a:off x="6443663" y="2420938"/>
            <a:ext cx="1871662"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latin typeface="Arial" charset="0"/>
            </a:endParaRPr>
          </a:p>
        </p:txBody>
      </p:sp>
      <p:sp>
        <p:nvSpPr>
          <p:cNvPr id="106501" name="Rectangle 5"/>
          <p:cNvSpPr>
            <a:spLocks noChangeArrowheads="1"/>
          </p:cNvSpPr>
          <p:nvPr/>
        </p:nvSpPr>
        <p:spPr bwMode="auto">
          <a:xfrm>
            <a:off x="755650" y="2420938"/>
            <a:ext cx="1871663" cy="647700"/>
          </a:xfrm>
          <a:prstGeom prst="rect">
            <a:avLst/>
          </a:prstGeom>
          <a:solidFill>
            <a:srgbClr val="FFFF99"/>
          </a:solidFill>
          <a:ln w="28575">
            <a:solidFill>
              <a:srgbClr val="333399"/>
            </a:solidFill>
            <a:miter lim="800000"/>
            <a:headEnd/>
            <a:tailEnd/>
          </a:ln>
          <a:effectLst>
            <a:outerShdw dist="35921" dir="18900000" algn="ctr" rotWithShape="0">
              <a:srgbClr val="333399"/>
            </a:outerShdw>
          </a:effectLst>
        </p:spPr>
        <p:txBody>
          <a:bodyPr wrap="none" anchor="ctr"/>
          <a:lstStyle/>
          <a:p>
            <a:pPr>
              <a:defRPr/>
            </a:pPr>
            <a:endParaRPr lang="zh-CN" altLang="en-US">
              <a:latin typeface="Arial" charset="0"/>
            </a:endParaRPr>
          </a:p>
        </p:txBody>
      </p:sp>
      <p:sp>
        <p:nvSpPr>
          <p:cNvPr id="692233" name="Rectangle 6"/>
          <p:cNvSpPr>
            <a:spLocks noGrp="1" noChangeArrowheads="1"/>
          </p:cNvSpPr>
          <p:nvPr>
            <p:ph type="title" idx="4294967295"/>
          </p:nvPr>
        </p:nvSpPr>
        <p:spPr/>
        <p:txBody>
          <a:bodyPr/>
          <a:lstStyle/>
          <a:p>
            <a:r>
              <a:rPr lang="zh-CN" altLang="en-US"/>
              <a:t>再设计一个网络接入模块 </a:t>
            </a:r>
          </a:p>
        </p:txBody>
      </p:sp>
      <p:sp>
        <p:nvSpPr>
          <p:cNvPr id="692234" name="Text Box 7"/>
          <p:cNvSpPr txBox="1">
            <a:spLocks noChangeArrowheads="1"/>
          </p:cNvSpPr>
          <p:nvPr/>
        </p:nvSpPr>
        <p:spPr bwMode="auto">
          <a:xfrm>
            <a:off x="836613" y="2546350"/>
            <a:ext cx="1708150" cy="396875"/>
          </a:xfrm>
          <a:prstGeom prst="rect">
            <a:avLst/>
          </a:prstGeom>
          <a:noFill/>
          <a:ln w="9525">
            <a:noFill/>
            <a:miter lim="800000"/>
            <a:headEnd/>
            <a:tailEnd/>
          </a:ln>
        </p:spPr>
        <p:txBody>
          <a:bodyPr wrap="none">
            <a:spAutoFit/>
          </a:bodyPr>
          <a:lstStyle/>
          <a:p>
            <a:r>
              <a:rPr lang="zh-CN" altLang="en-US" sz="2000">
                <a:latin typeface="Tahoma" pitchFamily="34" charset="0"/>
                <a:ea typeface="黑体" pitchFamily="49" charset="-122"/>
              </a:rPr>
              <a:t>文件传送模块</a:t>
            </a:r>
          </a:p>
        </p:txBody>
      </p:sp>
      <p:sp>
        <p:nvSpPr>
          <p:cNvPr id="692235" name="Text Box 8"/>
          <p:cNvSpPr txBox="1">
            <a:spLocks noChangeArrowheads="1"/>
          </p:cNvSpPr>
          <p:nvPr/>
        </p:nvSpPr>
        <p:spPr bwMode="auto">
          <a:xfrm>
            <a:off x="1187450" y="1989138"/>
            <a:ext cx="885825" cy="396875"/>
          </a:xfrm>
          <a:prstGeom prst="rect">
            <a:avLst/>
          </a:prstGeom>
          <a:noFill/>
          <a:ln w="9525">
            <a:noFill/>
            <a:miter lim="800000"/>
            <a:headEnd/>
            <a:tailEnd/>
          </a:ln>
        </p:spPr>
        <p:txBody>
          <a:bodyPr wrap="none">
            <a:spAutoFit/>
          </a:bodyPr>
          <a:lstStyle/>
          <a:p>
            <a:r>
              <a:rPr lang="zh-CN" altLang="en-US" sz="2000">
                <a:latin typeface="Tahoma" pitchFamily="34" charset="0"/>
                <a:ea typeface="黑体" pitchFamily="49" charset="-122"/>
              </a:rPr>
              <a:t>主机</a:t>
            </a:r>
            <a:r>
              <a:rPr lang="zh-CN" altLang="en-US" sz="1400">
                <a:latin typeface="Tahoma" pitchFamily="34" charset="0"/>
                <a:ea typeface="黑体" pitchFamily="49" charset="-122"/>
              </a:rPr>
              <a:t> </a:t>
            </a:r>
            <a:r>
              <a:rPr lang="en-US" altLang="zh-CN" sz="2000">
                <a:latin typeface="Tahoma" pitchFamily="34" charset="0"/>
                <a:ea typeface="黑体" pitchFamily="49" charset="-122"/>
              </a:rPr>
              <a:t>1</a:t>
            </a:r>
          </a:p>
        </p:txBody>
      </p:sp>
      <p:sp>
        <p:nvSpPr>
          <p:cNvPr id="692236" name="Text Box 9"/>
          <p:cNvSpPr txBox="1">
            <a:spLocks noChangeArrowheads="1"/>
          </p:cNvSpPr>
          <p:nvPr/>
        </p:nvSpPr>
        <p:spPr bwMode="auto">
          <a:xfrm>
            <a:off x="6877050" y="1989138"/>
            <a:ext cx="885825" cy="396875"/>
          </a:xfrm>
          <a:prstGeom prst="rect">
            <a:avLst/>
          </a:prstGeom>
          <a:noFill/>
          <a:ln w="9525">
            <a:noFill/>
            <a:miter lim="800000"/>
            <a:headEnd/>
            <a:tailEnd/>
          </a:ln>
        </p:spPr>
        <p:txBody>
          <a:bodyPr wrap="none">
            <a:spAutoFit/>
          </a:bodyPr>
          <a:lstStyle/>
          <a:p>
            <a:r>
              <a:rPr lang="zh-CN" altLang="en-US" sz="2000">
                <a:latin typeface="Tahoma" pitchFamily="34" charset="0"/>
                <a:ea typeface="黑体" pitchFamily="49" charset="-122"/>
              </a:rPr>
              <a:t>主机</a:t>
            </a:r>
            <a:r>
              <a:rPr lang="zh-CN" altLang="en-US" sz="1400">
                <a:latin typeface="Tahoma" pitchFamily="34" charset="0"/>
                <a:ea typeface="黑体" pitchFamily="49" charset="-122"/>
              </a:rPr>
              <a:t> </a:t>
            </a:r>
            <a:r>
              <a:rPr lang="en-US" altLang="zh-CN" sz="2000">
                <a:latin typeface="Tahoma" pitchFamily="34" charset="0"/>
                <a:ea typeface="黑体" pitchFamily="49" charset="-122"/>
              </a:rPr>
              <a:t>2</a:t>
            </a:r>
          </a:p>
        </p:txBody>
      </p:sp>
      <p:sp>
        <p:nvSpPr>
          <p:cNvPr id="692237" name="Text Box 10"/>
          <p:cNvSpPr txBox="1">
            <a:spLocks noChangeArrowheads="1"/>
          </p:cNvSpPr>
          <p:nvPr/>
        </p:nvSpPr>
        <p:spPr bwMode="auto">
          <a:xfrm>
            <a:off x="6524625" y="2546350"/>
            <a:ext cx="1708150" cy="396875"/>
          </a:xfrm>
          <a:prstGeom prst="rect">
            <a:avLst/>
          </a:prstGeom>
          <a:noFill/>
          <a:ln w="9525">
            <a:noFill/>
            <a:miter lim="800000"/>
            <a:headEnd/>
            <a:tailEnd/>
          </a:ln>
        </p:spPr>
        <p:txBody>
          <a:bodyPr wrap="none">
            <a:spAutoFit/>
          </a:bodyPr>
          <a:lstStyle/>
          <a:p>
            <a:r>
              <a:rPr lang="zh-CN" altLang="en-US" sz="2000">
                <a:latin typeface="Tahoma" pitchFamily="34" charset="0"/>
                <a:ea typeface="黑体" pitchFamily="49" charset="-122"/>
              </a:rPr>
              <a:t>文件传送模块</a:t>
            </a:r>
          </a:p>
        </p:txBody>
      </p:sp>
      <p:sp>
        <p:nvSpPr>
          <p:cNvPr id="106510" name="AutoShape 14"/>
          <p:cNvSpPr>
            <a:spLocks noChangeArrowheads="1"/>
          </p:cNvSpPr>
          <p:nvPr/>
        </p:nvSpPr>
        <p:spPr bwMode="auto">
          <a:xfrm>
            <a:off x="1476375" y="2881313"/>
            <a:ext cx="431800" cy="503237"/>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p>
            <a:endParaRPr lang="zh-CN" altLang="zh-CN"/>
          </a:p>
        </p:txBody>
      </p:sp>
      <p:sp>
        <p:nvSpPr>
          <p:cNvPr id="106511" name="AutoShape 15"/>
          <p:cNvSpPr>
            <a:spLocks noChangeArrowheads="1"/>
          </p:cNvSpPr>
          <p:nvPr/>
        </p:nvSpPr>
        <p:spPr bwMode="auto">
          <a:xfrm flipV="1">
            <a:off x="7164388" y="2881313"/>
            <a:ext cx="431800" cy="503237"/>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p>
            <a:endParaRPr lang="zh-CN" altLang="zh-CN"/>
          </a:p>
        </p:txBody>
      </p:sp>
      <p:sp>
        <p:nvSpPr>
          <p:cNvPr id="692240" name="Text Box 19"/>
          <p:cNvSpPr txBox="1">
            <a:spLocks noChangeArrowheads="1"/>
          </p:cNvSpPr>
          <p:nvPr/>
        </p:nvSpPr>
        <p:spPr bwMode="auto">
          <a:xfrm>
            <a:off x="827088" y="3321050"/>
            <a:ext cx="1708150" cy="396875"/>
          </a:xfrm>
          <a:prstGeom prst="rect">
            <a:avLst/>
          </a:prstGeom>
          <a:noFill/>
          <a:ln w="9525">
            <a:noFill/>
            <a:miter lim="800000"/>
            <a:headEnd/>
            <a:tailEnd/>
          </a:ln>
        </p:spPr>
        <p:txBody>
          <a:bodyPr wrap="none">
            <a:spAutoFit/>
          </a:bodyPr>
          <a:lstStyle/>
          <a:p>
            <a:r>
              <a:rPr lang="zh-CN" altLang="en-US" sz="2000">
                <a:latin typeface="Tahoma" pitchFamily="34" charset="0"/>
                <a:ea typeface="黑体" pitchFamily="49" charset="-122"/>
              </a:rPr>
              <a:t>通信服务模块</a:t>
            </a:r>
          </a:p>
        </p:txBody>
      </p:sp>
      <p:sp>
        <p:nvSpPr>
          <p:cNvPr id="692241" name="Text Box 20"/>
          <p:cNvSpPr txBox="1">
            <a:spLocks noChangeArrowheads="1"/>
          </p:cNvSpPr>
          <p:nvPr/>
        </p:nvSpPr>
        <p:spPr bwMode="auto">
          <a:xfrm>
            <a:off x="6535738" y="3321050"/>
            <a:ext cx="1708150" cy="396875"/>
          </a:xfrm>
          <a:prstGeom prst="rect">
            <a:avLst/>
          </a:prstGeom>
          <a:noFill/>
          <a:ln w="9525">
            <a:noFill/>
            <a:miter lim="800000"/>
            <a:headEnd/>
            <a:tailEnd/>
          </a:ln>
        </p:spPr>
        <p:txBody>
          <a:bodyPr wrap="none">
            <a:spAutoFit/>
          </a:bodyPr>
          <a:lstStyle/>
          <a:p>
            <a:r>
              <a:rPr lang="zh-CN" altLang="en-US" sz="2000">
                <a:latin typeface="Tahoma" pitchFamily="34" charset="0"/>
                <a:ea typeface="黑体" pitchFamily="49" charset="-122"/>
              </a:rPr>
              <a:t>通信服务模块</a:t>
            </a:r>
          </a:p>
        </p:txBody>
      </p:sp>
      <p:sp>
        <p:nvSpPr>
          <p:cNvPr id="106517" name="AutoShape 21"/>
          <p:cNvSpPr>
            <a:spLocks noChangeArrowheads="1"/>
          </p:cNvSpPr>
          <p:nvPr/>
        </p:nvSpPr>
        <p:spPr bwMode="auto">
          <a:xfrm>
            <a:off x="1476375" y="3717925"/>
            <a:ext cx="431800" cy="503238"/>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p>
            <a:endParaRPr lang="zh-CN" altLang="zh-CN"/>
          </a:p>
        </p:txBody>
      </p:sp>
      <p:sp>
        <p:nvSpPr>
          <p:cNvPr id="106518" name="AutoShape 22"/>
          <p:cNvSpPr>
            <a:spLocks noChangeArrowheads="1"/>
          </p:cNvSpPr>
          <p:nvPr/>
        </p:nvSpPr>
        <p:spPr bwMode="auto">
          <a:xfrm flipV="1">
            <a:off x="7164388" y="3644900"/>
            <a:ext cx="431800" cy="503238"/>
          </a:xfrm>
          <a:prstGeom prst="downArrow">
            <a:avLst>
              <a:gd name="adj1" fmla="val 50000"/>
              <a:gd name="adj2" fmla="val 29136"/>
            </a:avLst>
          </a:prstGeom>
          <a:solidFill>
            <a:schemeClr val="accent1"/>
          </a:solidFill>
          <a:ln w="9525">
            <a:solidFill>
              <a:schemeClr val="tx1"/>
            </a:solidFill>
            <a:miter lim="800000"/>
            <a:headEnd/>
            <a:tailEnd/>
          </a:ln>
        </p:spPr>
        <p:txBody>
          <a:bodyPr vert="eaVert" wrap="none" anchor="ctr"/>
          <a:lstStyle/>
          <a:p>
            <a:endParaRPr lang="zh-CN" altLang="zh-CN"/>
          </a:p>
        </p:txBody>
      </p:sp>
      <p:sp>
        <p:nvSpPr>
          <p:cNvPr id="692244" name="Text Box 26"/>
          <p:cNvSpPr txBox="1">
            <a:spLocks noChangeArrowheads="1"/>
          </p:cNvSpPr>
          <p:nvPr/>
        </p:nvSpPr>
        <p:spPr bwMode="auto">
          <a:xfrm>
            <a:off x="827088" y="4111625"/>
            <a:ext cx="1708150" cy="396875"/>
          </a:xfrm>
          <a:prstGeom prst="rect">
            <a:avLst/>
          </a:prstGeom>
          <a:noFill/>
          <a:ln w="9525">
            <a:noFill/>
            <a:miter lim="800000"/>
            <a:headEnd/>
            <a:tailEnd/>
          </a:ln>
        </p:spPr>
        <p:txBody>
          <a:bodyPr wrap="none">
            <a:spAutoFit/>
          </a:bodyPr>
          <a:lstStyle/>
          <a:p>
            <a:r>
              <a:rPr lang="zh-CN" altLang="en-US" sz="2000">
                <a:latin typeface="Tahoma" pitchFamily="34" charset="0"/>
                <a:ea typeface="黑体" pitchFamily="49" charset="-122"/>
              </a:rPr>
              <a:t>网络接入模块</a:t>
            </a:r>
          </a:p>
        </p:txBody>
      </p:sp>
      <p:sp>
        <p:nvSpPr>
          <p:cNvPr id="692245" name="Text Box 27"/>
          <p:cNvSpPr txBox="1">
            <a:spLocks noChangeArrowheads="1"/>
          </p:cNvSpPr>
          <p:nvPr/>
        </p:nvSpPr>
        <p:spPr bwMode="auto">
          <a:xfrm>
            <a:off x="6535738" y="4111625"/>
            <a:ext cx="1708150" cy="396875"/>
          </a:xfrm>
          <a:prstGeom prst="rect">
            <a:avLst/>
          </a:prstGeom>
          <a:noFill/>
          <a:ln w="9525">
            <a:noFill/>
            <a:miter lim="800000"/>
            <a:headEnd/>
            <a:tailEnd/>
          </a:ln>
        </p:spPr>
        <p:txBody>
          <a:bodyPr wrap="none">
            <a:spAutoFit/>
          </a:bodyPr>
          <a:lstStyle/>
          <a:p>
            <a:r>
              <a:rPr lang="zh-CN" altLang="en-US" sz="2000">
                <a:latin typeface="Tahoma" pitchFamily="34" charset="0"/>
                <a:ea typeface="黑体" pitchFamily="49" charset="-122"/>
              </a:rPr>
              <a:t>网络接入模块</a:t>
            </a:r>
          </a:p>
        </p:txBody>
      </p:sp>
      <p:graphicFrame>
        <p:nvGraphicFramePr>
          <p:cNvPr id="692246" name="Object 28"/>
          <p:cNvGraphicFramePr>
            <a:graphicFrameLocks noGrp="1" noChangeAspect="1"/>
          </p:cNvGraphicFramePr>
          <p:nvPr>
            <p:ph idx="4294967295"/>
          </p:nvPr>
        </p:nvGraphicFramePr>
        <p:xfrm>
          <a:off x="3357563" y="3571875"/>
          <a:ext cx="2043112" cy="1341438"/>
        </p:xfrm>
        <a:graphic>
          <a:graphicData uri="http://schemas.openxmlformats.org/presentationml/2006/ole">
            <p:oleObj spid="_x0000_s692272" name="VISIO" r:id="rId4" imgW="3514725" imgH="2009775" progId="">
              <p:embed/>
            </p:oleObj>
          </a:graphicData>
        </a:graphic>
      </p:graphicFrame>
      <p:sp>
        <p:nvSpPr>
          <p:cNvPr id="692247" name="Text Box 31"/>
          <p:cNvSpPr txBox="1">
            <a:spLocks noChangeArrowheads="1"/>
          </p:cNvSpPr>
          <p:nvPr/>
        </p:nvSpPr>
        <p:spPr bwMode="auto">
          <a:xfrm>
            <a:off x="3714744" y="3929066"/>
            <a:ext cx="1200150" cy="396875"/>
          </a:xfrm>
          <a:prstGeom prst="rect">
            <a:avLst/>
          </a:prstGeom>
          <a:noFill/>
          <a:ln w="9525">
            <a:noFill/>
            <a:miter lim="800000"/>
            <a:headEnd/>
            <a:tailEnd/>
          </a:ln>
        </p:spPr>
        <p:txBody>
          <a:bodyPr wrap="none">
            <a:spAutoFit/>
          </a:bodyPr>
          <a:lstStyle/>
          <a:p>
            <a:r>
              <a:rPr lang="zh-CN" altLang="en-US" sz="2000" dirty="0">
                <a:solidFill>
                  <a:srgbClr val="FF0000"/>
                </a:solidFill>
                <a:latin typeface="Tahoma" pitchFamily="34" charset="0"/>
                <a:ea typeface="黑体" pitchFamily="49" charset="-122"/>
              </a:rPr>
              <a:t>通信网络</a:t>
            </a:r>
          </a:p>
        </p:txBody>
      </p:sp>
      <p:sp>
        <p:nvSpPr>
          <p:cNvPr id="692248" name="Text Box 32"/>
          <p:cNvSpPr txBox="1">
            <a:spLocks noChangeArrowheads="1"/>
          </p:cNvSpPr>
          <p:nvPr/>
        </p:nvSpPr>
        <p:spPr bwMode="auto">
          <a:xfrm>
            <a:off x="2627313" y="3644900"/>
            <a:ext cx="692150" cy="641350"/>
          </a:xfrm>
          <a:prstGeom prst="rect">
            <a:avLst/>
          </a:prstGeom>
          <a:noFill/>
          <a:ln w="9525">
            <a:noFill/>
            <a:miter lim="800000"/>
            <a:headEnd/>
            <a:tailEnd/>
          </a:ln>
        </p:spPr>
        <p:txBody>
          <a:bodyPr wrap="none">
            <a:spAutoFit/>
          </a:bodyPr>
          <a:lstStyle/>
          <a:p>
            <a:pPr>
              <a:lnSpc>
                <a:spcPct val="90000"/>
              </a:lnSpc>
            </a:pPr>
            <a:r>
              <a:rPr lang="zh-CN" altLang="en-US" sz="2000">
                <a:latin typeface="Tahoma" pitchFamily="34" charset="0"/>
                <a:ea typeface="黑体" pitchFamily="49" charset="-122"/>
              </a:rPr>
              <a:t>网络</a:t>
            </a:r>
          </a:p>
          <a:p>
            <a:pPr>
              <a:lnSpc>
                <a:spcPct val="90000"/>
              </a:lnSpc>
            </a:pPr>
            <a:r>
              <a:rPr lang="zh-CN" altLang="en-US" sz="2000">
                <a:latin typeface="Tahoma" pitchFamily="34" charset="0"/>
                <a:ea typeface="黑体" pitchFamily="49" charset="-122"/>
              </a:rPr>
              <a:t>接口</a:t>
            </a:r>
          </a:p>
        </p:txBody>
      </p:sp>
      <p:sp>
        <p:nvSpPr>
          <p:cNvPr id="692249" name="Text Box 33"/>
          <p:cNvSpPr txBox="1">
            <a:spLocks noChangeArrowheads="1"/>
          </p:cNvSpPr>
          <p:nvPr/>
        </p:nvSpPr>
        <p:spPr bwMode="auto">
          <a:xfrm>
            <a:off x="5724525" y="3644900"/>
            <a:ext cx="692150" cy="641350"/>
          </a:xfrm>
          <a:prstGeom prst="rect">
            <a:avLst/>
          </a:prstGeom>
          <a:noFill/>
          <a:ln w="9525">
            <a:noFill/>
            <a:miter lim="800000"/>
            <a:headEnd/>
            <a:tailEnd/>
          </a:ln>
        </p:spPr>
        <p:txBody>
          <a:bodyPr wrap="none">
            <a:spAutoFit/>
          </a:bodyPr>
          <a:lstStyle/>
          <a:p>
            <a:pPr>
              <a:lnSpc>
                <a:spcPct val="90000"/>
              </a:lnSpc>
            </a:pPr>
            <a:r>
              <a:rPr lang="zh-CN" altLang="en-US" sz="2000">
                <a:latin typeface="Tahoma" pitchFamily="34" charset="0"/>
                <a:ea typeface="黑体" pitchFamily="49" charset="-122"/>
              </a:rPr>
              <a:t>网络</a:t>
            </a:r>
          </a:p>
          <a:p>
            <a:pPr>
              <a:lnSpc>
                <a:spcPct val="90000"/>
              </a:lnSpc>
            </a:pPr>
            <a:r>
              <a:rPr lang="zh-CN" altLang="en-US" sz="2000">
                <a:latin typeface="Tahoma" pitchFamily="34" charset="0"/>
                <a:ea typeface="黑体" pitchFamily="49" charset="-122"/>
              </a:rPr>
              <a:t>接口</a:t>
            </a:r>
          </a:p>
        </p:txBody>
      </p:sp>
      <p:sp>
        <p:nvSpPr>
          <p:cNvPr id="106530" name="AutoShape 34"/>
          <p:cNvSpPr>
            <a:spLocks noChangeArrowheads="1"/>
          </p:cNvSpPr>
          <p:nvPr/>
        </p:nvSpPr>
        <p:spPr bwMode="auto">
          <a:xfrm>
            <a:off x="2843213" y="4365625"/>
            <a:ext cx="1368425" cy="288925"/>
          </a:xfrm>
          <a:prstGeom prst="rightArrow">
            <a:avLst>
              <a:gd name="adj1" fmla="val 50000"/>
              <a:gd name="adj2" fmla="val 118407"/>
            </a:avLst>
          </a:prstGeom>
          <a:solidFill>
            <a:schemeClr val="accent1"/>
          </a:solidFill>
          <a:ln w="9525">
            <a:solidFill>
              <a:schemeClr val="tx1"/>
            </a:solidFill>
            <a:miter lim="800000"/>
            <a:headEnd/>
            <a:tailEnd/>
          </a:ln>
        </p:spPr>
        <p:txBody>
          <a:bodyPr wrap="none" anchor="ctr"/>
          <a:lstStyle/>
          <a:p>
            <a:endParaRPr lang="zh-CN" altLang="zh-CN"/>
          </a:p>
        </p:txBody>
      </p:sp>
      <p:sp>
        <p:nvSpPr>
          <p:cNvPr id="106531" name="AutoShape 35"/>
          <p:cNvSpPr>
            <a:spLocks noChangeArrowheads="1"/>
          </p:cNvSpPr>
          <p:nvPr/>
        </p:nvSpPr>
        <p:spPr bwMode="auto">
          <a:xfrm>
            <a:off x="5435600" y="4365625"/>
            <a:ext cx="1368425" cy="288925"/>
          </a:xfrm>
          <a:prstGeom prst="rightArrow">
            <a:avLst>
              <a:gd name="adj1" fmla="val 50000"/>
              <a:gd name="adj2" fmla="val 118407"/>
            </a:avLst>
          </a:prstGeom>
          <a:solidFill>
            <a:schemeClr val="accent1"/>
          </a:solidFill>
          <a:ln w="9525">
            <a:solidFill>
              <a:schemeClr val="tx1"/>
            </a:solidFill>
            <a:miter lim="800000"/>
            <a:headEnd/>
            <a:tailEnd/>
          </a:ln>
        </p:spPr>
        <p:txBody>
          <a:bodyPr wrap="none" anchor="ctr"/>
          <a:lstStyle/>
          <a:p>
            <a:endParaRPr lang="zh-CN" altLang="zh-CN"/>
          </a:p>
        </p:txBody>
      </p:sp>
      <p:sp>
        <p:nvSpPr>
          <p:cNvPr id="106532" name="Text Box 36"/>
          <p:cNvSpPr txBox="1">
            <a:spLocks noChangeArrowheads="1"/>
          </p:cNvSpPr>
          <p:nvPr/>
        </p:nvSpPr>
        <p:spPr bwMode="auto">
          <a:xfrm>
            <a:off x="971550" y="4935538"/>
            <a:ext cx="7243763" cy="830262"/>
          </a:xfrm>
          <a:prstGeom prst="rect">
            <a:avLst/>
          </a:prstGeom>
          <a:noFill/>
          <a:ln w="9525">
            <a:noFill/>
            <a:miter lim="800000"/>
            <a:headEnd/>
            <a:tailEnd/>
          </a:ln>
        </p:spPr>
        <p:txBody>
          <a:bodyPr>
            <a:spAutoFit/>
          </a:bodyPr>
          <a:lstStyle/>
          <a:p>
            <a:r>
              <a:rPr lang="zh-CN" altLang="en-US" sz="2400" dirty="0">
                <a:latin typeface="Tahoma" pitchFamily="34" charset="0"/>
                <a:ea typeface="黑体" pitchFamily="49" charset="-122"/>
              </a:rPr>
              <a:t>网络接入模块负责做与</a:t>
            </a:r>
            <a:r>
              <a:rPr lang="zh-CN" altLang="en-US" sz="2400" dirty="0">
                <a:solidFill>
                  <a:srgbClr val="FF0000"/>
                </a:solidFill>
                <a:latin typeface="Tahoma" pitchFamily="34" charset="0"/>
                <a:ea typeface="黑体" pitchFamily="49" charset="-122"/>
              </a:rPr>
              <a:t>网络接口细节</a:t>
            </a:r>
            <a:r>
              <a:rPr lang="zh-CN" altLang="en-US" sz="2400" dirty="0">
                <a:latin typeface="Tahoma" pitchFamily="34" charset="0"/>
                <a:ea typeface="黑体" pitchFamily="49" charset="-122"/>
              </a:rPr>
              <a:t>有关的工作。例如，规定传输的帧格式，帧的最大长度等。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51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1000"/>
                                  </p:stCondLst>
                                  <p:childTnLst>
                                    <p:set>
                                      <p:cBhvr>
                                        <p:cTn id="13" dur="1" fill="hold">
                                          <p:stCondLst>
                                            <p:cond delay="0"/>
                                          </p:stCondLst>
                                        </p:cTn>
                                        <p:tgtEl>
                                          <p:spTgt spid="106517"/>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0" nodeType="afterEffect">
                                  <p:stCondLst>
                                    <p:cond delay="1000"/>
                                  </p:stCondLst>
                                  <p:childTnLst>
                                    <p:set>
                                      <p:cBhvr>
                                        <p:cTn id="16" dur="1" fill="hold">
                                          <p:stCondLst>
                                            <p:cond delay="0"/>
                                          </p:stCondLst>
                                        </p:cTn>
                                        <p:tgtEl>
                                          <p:spTgt spid="106530"/>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grpId="0" nodeType="afterEffect">
                                  <p:stCondLst>
                                    <p:cond delay="1000"/>
                                  </p:stCondLst>
                                  <p:childTnLst>
                                    <p:set>
                                      <p:cBhvr>
                                        <p:cTn id="19" dur="1" fill="hold">
                                          <p:stCondLst>
                                            <p:cond delay="0"/>
                                          </p:stCondLst>
                                        </p:cTn>
                                        <p:tgtEl>
                                          <p:spTgt spid="106531"/>
                                        </p:tgtEl>
                                        <p:attrNameLst>
                                          <p:attrName>style.visibility</p:attrName>
                                        </p:attrNameLst>
                                      </p:cBhvr>
                                      <p:to>
                                        <p:strVal val="visible"/>
                                      </p:to>
                                    </p:set>
                                  </p:childTnLst>
                                </p:cTn>
                              </p:par>
                            </p:childTnLst>
                          </p:cTn>
                        </p:par>
                        <p:par>
                          <p:cTn id="20" fill="hold">
                            <p:stCondLst>
                              <p:cond delay="3000"/>
                            </p:stCondLst>
                            <p:childTnLst>
                              <p:par>
                                <p:cTn id="21" presetID="1" presetClass="entr" presetSubtype="0" fill="hold" grpId="0" nodeType="afterEffect">
                                  <p:stCondLst>
                                    <p:cond delay="1000"/>
                                  </p:stCondLst>
                                  <p:childTnLst>
                                    <p:set>
                                      <p:cBhvr>
                                        <p:cTn id="22" dur="1" fill="hold">
                                          <p:stCondLst>
                                            <p:cond delay="0"/>
                                          </p:stCondLst>
                                        </p:cTn>
                                        <p:tgtEl>
                                          <p:spTgt spid="106518"/>
                                        </p:tgtEl>
                                        <p:attrNameLst>
                                          <p:attrName>style.visibility</p:attrName>
                                        </p:attrNameLst>
                                      </p:cBhvr>
                                      <p:to>
                                        <p:strVal val="visible"/>
                                      </p:to>
                                    </p:set>
                                  </p:childTnLst>
                                </p:cTn>
                              </p:par>
                            </p:childTnLst>
                          </p:cTn>
                        </p:par>
                        <p:par>
                          <p:cTn id="23" fill="hold">
                            <p:stCondLst>
                              <p:cond delay="4000"/>
                            </p:stCondLst>
                            <p:childTnLst>
                              <p:par>
                                <p:cTn id="24" presetID="1" presetClass="entr" presetSubtype="0" fill="hold" grpId="0" nodeType="afterEffect">
                                  <p:stCondLst>
                                    <p:cond delay="1000"/>
                                  </p:stCondLst>
                                  <p:childTnLst>
                                    <p:set>
                                      <p:cBhvr>
                                        <p:cTn id="25" dur="1" fill="hold">
                                          <p:stCondLst>
                                            <p:cond delay="0"/>
                                          </p:stCondLst>
                                        </p:cTn>
                                        <p:tgtEl>
                                          <p:spTgt spid="106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10" grpId="0" animBg="1"/>
      <p:bldP spid="106511" grpId="0" animBg="1"/>
      <p:bldP spid="106517" grpId="0" animBg="1"/>
      <p:bldP spid="106518" grpId="0" animBg="1"/>
      <p:bldP spid="106530" grpId="0" animBg="1"/>
      <p:bldP spid="106531" grpId="0" animBg="1"/>
      <p:bldP spid="106532"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57200" y="188640"/>
            <a:ext cx="8368811" cy="597154"/>
          </a:xfrm>
        </p:spPr>
        <p:txBody>
          <a:bodyPr/>
          <a:lstStyle/>
          <a:p>
            <a:pPr algn="ctr"/>
            <a:r>
              <a:rPr lang="zh-CN" altLang="en-US" dirty="0"/>
              <a:t>分层的好处与缺点 </a:t>
            </a:r>
          </a:p>
        </p:txBody>
      </p:sp>
      <p:sp>
        <p:nvSpPr>
          <p:cNvPr id="2" name="文本占位符 1"/>
          <p:cNvSpPr>
            <a:spLocks noGrp="1"/>
          </p:cNvSpPr>
          <p:nvPr>
            <p:ph type="body" idx="1"/>
          </p:nvPr>
        </p:nvSpPr>
        <p:spPr>
          <a:xfrm>
            <a:off x="428596" y="1142984"/>
            <a:ext cx="4141385" cy="639762"/>
          </a:xfrm>
          <a:solidFill>
            <a:srgbClr val="FFFF66"/>
          </a:solidFill>
          <a:ln>
            <a:solidFill>
              <a:srgbClr val="000099"/>
            </a:solidFill>
          </a:ln>
        </p:spPr>
        <p:txBody>
          <a:bodyPr anchor="ctr"/>
          <a:lstStyle/>
          <a:p>
            <a:r>
              <a:rPr lang="zh-CN" altLang="en-US" dirty="0">
                <a:solidFill>
                  <a:srgbClr val="FF0000"/>
                </a:solidFill>
              </a:rPr>
              <a:t>好处</a:t>
            </a:r>
            <a:r>
              <a:rPr lang="en-US" altLang="zh-CN" b="0" dirty="0"/>
              <a:t>(merits)</a:t>
            </a:r>
            <a:endParaRPr lang="zh-CN" altLang="en-US" b="0" dirty="0"/>
          </a:p>
        </p:txBody>
      </p:sp>
      <p:sp>
        <p:nvSpPr>
          <p:cNvPr id="110595" name="Rectangle 3"/>
          <p:cNvSpPr>
            <a:spLocks noGrp="1" noChangeArrowheads="1"/>
          </p:cNvSpPr>
          <p:nvPr>
            <p:ph sz="half" idx="2"/>
          </p:nvPr>
        </p:nvSpPr>
        <p:spPr>
          <a:xfrm>
            <a:off x="428596" y="1844824"/>
            <a:ext cx="4141385" cy="4292770"/>
          </a:xfrm>
          <a:ln>
            <a:solidFill>
              <a:srgbClr val="000099"/>
            </a:solidFill>
          </a:ln>
        </p:spPr>
        <p:txBody>
          <a:bodyPr/>
          <a:lstStyle/>
          <a:p>
            <a:r>
              <a:rPr lang="zh-CN" altLang="en-US" sz="2400" b="0" dirty="0"/>
              <a:t>各层之间是独立的。</a:t>
            </a:r>
          </a:p>
          <a:p>
            <a:endParaRPr lang="en-US" altLang="zh-CN" sz="2400" b="0" dirty="0"/>
          </a:p>
          <a:p>
            <a:r>
              <a:rPr lang="zh-CN" altLang="en-US" sz="2400" b="0" dirty="0"/>
              <a:t>灵活性好。</a:t>
            </a:r>
          </a:p>
          <a:p>
            <a:endParaRPr lang="en-US" altLang="zh-CN" sz="2400" b="0" dirty="0"/>
          </a:p>
          <a:p>
            <a:r>
              <a:rPr lang="zh-CN" altLang="en-US" sz="2400" b="0" dirty="0"/>
              <a:t>结构上可分割开。</a:t>
            </a:r>
          </a:p>
          <a:p>
            <a:endParaRPr lang="en-US" altLang="zh-CN" sz="2400" b="0" dirty="0"/>
          </a:p>
          <a:p>
            <a:r>
              <a:rPr lang="zh-CN" altLang="en-US" sz="2400" b="0" dirty="0"/>
              <a:t>易于实现</a:t>
            </a:r>
            <a:r>
              <a:rPr lang="zh-CN" altLang="en-US" sz="2400" b="0" dirty="0">
                <a:solidFill>
                  <a:srgbClr val="FF0000"/>
                </a:solidFill>
              </a:rPr>
              <a:t>和</a:t>
            </a:r>
            <a:r>
              <a:rPr lang="zh-CN" altLang="en-US" sz="2400" b="0" dirty="0"/>
              <a:t>维护。</a:t>
            </a:r>
          </a:p>
          <a:p>
            <a:endParaRPr lang="en-US" altLang="zh-CN" sz="2400" b="0" dirty="0"/>
          </a:p>
          <a:p>
            <a:r>
              <a:rPr lang="zh-CN" altLang="en-US" sz="2400" b="0" dirty="0"/>
              <a:t>能促进标准化工作。  </a:t>
            </a:r>
          </a:p>
        </p:txBody>
      </p:sp>
      <p:sp>
        <p:nvSpPr>
          <p:cNvPr id="3" name="文本占位符 2"/>
          <p:cNvSpPr>
            <a:spLocks noGrp="1"/>
          </p:cNvSpPr>
          <p:nvPr>
            <p:ph type="body" sz="quarter" idx="3"/>
          </p:nvPr>
        </p:nvSpPr>
        <p:spPr>
          <a:xfrm>
            <a:off x="4711739" y="1142984"/>
            <a:ext cx="4146541" cy="639762"/>
          </a:xfrm>
          <a:solidFill>
            <a:srgbClr val="FFFF66"/>
          </a:solidFill>
          <a:ln>
            <a:solidFill>
              <a:srgbClr val="000099"/>
            </a:solidFill>
          </a:ln>
        </p:spPr>
        <p:txBody>
          <a:bodyPr/>
          <a:lstStyle/>
          <a:p>
            <a:r>
              <a:rPr lang="zh-CN" altLang="en-US" dirty="0">
                <a:solidFill>
                  <a:srgbClr val="0000CC"/>
                </a:solidFill>
              </a:rPr>
              <a:t>缺点</a:t>
            </a:r>
            <a:r>
              <a:rPr lang="en-US" altLang="zh-CN" b="0" dirty="0"/>
              <a:t>(demerits)</a:t>
            </a:r>
            <a:endParaRPr lang="zh-CN" altLang="en-US" b="0" dirty="0"/>
          </a:p>
        </p:txBody>
      </p:sp>
      <p:sp>
        <p:nvSpPr>
          <p:cNvPr id="4" name="内容占位符 3"/>
          <p:cNvSpPr>
            <a:spLocks noGrp="1"/>
          </p:cNvSpPr>
          <p:nvPr>
            <p:ph sz="quarter" idx="4"/>
          </p:nvPr>
        </p:nvSpPr>
        <p:spPr>
          <a:xfrm>
            <a:off x="4711739" y="1844824"/>
            <a:ext cx="4146541" cy="4292770"/>
          </a:xfrm>
          <a:ln>
            <a:solidFill>
              <a:srgbClr val="000099"/>
            </a:solidFill>
          </a:ln>
        </p:spPr>
        <p:txBody>
          <a:bodyPr/>
          <a:lstStyle/>
          <a:p>
            <a:r>
              <a:rPr lang="zh-CN" altLang="en-US" sz="2400" b="0" dirty="0"/>
              <a:t>降低效率。</a:t>
            </a:r>
            <a:endParaRPr lang="en-US" altLang="zh-CN" sz="2400" b="0" dirty="0"/>
          </a:p>
          <a:p>
            <a:endParaRPr lang="en-US" altLang="zh-CN" sz="2400" dirty="0"/>
          </a:p>
          <a:p>
            <a:r>
              <a:rPr lang="zh-CN" altLang="zh-CN" sz="2400" b="0" dirty="0"/>
              <a:t>有些功能会在不同的层次中重复出现，因而产生了额外开销</a:t>
            </a:r>
            <a:r>
              <a:rPr lang="en-US" altLang="zh-CN" sz="2400" b="0" dirty="0"/>
              <a:t> (extra overhead)</a:t>
            </a:r>
            <a:r>
              <a:rPr lang="zh-CN" altLang="en-US" sz="2400" b="0" dirty="0"/>
              <a:t>。</a:t>
            </a:r>
          </a:p>
        </p:txBody>
      </p:sp>
    </p:spTree>
    <p:extLst>
      <p:ext uri="{BB962C8B-B14F-4D97-AF65-F5344CB8AC3E}">
        <p14:creationId xmlns:p14="http://schemas.microsoft.com/office/powerpoint/2010/main" xmlns="" val="427829987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22" name="Rectangle 2"/>
          <p:cNvSpPr>
            <a:spLocks noGrp="1" noChangeArrowheads="1"/>
          </p:cNvSpPr>
          <p:nvPr>
            <p:ph type="title"/>
          </p:nvPr>
        </p:nvSpPr>
        <p:spPr/>
        <p:txBody>
          <a:bodyPr/>
          <a:lstStyle/>
          <a:p>
            <a:r>
              <a:rPr lang="zh-CN" altLang="en-US" dirty="0"/>
              <a:t>层数多少要适当 </a:t>
            </a:r>
          </a:p>
        </p:txBody>
      </p:sp>
      <p:sp>
        <p:nvSpPr>
          <p:cNvPr id="111619" name="Rectangle 3"/>
          <p:cNvSpPr>
            <a:spLocks noGrp="1" noChangeArrowheads="1"/>
          </p:cNvSpPr>
          <p:nvPr>
            <p:ph idx="1"/>
          </p:nvPr>
        </p:nvSpPr>
        <p:spPr/>
        <p:txBody>
          <a:bodyPr/>
          <a:lstStyle/>
          <a:p>
            <a:r>
              <a:rPr lang="zh-CN" altLang="en-US" dirty="0"/>
              <a:t>若层数太少，就会使每一层的协议太复杂。</a:t>
            </a:r>
          </a:p>
          <a:p>
            <a:endParaRPr lang="zh-CN" altLang="en-US" dirty="0"/>
          </a:p>
          <a:p>
            <a:r>
              <a:rPr lang="zh-CN" altLang="en-US" dirty="0"/>
              <a:t>层数太多又会</a:t>
            </a:r>
            <a:r>
              <a:rPr lang="zh-CN" altLang="en-US" dirty="0">
                <a:solidFill>
                  <a:srgbClr val="C00000"/>
                </a:solidFill>
              </a:rPr>
              <a:t>在</a:t>
            </a:r>
            <a:r>
              <a:rPr lang="zh-CN" altLang="en-US" dirty="0"/>
              <a:t>描述和综合各层功能的</a:t>
            </a:r>
            <a:r>
              <a:rPr lang="zh-CN" altLang="en-US" u="sng" dirty="0"/>
              <a:t>系统工程任务</a:t>
            </a:r>
            <a:r>
              <a:rPr lang="zh-CN" altLang="en-US" dirty="0">
                <a:solidFill>
                  <a:srgbClr val="C00000"/>
                </a:solidFill>
              </a:rPr>
              <a:t>时</a:t>
            </a:r>
            <a:r>
              <a:rPr lang="zh-CN" altLang="en-US" dirty="0"/>
              <a:t>遇到较多的困难。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16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algn="ctr"/>
            <a:r>
              <a:rPr lang="zh-CN" altLang="zh-CN" dirty="0"/>
              <a:t>各层完成的主要功能</a:t>
            </a:r>
            <a:endParaRPr lang="zh-CN" altLang="en-US" dirty="0"/>
          </a:p>
        </p:txBody>
      </p:sp>
      <p:sp>
        <p:nvSpPr>
          <p:cNvPr id="111619" name="Rectangle 3"/>
          <p:cNvSpPr>
            <a:spLocks noGrp="1" noChangeArrowheads="1"/>
          </p:cNvSpPr>
          <p:nvPr>
            <p:ph idx="1"/>
          </p:nvPr>
        </p:nvSpPr>
        <p:spPr/>
        <p:txBody>
          <a:bodyPr/>
          <a:lstStyle/>
          <a:p>
            <a:pPr>
              <a:buNone/>
            </a:pPr>
            <a:r>
              <a:rPr lang="zh-CN" altLang="zh-CN" dirty="0">
                <a:solidFill>
                  <a:srgbClr val="FF0000"/>
                </a:solidFill>
              </a:rPr>
              <a:t>① 差错控制</a:t>
            </a:r>
            <a:r>
              <a:rPr lang="zh-CN" altLang="en-US" dirty="0">
                <a:solidFill>
                  <a:srgbClr val="FF0000"/>
                </a:solidFill>
              </a:rPr>
              <a:t>：</a:t>
            </a:r>
            <a:r>
              <a:rPr lang="zh-CN" altLang="zh-CN" dirty="0"/>
              <a:t>使相应层次</a:t>
            </a:r>
            <a:r>
              <a:rPr lang="zh-CN" altLang="zh-CN" dirty="0">
                <a:solidFill>
                  <a:srgbClr val="FF0000"/>
                </a:solidFill>
              </a:rPr>
              <a:t>对等方</a:t>
            </a:r>
            <a:r>
              <a:rPr lang="zh-CN" altLang="zh-CN" dirty="0"/>
              <a:t>的通信更加可靠。</a:t>
            </a:r>
          </a:p>
          <a:p>
            <a:pPr>
              <a:buNone/>
            </a:pPr>
            <a:r>
              <a:rPr lang="zh-CN" altLang="zh-CN" dirty="0">
                <a:solidFill>
                  <a:srgbClr val="FF0000"/>
                </a:solidFill>
              </a:rPr>
              <a:t>② 流量控制</a:t>
            </a:r>
            <a:r>
              <a:rPr lang="zh-CN" altLang="en-US" dirty="0">
                <a:solidFill>
                  <a:srgbClr val="FF0000"/>
                </a:solidFill>
              </a:rPr>
              <a:t>：</a:t>
            </a:r>
            <a:r>
              <a:rPr lang="zh-CN" altLang="zh-CN" dirty="0"/>
              <a:t>发送端的发送速率必须使接收端来得及接收，不要太快。</a:t>
            </a:r>
          </a:p>
          <a:p>
            <a:endParaRPr lang="en-US" altLang="zh-CN" dirty="0">
              <a:solidFill>
                <a:srgbClr val="FF0000"/>
              </a:solidFill>
            </a:endParaRPr>
          </a:p>
          <a:p>
            <a:pPr>
              <a:buNone/>
            </a:pPr>
            <a:r>
              <a:rPr lang="zh-CN" altLang="zh-CN" dirty="0">
                <a:solidFill>
                  <a:srgbClr val="FF0000"/>
                </a:solidFill>
              </a:rPr>
              <a:t>③ 分段和重</a:t>
            </a:r>
            <a:r>
              <a:rPr lang="zh-CN" altLang="zh-CN" dirty="0" smtClean="0">
                <a:solidFill>
                  <a:srgbClr val="FF0000"/>
                </a:solidFill>
              </a:rPr>
              <a:t>装</a:t>
            </a:r>
            <a:r>
              <a:rPr lang="zh-CN" altLang="en-US" dirty="0" smtClean="0">
                <a:solidFill>
                  <a:srgbClr val="FF0000"/>
                </a:solidFill>
              </a:rPr>
              <a:t>：</a:t>
            </a:r>
            <a:r>
              <a:rPr lang="zh-CN" altLang="zh-CN" dirty="0"/>
              <a:t>发送端将要发送的数据块划分为更小的单位，在接收端将其还原。</a:t>
            </a:r>
          </a:p>
          <a:p>
            <a:endParaRPr lang="en-US" altLang="zh-CN" dirty="0">
              <a:solidFill>
                <a:srgbClr val="FF0000"/>
              </a:solidFill>
            </a:endParaRPr>
          </a:p>
          <a:p>
            <a:pPr>
              <a:buNone/>
            </a:pPr>
            <a:r>
              <a:rPr lang="zh-CN" altLang="zh-CN" dirty="0">
                <a:solidFill>
                  <a:srgbClr val="FF0000"/>
                </a:solidFill>
              </a:rPr>
              <a:t>④ 复用和分用</a:t>
            </a:r>
            <a:r>
              <a:rPr lang="zh-CN" altLang="en-US" dirty="0">
                <a:solidFill>
                  <a:srgbClr val="FF0000"/>
                </a:solidFill>
              </a:rPr>
              <a:t>：</a:t>
            </a:r>
            <a:r>
              <a:rPr lang="zh-CN" altLang="zh-CN" dirty="0"/>
              <a:t>发送端几个高层会话</a:t>
            </a:r>
            <a:r>
              <a:rPr lang="zh-CN" altLang="zh-CN" dirty="0">
                <a:solidFill>
                  <a:srgbClr val="FF0000"/>
                </a:solidFill>
              </a:rPr>
              <a:t>复用</a:t>
            </a:r>
            <a:r>
              <a:rPr lang="zh-CN" altLang="zh-CN" dirty="0"/>
              <a:t>一条低层的连接，在接收端再进行分用。</a:t>
            </a:r>
          </a:p>
          <a:p>
            <a:endParaRPr lang="en-US" altLang="zh-CN" dirty="0">
              <a:solidFill>
                <a:srgbClr val="FF0000"/>
              </a:solidFill>
            </a:endParaRPr>
          </a:p>
          <a:p>
            <a:pPr>
              <a:buNone/>
            </a:pPr>
            <a:r>
              <a:rPr lang="zh-CN" altLang="zh-CN" dirty="0">
                <a:solidFill>
                  <a:srgbClr val="FF0000"/>
                </a:solidFill>
              </a:rPr>
              <a:t>⑤ 连接建立和释放</a:t>
            </a:r>
            <a:r>
              <a:rPr lang="zh-CN" altLang="en-US" dirty="0">
                <a:solidFill>
                  <a:srgbClr val="FF0000"/>
                </a:solidFill>
              </a:rPr>
              <a:t>：</a:t>
            </a:r>
            <a:r>
              <a:rPr lang="zh-CN" altLang="zh-CN" dirty="0"/>
              <a:t>交换数据前先建立一条逻辑连接，数据传送结束后释放连接。</a:t>
            </a:r>
          </a:p>
          <a:p>
            <a:pPr>
              <a:buNone/>
            </a:pPr>
            <a:endParaRPr lang="zh-CN" altLang="en-US" sz="2800" dirty="0"/>
          </a:p>
        </p:txBody>
      </p:sp>
    </p:spTree>
    <p:extLst>
      <p:ext uri="{BB962C8B-B14F-4D97-AF65-F5344CB8AC3E}">
        <p14:creationId xmlns:p14="http://schemas.microsoft.com/office/powerpoint/2010/main" xmlns="" val="374745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16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16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16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16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idx="4294967295"/>
          </p:nvPr>
        </p:nvSpPr>
        <p:spPr/>
        <p:txBody>
          <a:bodyPr/>
          <a:lstStyle/>
          <a:p>
            <a:r>
              <a:rPr lang="zh-CN" altLang="en-US" dirty="0"/>
              <a:t>计算机网络的体系结构 </a:t>
            </a:r>
          </a:p>
        </p:txBody>
      </p:sp>
      <p:sp>
        <p:nvSpPr>
          <p:cNvPr id="112643" name="Rectangle 3"/>
          <p:cNvSpPr>
            <a:spLocks noGrp="1" noChangeArrowheads="1"/>
          </p:cNvSpPr>
          <p:nvPr>
            <p:ph type="body" idx="4294967295"/>
          </p:nvPr>
        </p:nvSpPr>
        <p:spPr>
          <a:xfrm>
            <a:off x="285750" y="1028700"/>
            <a:ext cx="8572500" cy="5114925"/>
          </a:xfrm>
        </p:spPr>
        <p:txBody>
          <a:bodyPr/>
          <a:lstStyle/>
          <a:p>
            <a:r>
              <a:rPr lang="zh-CN" altLang="en-US" dirty="0"/>
              <a:t>计算机网络的</a:t>
            </a:r>
            <a:r>
              <a:rPr lang="zh-CN" altLang="en-US" dirty="0">
                <a:solidFill>
                  <a:schemeClr val="hlink"/>
                </a:solidFill>
              </a:rPr>
              <a:t>体系结构</a:t>
            </a:r>
            <a:r>
              <a:rPr lang="en-US" altLang="zh-CN" dirty="0"/>
              <a:t>(architecture)</a:t>
            </a:r>
            <a:r>
              <a:rPr lang="zh-CN" altLang="en-US" dirty="0"/>
              <a:t>是计算机网络的各层及其协议的集合。 </a:t>
            </a:r>
          </a:p>
          <a:p>
            <a:endParaRPr lang="zh-CN" altLang="en-US" dirty="0"/>
          </a:p>
          <a:p>
            <a:r>
              <a:rPr lang="zh-CN" altLang="en-US" dirty="0"/>
              <a:t>体系结构就是这个计算机网络及其部件所应完成的功能的</a:t>
            </a:r>
            <a:r>
              <a:rPr lang="zh-CN" altLang="en-US" dirty="0">
                <a:solidFill>
                  <a:schemeClr val="hlink"/>
                </a:solidFill>
              </a:rPr>
              <a:t>精确定义</a:t>
            </a:r>
            <a:r>
              <a:rPr lang="zh-CN" altLang="en-US" dirty="0"/>
              <a:t>。</a:t>
            </a:r>
          </a:p>
          <a:p>
            <a:endParaRPr lang="zh-CN" altLang="en-US" dirty="0">
              <a:solidFill>
                <a:schemeClr val="hlink"/>
              </a:solidFill>
            </a:endParaRPr>
          </a:p>
          <a:p>
            <a:r>
              <a:rPr lang="zh-CN" altLang="en-US" dirty="0">
                <a:solidFill>
                  <a:schemeClr val="hlink"/>
                </a:solidFill>
              </a:rPr>
              <a:t>实现</a:t>
            </a:r>
            <a:r>
              <a:rPr lang="en-US" altLang="zh-CN" dirty="0"/>
              <a:t>(implementation)</a:t>
            </a:r>
            <a:r>
              <a:rPr lang="zh-CN" altLang="en-US" dirty="0"/>
              <a:t>是遵循这种体系结构的前提下用何种</a:t>
            </a:r>
            <a:r>
              <a:rPr lang="zh-CN" altLang="en-US" dirty="0">
                <a:solidFill>
                  <a:schemeClr val="hlink"/>
                </a:solidFill>
              </a:rPr>
              <a:t>硬件或软件</a:t>
            </a:r>
            <a:r>
              <a:rPr lang="zh-CN" altLang="en-US" dirty="0"/>
              <a:t>完成这些功能的问题。</a:t>
            </a:r>
          </a:p>
          <a:p>
            <a:endParaRPr lang="zh-CN" altLang="en-US" dirty="0"/>
          </a:p>
          <a:p>
            <a:r>
              <a:rPr lang="zh-CN" altLang="en-US" dirty="0"/>
              <a:t>体系结构是抽象的，而实现则是具体的，是真正在运行的计算机硬件和软件。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build="p"/>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4"/>
          <p:cNvSpPr>
            <a:spLocks noGrp="1" noChangeArrowheads="1"/>
          </p:cNvSpPr>
          <p:nvPr>
            <p:ph type="title" idx="4294967295"/>
          </p:nvPr>
        </p:nvSpPr>
        <p:spPr/>
        <p:txBody>
          <a:bodyPr/>
          <a:lstStyle/>
          <a:p>
            <a:r>
              <a:rPr lang="zh-CN" altLang="en-US" dirty="0"/>
              <a:t>第</a:t>
            </a:r>
            <a:r>
              <a:rPr lang="en-US" altLang="zh-CN" dirty="0"/>
              <a:t>1</a:t>
            </a:r>
            <a:r>
              <a:rPr lang="zh-CN" altLang="en-US" dirty="0"/>
              <a:t>章 概述</a:t>
            </a:r>
          </a:p>
        </p:txBody>
      </p:sp>
      <p:sp>
        <p:nvSpPr>
          <p:cNvPr id="490499" name="Rectangle 5"/>
          <p:cNvSpPr>
            <a:spLocks noGrp="1" noChangeArrowheads="1"/>
          </p:cNvSpPr>
          <p:nvPr>
            <p:ph type="body" sz="half" idx="4294967295"/>
          </p:nvPr>
        </p:nvSpPr>
        <p:spPr>
          <a:xfrm>
            <a:off x="330200" y="1028700"/>
            <a:ext cx="4398746" cy="5148263"/>
          </a:xfrm>
        </p:spPr>
        <p:txBody>
          <a:bodyPr/>
          <a:lstStyle/>
          <a:p>
            <a:pPr>
              <a:buFontTx/>
              <a:buNone/>
            </a:pPr>
            <a:r>
              <a:rPr lang="en-US" altLang="zh-CN" sz="2000" dirty="0"/>
              <a:t>1.1 </a:t>
            </a:r>
            <a:r>
              <a:rPr lang="zh-CN" altLang="en-US" sz="2000" dirty="0"/>
              <a:t>计算机网络在信息时代中的作用</a:t>
            </a:r>
          </a:p>
          <a:p>
            <a:pPr>
              <a:buFontTx/>
              <a:buNone/>
            </a:pPr>
            <a:endParaRPr lang="en-US" altLang="zh-CN" sz="2000" dirty="0"/>
          </a:p>
          <a:p>
            <a:pPr>
              <a:buFontTx/>
              <a:buNone/>
            </a:pPr>
            <a:r>
              <a:rPr lang="en-US" altLang="zh-CN" sz="2000" dirty="0"/>
              <a:t>1.2 </a:t>
            </a:r>
            <a:r>
              <a:rPr lang="zh-CN" altLang="en-US" sz="2000" dirty="0"/>
              <a:t>互联网概述</a:t>
            </a:r>
          </a:p>
          <a:p>
            <a:r>
              <a:rPr lang="zh-CN" altLang="en-US" sz="2000" dirty="0"/>
              <a:t>网络的网络</a:t>
            </a:r>
          </a:p>
          <a:p>
            <a:r>
              <a:rPr lang="zh-CN" altLang="en-US" sz="2000" dirty="0"/>
              <a:t>互联网基础结构发展的三个阶段</a:t>
            </a:r>
          </a:p>
          <a:p>
            <a:r>
              <a:rPr lang="zh-CN" altLang="en-US" sz="2000" dirty="0"/>
              <a:t>互联网的标准化工作</a:t>
            </a:r>
          </a:p>
          <a:p>
            <a:pPr>
              <a:buFontTx/>
              <a:buNone/>
            </a:pPr>
            <a:endParaRPr lang="en-US" altLang="zh-CN" sz="2000" dirty="0"/>
          </a:p>
          <a:p>
            <a:pPr>
              <a:buFontTx/>
              <a:buNone/>
            </a:pPr>
            <a:r>
              <a:rPr lang="en-US" altLang="zh-CN" sz="2000" dirty="0"/>
              <a:t>1.3 </a:t>
            </a:r>
            <a:r>
              <a:rPr lang="zh-CN" altLang="en-US" sz="2000" dirty="0"/>
              <a:t>互联网的组成</a:t>
            </a:r>
          </a:p>
          <a:p>
            <a:r>
              <a:rPr lang="zh-CN" altLang="en-US" sz="2000" dirty="0"/>
              <a:t>互联网的边缘部分</a:t>
            </a:r>
          </a:p>
          <a:p>
            <a:r>
              <a:rPr lang="zh-CN" altLang="en-US" sz="2000" dirty="0"/>
              <a:t>互联网的核心部分</a:t>
            </a:r>
            <a:endParaRPr lang="en-US" altLang="zh-CN" sz="2000" dirty="0"/>
          </a:p>
          <a:p>
            <a:endParaRPr lang="zh-CN" altLang="en-US" sz="2000" dirty="0"/>
          </a:p>
          <a:p>
            <a:pPr>
              <a:buFontTx/>
              <a:buNone/>
            </a:pPr>
            <a:r>
              <a:rPr lang="en-US" altLang="zh-CN" sz="2000" dirty="0"/>
              <a:t>1.4 </a:t>
            </a:r>
            <a:r>
              <a:rPr lang="zh-CN" altLang="en-US" sz="2000" dirty="0"/>
              <a:t>计算机网络在我国的发展</a:t>
            </a:r>
          </a:p>
          <a:p>
            <a:pPr>
              <a:buFontTx/>
              <a:buNone/>
            </a:pPr>
            <a:endParaRPr lang="en-US" altLang="zh-CN" sz="2000" dirty="0"/>
          </a:p>
          <a:p>
            <a:pPr>
              <a:buFontTx/>
              <a:buNone/>
            </a:pPr>
            <a:r>
              <a:rPr lang="en-US" altLang="zh-CN" sz="2000" dirty="0"/>
              <a:t>1.5 </a:t>
            </a:r>
            <a:r>
              <a:rPr lang="zh-CN" altLang="en-US" sz="2000" dirty="0"/>
              <a:t>计算机网络的类别</a:t>
            </a:r>
          </a:p>
          <a:p>
            <a:pPr>
              <a:buFontTx/>
              <a:buNone/>
            </a:pPr>
            <a:endParaRPr lang="zh-CN" altLang="en-US" sz="2000" dirty="0"/>
          </a:p>
          <a:p>
            <a:endParaRPr lang="en-US" altLang="zh-CN" sz="2000" dirty="0"/>
          </a:p>
        </p:txBody>
      </p:sp>
      <p:sp>
        <p:nvSpPr>
          <p:cNvPr id="490500" name="Rectangle 6"/>
          <p:cNvSpPr>
            <a:spLocks noGrp="1" noChangeArrowheads="1"/>
          </p:cNvSpPr>
          <p:nvPr>
            <p:ph type="body" sz="half" idx="4294967295"/>
          </p:nvPr>
        </p:nvSpPr>
        <p:spPr>
          <a:xfrm>
            <a:off x="4728946" y="1039813"/>
            <a:ext cx="4165600" cy="5137150"/>
          </a:xfrm>
        </p:spPr>
        <p:txBody>
          <a:bodyPr/>
          <a:lstStyle/>
          <a:p>
            <a:pPr marL="342900" lvl="1" indent="-342900"/>
            <a:r>
              <a:rPr lang="zh-CN" altLang="en-US" sz="2000" dirty="0"/>
              <a:t>计算机网络的定义</a:t>
            </a:r>
            <a:endParaRPr lang="en-US" altLang="zh-CN" sz="2000" dirty="0"/>
          </a:p>
          <a:p>
            <a:pPr marL="342900" lvl="1" indent="-342900"/>
            <a:r>
              <a:rPr lang="zh-CN" altLang="en-US" sz="2000" dirty="0"/>
              <a:t>几种不同类别的网络</a:t>
            </a:r>
          </a:p>
          <a:p>
            <a:pPr>
              <a:buFontTx/>
              <a:buNone/>
            </a:pPr>
            <a:endParaRPr lang="en-US" altLang="zh-CN" sz="2000" dirty="0"/>
          </a:p>
          <a:p>
            <a:pPr>
              <a:buFontTx/>
              <a:buNone/>
            </a:pPr>
            <a:r>
              <a:rPr lang="en-US" altLang="zh-CN" sz="2000" dirty="0"/>
              <a:t>1.6 </a:t>
            </a:r>
            <a:r>
              <a:rPr lang="zh-CN" altLang="en-US" sz="2000" dirty="0"/>
              <a:t>计算机网络的性能</a:t>
            </a:r>
          </a:p>
          <a:p>
            <a:r>
              <a:rPr lang="zh-CN" altLang="en-US" sz="2000" dirty="0"/>
              <a:t>计算机网络的性能指标</a:t>
            </a:r>
          </a:p>
          <a:p>
            <a:r>
              <a:rPr lang="zh-CN" altLang="en-US" sz="2000" dirty="0"/>
              <a:t>计算机网络的非性能特征</a:t>
            </a:r>
          </a:p>
          <a:p>
            <a:pPr>
              <a:buFontTx/>
              <a:buNone/>
            </a:pPr>
            <a:endParaRPr lang="en-US" altLang="zh-CN" sz="2000" dirty="0"/>
          </a:p>
          <a:p>
            <a:pPr>
              <a:buNone/>
            </a:pPr>
            <a:r>
              <a:rPr lang="en-US" altLang="zh-CN" sz="2000" dirty="0"/>
              <a:t>1.7 </a:t>
            </a:r>
            <a:r>
              <a:rPr lang="zh-CN" altLang="en-US" sz="2000" dirty="0"/>
              <a:t>计算机网络的体系结构</a:t>
            </a:r>
          </a:p>
          <a:p>
            <a:r>
              <a:rPr lang="zh-CN" altLang="en-US" sz="2000" dirty="0"/>
              <a:t>计算机网络体系结构的形成</a:t>
            </a:r>
          </a:p>
          <a:p>
            <a:r>
              <a:rPr lang="zh-CN" altLang="en-US" sz="2000" dirty="0"/>
              <a:t>协议与划分层次</a:t>
            </a:r>
          </a:p>
          <a:p>
            <a:r>
              <a:rPr lang="zh-CN" altLang="en-US" sz="2000" dirty="0">
                <a:solidFill>
                  <a:srgbClr val="FF0000"/>
                </a:solidFill>
              </a:rPr>
              <a:t>具有五层协议的体系结构</a:t>
            </a:r>
          </a:p>
          <a:p>
            <a:r>
              <a:rPr lang="zh-CN" altLang="en-US" sz="2000" dirty="0"/>
              <a:t>实体、协议、服务和服务访问点</a:t>
            </a:r>
          </a:p>
          <a:p>
            <a:r>
              <a:rPr lang="en-US" altLang="zh-CN" sz="2000" dirty="0"/>
              <a:t>TCP/IP </a:t>
            </a:r>
            <a:r>
              <a:rPr lang="zh-CN" altLang="en-US" sz="2000" dirty="0"/>
              <a:t>的体系结构</a:t>
            </a:r>
          </a:p>
          <a:p>
            <a:pPr>
              <a:buFontTx/>
              <a:buNone/>
            </a:pPr>
            <a:endParaRPr lang="zh-CN" altLang="en-US" sz="2000" dirty="0"/>
          </a:p>
          <a:p>
            <a:endParaRPr lang="en-US" altLang="zh-CN" sz="2000" dirty="0"/>
          </a:p>
        </p:txBody>
      </p:sp>
    </p:spTree>
    <p:extLst>
      <p:ext uri="{BB962C8B-B14F-4D97-AF65-F5344CB8AC3E}">
        <p14:creationId xmlns:p14="http://schemas.microsoft.com/office/powerpoint/2010/main" xmlns="" val="31532287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zh-CN" altLang="zh-CN" dirty="0"/>
              <a:t>具有五层协议的体系结构</a:t>
            </a:r>
            <a:endParaRPr lang="zh-CN" altLang="en-US" dirty="0"/>
          </a:p>
        </p:txBody>
      </p:sp>
      <p:sp>
        <p:nvSpPr>
          <p:cNvPr id="113667" name="Rectangle 3"/>
          <p:cNvSpPr>
            <a:spLocks noGrp="1" noChangeArrowheads="1"/>
          </p:cNvSpPr>
          <p:nvPr>
            <p:ph idx="1"/>
          </p:nvPr>
        </p:nvSpPr>
        <p:spPr/>
        <p:txBody>
          <a:bodyPr/>
          <a:lstStyle/>
          <a:p>
            <a:r>
              <a:rPr lang="en-US" altLang="zh-CN" dirty="0"/>
              <a:t>OSI </a:t>
            </a:r>
            <a:r>
              <a:rPr lang="zh-CN" altLang="zh-CN" dirty="0"/>
              <a:t>的七层协议体系结构的概念清楚，理论也较完整，但它既复杂又不实用</a:t>
            </a:r>
            <a:r>
              <a:rPr lang="zh-CN" altLang="en-US" dirty="0"/>
              <a:t>。</a:t>
            </a:r>
            <a:endParaRPr lang="en-US" altLang="zh-CN" dirty="0"/>
          </a:p>
          <a:p>
            <a:endParaRPr lang="en-US" altLang="zh-CN" dirty="0"/>
          </a:p>
          <a:p>
            <a:r>
              <a:rPr lang="en-US" altLang="zh-CN" dirty="0"/>
              <a:t>TCP/IP </a:t>
            </a:r>
            <a:r>
              <a:rPr lang="zh-CN" altLang="en-US" dirty="0"/>
              <a:t>是四层体系结构：应用层、运输层、网际层和网络接口层。</a:t>
            </a:r>
            <a:endParaRPr lang="en-US" altLang="zh-CN" dirty="0"/>
          </a:p>
          <a:p>
            <a:endParaRPr lang="zh-CN" altLang="en-US" dirty="0"/>
          </a:p>
          <a:p>
            <a:r>
              <a:rPr lang="zh-CN" altLang="en-US" dirty="0"/>
              <a:t>但最下面的网络接口层并没有具体内容。</a:t>
            </a:r>
            <a:endParaRPr lang="en-US" altLang="zh-CN" dirty="0"/>
          </a:p>
          <a:p>
            <a:endParaRPr lang="zh-CN" altLang="en-US" dirty="0"/>
          </a:p>
          <a:p>
            <a:r>
              <a:rPr lang="zh-CN" altLang="en-US" dirty="0">
                <a:solidFill>
                  <a:srgbClr val="FF0000"/>
                </a:solidFill>
              </a:rPr>
              <a:t>因此往往采取折中的办法，即综合 </a:t>
            </a:r>
            <a:r>
              <a:rPr lang="en-US" altLang="zh-CN" dirty="0">
                <a:solidFill>
                  <a:srgbClr val="FF0000"/>
                </a:solidFill>
              </a:rPr>
              <a:t>OSI </a:t>
            </a:r>
            <a:r>
              <a:rPr lang="zh-CN" altLang="en-US" dirty="0">
                <a:solidFill>
                  <a:srgbClr val="FF0000"/>
                </a:solidFill>
              </a:rPr>
              <a:t>和</a:t>
            </a:r>
            <a:r>
              <a:rPr lang="zh-CN" altLang="en-US" sz="2000" dirty="0">
                <a:solidFill>
                  <a:srgbClr val="FF0000"/>
                </a:solidFill>
              </a:rPr>
              <a:t> </a:t>
            </a:r>
            <a:r>
              <a:rPr lang="en-US" altLang="zh-CN" dirty="0">
                <a:solidFill>
                  <a:srgbClr val="FF0000"/>
                </a:solidFill>
              </a:rPr>
              <a:t>TCP/IP</a:t>
            </a:r>
            <a:r>
              <a:rPr lang="en-US" altLang="zh-CN" sz="2000" dirty="0">
                <a:solidFill>
                  <a:srgbClr val="FF0000"/>
                </a:solidFill>
              </a:rPr>
              <a:t> </a:t>
            </a:r>
            <a:r>
              <a:rPr lang="zh-CN" altLang="en-US" dirty="0">
                <a:solidFill>
                  <a:srgbClr val="FF0000"/>
                </a:solidFill>
              </a:rPr>
              <a:t>的优点，采用一种只有五层协议的体系结构 。</a:t>
            </a:r>
            <a:r>
              <a:rPr lang="zh-CN" altLang="en-US" dirty="0">
                <a:solidFill>
                  <a:srgbClr val="0000CC"/>
                </a:solidFill>
              </a:rPr>
              <a:t> </a:t>
            </a:r>
          </a:p>
        </p:txBody>
      </p:sp>
    </p:spTree>
    <p:extLst>
      <p:ext uri="{BB962C8B-B14F-4D97-AF65-F5344CB8AC3E}">
        <p14:creationId xmlns:p14="http://schemas.microsoft.com/office/powerpoint/2010/main" xmlns="" val="12387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6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366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6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solidFill>
                  <a:srgbClr val="FF0000"/>
                </a:solidFill>
              </a:rPr>
              <a:t>Schematic Diagram five</a:t>
            </a:r>
            <a:r>
              <a:rPr lang="en-US" altLang="zh-CN" sz="2400" dirty="0"/>
              <a:t/>
            </a:r>
            <a:br>
              <a:rPr lang="en-US" altLang="zh-CN" sz="2400" dirty="0"/>
            </a:br>
            <a:r>
              <a:rPr lang="en-US" altLang="zh-CN" sz="2400" dirty="0"/>
              <a:t>Service Primitives</a:t>
            </a:r>
            <a:endParaRPr lang="zh-CN" altLang="en-US" sz="2400" dirty="0"/>
          </a:p>
        </p:txBody>
      </p:sp>
      <p:pic>
        <p:nvPicPr>
          <p:cNvPr id="1495042" name="Picture 2"/>
          <p:cNvPicPr>
            <a:picLocks noChangeAspect="1" noChangeArrowheads="1"/>
          </p:cNvPicPr>
          <p:nvPr/>
        </p:nvPicPr>
        <p:blipFill>
          <a:blip r:embed="rId3"/>
          <a:srcRect/>
          <a:stretch>
            <a:fillRect/>
          </a:stretch>
        </p:blipFill>
        <p:spPr bwMode="auto">
          <a:xfrm>
            <a:off x="214282" y="1714488"/>
            <a:ext cx="8501090" cy="3937881"/>
          </a:xfrm>
          <a:prstGeom prst="rect">
            <a:avLst/>
          </a:prstGeom>
          <a:noFill/>
          <a:ln w="9525">
            <a:noFill/>
            <a:miter lim="800000"/>
            <a:headEnd/>
            <a:tailEnd/>
          </a:ln>
          <a:effec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418" name="Rectangle 2"/>
          <p:cNvSpPr>
            <a:spLocks noGrp="1" noChangeArrowheads="1"/>
          </p:cNvSpPr>
          <p:nvPr>
            <p:ph type="title" idx="4294967295"/>
          </p:nvPr>
        </p:nvSpPr>
        <p:spPr>
          <a:xfrm>
            <a:off x="355600" y="203200"/>
            <a:ext cx="8420100" cy="654050"/>
          </a:xfrm>
        </p:spPr>
        <p:txBody>
          <a:bodyPr/>
          <a:lstStyle/>
          <a:p>
            <a:r>
              <a:rPr lang="en-US" altLang="zh-CN" dirty="0"/>
              <a:t>(a)</a:t>
            </a:r>
            <a:r>
              <a:rPr lang="zh-CN" altLang="en-US" dirty="0"/>
              <a:t>开放系统互联参考模型</a:t>
            </a:r>
          </a:p>
        </p:txBody>
      </p:sp>
      <p:sp>
        <p:nvSpPr>
          <p:cNvPr id="700419" name="Rectangle 3"/>
          <p:cNvSpPr>
            <a:spLocks noChangeArrowheads="1"/>
          </p:cNvSpPr>
          <p:nvPr/>
        </p:nvSpPr>
        <p:spPr bwMode="auto">
          <a:xfrm>
            <a:off x="685800" y="381000"/>
            <a:ext cx="7772400" cy="609600"/>
          </a:xfrm>
          <a:prstGeom prst="rect">
            <a:avLst/>
          </a:prstGeom>
          <a:noFill/>
          <a:ln w="9525">
            <a:noFill/>
            <a:miter lim="800000"/>
            <a:headEnd/>
            <a:tailEnd/>
          </a:ln>
        </p:spPr>
        <p:txBody>
          <a:bodyPr anchor="b"/>
          <a:lstStyle/>
          <a:p>
            <a:endParaRPr kumimoji="1" lang="zh-CN" altLang="zh-CN" sz="3600">
              <a:latin typeface="Tahoma" pitchFamily="34" charset="0"/>
            </a:endParaRPr>
          </a:p>
        </p:txBody>
      </p:sp>
      <p:graphicFrame>
        <p:nvGraphicFramePr>
          <p:cNvPr id="700420" name="Object 4"/>
          <p:cNvGraphicFramePr>
            <a:graphicFrameLocks noGrp="1" noChangeAspect="1"/>
          </p:cNvGraphicFramePr>
          <p:nvPr>
            <p:ph idx="4294967295"/>
          </p:nvPr>
        </p:nvGraphicFramePr>
        <p:xfrm>
          <a:off x="428625" y="1143000"/>
          <a:ext cx="8064500" cy="4897438"/>
        </p:xfrm>
        <a:graphic>
          <a:graphicData uri="http://schemas.openxmlformats.org/presentationml/2006/ole">
            <p:oleObj spid="_x0000_s700446" name="Visio" r:id="rId4" imgW="6476029" imgH="3512017" progId="">
              <p:embed/>
            </p:oleObj>
          </a:graphicData>
        </a:graphic>
      </p:graphicFrame>
      <p:sp>
        <p:nvSpPr>
          <p:cNvPr id="5" name="矩形 4"/>
          <p:cNvSpPr/>
          <p:nvPr/>
        </p:nvSpPr>
        <p:spPr>
          <a:xfrm>
            <a:off x="4552093" y="2928934"/>
            <a:ext cx="877163" cy="369332"/>
          </a:xfrm>
          <a:prstGeom prst="rect">
            <a:avLst/>
          </a:prstGeom>
        </p:spPr>
        <p:txBody>
          <a:bodyPr wrap="none">
            <a:spAutoFit/>
          </a:bodyPr>
          <a:lstStyle/>
          <a:p>
            <a:r>
              <a:rPr lang="zh-CN" altLang="en-US" dirty="0">
                <a:solidFill>
                  <a:srgbClr val="FF0000"/>
                </a:solidFill>
              </a:rPr>
              <a:t>运输层</a:t>
            </a:r>
            <a:endParaRPr lang="en-US" altLang="zh-CN" dirty="0">
              <a:solidFill>
                <a:srgbClr val="FF0000"/>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Rectangle 2"/>
          <p:cNvSpPr>
            <a:spLocks noGrp="1" noChangeArrowheads="1"/>
          </p:cNvSpPr>
          <p:nvPr>
            <p:ph type="title" idx="4294967295"/>
          </p:nvPr>
        </p:nvSpPr>
        <p:spPr>
          <a:xfrm>
            <a:off x="355600" y="203200"/>
            <a:ext cx="8407400" cy="654050"/>
          </a:xfrm>
        </p:spPr>
        <p:txBody>
          <a:bodyPr/>
          <a:lstStyle/>
          <a:p>
            <a:r>
              <a:rPr lang="en-US" altLang="zh-CN" dirty="0"/>
              <a:t>(b) TCP/IP</a:t>
            </a:r>
            <a:r>
              <a:rPr lang="zh-CN" altLang="en-US" dirty="0"/>
              <a:t>参考模型</a:t>
            </a:r>
            <a:r>
              <a:rPr lang="en-US" altLang="zh-CN" dirty="0"/>
              <a:t>(1)</a:t>
            </a:r>
          </a:p>
        </p:txBody>
      </p:sp>
      <p:pic>
        <p:nvPicPr>
          <p:cNvPr id="701443" name="Picture 3" descr="1-5"/>
          <p:cNvPicPr>
            <a:picLocks noGrp="1" noChangeAspect="1" noChangeArrowheads="1"/>
          </p:cNvPicPr>
          <p:nvPr>
            <p:ph idx="4294967295"/>
          </p:nvPr>
        </p:nvPicPr>
        <p:blipFill>
          <a:blip r:embed="rId2" cstate="print"/>
          <a:srcRect/>
          <a:stretch>
            <a:fillRect/>
          </a:stretch>
        </p:blipFill>
        <p:spPr>
          <a:xfrm>
            <a:off x="1357290" y="1124744"/>
            <a:ext cx="6929486" cy="5000625"/>
          </a:xfrm>
          <a:noFill/>
        </p:spPr>
      </p:pic>
      <p:sp>
        <p:nvSpPr>
          <p:cNvPr id="4" name="矩形 3"/>
          <p:cNvSpPr/>
          <p:nvPr/>
        </p:nvSpPr>
        <p:spPr>
          <a:xfrm>
            <a:off x="4572000" y="5000636"/>
            <a:ext cx="1338828" cy="369332"/>
          </a:xfrm>
          <a:prstGeom prst="rect">
            <a:avLst/>
          </a:prstGeom>
        </p:spPr>
        <p:txBody>
          <a:bodyPr wrap="none">
            <a:spAutoFit/>
          </a:bodyPr>
          <a:lstStyle/>
          <a:p>
            <a:r>
              <a:rPr lang="zh-CN" altLang="en-US" dirty="0">
                <a:solidFill>
                  <a:srgbClr val="FF0000"/>
                </a:solidFill>
              </a:rPr>
              <a:t>网络接口层</a:t>
            </a:r>
          </a:p>
        </p:txBody>
      </p:sp>
    </p:spTree>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标题 3"/>
          <p:cNvSpPr>
            <a:spLocks noGrp="1"/>
          </p:cNvSpPr>
          <p:nvPr>
            <p:ph type="title" idx="4294967295"/>
          </p:nvPr>
        </p:nvSpPr>
        <p:spPr/>
        <p:txBody>
          <a:bodyPr/>
          <a:lstStyle/>
          <a:p>
            <a:r>
              <a:rPr lang="en-US" altLang="zh-CN" dirty="0"/>
              <a:t>(b) TCP/IP</a:t>
            </a:r>
            <a:r>
              <a:rPr lang="zh-CN" altLang="en-US" dirty="0"/>
              <a:t>参考模型</a:t>
            </a:r>
            <a:r>
              <a:rPr lang="en-US" altLang="zh-CN" sz="2400" dirty="0"/>
              <a:t>(Continued)</a:t>
            </a:r>
          </a:p>
        </p:txBody>
      </p:sp>
      <p:pic>
        <p:nvPicPr>
          <p:cNvPr id="702467" name="Picture 3" descr="1-6"/>
          <p:cNvPicPr>
            <a:picLocks noGrp="1" noChangeAspect="1" noChangeArrowheads="1"/>
          </p:cNvPicPr>
          <p:nvPr>
            <p:ph idx="4294967295"/>
          </p:nvPr>
        </p:nvPicPr>
        <p:blipFill>
          <a:blip r:embed="rId2" cstate="print"/>
          <a:srcRect/>
          <a:stretch>
            <a:fillRect/>
          </a:stretch>
        </p:blipFill>
        <p:spPr>
          <a:xfrm>
            <a:off x="1071563" y="1143000"/>
            <a:ext cx="6553200" cy="4905375"/>
          </a:xfrm>
          <a:noFill/>
        </p:spPr>
      </p:pic>
      <p:sp>
        <p:nvSpPr>
          <p:cNvPr id="4" name="矩形 3"/>
          <p:cNvSpPr/>
          <p:nvPr/>
        </p:nvSpPr>
        <p:spPr>
          <a:xfrm>
            <a:off x="1447222" y="5357826"/>
            <a:ext cx="1338828" cy="369332"/>
          </a:xfrm>
          <a:prstGeom prst="rect">
            <a:avLst/>
          </a:prstGeom>
        </p:spPr>
        <p:txBody>
          <a:bodyPr wrap="none">
            <a:spAutoFit/>
          </a:bodyPr>
          <a:lstStyle/>
          <a:p>
            <a:r>
              <a:rPr lang="zh-CN" altLang="en-US" dirty="0" smtClean="0">
                <a:solidFill>
                  <a:srgbClr val="FF0000"/>
                </a:solidFill>
              </a:rPr>
              <a:t>网络接口层</a:t>
            </a:r>
            <a:endParaRPr lang="zh-CN" altLang="en-US" dirty="0">
              <a:solidFill>
                <a:srgbClr val="FF0000"/>
              </a:solidFill>
            </a:endParaRPr>
          </a:p>
        </p:txBody>
      </p:sp>
    </p:spTree>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zh-CN" altLang="zh-CN" dirty="0"/>
              <a:t>具有五层协议的体系结构</a:t>
            </a:r>
            <a:endParaRPr lang="zh-CN" altLang="en-US" dirty="0"/>
          </a:p>
        </p:txBody>
      </p:sp>
      <p:sp>
        <p:nvSpPr>
          <p:cNvPr id="6" name="AutoShape 58"/>
          <p:cNvSpPr>
            <a:spLocks noChangeArrowheads="1"/>
          </p:cNvSpPr>
          <p:nvPr/>
        </p:nvSpPr>
        <p:spPr bwMode="auto">
          <a:xfrm>
            <a:off x="831468" y="1457307"/>
            <a:ext cx="1896208" cy="3530600"/>
          </a:xfrm>
          <a:prstGeom prst="cube">
            <a:avLst>
              <a:gd name="adj" fmla="val 9144"/>
            </a:avLst>
          </a:prstGeom>
          <a:solidFill>
            <a:schemeClr val="bg1"/>
          </a:solidFill>
          <a:ln w="19050">
            <a:solidFill>
              <a:schemeClr val="tx1"/>
            </a:solidFill>
            <a:miter lim="800000"/>
            <a:headEnd/>
            <a:tailEnd/>
          </a:ln>
        </p:spPr>
        <p:txBody>
          <a:bodyPr wrap="none" anchor="ctr"/>
          <a:lstStyle/>
          <a:p>
            <a:endParaRPr lang="zh-CN" altLang="en-US" sz="2000">
              <a:solidFill>
                <a:srgbClr val="000099"/>
              </a:solidFill>
              <a:latin typeface="+mn-lt"/>
              <a:ea typeface="黑体" pitchFamily="2" charset="-122"/>
            </a:endParaRPr>
          </a:p>
        </p:txBody>
      </p:sp>
      <p:sp>
        <p:nvSpPr>
          <p:cNvPr id="7" name="Freeform 50"/>
          <p:cNvSpPr>
            <a:spLocks/>
          </p:cNvSpPr>
          <p:nvPr/>
        </p:nvSpPr>
        <p:spPr bwMode="auto">
          <a:xfrm>
            <a:off x="832934" y="1839895"/>
            <a:ext cx="1883019" cy="260350"/>
          </a:xfrm>
          <a:custGeom>
            <a:avLst/>
            <a:gdLst>
              <a:gd name="T0" fmla="*/ 2030913617 w 2049"/>
              <a:gd name="T1" fmla="*/ 0 h 182"/>
              <a:gd name="T2" fmla="*/ 1853492943 w 2049"/>
              <a:gd name="T3" fmla="*/ 366290959 h 182"/>
              <a:gd name="T4" fmla="*/ 0 w 2049"/>
              <a:gd name="T5" fmla="*/ 372429209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2000">
              <a:solidFill>
                <a:srgbClr val="000099"/>
              </a:solidFill>
              <a:latin typeface="+mn-lt"/>
              <a:ea typeface="黑体" pitchFamily="2" charset="-122"/>
            </a:endParaRPr>
          </a:p>
        </p:txBody>
      </p:sp>
      <p:sp>
        <p:nvSpPr>
          <p:cNvPr id="8" name="Freeform 59"/>
          <p:cNvSpPr>
            <a:spLocks/>
          </p:cNvSpPr>
          <p:nvPr/>
        </p:nvSpPr>
        <p:spPr bwMode="auto">
          <a:xfrm>
            <a:off x="831468" y="2319320"/>
            <a:ext cx="1883020" cy="260350"/>
          </a:xfrm>
          <a:custGeom>
            <a:avLst/>
            <a:gdLst>
              <a:gd name="T0" fmla="*/ 2030915608 w 2049"/>
              <a:gd name="T1" fmla="*/ 0 h 182"/>
              <a:gd name="T2" fmla="*/ 1853494848 w 2049"/>
              <a:gd name="T3" fmla="*/ 366290959 h 182"/>
              <a:gd name="T4" fmla="*/ 0 w 2049"/>
              <a:gd name="T5" fmla="*/ 372429209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2000">
              <a:solidFill>
                <a:srgbClr val="000099"/>
              </a:solidFill>
              <a:latin typeface="+mn-lt"/>
              <a:ea typeface="黑体" pitchFamily="2" charset="-122"/>
            </a:endParaRPr>
          </a:p>
        </p:txBody>
      </p:sp>
      <p:sp>
        <p:nvSpPr>
          <p:cNvPr id="9" name="Freeform 60"/>
          <p:cNvSpPr>
            <a:spLocks/>
          </p:cNvSpPr>
          <p:nvPr/>
        </p:nvSpPr>
        <p:spPr bwMode="auto">
          <a:xfrm>
            <a:off x="831468" y="2798745"/>
            <a:ext cx="1881554" cy="260350"/>
          </a:xfrm>
          <a:custGeom>
            <a:avLst/>
            <a:gdLst>
              <a:gd name="T0" fmla="*/ 2027754886 w 2049"/>
              <a:gd name="T1" fmla="*/ 0 h 182"/>
              <a:gd name="T2" fmla="*/ 1850610517 w 2049"/>
              <a:gd name="T3" fmla="*/ 366290959 h 182"/>
              <a:gd name="T4" fmla="*/ 0 w 2049"/>
              <a:gd name="T5" fmla="*/ 372429209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2000">
              <a:solidFill>
                <a:srgbClr val="000099"/>
              </a:solidFill>
              <a:latin typeface="+mn-lt"/>
              <a:ea typeface="黑体" pitchFamily="2" charset="-122"/>
            </a:endParaRPr>
          </a:p>
        </p:txBody>
      </p:sp>
      <p:sp>
        <p:nvSpPr>
          <p:cNvPr id="10" name="Freeform 61"/>
          <p:cNvSpPr>
            <a:spLocks/>
          </p:cNvSpPr>
          <p:nvPr/>
        </p:nvSpPr>
        <p:spPr bwMode="auto">
          <a:xfrm>
            <a:off x="831468" y="3278171"/>
            <a:ext cx="1881554" cy="263525"/>
          </a:xfrm>
          <a:custGeom>
            <a:avLst/>
            <a:gdLst>
              <a:gd name="T0" fmla="*/ 2027754886 w 2049"/>
              <a:gd name="T1" fmla="*/ 0 h 185"/>
              <a:gd name="T2" fmla="*/ 1853579006 w 2049"/>
              <a:gd name="T3" fmla="*/ 375380733 h 185"/>
              <a:gd name="T4" fmla="*/ 0 w 2049"/>
              <a:gd name="T5" fmla="*/ 369293931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2000">
              <a:solidFill>
                <a:srgbClr val="000099"/>
              </a:solidFill>
              <a:latin typeface="+mn-lt"/>
              <a:ea typeface="黑体" pitchFamily="2" charset="-122"/>
            </a:endParaRPr>
          </a:p>
        </p:txBody>
      </p:sp>
      <p:sp>
        <p:nvSpPr>
          <p:cNvPr id="11" name="Freeform 62"/>
          <p:cNvSpPr>
            <a:spLocks/>
          </p:cNvSpPr>
          <p:nvPr/>
        </p:nvSpPr>
        <p:spPr bwMode="auto">
          <a:xfrm>
            <a:off x="830003" y="3757595"/>
            <a:ext cx="1883019" cy="266700"/>
          </a:xfrm>
          <a:custGeom>
            <a:avLst/>
            <a:gdLst>
              <a:gd name="T0" fmla="*/ 2030913617 w 2049"/>
              <a:gd name="T1" fmla="*/ 0 h 187"/>
              <a:gd name="T2" fmla="*/ 1846554772 w 2049"/>
              <a:gd name="T3" fmla="*/ 380368450 h 187"/>
              <a:gd name="T4" fmla="*/ 0 w 2049"/>
              <a:gd name="T5" fmla="*/ 370198109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2000">
              <a:solidFill>
                <a:srgbClr val="000099"/>
              </a:solidFill>
              <a:latin typeface="+mn-lt"/>
              <a:ea typeface="黑体" pitchFamily="2" charset="-122"/>
            </a:endParaRPr>
          </a:p>
        </p:txBody>
      </p:sp>
      <p:sp>
        <p:nvSpPr>
          <p:cNvPr id="12" name="Freeform 63"/>
          <p:cNvSpPr>
            <a:spLocks/>
          </p:cNvSpPr>
          <p:nvPr/>
        </p:nvSpPr>
        <p:spPr bwMode="auto">
          <a:xfrm>
            <a:off x="828537" y="4237020"/>
            <a:ext cx="1883020" cy="260350"/>
          </a:xfrm>
          <a:custGeom>
            <a:avLst/>
            <a:gdLst>
              <a:gd name="T0" fmla="*/ 2030915608 w 2049"/>
              <a:gd name="T1" fmla="*/ 0 h 182"/>
              <a:gd name="T2" fmla="*/ 1853494848 w 2049"/>
              <a:gd name="T3" fmla="*/ 366290959 h 182"/>
              <a:gd name="T4" fmla="*/ 0 w 2049"/>
              <a:gd name="T5" fmla="*/ 372429209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2000">
              <a:solidFill>
                <a:srgbClr val="000099"/>
              </a:solidFill>
              <a:latin typeface="+mn-lt"/>
              <a:ea typeface="黑体" pitchFamily="2" charset="-122"/>
            </a:endParaRPr>
          </a:p>
        </p:txBody>
      </p:sp>
      <p:sp>
        <p:nvSpPr>
          <p:cNvPr id="13" name="Text Box 22"/>
          <p:cNvSpPr txBox="1">
            <a:spLocks noChangeArrowheads="1"/>
          </p:cNvSpPr>
          <p:nvPr/>
        </p:nvSpPr>
        <p:spPr bwMode="auto">
          <a:xfrm>
            <a:off x="1357290" y="1739882"/>
            <a:ext cx="88197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solidFill>
                  <a:srgbClr val="000099"/>
                </a:solidFill>
                <a:latin typeface="+mn-lt"/>
                <a:ea typeface="黑体" pitchFamily="2" charset="-122"/>
              </a:rPr>
              <a:t>应用层</a:t>
            </a:r>
          </a:p>
        </p:txBody>
      </p:sp>
      <p:sp>
        <p:nvSpPr>
          <p:cNvPr id="14" name="Text Box 23"/>
          <p:cNvSpPr txBox="1">
            <a:spLocks noChangeArrowheads="1"/>
          </p:cNvSpPr>
          <p:nvPr/>
        </p:nvSpPr>
        <p:spPr bwMode="auto">
          <a:xfrm>
            <a:off x="1357290" y="3154345"/>
            <a:ext cx="88197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solidFill>
                  <a:srgbClr val="000099"/>
                </a:solidFill>
                <a:latin typeface="+mn-lt"/>
                <a:ea typeface="黑体" pitchFamily="2" charset="-122"/>
              </a:rPr>
              <a:t>运输层</a:t>
            </a:r>
          </a:p>
        </p:txBody>
      </p:sp>
      <p:sp>
        <p:nvSpPr>
          <p:cNvPr id="15" name="Text Box 24"/>
          <p:cNvSpPr txBox="1">
            <a:spLocks noChangeArrowheads="1"/>
          </p:cNvSpPr>
          <p:nvPr/>
        </p:nvSpPr>
        <p:spPr bwMode="auto">
          <a:xfrm>
            <a:off x="1357290" y="3633770"/>
            <a:ext cx="88197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solidFill>
                  <a:srgbClr val="000099"/>
                </a:solidFill>
                <a:latin typeface="+mn-lt"/>
                <a:ea typeface="黑体" pitchFamily="2" charset="-122"/>
              </a:rPr>
              <a:t>网络层</a:t>
            </a:r>
          </a:p>
        </p:txBody>
      </p:sp>
      <p:sp>
        <p:nvSpPr>
          <p:cNvPr id="16" name="Text Box 54"/>
          <p:cNvSpPr txBox="1">
            <a:spLocks noChangeArrowheads="1"/>
          </p:cNvSpPr>
          <p:nvPr/>
        </p:nvSpPr>
        <p:spPr bwMode="auto">
          <a:xfrm>
            <a:off x="1357290" y="2192320"/>
            <a:ext cx="88197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solidFill>
                  <a:srgbClr val="000099"/>
                </a:solidFill>
                <a:latin typeface="+mn-lt"/>
                <a:ea typeface="黑体" pitchFamily="2" charset="-122"/>
              </a:rPr>
              <a:t>表示层</a:t>
            </a:r>
          </a:p>
        </p:txBody>
      </p:sp>
      <p:sp>
        <p:nvSpPr>
          <p:cNvPr id="17" name="Text Box 55"/>
          <p:cNvSpPr txBox="1">
            <a:spLocks noChangeArrowheads="1"/>
          </p:cNvSpPr>
          <p:nvPr/>
        </p:nvSpPr>
        <p:spPr bwMode="auto">
          <a:xfrm>
            <a:off x="1357290" y="2673332"/>
            <a:ext cx="88197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solidFill>
                  <a:srgbClr val="000099"/>
                </a:solidFill>
                <a:latin typeface="+mn-lt"/>
                <a:ea typeface="黑体" pitchFamily="2" charset="-122"/>
              </a:rPr>
              <a:t>会话层</a:t>
            </a:r>
          </a:p>
        </p:txBody>
      </p:sp>
      <p:sp>
        <p:nvSpPr>
          <p:cNvPr id="18" name="Text Box 56"/>
          <p:cNvSpPr txBox="1">
            <a:spLocks noChangeArrowheads="1"/>
          </p:cNvSpPr>
          <p:nvPr/>
        </p:nvSpPr>
        <p:spPr bwMode="auto">
          <a:xfrm>
            <a:off x="1214414" y="4087795"/>
            <a:ext cx="134684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solidFill>
                  <a:srgbClr val="000099"/>
                </a:solidFill>
                <a:latin typeface="+mn-lt"/>
                <a:ea typeface="黑体" pitchFamily="2" charset="-122"/>
              </a:rPr>
              <a:t>数据链路层</a:t>
            </a:r>
          </a:p>
        </p:txBody>
      </p:sp>
      <p:sp>
        <p:nvSpPr>
          <p:cNvPr id="19" name="Text Box 57"/>
          <p:cNvSpPr txBox="1">
            <a:spLocks noChangeArrowheads="1"/>
          </p:cNvSpPr>
          <p:nvPr/>
        </p:nvSpPr>
        <p:spPr bwMode="auto">
          <a:xfrm>
            <a:off x="1357290" y="4540232"/>
            <a:ext cx="88197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solidFill>
                  <a:srgbClr val="000099"/>
                </a:solidFill>
                <a:latin typeface="+mn-lt"/>
                <a:ea typeface="黑体" pitchFamily="2" charset="-122"/>
              </a:rPr>
              <a:t>物理层</a:t>
            </a:r>
          </a:p>
        </p:txBody>
      </p:sp>
      <p:sp>
        <p:nvSpPr>
          <p:cNvPr id="20" name="Text Box 43"/>
          <p:cNvSpPr txBox="1">
            <a:spLocks noChangeArrowheads="1"/>
          </p:cNvSpPr>
          <p:nvPr/>
        </p:nvSpPr>
        <p:spPr bwMode="auto">
          <a:xfrm>
            <a:off x="919391" y="1589070"/>
            <a:ext cx="296876" cy="33670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90000"/>
              </a:lnSpc>
            </a:pPr>
            <a:r>
              <a:rPr lang="en-US" altLang="zh-CN" sz="1600" dirty="0">
                <a:solidFill>
                  <a:srgbClr val="000099"/>
                </a:solidFill>
                <a:latin typeface="+mn-lt"/>
                <a:ea typeface="黑体" pitchFamily="2" charset="-122"/>
              </a:rPr>
              <a:t>7</a:t>
            </a:r>
          </a:p>
          <a:p>
            <a:pPr eaLnBrk="1" hangingPunct="1">
              <a:lnSpc>
                <a:spcPct val="190000"/>
              </a:lnSpc>
            </a:pPr>
            <a:r>
              <a:rPr lang="en-US" altLang="zh-CN" sz="1600" dirty="0">
                <a:solidFill>
                  <a:srgbClr val="000099"/>
                </a:solidFill>
                <a:latin typeface="+mn-lt"/>
                <a:ea typeface="黑体" pitchFamily="2" charset="-122"/>
              </a:rPr>
              <a:t>6</a:t>
            </a:r>
          </a:p>
          <a:p>
            <a:pPr eaLnBrk="1" hangingPunct="1">
              <a:lnSpc>
                <a:spcPct val="190000"/>
              </a:lnSpc>
            </a:pPr>
            <a:r>
              <a:rPr lang="en-US" altLang="zh-CN" sz="1600" dirty="0">
                <a:solidFill>
                  <a:srgbClr val="000099"/>
                </a:solidFill>
                <a:latin typeface="+mn-lt"/>
                <a:ea typeface="黑体" pitchFamily="2" charset="-122"/>
              </a:rPr>
              <a:t>5</a:t>
            </a:r>
          </a:p>
          <a:p>
            <a:pPr eaLnBrk="1" hangingPunct="1">
              <a:lnSpc>
                <a:spcPct val="190000"/>
              </a:lnSpc>
            </a:pPr>
            <a:r>
              <a:rPr lang="en-US" altLang="zh-CN" sz="1600" dirty="0">
                <a:solidFill>
                  <a:srgbClr val="000099"/>
                </a:solidFill>
                <a:latin typeface="+mn-lt"/>
                <a:ea typeface="黑体" pitchFamily="2" charset="-122"/>
              </a:rPr>
              <a:t>4</a:t>
            </a:r>
          </a:p>
          <a:p>
            <a:pPr eaLnBrk="1" hangingPunct="1">
              <a:lnSpc>
                <a:spcPct val="190000"/>
              </a:lnSpc>
            </a:pPr>
            <a:r>
              <a:rPr lang="en-US" altLang="zh-CN" sz="1600" dirty="0">
                <a:solidFill>
                  <a:srgbClr val="000099"/>
                </a:solidFill>
                <a:latin typeface="+mn-lt"/>
                <a:ea typeface="黑体" pitchFamily="2" charset="-122"/>
              </a:rPr>
              <a:t>3</a:t>
            </a:r>
          </a:p>
          <a:p>
            <a:pPr eaLnBrk="1" hangingPunct="1">
              <a:lnSpc>
                <a:spcPct val="190000"/>
              </a:lnSpc>
            </a:pPr>
            <a:r>
              <a:rPr lang="en-US" altLang="zh-CN" sz="1600" dirty="0">
                <a:solidFill>
                  <a:srgbClr val="000099"/>
                </a:solidFill>
                <a:latin typeface="+mn-lt"/>
                <a:ea typeface="黑体" pitchFamily="2" charset="-122"/>
              </a:rPr>
              <a:t>2</a:t>
            </a:r>
          </a:p>
          <a:p>
            <a:pPr eaLnBrk="1" hangingPunct="1">
              <a:lnSpc>
                <a:spcPct val="190000"/>
              </a:lnSpc>
            </a:pPr>
            <a:r>
              <a:rPr lang="en-US" altLang="zh-CN" sz="1600" dirty="0">
                <a:solidFill>
                  <a:srgbClr val="000099"/>
                </a:solidFill>
                <a:latin typeface="+mn-lt"/>
                <a:ea typeface="黑体" pitchFamily="2" charset="-122"/>
              </a:rPr>
              <a:t>1</a:t>
            </a:r>
          </a:p>
        </p:txBody>
      </p:sp>
      <p:sp>
        <p:nvSpPr>
          <p:cNvPr id="21" name="Text Box 13"/>
          <p:cNvSpPr txBox="1">
            <a:spLocks noChangeArrowheads="1"/>
          </p:cNvSpPr>
          <p:nvPr/>
        </p:nvSpPr>
        <p:spPr bwMode="auto">
          <a:xfrm>
            <a:off x="716802" y="1025508"/>
            <a:ext cx="196720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dirty="0">
                <a:solidFill>
                  <a:srgbClr val="FF0000"/>
                </a:solidFill>
                <a:latin typeface="+mn-lt"/>
                <a:ea typeface="黑体" pitchFamily="2" charset="-122"/>
              </a:rPr>
              <a:t>OSI </a:t>
            </a:r>
            <a:r>
              <a:rPr lang="zh-CN" altLang="en-US" sz="2000" dirty="0">
                <a:solidFill>
                  <a:srgbClr val="FF0000"/>
                </a:solidFill>
                <a:latin typeface="+mn-lt"/>
                <a:ea typeface="黑体" pitchFamily="2" charset="-122"/>
              </a:rPr>
              <a:t>的体系结构</a:t>
            </a:r>
          </a:p>
        </p:txBody>
      </p:sp>
      <p:sp>
        <p:nvSpPr>
          <p:cNvPr id="22" name="AutoShape 66"/>
          <p:cNvSpPr>
            <a:spLocks noChangeArrowheads="1"/>
          </p:cNvSpPr>
          <p:nvPr/>
        </p:nvSpPr>
        <p:spPr bwMode="auto">
          <a:xfrm>
            <a:off x="3242027" y="1409682"/>
            <a:ext cx="2463311" cy="3587750"/>
          </a:xfrm>
          <a:prstGeom prst="cube">
            <a:avLst>
              <a:gd name="adj" fmla="val 9144"/>
            </a:avLst>
          </a:prstGeom>
          <a:solidFill>
            <a:schemeClr val="bg1"/>
          </a:solidFill>
          <a:ln w="19050">
            <a:solidFill>
              <a:schemeClr val="tx1"/>
            </a:solidFill>
            <a:miter lim="800000"/>
            <a:headEnd/>
            <a:tailEnd/>
          </a:ln>
        </p:spPr>
        <p:txBody>
          <a:bodyPr wrap="none" anchor="ctr"/>
          <a:lstStyle/>
          <a:p>
            <a:endParaRPr lang="zh-CN" altLang="en-US" sz="2000">
              <a:solidFill>
                <a:srgbClr val="000099"/>
              </a:solidFill>
              <a:latin typeface="+mn-lt"/>
              <a:ea typeface="黑体" pitchFamily="2" charset="-122"/>
            </a:endParaRPr>
          </a:p>
        </p:txBody>
      </p:sp>
      <p:sp>
        <p:nvSpPr>
          <p:cNvPr id="23" name="Freeform 69"/>
          <p:cNvSpPr>
            <a:spLocks/>
          </p:cNvSpPr>
          <p:nvPr/>
        </p:nvSpPr>
        <p:spPr bwMode="auto">
          <a:xfrm>
            <a:off x="3234699" y="2784457"/>
            <a:ext cx="2467708" cy="279400"/>
          </a:xfrm>
          <a:custGeom>
            <a:avLst/>
            <a:gdLst>
              <a:gd name="T0" fmla="*/ 2147483647 w 1684"/>
              <a:gd name="T1" fmla="*/ 0 h 176"/>
              <a:gd name="T2" fmla="*/ 2147483647 w 1684"/>
              <a:gd name="T3" fmla="*/ 433466923 h 176"/>
              <a:gd name="T4" fmla="*/ 0 w 1684"/>
              <a:gd name="T5" fmla="*/ 443547545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2000">
              <a:solidFill>
                <a:srgbClr val="000099"/>
              </a:solidFill>
              <a:latin typeface="+mn-lt"/>
              <a:ea typeface="黑体" pitchFamily="2" charset="-122"/>
            </a:endParaRPr>
          </a:p>
        </p:txBody>
      </p:sp>
      <p:sp>
        <p:nvSpPr>
          <p:cNvPr id="24" name="Freeform 70"/>
          <p:cNvSpPr>
            <a:spLocks/>
          </p:cNvSpPr>
          <p:nvPr/>
        </p:nvSpPr>
        <p:spPr bwMode="auto">
          <a:xfrm>
            <a:off x="3236165" y="3260708"/>
            <a:ext cx="2460380" cy="295275"/>
          </a:xfrm>
          <a:custGeom>
            <a:avLst/>
            <a:gdLst>
              <a:gd name="T0" fmla="*/ 2147483647 w 1679"/>
              <a:gd name="T1" fmla="*/ 0 h 186"/>
              <a:gd name="T2" fmla="*/ 2147483647 w 1679"/>
              <a:gd name="T3" fmla="*/ 468749107 h 186"/>
              <a:gd name="T4" fmla="*/ 0 w 1679"/>
              <a:gd name="T5" fmla="*/ 461189435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2000">
              <a:solidFill>
                <a:srgbClr val="000099"/>
              </a:solidFill>
              <a:latin typeface="+mn-lt"/>
              <a:ea typeface="黑体" pitchFamily="2" charset="-122"/>
            </a:endParaRPr>
          </a:p>
        </p:txBody>
      </p:sp>
      <p:sp>
        <p:nvSpPr>
          <p:cNvPr id="25" name="Freeform 71"/>
          <p:cNvSpPr>
            <a:spLocks/>
          </p:cNvSpPr>
          <p:nvPr/>
        </p:nvSpPr>
        <p:spPr bwMode="auto">
          <a:xfrm>
            <a:off x="3234699" y="3768708"/>
            <a:ext cx="2444262" cy="257175"/>
          </a:xfrm>
          <a:custGeom>
            <a:avLst/>
            <a:gdLst>
              <a:gd name="T0" fmla="*/ 2147483647 w 1668"/>
              <a:gd name="T1" fmla="*/ 0 h 162"/>
              <a:gd name="T2" fmla="*/ 2147483647 w 1668"/>
              <a:gd name="T3" fmla="*/ 403224947 h 162"/>
              <a:gd name="T4" fmla="*/ 0 w 1668"/>
              <a:gd name="T5" fmla="*/ 408265258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2000">
              <a:solidFill>
                <a:srgbClr val="000099"/>
              </a:solidFill>
              <a:latin typeface="+mn-lt"/>
              <a:ea typeface="黑体" pitchFamily="2" charset="-122"/>
            </a:endParaRPr>
          </a:p>
        </p:txBody>
      </p:sp>
      <p:sp>
        <p:nvSpPr>
          <p:cNvPr id="26" name="Text Box 73"/>
          <p:cNvSpPr txBox="1">
            <a:spLocks noChangeArrowheads="1"/>
          </p:cNvSpPr>
          <p:nvPr/>
        </p:nvSpPr>
        <p:spPr bwMode="auto">
          <a:xfrm>
            <a:off x="3960065" y="1768457"/>
            <a:ext cx="88197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a:solidFill>
                  <a:srgbClr val="000099"/>
                </a:solidFill>
                <a:latin typeface="+mn-lt"/>
                <a:ea typeface="黑体" pitchFamily="2" charset="-122"/>
              </a:rPr>
              <a:t>应用层</a:t>
            </a:r>
          </a:p>
        </p:txBody>
      </p:sp>
      <p:sp>
        <p:nvSpPr>
          <p:cNvPr id="27" name="Text Box 15"/>
          <p:cNvSpPr txBox="1">
            <a:spLocks noChangeArrowheads="1"/>
          </p:cNvSpPr>
          <p:nvPr/>
        </p:nvSpPr>
        <p:spPr bwMode="auto">
          <a:xfrm>
            <a:off x="3773960" y="4144945"/>
            <a:ext cx="134684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solidFill>
                  <a:srgbClr val="FF0000"/>
                </a:solidFill>
                <a:latin typeface="+mn-lt"/>
                <a:ea typeface="黑体" pitchFamily="2" charset="-122"/>
              </a:rPr>
              <a:t>网络接口层</a:t>
            </a:r>
          </a:p>
        </p:txBody>
      </p:sp>
      <p:sp>
        <p:nvSpPr>
          <p:cNvPr id="28" name="Text Box 9"/>
          <p:cNvSpPr txBox="1">
            <a:spLocks noChangeArrowheads="1"/>
          </p:cNvSpPr>
          <p:nvPr/>
        </p:nvSpPr>
        <p:spPr bwMode="auto">
          <a:xfrm>
            <a:off x="3873607" y="3643314"/>
            <a:ext cx="116249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solidFill>
                  <a:srgbClr val="000099"/>
                </a:solidFill>
                <a:latin typeface="+mn-lt"/>
                <a:ea typeface="黑体" pitchFamily="2" charset="-122"/>
              </a:rPr>
              <a:t>网际层 </a:t>
            </a:r>
            <a:r>
              <a:rPr lang="en-US" altLang="zh-CN" sz="1800" dirty="0">
                <a:solidFill>
                  <a:srgbClr val="000099"/>
                </a:solidFill>
                <a:latin typeface="+mn-lt"/>
                <a:ea typeface="黑体" pitchFamily="2" charset="-122"/>
              </a:rPr>
              <a:t>IP</a:t>
            </a:r>
          </a:p>
        </p:txBody>
      </p:sp>
      <p:sp>
        <p:nvSpPr>
          <p:cNvPr id="29" name="Text Box 16"/>
          <p:cNvSpPr txBox="1">
            <a:spLocks noChangeArrowheads="1"/>
          </p:cNvSpPr>
          <p:nvPr/>
        </p:nvSpPr>
        <p:spPr bwMode="auto">
          <a:xfrm>
            <a:off x="3360661" y="2168508"/>
            <a:ext cx="2133661"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en-US" altLang="zh-CN" sz="1600" dirty="0">
                <a:solidFill>
                  <a:srgbClr val="000099"/>
                </a:solidFill>
                <a:latin typeface="+mn-lt"/>
                <a:ea typeface="黑体" pitchFamily="2" charset="-122"/>
              </a:rPr>
              <a:t>(</a:t>
            </a:r>
            <a:r>
              <a:rPr lang="zh-CN" altLang="en-US" sz="1600" dirty="0">
                <a:solidFill>
                  <a:srgbClr val="000099"/>
                </a:solidFill>
                <a:latin typeface="+mn-lt"/>
                <a:ea typeface="黑体" pitchFamily="2" charset="-122"/>
              </a:rPr>
              <a:t>各种应用层协议，如</a:t>
            </a:r>
          </a:p>
          <a:p>
            <a:pPr algn="ctr" eaLnBrk="1" hangingPunct="1"/>
            <a:r>
              <a:rPr lang="en-US" altLang="zh-CN" sz="1600" dirty="0">
                <a:solidFill>
                  <a:srgbClr val="000099"/>
                </a:solidFill>
                <a:latin typeface="+mn-lt"/>
                <a:ea typeface="黑体" pitchFamily="2" charset="-122"/>
              </a:rPr>
              <a:t>DNS, HTTP, SMTP </a:t>
            </a:r>
            <a:r>
              <a:rPr lang="zh-CN" altLang="zh-CN" sz="1600" dirty="0">
                <a:solidFill>
                  <a:srgbClr val="000099"/>
                </a:solidFill>
                <a:latin typeface="+mn-lt"/>
                <a:ea typeface="黑体" pitchFamily="2" charset="-122"/>
              </a:rPr>
              <a:t>等</a:t>
            </a:r>
            <a:r>
              <a:rPr lang="en-US" altLang="zh-CN" sz="1600" dirty="0">
                <a:solidFill>
                  <a:srgbClr val="000099"/>
                </a:solidFill>
                <a:latin typeface="+mn-lt"/>
                <a:ea typeface="黑体" pitchFamily="2" charset="-122"/>
              </a:rPr>
              <a:t>)</a:t>
            </a:r>
          </a:p>
        </p:txBody>
      </p:sp>
      <p:sp>
        <p:nvSpPr>
          <p:cNvPr id="30" name="Text Box 41"/>
          <p:cNvSpPr txBox="1">
            <a:spLocks noChangeArrowheads="1"/>
          </p:cNvSpPr>
          <p:nvPr/>
        </p:nvSpPr>
        <p:spPr bwMode="auto">
          <a:xfrm>
            <a:off x="3235979" y="3136882"/>
            <a:ext cx="218784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1800" dirty="0">
                <a:solidFill>
                  <a:srgbClr val="000099"/>
                </a:solidFill>
                <a:latin typeface="+mn-lt"/>
                <a:ea typeface="黑体" pitchFamily="2" charset="-122"/>
              </a:rPr>
              <a:t>运输层 </a:t>
            </a:r>
            <a:r>
              <a:rPr lang="en-US" altLang="zh-CN" sz="1800" dirty="0">
                <a:solidFill>
                  <a:srgbClr val="000099"/>
                </a:solidFill>
                <a:latin typeface="+mn-lt"/>
                <a:ea typeface="黑体" pitchFamily="2" charset="-122"/>
              </a:rPr>
              <a:t>(TCP</a:t>
            </a:r>
            <a:r>
              <a:rPr lang="zh-CN" altLang="en-US" sz="1800" dirty="0">
                <a:solidFill>
                  <a:srgbClr val="000099"/>
                </a:solidFill>
                <a:latin typeface="+mn-lt"/>
                <a:ea typeface="黑体" pitchFamily="2" charset="-122"/>
              </a:rPr>
              <a:t>或</a:t>
            </a:r>
            <a:r>
              <a:rPr lang="en-US" altLang="zh-CN" sz="1800" dirty="0">
                <a:solidFill>
                  <a:srgbClr val="000099"/>
                </a:solidFill>
                <a:latin typeface="+mn-lt"/>
                <a:ea typeface="黑体" pitchFamily="2" charset="-122"/>
              </a:rPr>
              <a:t>UDP)</a:t>
            </a:r>
          </a:p>
        </p:txBody>
      </p:sp>
      <p:sp>
        <p:nvSpPr>
          <p:cNvPr id="31" name="Text Box 12"/>
          <p:cNvSpPr txBox="1">
            <a:spLocks noChangeArrowheads="1"/>
          </p:cNvSpPr>
          <p:nvPr/>
        </p:nvSpPr>
        <p:spPr bwMode="auto">
          <a:xfrm>
            <a:off x="3253384" y="1025508"/>
            <a:ext cx="232140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dirty="0">
                <a:solidFill>
                  <a:srgbClr val="FF0000"/>
                </a:solidFill>
                <a:latin typeface="+mn-lt"/>
                <a:ea typeface="黑体" pitchFamily="2" charset="-122"/>
              </a:rPr>
              <a:t>TCP/IP </a:t>
            </a:r>
            <a:r>
              <a:rPr lang="zh-CN" altLang="en-US" sz="2000" dirty="0">
                <a:solidFill>
                  <a:srgbClr val="FF0000"/>
                </a:solidFill>
                <a:latin typeface="+mn-lt"/>
                <a:ea typeface="黑体" pitchFamily="2" charset="-122"/>
              </a:rPr>
              <a:t>的体系结构</a:t>
            </a:r>
          </a:p>
        </p:txBody>
      </p:sp>
      <p:sp>
        <p:nvSpPr>
          <p:cNvPr id="32" name="Text Box 95"/>
          <p:cNvSpPr txBox="1">
            <a:spLocks noChangeArrowheads="1"/>
          </p:cNvSpPr>
          <p:nvPr/>
        </p:nvSpPr>
        <p:spPr bwMode="auto">
          <a:xfrm>
            <a:off x="1485029" y="5045057"/>
            <a:ext cx="48282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800">
                <a:solidFill>
                  <a:srgbClr val="000099"/>
                </a:solidFill>
                <a:latin typeface="+mn-lt"/>
                <a:ea typeface="黑体" pitchFamily="2" charset="-122"/>
              </a:rPr>
              <a:t>(a)</a:t>
            </a:r>
          </a:p>
        </p:txBody>
      </p:sp>
      <p:sp>
        <p:nvSpPr>
          <p:cNvPr id="33" name="Text Box 96"/>
          <p:cNvSpPr txBox="1">
            <a:spLocks noChangeArrowheads="1"/>
          </p:cNvSpPr>
          <p:nvPr/>
        </p:nvSpPr>
        <p:spPr bwMode="auto">
          <a:xfrm>
            <a:off x="4121257" y="5045057"/>
            <a:ext cx="48923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800">
                <a:solidFill>
                  <a:srgbClr val="000099"/>
                </a:solidFill>
                <a:latin typeface="+mn-lt"/>
                <a:ea typeface="黑体" pitchFamily="2" charset="-122"/>
              </a:rPr>
              <a:t>(b)</a:t>
            </a:r>
          </a:p>
        </p:txBody>
      </p:sp>
      <p:sp>
        <p:nvSpPr>
          <p:cNvPr id="34" name="Text Box 97"/>
          <p:cNvSpPr txBox="1">
            <a:spLocks noChangeArrowheads="1"/>
          </p:cNvSpPr>
          <p:nvPr/>
        </p:nvSpPr>
        <p:spPr bwMode="auto">
          <a:xfrm>
            <a:off x="7024183" y="5045057"/>
            <a:ext cx="46679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800">
                <a:solidFill>
                  <a:srgbClr val="000099"/>
                </a:solidFill>
                <a:latin typeface="+mn-lt"/>
                <a:ea typeface="黑体" pitchFamily="2" charset="-122"/>
              </a:rPr>
              <a:t>(c)</a:t>
            </a:r>
          </a:p>
        </p:txBody>
      </p:sp>
      <p:sp>
        <p:nvSpPr>
          <p:cNvPr id="35" name="AutoShape 98"/>
          <p:cNvSpPr>
            <a:spLocks noChangeArrowheads="1"/>
          </p:cNvSpPr>
          <p:nvPr/>
        </p:nvSpPr>
        <p:spPr bwMode="auto">
          <a:xfrm>
            <a:off x="6265114" y="1444607"/>
            <a:ext cx="1896208" cy="3530600"/>
          </a:xfrm>
          <a:prstGeom prst="cube">
            <a:avLst>
              <a:gd name="adj" fmla="val 9144"/>
            </a:avLst>
          </a:prstGeom>
          <a:solidFill>
            <a:schemeClr val="bg1"/>
          </a:solidFill>
          <a:ln w="19050">
            <a:solidFill>
              <a:schemeClr val="tx1"/>
            </a:solidFill>
            <a:miter lim="800000"/>
            <a:headEnd/>
            <a:tailEnd/>
          </a:ln>
        </p:spPr>
        <p:txBody>
          <a:bodyPr wrap="none" anchor="ctr"/>
          <a:lstStyle/>
          <a:p>
            <a:endParaRPr lang="zh-CN" altLang="en-US" sz="2000">
              <a:solidFill>
                <a:srgbClr val="000099"/>
              </a:solidFill>
              <a:latin typeface="+mn-lt"/>
              <a:ea typeface="黑体" pitchFamily="2" charset="-122"/>
            </a:endParaRPr>
          </a:p>
        </p:txBody>
      </p:sp>
      <p:sp>
        <p:nvSpPr>
          <p:cNvPr id="36" name="Freeform 101"/>
          <p:cNvSpPr>
            <a:spLocks/>
          </p:cNvSpPr>
          <p:nvPr/>
        </p:nvSpPr>
        <p:spPr bwMode="auto">
          <a:xfrm>
            <a:off x="6265114" y="2786045"/>
            <a:ext cx="1881554" cy="260350"/>
          </a:xfrm>
          <a:custGeom>
            <a:avLst/>
            <a:gdLst>
              <a:gd name="T0" fmla="*/ 2027754886 w 2049"/>
              <a:gd name="T1" fmla="*/ 0 h 182"/>
              <a:gd name="T2" fmla="*/ 1850610517 w 2049"/>
              <a:gd name="T3" fmla="*/ 366290959 h 182"/>
              <a:gd name="T4" fmla="*/ 0 w 2049"/>
              <a:gd name="T5" fmla="*/ 372429209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2000">
              <a:solidFill>
                <a:srgbClr val="000099"/>
              </a:solidFill>
              <a:latin typeface="+mn-lt"/>
              <a:ea typeface="黑体" pitchFamily="2" charset="-122"/>
            </a:endParaRPr>
          </a:p>
        </p:txBody>
      </p:sp>
      <p:sp>
        <p:nvSpPr>
          <p:cNvPr id="37" name="Freeform 102"/>
          <p:cNvSpPr>
            <a:spLocks/>
          </p:cNvSpPr>
          <p:nvPr/>
        </p:nvSpPr>
        <p:spPr bwMode="auto">
          <a:xfrm>
            <a:off x="6265114" y="3265471"/>
            <a:ext cx="1881554" cy="263525"/>
          </a:xfrm>
          <a:custGeom>
            <a:avLst/>
            <a:gdLst>
              <a:gd name="T0" fmla="*/ 2027754886 w 2049"/>
              <a:gd name="T1" fmla="*/ 0 h 185"/>
              <a:gd name="T2" fmla="*/ 1853579006 w 2049"/>
              <a:gd name="T3" fmla="*/ 375380733 h 185"/>
              <a:gd name="T4" fmla="*/ 0 w 2049"/>
              <a:gd name="T5" fmla="*/ 369293931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2000">
              <a:solidFill>
                <a:srgbClr val="000099"/>
              </a:solidFill>
              <a:latin typeface="+mn-lt"/>
              <a:ea typeface="黑体" pitchFamily="2" charset="-122"/>
            </a:endParaRPr>
          </a:p>
        </p:txBody>
      </p:sp>
      <p:sp>
        <p:nvSpPr>
          <p:cNvPr id="38" name="Freeform 103"/>
          <p:cNvSpPr>
            <a:spLocks/>
          </p:cNvSpPr>
          <p:nvPr/>
        </p:nvSpPr>
        <p:spPr bwMode="auto">
          <a:xfrm>
            <a:off x="6263650" y="3744895"/>
            <a:ext cx="1883019" cy="266700"/>
          </a:xfrm>
          <a:custGeom>
            <a:avLst/>
            <a:gdLst>
              <a:gd name="T0" fmla="*/ 2030913617 w 2049"/>
              <a:gd name="T1" fmla="*/ 0 h 187"/>
              <a:gd name="T2" fmla="*/ 1846554772 w 2049"/>
              <a:gd name="T3" fmla="*/ 380368450 h 187"/>
              <a:gd name="T4" fmla="*/ 0 w 2049"/>
              <a:gd name="T5" fmla="*/ 370198109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2000">
              <a:solidFill>
                <a:srgbClr val="000099"/>
              </a:solidFill>
              <a:latin typeface="+mn-lt"/>
              <a:ea typeface="黑体" pitchFamily="2" charset="-122"/>
            </a:endParaRPr>
          </a:p>
        </p:txBody>
      </p:sp>
      <p:sp>
        <p:nvSpPr>
          <p:cNvPr id="39" name="Freeform 104"/>
          <p:cNvSpPr>
            <a:spLocks/>
          </p:cNvSpPr>
          <p:nvPr/>
        </p:nvSpPr>
        <p:spPr bwMode="auto">
          <a:xfrm>
            <a:off x="6262183" y="4224320"/>
            <a:ext cx="1883020" cy="260350"/>
          </a:xfrm>
          <a:custGeom>
            <a:avLst/>
            <a:gdLst>
              <a:gd name="T0" fmla="*/ 2030915608 w 2049"/>
              <a:gd name="T1" fmla="*/ 0 h 182"/>
              <a:gd name="T2" fmla="*/ 1853494848 w 2049"/>
              <a:gd name="T3" fmla="*/ 366290959 h 182"/>
              <a:gd name="T4" fmla="*/ 0 w 2049"/>
              <a:gd name="T5" fmla="*/ 372429209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sz="2000">
              <a:solidFill>
                <a:srgbClr val="000099"/>
              </a:solidFill>
              <a:latin typeface="+mn-lt"/>
              <a:ea typeface="黑体" pitchFamily="2" charset="-122"/>
            </a:endParaRPr>
          </a:p>
        </p:txBody>
      </p:sp>
      <p:sp>
        <p:nvSpPr>
          <p:cNvPr id="40" name="Text Box 106"/>
          <p:cNvSpPr txBox="1">
            <a:spLocks noChangeArrowheads="1"/>
          </p:cNvSpPr>
          <p:nvPr/>
        </p:nvSpPr>
        <p:spPr bwMode="auto">
          <a:xfrm>
            <a:off x="6643702" y="3131106"/>
            <a:ext cx="88197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solidFill>
                  <a:srgbClr val="000099"/>
                </a:solidFill>
                <a:latin typeface="+mn-lt"/>
                <a:ea typeface="黑体" pitchFamily="2" charset="-122"/>
              </a:rPr>
              <a:t>运输层</a:t>
            </a:r>
          </a:p>
        </p:txBody>
      </p:sp>
      <p:sp>
        <p:nvSpPr>
          <p:cNvPr id="41" name="Text Box 107"/>
          <p:cNvSpPr txBox="1">
            <a:spLocks noChangeArrowheads="1"/>
          </p:cNvSpPr>
          <p:nvPr/>
        </p:nvSpPr>
        <p:spPr bwMode="auto">
          <a:xfrm>
            <a:off x="6643702" y="3571876"/>
            <a:ext cx="88197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solidFill>
                  <a:srgbClr val="000099"/>
                </a:solidFill>
                <a:latin typeface="+mn-lt"/>
                <a:ea typeface="黑体" pitchFamily="2" charset="-122"/>
              </a:rPr>
              <a:t>网络层</a:t>
            </a:r>
          </a:p>
        </p:txBody>
      </p:sp>
      <p:sp>
        <p:nvSpPr>
          <p:cNvPr id="42" name="Text Box 108"/>
          <p:cNvSpPr txBox="1">
            <a:spLocks noChangeArrowheads="1"/>
          </p:cNvSpPr>
          <p:nvPr/>
        </p:nvSpPr>
        <p:spPr bwMode="auto">
          <a:xfrm>
            <a:off x="6643702" y="2214554"/>
            <a:ext cx="88197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solidFill>
                  <a:srgbClr val="000099"/>
                </a:solidFill>
                <a:latin typeface="+mn-lt"/>
                <a:ea typeface="黑体" pitchFamily="2" charset="-122"/>
              </a:rPr>
              <a:t>应用层</a:t>
            </a:r>
          </a:p>
        </p:txBody>
      </p:sp>
      <p:sp>
        <p:nvSpPr>
          <p:cNvPr id="43" name="Text Box 110"/>
          <p:cNvSpPr txBox="1">
            <a:spLocks noChangeArrowheads="1"/>
          </p:cNvSpPr>
          <p:nvPr/>
        </p:nvSpPr>
        <p:spPr bwMode="auto">
          <a:xfrm>
            <a:off x="6572264" y="4075095"/>
            <a:ext cx="134684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solidFill>
                  <a:srgbClr val="000099"/>
                </a:solidFill>
                <a:latin typeface="+mn-lt"/>
                <a:ea typeface="黑体" pitchFamily="2" charset="-122"/>
              </a:rPr>
              <a:t>数据链路层</a:t>
            </a:r>
          </a:p>
        </p:txBody>
      </p:sp>
      <p:sp>
        <p:nvSpPr>
          <p:cNvPr id="44" name="Text Box 111"/>
          <p:cNvSpPr txBox="1">
            <a:spLocks noChangeArrowheads="1"/>
          </p:cNvSpPr>
          <p:nvPr/>
        </p:nvSpPr>
        <p:spPr bwMode="auto">
          <a:xfrm>
            <a:off x="6715140" y="4527532"/>
            <a:ext cx="88197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800" dirty="0">
                <a:solidFill>
                  <a:srgbClr val="000099"/>
                </a:solidFill>
                <a:latin typeface="+mn-lt"/>
                <a:ea typeface="黑体" pitchFamily="2" charset="-122"/>
              </a:rPr>
              <a:t>物理层</a:t>
            </a:r>
          </a:p>
        </p:txBody>
      </p:sp>
      <p:sp>
        <p:nvSpPr>
          <p:cNvPr id="45" name="Text Box 112"/>
          <p:cNvSpPr txBox="1">
            <a:spLocks noChangeArrowheads="1"/>
          </p:cNvSpPr>
          <p:nvPr/>
        </p:nvSpPr>
        <p:spPr bwMode="auto">
          <a:xfrm>
            <a:off x="6353037" y="1643049"/>
            <a:ext cx="296876" cy="33670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190000"/>
              </a:lnSpc>
            </a:pPr>
            <a:endParaRPr lang="en-US" altLang="zh-CN" sz="1600" dirty="0">
              <a:solidFill>
                <a:srgbClr val="000099"/>
              </a:solidFill>
              <a:latin typeface="+mn-lt"/>
              <a:ea typeface="黑体" pitchFamily="2" charset="-122"/>
            </a:endParaRPr>
          </a:p>
          <a:p>
            <a:pPr eaLnBrk="1" hangingPunct="1">
              <a:lnSpc>
                <a:spcPct val="190000"/>
              </a:lnSpc>
            </a:pPr>
            <a:r>
              <a:rPr lang="en-US" altLang="zh-CN" sz="1600" dirty="0">
                <a:solidFill>
                  <a:srgbClr val="000099"/>
                </a:solidFill>
                <a:latin typeface="+mn-lt"/>
                <a:ea typeface="黑体" pitchFamily="2" charset="-122"/>
              </a:rPr>
              <a:t>5</a:t>
            </a:r>
          </a:p>
          <a:p>
            <a:pPr eaLnBrk="1" hangingPunct="1">
              <a:lnSpc>
                <a:spcPct val="190000"/>
              </a:lnSpc>
            </a:pPr>
            <a:endParaRPr lang="en-US" altLang="zh-CN" sz="1600" dirty="0">
              <a:solidFill>
                <a:srgbClr val="000099"/>
              </a:solidFill>
              <a:latin typeface="+mn-lt"/>
              <a:ea typeface="黑体" pitchFamily="2" charset="-122"/>
            </a:endParaRPr>
          </a:p>
          <a:p>
            <a:pPr eaLnBrk="1" hangingPunct="1">
              <a:lnSpc>
                <a:spcPct val="190000"/>
              </a:lnSpc>
            </a:pPr>
            <a:r>
              <a:rPr lang="en-US" altLang="zh-CN" sz="1600" dirty="0">
                <a:solidFill>
                  <a:srgbClr val="000099"/>
                </a:solidFill>
                <a:latin typeface="+mn-lt"/>
                <a:ea typeface="黑体" pitchFamily="2" charset="-122"/>
              </a:rPr>
              <a:t>4</a:t>
            </a:r>
          </a:p>
          <a:p>
            <a:pPr eaLnBrk="1" hangingPunct="1">
              <a:lnSpc>
                <a:spcPct val="190000"/>
              </a:lnSpc>
            </a:pPr>
            <a:r>
              <a:rPr lang="en-US" altLang="zh-CN" sz="1600" dirty="0">
                <a:solidFill>
                  <a:srgbClr val="000099"/>
                </a:solidFill>
                <a:latin typeface="+mn-lt"/>
                <a:ea typeface="黑体" pitchFamily="2" charset="-122"/>
              </a:rPr>
              <a:t>3</a:t>
            </a:r>
          </a:p>
          <a:p>
            <a:pPr eaLnBrk="1" hangingPunct="1">
              <a:lnSpc>
                <a:spcPct val="190000"/>
              </a:lnSpc>
            </a:pPr>
            <a:r>
              <a:rPr lang="en-US" altLang="zh-CN" sz="1600" dirty="0">
                <a:solidFill>
                  <a:srgbClr val="000099"/>
                </a:solidFill>
                <a:latin typeface="+mn-lt"/>
                <a:ea typeface="黑体" pitchFamily="2" charset="-122"/>
              </a:rPr>
              <a:t>2</a:t>
            </a:r>
          </a:p>
          <a:p>
            <a:pPr eaLnBrk="1" hangingPunct="1">
              <a:lnSpc>
                <a:spcPct val="190000"/>
              </a:lnSpc>
            </a:pPr>
            <a:r>
              <a:rPr lang="en-US" altLang="zh-CN" sz="1600" dirty="0">
                <a:solidFill>
                  <a:srgbClr val="000099"/>
                </a:solidFill>
                <a:latin typeface="+mn-lt"/>
                <a:ea typeface="黑体" pitchFamily="2" charset="-122"/>
              </a:rPr>
              <a:t>1</a:t>
            </a:r>
          </a:p>
        </p:txBody>
      </p:sp>
      <p:sp>
        <p:nvSpPr>
          <p:cNvPr id="46" name="Text Box 113"/>
          <p:cNvSpPr txBox="1">
            <a:spLocks noChangeArrowheads="1"/>
          </p:cNvSpPr>
          <p:nvPr/>
        </p:nvSpPr>
        <p:spPr bwMode="auto">
          <a:xfrm>
            <a:off x="6094879" y="1000108"/>
            <a:ext cx="249299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dirty="0">
                <a:solidFill>
                  <a:srgbClr val="FF0000"/>
                </a:solidFill>
                <a:latin typeface="+mn-lt"/>
                <a:ea typeface="黑体" pitchFamily="2" charset="-122"/>
              </a:rPr>
              <a:t>五层协议的体系结构</a:t>
            </a:r>
          </a:p>
        </p:txBody>
      </p:sp>
      <p:sp>
        <p:nvSpPr>
          <p:cNvPr id="47" name="Text Box 15"/>
          <p:cNvSpPr txBox="1">
            <a:spLocks noChangeArrowheads="1"/>
          </p:cNvSpPr>
          <p:nvPr/>
        </p:nvSpPr>
        <p:spPr bwMode="auto">
          <a:xfrm>
            <a:off x="3126260" y="4505307"/>
            <a:ext cx="239360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600" dirty="0">
                <a:solidFill>
                  <a:srgbClr val="000099"/>
                </a:solidFill>
                <a:latin typeface="+mn-lt"/>
                <a:ea typeface="黑体" pitchFamily="2" charset="-122"/>
              </a:rPr>
              <a:t>(</a:t>
            </a:r>
            <a:r>
              <a:rPr lang="zh-CN" altLang="en-US" sz="1600" dirty="0">
                <a:solidFill>
                  <a:srgbClr val="000099"/>
                </a:solidFill>
                <a:latin typeface="+mn-lt"/>
                <a:ea typeface="黑体" pitchFamily="2" charset="-122"/>
              </a:rPr>
              <a:t>这一层并没有具体内容</a:t>
            </a:r>
            <a:r>
              <a:rPr lang="en-US" altLang="zh-CN" sz="1600" dirty="0">
                <a:solidFill>
                  <a:srgbClr val="000099"/>
                </a:solidFill>
                <a:latin typeface="+mn-lt"/>
                <a:ea typeface="黑体" pitchFamily="2" charset="-122"/>
              </a:rPr>
              <a:t>)</a:t>
            </a:r>
            <a:endParaRPr lang="zh-CN" altLang="en-US" sz="1600" dirty="0">
              <a:solidFill>
                <a:srgbClr val="000099"/>
              </a:solidFill>
              <a:latin typeface="+mn-lt"/>
              <a:ea typeface="黑体" pitchFamily="2" charset="-122"/>
            </a:endParaRPr>
          </a:p>
        </p:txBody>
      </p:sp>
      <p:sp>
        <p:nvSpPr>
          <p:cNvPr id="3" name="矩形 2"/>
          <p:cNvSpPr/>
          <p:nvPr/>
        </p:nvSpPr>
        <p:spPr>
          <a:xfrm>
            <a:off x="357158" y="5429264"/>
            <a:ext cx="8501122" cy="769441"/>
          </a:xfrm>
          <a:prstGeom prst="rect">
            <a:avLst/>
          </a:prstGeom>
        </p:spPr>
        <p:txBody>
          <a:bodyPr wrap="square">
            <a:spAutoFit/>
          </a:bodyPr>
          <a:lstStyle/>
          <a:p>
            <a:pPr algn="ctr"/>
            <a:r>
              <a:rPr lang="zh-CN" altLang="zh-CN" sz="2200" dirty="0">
                <a:latin typeface="+mn-lt"/>
                <a:ea typeface="黑体" pitchFamily="2" charset="-122"/>
              </a:rPr>
              <a:t>计算机网络体系结构：</a:t>
            </a:r>
            <a:endParaRPr lang="en-US" altLang="zh-CN" sz="2200" dirty="0">
              <a:latin typeface="+mn-lt"/>
              <a:ea typeface="黑体" pitchFamily="2" charset="-122"/>
            </a:endParaRPr>
          </a:p>
          <a:p>
            <a:pPr algn="ctr"/>
            <a:r>
              <a:rPr lang="en-US" altLang="zh-CN" sz="2200" dirty="0">
                <a:latin typeface="+mn-lt"/>
                <a:ea typeface="黑体" pitchFamily="2" charset="-122"/>
              </a:rPr>
              <a:t>(a) OSI </a:t>
            </a:r>
            <a:r>
              <a:rPr lang="zh-CN" altLang="zh-CN" sz="2200" dirty="0">
                <a:latin typeface="+mn-lt"/>
                <a:ea typeface="黑体" pitchFamily="2" charset="-122"/>
              </a:rPr>
              <a:t>的七层协议；</a:t>
            </a:r>
            <a:r>
              <a:rPr lang="en-US" altLang="zh-CN" sz="2200" dirty="0">
                <a:latin typeface="+mn-lt"/>
                <a:ea typeface="黑体" pitchFamily="2" charset="-122"/>
              </a:rPr>
              <a:t>(b) TCP/IP </a:t>
            </a:r>
            <a:r>
              <a:rPr lang="zh-CN" altLang="zh-CN" sz="2200" dirty="0">
                <a:latin typeface="+mn-lt"/>
                <a:ea typeface="黑体" pitchFamily="2" charset="-122"/>
              </a:rPr>
              <a:t>的四层协议；</a:t>
            </a:r>
            <a:r>
              <a:rPr lang="en-US" altLang="zh-CN" sz="2200" dirty="0">
                <a:latin typeface="+mn-lt"/>
                <a:ea typeface="黑体" pitchFamily="2" charset="-122"/>
              </a:rPr>
              <a:t>(c) </a:t>
            </a:r>
            <a:r>
              <a:rPr lang="zh-CN" altLang="zh-CN" sz="2200" dirty="0">
                <a:latin typeface="+mn-lt"/>
                <a:ea typeface="黑体" pitchFamily="2" charset="-122"/>
              </a:rPr>
              <a:t>五层协议</a:t>
            </a:r>
            <a:endParaRPr lang="zh-CN" altLang="en-US" sz="2200" dirty="0">
              <a:latin typeface="+mn-lt"/>
              <a:ea typeface="黑体" pitchFamily="2" charset="-122"/>
            </a:endParaRPr>
          </a:p>
        </p:txBody>
      </p:sp>
    </p:spTree>
    <p:extLst>
      <p:ext uri="{BB962C8B-B14F-4D97-AF65-F5344CB8AC3E}">
        <p14:creationId xmlns:p14="http://schemas.microsoft.com/office/powerpoint/2010/main" xmlns="" val="56319994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title" idx="4294967295"/>
          </p:nvPr>
        </p:nvSpPr>
        <p:spPr/>
        <p:txBody>
          <a:bodyPr/>
          <a:lstStyle/>
          <a:p>
            <a:r>
              <a:rPr lang="zh-CN" altLang="en-US" dirty="0"/>
              <a:t>五层协议的体系结构 </a:t>
            </a:r>
          </a:p>
        </p:txBody>
      </p:sp>
      <p:sp>
        <p:nvSpPr>
          <p:cNvPr id="114691" name="Rectangle 3"/>
          <p:cNvSpPr>
            <a:spLocks noGrp="1" noChangeArrowheads="1"/>
          </p:cNvSpPr>
          <p:nvPr>
            <p:ph type="body" idx="4294967295"/>
          </p:nvPr>
        </p:nvSpPr>
        <p:spPr>
          <a:xfrm>
            <a:off x="3071813" y="2428875"/>
            <a:ext cx="5572125" cy="2928938"/>
          </a:xfrm>
        </p:spPr>
        <p:txBody>
          <a:bodyPr/>
          <a:lstStyle/>
          <a:p>
            <a:pPr>
              <a:lnSpc>
                <a:spcPct val="105000"/>
              </a:lnSpc>
            </a:pPr>
            <a:r>
              <a:rPr lang="zh-CN" altLang="en-US" sz="2800" dirty="0"/>
              <a:t>应用层</a:t>
            </a:r>
            <a:r>
              <a:rPr lang="en-US" altLang="zh-CN" sz="2800" dirty="0"/>
              <a:t>(application layer) </a:t>
            </a:r>
          </a:p>
          <a:p>
            <a:pPr>
              <a:lnSpc>
                <a:spcPct val="105000"/>
              </a:lnSpc>
            </a:pPr>
            <a:r>
              <a:rPr lang="zh-CN" altLang="en-US" sz="2800" dirty="0"/>
              <a:t>运输层</a:t>
            </a:r>
            <a:r>
              <a:rPr lang="en-US" altLang="zh-CN" sz="2800" dirty="0"/>
              <a:t>(transport layer) </a:t>
            </a:r>
          </a:p>
          <a:p>
            <a:pPr>
              <a:lnSpc>
                <a:spcPct val="105000"/>
              </a:lnSpc>
            </a:pPr>
            <a:r>
              <a:rPr lang="zh-CN" altLang="en-US" sz="2800" dirty="0"/>
              <a:t>网络层</a:t>
            </a:r>
            <a:r>
              <a:rPr lang="en-US" altLang="zh-CN" sz="2800" dirty="0"/>
              <a:t>(network layer) </a:t>
            </a:r>
          </a:p>
          <a:p>
            <a:pPr>
              <a:lnSpc>
                <a:spcPct val="105000"/>
              </a:lnSpc>
            </a:pPr>
            <a:r>
              <a:rPr lang="zh-CN" altLang="en-US" sz="2800" dirty="0"/>
              <a:t>数据链路层</a:t>
            </a:r>
            <a:r>
              <a:rPr lang="en-US" altLang="zh-CN" sz="2800" dirty="0"/>
              <a:t>(data link layer) </a:t>
            </a:r>
          </a:p>
          <a:p>
            <a:pPr>
              <a:lnSpc>
                <a:spcPct val="105000"/>
              </a:lnSpc>
            </a:pPr>
            <a:r>
              <a:rPr lang="zh-CN" altLang="en-US" sz="2800" dirty="0"/>
              <a:t>物理层</a:t>
            </a:r>
            <a:r>
              <a:rPr lang="en-US" altLang="zh-CN" sz="2800" dirty="0"/>
              <a:t>(physical layer) </a:t>
            </a:r>
          </a:p>
        </p:txBody>
      </p:sp>
      <p:sp>
        <p:nvSpPr>
          <p:cNvPr id="705540" name="Text Box 4"/>
          <p:cNvSpPr txBox="1">
            <a:spLocks noChangeArrowheads="1"/>
          </p:cNvSpPr>
          <p:nvPr/>
        </p:nvSpPr>
        <p:spPr bwMode="auto">
          <a:xfrm>
            <a:off x="1319213" y="4318000"/>
            <a:ext cx="1200150" cy="336550"/>
          </a:xfrm>
          <a:prstGeom prst="rect">
            <a:avLst/>
          </a:prstGeom>
          <a:noFill/>
          <a:ln w="9525">
            <a:noFill/>
            <a:miter lim="800000"/>
            <a:headEnd/>
            <a:tailEnd/>
          </a:ln>
        </p:spPr>
        <p:txBody>
          <a:bodyPr wrap="none">
            <a:spAutoFit/>
          </a:bodyPr>
          <a:lstStyle/>
          <a:p>
            <a:r>
              <a:rPr kumimoji="1" lang="zh-CN" altLang="en-US" sz="1600">
                <a:latin typeface="Times New Roman" pitchFamily="18" charset="0"/>
              </a:rPr>
              <a:t>数据链路层</a:t>
            </a:r>
          </a:p>
        </p:txBody>
      </p:sp>
      <p:grpSp>
        <p:nvGrpSpPr>
          <p:cNvPr id="705541" name="Group 5"/>
          <p:cNvGrpSpPr>
            <a:grpSpLocks/>
          </p:cNvGrpSpPr>
          <p:nvPr/>
        </p:nvGrpSpPr>
        <p:grpSpPr bwMode="auto">
          <a:xfrm>
            <a:off x="1068388" y="2205038"/>
            <a:ext cx="1919287" cy="3240087"/>
            <a:chOff x="673" y="1389"/>
            <a:chExt cx="1535" cy="2041"/>
          </a:xfrm>
        </p:grpSpPr>
        <p:sp>
          <p:nvSpPr>
            <p:cNvPr id="705542" name="AutoShape 6"/>
            <p:cNvSpPr>
              <a:spLocks noChangeArrowheads="1"/>
            </p:cNvSpPr>
            <p:nvPr/>
          </p:nvSpPr>
          <p:spPr bwMode="auto">
            <a:xfrm>
              <a:off x="673" y="1389"/>
              <a:ext cx="1535" cy="2041"/>
            </a:xfrm>
            <a:prstGeom prst="cube">
              <a:avLst>
                <a:gd name="adj" fmla="val 9250"/>
              </a:avLst>
            </a:prstGeom>
            <a:solidFill>
              <a:schemeClr val="bg1"/>
            </a:solidFill>
            <a:ln w="19050">
              <a:solidFill>
                <a:schemeClr val="tx1"/>
              </a:solidFill>
              <a:miter lim="800000"/>
              <a:headEnd/>
              <a:tailEnd/>
            </a:ln>
          </p:spPr>
          <p:txBody>
            <a:bodyPr wrap="none" anchor="ctr"/>
            <a:lstStyle/>
            <a:p>
              <a:endParaRPr lang="zh-CN" altLang="zh-CN"/>
            </a:p>
          </p:txBody>
        </p:sp>
        <p:sp>
          <p:nvSpPr>
            <p:cNvPr id="705543" name="Freeform 7"/>
            <p:cNvSpPr>
              <a:spLocks/>
            </p:cNvSpPr>
            <p:nvPr/>
          </p:nvSpPr>
          <p:spPr bwMode="auto">
            <a:xfrm>
              <a:off x="673" y="2920"/>
              <a:ext cx="1535" cy="134"/>
            </a:xfrm>
            <a:custGeom>
              <a:avLst/>
              <a:gdLst>
                <a:gd name="T0" fmla="*/ 0 w 1200"/>
                <a:gd name="T1" fmla="*/ 120 h 120"/>
                <a:gd name="T2" fmla="*/ 1080 w 1200"/>
                <a:gd name="T3" fmla="*/ 120 h 120"/>
                <a:gd name="T4" fmla="*/ 120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p:spPr>
          <p:txBody>
            <a:bodyPr wrap="none" anchor="ctr"/>
            <a:lstStyle/>
            <a:p>
              <a:endParaRPr lang="zh-CN" altLang="zh-CN"/>
            </a:p>
          </p:txBody>
        </p:sp>
        <p:sp>
          <p:nvSpPr>
            <p:cNvPr id="705544" name="Freeform 8"/>
            <p:cNvSpPr>
              <a:spLocks/>
            </p:cNvSpPr>
            <p:nvPr/>
          </p:nvSpPr>
          <p:spPr bwMode="auto">
            <a:xfrm>
              <a:off x="673" y="2530"/>
              <a:ext cx="1535" cy="134"/>
            </a:xfrm>
            <a:custGeom>
              <a:avLst/>
              <a:gdLst>
                <a:gd name="T0" fmla="*/ 0 w 1200"/>
                <a:gd name="T1" fmla="*/ 120 h 120"/>
                <a:gd name="T2" fmla="*/ 1080 w 1200"/>
                <a:gd name="T3" fmla="*/ 120 h 120"/>
                <a:gd name="T4" fmla="*/ 120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p:spPr>
          <p:txBody>
            <a:bodyPr wrap="none" anchor="ctr"/>
            <a:lstStyle/>
            <a:p>
              <a:endParaRPr lang="zh-CN" altLang="zh-CN"/>
            </a:p>
          </p:txBody>
        </p:sp>
        <p:sp>
          <p:nvSpPr>
            <p:cNvPr id="705545" name="Freeform 9"/>
            <p:cNvSpPr>
              <a:spLocks/>
            </p:cNvSpPr>
            <p:nvPr/>
          </p:nvSpPr>
          <p:spPr bwMode="auto">
            <a:xfrm>
              <a:off x="673" y="2147"/>
              <a:ext cx="1535" cy="135"/>
            </a:xfrm>
            <a:custGeom>
              <a:avLst/>
              <a:gdLst>
                <a:gd name="T0" fmla="*/ 0 w 1200"/>
                <a:gd name="T1" fmla="*/ 120 h 120"/>
                <a:gd name="T2" fmla="*/ 1080 w 1200"/>
                <a:gd name="T3" fmla="*/ 120 h 120"/>
                <a:gd name="T4" fmla="*/ 120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p:spPr>
          <p:txBody>
            <a:bodyPr wrap="none" anchor="ctr"/>
            <a:lstStyle/>
            <a:p>
              <a:endParaRPr lang="zh-CN" altLang="zh-CN"/>
            </a:p>
          </p:txBody>
        </p:sp>
        <p:sp>
          <p:nvSpPr>
            <p:cNvPr id="705546" name="Freeform 10"/>
            <p:cNvSpPr>
              <a:spLocks/>
            </p:cNvSpPr>
            <p:nvPr/>
          </p:nvSpPr>
          <p:spPr bwMode="auto">
            <a:xfrm>
              <a:off x="673" y="1765"/>
              <a:ext cx="1535" cy="134"/>
            </a:xfrm>
            <a:custGeom>
              <a:avLst/>
              <a:gdLst>
                <a:gd name="T0" fmla="*/ 0 w 1200"/>
                <a:gd name="T1" fmla="*/ 120 h 120"/>
                <a:gd name="T2" fmla="*/ 1080 w 1200"/>
                <a:gd name="T3" fmla="*/ 120 h 120"/>
                <a:gd name="T4" fmla="*/ 1200 w 1200"/>
                <a:gd name="T5" fmla="*/ 0 h 120"/>
                <a:gd name="T6" fmla="*/ 0 60000 65536"/>
                <a:gd name="T7" fmla="*/ 0 60000 65536"/>
                <a:gd name="T8" fmla="*/ 0 60000 65536"/>
                <a:gd name="T9" fmla="*/ 0 w 1200"/>
                <a:gd name="T10" fmla="*/ 0 h 120"/>
                <a:gd name="T11" fmla="*/ 1200 w 1200"/>
                <a:gd name="T12" fmla="*/ 120 h 120"/>
              </a:gdLst>
              <a:ahLst/>
              <a:cxnLst>
                <a:cxn ang="T6">
                  <a:pos x="T0" y="T1"/>
                </a:cxn>
                <a:cxn ang="T7">
                  <a:pos x="T2" y="T3"/>
                </a:cxn>
                <a:cxn ang="T8">
                  <a:pos x="T4" y="T5"/>
                </a:cxn>
              </a:cxnLst>
              <a:rect l="T9" t="T10" r="T11" b="T12"/>
              <a:pathLst>
                <a:path w="1200" h="120">
                  <a:moveTo>
                    <a:pt x="0" y="120"/>
                  </a:moveTo>
                  <a:lnTo>
                    <a:pt x="1080" y="120"/>
                  </a:lnTo>
                  <a:lnTo>
                    <a:pt x="1200" y="0"/>
                  </a:lnTo>
                </a:path>
              </a:pathLst>
            </a:custGeom>
            <a:noFill/>
            <a:ln w="19050">
              <a:solidFill>
                <a:schemeClr val="tx1"/>
              </a:solidFill>
              <a:round/>
              <a:headEnd/>
              <a:tailEnd/>
            </a:ln>
          </p:spPr>
          <p:txBody>
            <a:bodyPr wrap="none" anchor="ctr"/>
            <a:lstStyle/>
            <a:p>
              <a:endParaRPr lang="zh-CN" altLang="zh-CN"/>
            </a:p>
          </p:txBody>
        </p:sp>
      </p:grpSp>
      <p:sp>
        <p:nvSpPr>
          <p:cNvPr id="114699" name="Text Box 11"/>
          <p:cNvSpPr txBox="1">
            <a:spLocks noChangeArrowheads="1"/>
          </p:cNvSpPr>
          <p:nvPr/>
        </p:nvSpPr>
        <p:spPr bwMode="auto">
          <a:xfrm>
            <a:off x="752475" y="2492375"/>
            <a:ext cx="1646238" cy="396875"/>
          </a:xfrm>
          <a:prstGeom prst="rect">
            <a:avLst/>
          </a:prstGeom>
          <a:noFill/>
          <a:ln w="9525">
            <a:noFill/>
            <a:miter lim="800000"/>
            <a:headEnd/>
            <a:tailEnd/>
          </a:ln>
        </p:spPr>
        <p:txBody>
          <a:bodyPr wrap="none">
            <a:spAutoFit/>
          </a:bodyPr>
          <a:lstStyle/>
          <a:p>
            <a:r>
              <a:rPr kumimoji="1" lang="en-US" altLang="zh-CN" sz="2000">
                <a:solidFill>
                  <a:srgbClr val="333399"/>
                </a:solidFill>
                <a:ea typeface="黑体" pitchFamily="49" charset="-122"/>
              </a:rPr>
              <a:t>5        </a:t>
            </a:r>
            <a:r>
              <a:rPr kumimoji="1" lang="zh-CN" altLang="en-US" sz="2000">
                <a:solidFill>
                  <a:srgbClr val="333399"/>
                </a:solidFill>
                <a:latin typeface="Times New Roman" pitchFamily="18" charset="0"/>
                <a:ea typeface="黑体" pitchFamily="49" charset="-122"/>
              </a:rPr>
              <a:t>应用层</a:t>
            </a:r>
          </a:p>
        </p:txBody>
      </p:sp>
      <p:sp>
        <p:nvSpPr>
          <p:cNvPr id="114700" name="Text Box 12"/>
          <p:cNvSpPr txBox="1">
            <a:spLocks noChangeArrowheads="1"/>
          </p:cNvSpPr>
          <p:nvPr/>
        </p:nvSpPr>
        <p:spPr bwMode="auto">
          <a:xfrm>
            <a:off x="752475" y="3103563"/>
            <a:ext cx="1646238" cy="396875"/>
          </a:xfrm>
          <a:prstGeom prst="rect">
            <a:avLst/>
          </a:prstGeom>
          <a:noFill/>
          <a:ln w="9525">
            <a:noFill/>
            <a:miter lim="800000"/>
            <a:headEnd/>
            <a:tailEnd/>
          </a:ln>
        </p:spPr>
        <p:txBody>
          <a:bodyPr wrap="none">
            <a:spAutoFit/>
          </a:bodyPr>
          <a:lstStyle/>
          <a:p>
            <a:r>
              <a:rPr kumimoji="1" lang="en-US" altLang="zh-CN" sz="2000">
                <a:solidFill>
                  <a:srgbClr val="333399"/>
                </a:solidFill>
                <a:ea typeface="黑体" pitchFamily="49" charset="-122"/>
              </a:rPr>
              <a:t>4        </a:t>
            </a:r>
            <a:r>
              <a:rPr kumimoji="1" lang="zh-CN" altLang="en-US" sz="2000">
                <a:solidFill>
                  <a:srgbClr val="333399"/>
                </a:solidFill>
                <a:latin typeface="Times New Roman" pitchFamily="18" charset="0"/>
                <a:ea typeface="黑体" pitchFamily="49" charset="-122"/>
              </a:rPr>
              <a:t>运输层</a:t>
            </a:r>
          </a:p>
        </p:txBody>
      </p:sp>
      <p:sp>
        <p:nvSpPr>
          <p:cNvPr id="114701" name="Text Box 13"/>
          <p:cNvSpPr txBox="1">
            <a:spLocks noChangeArrowheads="1"/>
          </p:cNvSpPr>
          <p:nvPr/>
        </p:nvSpPr>
        <p:spPr bwMode="auto">
          <a:xfrm>
            <a:off x="752475" y="3716338"/>
            <a:ext cx="1646238" cy="396875"/>
          </a:xfrm>
          <a:prstGeom prst="rect">
            <a:avLst/>
          </a:prstGeom>
          <a:noFill/>
          <a:ln w="9525">
            <a:noFill/>
            <a:miter lim="800000"/>
            <a:headEnd/>
            <a:tailEnd/>
          </a:ln>
        </p:spPr>
        <p:txBody>
          <a:bodyPr wrap="none">
            <a:spAutoFit/>
          </a:bodyPr>
          <a:lstStyle/>
          <a:p>
            <a:r>
              <a:rPr kumimoji="1" lang="en-US" altLang="zh-CN" sz="2000">
                <a:solidFill>
                  <a:srgbClr val="333399"/>
                </a:solidFill>
                <a:ea typeface="黑体" pitchFamily="49" charset="-122"/>
              </a:rPr>
              <a:t>3        </a:t>
            </a:r>
            <a:r>
              <a:rPr kumimoji="1" lang="zh-CN" altLang="en-US" sz="2000">
                <a:solidFill>
                  <a:srgbClr val="333399"/>
                </a:solidFill>
                <a:latin typeface="Times New Roman" pitchFamily="18" charset="0"/>
                <a:ea typeface="黑体" pitchFamily="49" charset="-122"/>
              </a:rPr>
              <a:t>网络层</a:t>
            </a:r>
          </a:p>
        </p:txBody>
      </p:sp>
      <p:sp>
        <p:nvSpPr>
          <p:cNvPr id="114702" name="Text Box 14"/>
          <p:cNvSpPr txBox="1">
            <a:spLocks noChangeArrowheads="1"/>
          </p:cNvSpPr>
          <p:nvPr/>
        </p:nvSpPr>
        <p:spPr bwMode="auto">
          <a:xfrm>
            <a:off x="752475" y="4329113"/>
            <a:ext cx="1874838" cy="396875"/>
          </a:xfrm>
          <a:prstGeom prst="rect">
            <a:avLst/>
          </a:prstGeom>
          <a:noFill/>
          <a:ln w="9525">
            <a:noFill/>
            <a:miter lim="800000"/>
            <a:headEnd/>
            <a:tailEnd/>
          </a:ln>
        </p:spPr>
        <p:txBody>
          <a:bodyPr wrap="none">
            <a:spAutoFit/>
          </a:bodyPr>
          <a:lstStyle/>
          <a:p>
            <a:r>
              <a:rPr kumimoji="1" lang="en-US" altLang="zh-CN" sz="2000">
                <a:solidFill>
                  <a:srgbClr val="333399"/>
                </a:solidFill>
                <a:ea typeface="黑体" pitchFamily="49" charset="-122"/>
              </a:rPr>
              <a:t>2    </a:t>
            </a:r>
            <a:r>
              <a:rPr kumimoji="1" lang="zh-CN" altLang="en-US" sz="2000">
                <a:solidFill>
                  <a:srgbClr val="333399"/>
                </a:solidFill>
                <a:latin typeface="Times New Roman" pitchFamily="18" charset="0"/>
                <a:ea typeface="黑体" pitchFamily="49" charset="-122"/>
              </a:rPr>
              <a:t>数据链路层</a:t>
            </a:r>
          </a:p>
        </p:txBody>
      </p:sp>
      <p:sp>
        <p:nvSpPr>
          <p:cNvPr id="114703" name="Text Box 15"/>
          <p:cNvSpPr txBox="1">
            <a:spLocks noChangeArrowheads="1"/>
          </p:cNvSpPr>
          <p:nvPr/>
        </p:nvSpPr>
        <p:spPr bwMode="auto">
          <a:xfrm>
            <a:off x="752475" y="4941888"/>
            <a:ext cx="1646238" cy="396875"/>
          </a:xfrm>
          <a:prstGeom prst="rect">
            <a:avLst/>
          </a:prstGeom>
          <a:noFill/>
          <a:ln w="9525">
            <a:noFill/>
            <a:miter lim="800000"/>
            <a:headEnd/>
            <a:tailEnd/>
          </a:ln>
        </p:spPr>
        <p:txBody>
          <a:bodyPr wrap="none">
            <a:spAutoFit/>
          </a:bodyPr>
          <a:lstStyle/>
          <a:p>
            <a:r>
              <a:rPr kumimoji="1" lang="en-US" altLang="zh-CN" sz="2000">
                <a:solidFill>
                  <a:srgbClr val="333399"/>
                </a:solidFill>
                <a:ea typeface="黑体" pitchFamily="49" charset="-122"/>
              </a:rPr>
              <a:t>1        </a:t>
            </a:r>
            <a:r>
              <a:rPr kumimoji="1" lang="zh-CN" altLang="en-US" sz="2000">
                <a:solidFill>
                  <a:srgbClr val="333399"/>
                </a:solidFill>
                <a:latin typeface="Times New Roman" pitchFamily="18" charset="0"/>
                <a:ea typeface="黑体" pitchFamily="49" charset="-122"/>
              </a:rPr>
              <a:t>物理层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469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4691">
                                            <p:txEl>
                                              <p:pRg st="1" end="1"/>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147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4691">
                                            <p:txEl>
                                              <p:pRg st="2" end="2"/>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1470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4691">
                                            <p:txEl>
                                              <p:pRg st="3" end="3"/>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1470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4691">
                                            <p:txEl>
                                              <p:pRg st="4" end="4"/>
                                            </p:tx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1147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p:bldP spid="114699" grpId="0"/>
      <p:bldP spid="114700" grpId="0"/>
      <p:bldP spid="114701" grpId="0"/>
      <p:bldP spid="114702" grpId="0"/>
      <p:bldP spid="114703"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15715" name="AutoShape 3"/>
          <p:cNvSpPr>
            <a:spLocks noChangeArrowheads="1"/>
          </p:cNvSpPr>
          <p:nvPr/>
        </p:nvSpPr>
        <p:spPr bwMode="auto">
          <a:xfrm rot="-5400000">
            <a:off x="4374357" y="1244700"/>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5716" name="AutoShape 4"/>
          <p:cNvSpPr>
            <a:spLocks noChangeArrowheads="1"/>
          </p:cNvSpPr>
          <p:nvPr/>
        </p:nvSpPr>
        <p:spPr bwMode="auto">
          <a:xfrm>
            <a:off x="533400" y="2559943"/>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5717" name="Text Box 5"/>
          <p:cNvSpPr txBox="1">
            <a:spLocks noChangeArrowheads="1"/>
          </p:cNvSpPr>
          <p:nvPr/>
        </p:nvSpPr>
        <p:spPr bwMode="auto">
          <a:xfrm>
            <a:off x="982678" y="2739332"/>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15718" name="Text Box 6"/>
          <p:cNvSpPr txBox="1">
            <a:spLocks noChangeArrowheads="1"/>
          </p:cNvSpPr>
          <p:nvPr/>
        </p:nvSpPr>
        <p:spPr bwMode="auto">
          <a:xfrm>
            <a:off x="982678" y="3366394"/>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15719" name="Text Box 7"/>
          <p:cNvSpPr txBox="1">
            <a:spLocks noChangeArrowheads="1"/>
          </p:cNvSpPr>
          <p:nvPr/>
        </p:nvSpPr>
        <p:spPr bwMode="auto">
          <a:xfrm>
            <a:off x="982678" y="3923607"/>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15720" name="Text Box 8"/>
          <p:cNvSpPr txBox="1">
            <a:spLocks noChangeArrowheads="1"/>
          </p:cNvSpPr>
          <p:nvPr/>
        </p:nvSpPr>
        <p:spPr bwMode="auto">
          <a:xfrm>
            <a:off x="982678" y="4482407"/>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15721" name="Text Box 9"/>
          <p:cNvSpPr txBox="1">
            <a:spLocks noChangeArrowheads="1"/>
          </p:cNvSpPr>
          <p:nvPr/>
        </p:nvSpPr>
        <p:spPr bwMode="auto">
          <a:xfrm>
            <a:off x="982678" y="5049144"/>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15722" name="Freeform 10"/>
          <p:cNvSpPr>
            <a:spLocks/>
          </p:cNvSpPr>
          <p:nvPr/>
        </p:nvSpPr>
        <p:spPr bwMode="auto">
          <a:xfrm>
            <a:off x="533401" y="3161606"/>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5723" name="Freeform 11"/>
          <p:cNvSpPr>
            <a:spLocks/>
          </p:cNvSpPr>
          <p:nvPr/>
        </p:nvSpPr>
        <p:spPr bwMode="auto">
          <a:xfrm>
            <a:off x="542926" y="3736281"/>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5724" name="Freeform 12"/>
          <p:cNvSpPr>
            <a:spLocks/>
          </p:cNvSpPr>
          <p:nvPr/>
        </p:nvSpPr>
        <p:spPr bwMode="auto">
          <a:xfrm>
            <a:off x="520700" y="4312545"/>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5725" name="Freeform 13"/>
          <p:cNvSpPr>
            <a:spLocks/>
          </p:cNvSpPr>
          <p:nvPr/>
        </p:nvSpPr>
        <p:spPr bwMode="auto">
          <a:xfrm>
            <a:off x="520701" y="4904683"/>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5726" name="AutoShape 14"/>
          <p:cNvSpPr>
            <a:spLocks noChangeArrowheads="1"/>
          </p:cNvSpPr>
          <p:nvPr/>
        </p:nvSpPr>
        <p:spPr bwMode="auto">
          <a:xfrm>
            <a:off x="7886700" y="252660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5727" name="Text Box 15"/>
          <p:cNvSpPr txBox="1">
            <a:spLocks noChangeArrowheads="1"/>
          </p:cNvSpPr>
          <p:nvPr/>
        </p:nvSpPr>
        <p:spPr bwMode="auto">
          <a:xfrm>
            <a:off x="7924800" y="2704407"/>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15728" name="Text Box 16"/>
          <p:cNvSpPr txBox="1">
            <a:spLocks noChangeArrowheads="1"/>
          </p:cNvSpPr>
          <p:nvPr/>
        </p:nvSpPr>
        <p:spPr bwMode="auto">
          <a:xfrm>
            <a:off x="7924800" y="3331469"/>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15729" name="Text Box 17"/>
          <p:cNvSpPr txBox="1">
            <a:spLocks noChangeArrowheads="1"/>
          </p:cNvSpPr>
          <p:nvPr/>
        </p:nvSpPr>
        <p:spPr bwMode="auto">
          <a:xfrm>
            <a:off x="7924800" y="3888682"/>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15730" name="Text Box 18"/>
          <p:cNvSpPr txBox="1">
            <a:spLocks noChangeArrowheads="1"/>
          </p:cNvSpPr>
          <p:nvPr/>
        </p:nvSpPr>
        <p:spPr bwMode="auto">
          <a:xfrm>
            <a:off x="7924800" y="4449069"/>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15731" name="Text Box 19"/>
          <p:cNvSpPr txBox="1">
            <a:spLocks noChangeArrowheads="1"/>
          </p:cNvSpPr>
          <p:nvPr/>
        </p:nvSpPr>
        <p:spPr bwMode="auto">
          <a:xfrm>
            <a:off x="7924800" y="5014219"/>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15732" name="Freeform 20"/>
          <p:cNvSpPr>
            <a:spLocks/>
          </p:cNvSpPr>
          <p:nvPr/>
        </p:nvSpPr>
        <p:spPr bwMode="auto">
          <a:xfrm>
            <a:off x="7886701" y="3126681"/>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5733" name="Freeform 21"/>
          <p:cNvSpPr>
            <a:spLocks/>
          </p:cNvSpPr>
          <p:nvPr/>
        </p:nvSpPr>
        <p:spPr bwMode="auto">
          <a:xfrm>
            <a:off x="7896226" y="3701356"/>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5734" name="Freeform 22"/>
          <p:cNvSpPr>
            <a:spLocks/>
          </p:cNvSpPr>
          <p:nvPr/>
        </p:nvSpPr>
        <p:spPr bwMode="auto">
          <a:xfrm>
            <a:off x="7874000" y="4277620"/>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5735" name="Freeform 23"/>
          <p:cNvSpPr>
            <a:spLocks/>
          </p:cNvSpPr>
          <p:nvPr/>
        </p:nvSpPr>
        <p:spPr bwMode="auto">
          <a:xfrm>
            <a:off x="7874001" y="4869758"/>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5736" name="Text Box 24"/>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dirty="0">
                <a:solidFill>
                  <a:srgbClr val="C00000"/>
                </a:solidFill>
                <a:ea typeface="黑体" pitchFamily="2" charset="-122"/>
              </a:rPr>
              <a:t>主机</a:t>
            </a:r>
            <a:r>
              <a:rPr kumimoji="1" lang="zh-CN" altLang="en-US" sz="1050" dirty="0">
                <a:solidFill>
                  <a:srgbClr val="C00000"/>
                </a:solidFill>
                <a:ea typeface="黑体" pitchFamily="2" charset="-122"/>
              </a:rPr>
              <a:t> </a:t>
            </a:r>
            <a:r>
              <a:rPr kumimoji="1" lang="en-US" altLang="zh-CN" sz="2400" dirty="0">
                <a:solidFill>
                  <a:srgbClr val="C00000"/>
                </a:solidFill>
                <a:ea typeface="黑体" pitchFamily="2" charset="-122"/>
              </a:rPr>
              <a:t>1</a:t>
            </a:r>
          </a:p>
        </p:txBody>
      </p:sp>
      <p:sp>
        <p:nvSpPr>
          <p:cNvPr id="115737" name="AutoShape 25"/>
          <p:cNvSpPr>
            <a:spLocks noChangeArrowheads="1"/>
          </p:cNvSpPr>
          <p:nvPr/>
        </p:nvSpPr>
        <p:spPr bwMode="auto">
          <a:xfrm>
            <a:off x="8034338" y="2029719"/>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5738" name="Text Box 26"/>
          <p:cNvSpPr txBox="1">
            <a:spLocks noChangeArrowheads="1"/>
          </p:cNvSpPr>
          <p:nvPr/>
        </p:nvSpPr>
        <p:spPr bwMode="auto">
          <a:xfrm>
            <a:off x="8027989" y="2134494"/>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15739" name="AutoShape 27"/>
          <p:cNvSpPr>
            <a:spLocks noChangeArrowheads="1"/>
          </p:cNvSpPr>
          <p:nvPr/>
        </p:nvSpPr>
        <p:spPr bwMode="auto">
          <a:xfrm>
            <a:off x="538163" y="2072581"/>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5740" name="Text Box 28"/>
          <p:cNvSpPr txBox="1">
            <a:spLocks noChangeArrowheads="1"/>
          </p:cNvSpPr>
          <p:nvPr/>
        </p:nvSpPr>
        <p:spPr bwMode="auto">
          <a:xfrm>
            <a:off x="558801" y="2193232"/>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15741" name="AutoShape 29"/>
          <p:cNvSpPr>
            <a:spLocks noChangeArrowheads="1"/>
          </p:cNvSpPr>
          <p:nvPr/>
        </p:nvSpPr>
        <p:spPr bwMode="auto">
          <a:xfrm flipV="1">
            <a:off x="654050" y="2547243"/>
            <a:ext cx="196850" cy="361950"/>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sp>
        <p:nvSpPr>
          <p:cNvPr id="115742" name="Text Box 30"/>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15743" name="Text Box 31"/>
          <p:cNvSpPr txBox="1">
            <a:spLocks noChangeArrowheads="1"/>
          </p:cNvSpPr>
          <p:nvPr/>
        </p:nvSpPr>
        <p:spPr bwMode="auto">
          <a:xfrm>
            <a:off x="1722721" y="2061469"/>
            <a:ext cx="420660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dirty="0">
                <a:solidFill>
                  <a:srgbClr val="333399"/>
                </a:solidFill>
                <a:ea typeface="黑体" pitchFamily="2" charset="-122"/>
              </a:rPr>
              <a:t>应用进程数据先传送到应用层</a:t>
            </a:r>
          </a:p>
        </p:txBody>
      </p:sp>
      <p:sp>
        <p:nvSpPr>
          <p:cNvPr id="115744" name="Text Box 32"/>
          <p:cNvSpPr txBox="1">
            <a:spLocks noChangeArrowheads="1"/>
          </p:cNvSpPr>
          <p:nvPr/>
        </p:nvSpPr>
        <p:spPr bwMode="auto">
          <a:xfrm>
            <a:off x="1619251" y="2631382"/>
            <a:ext cx="4942379"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dirty="0">
                <a:solidFill>
                  <a:srgbClr val="333399"/>
                </a:solidFill>
                <a:ea typeface="黑体" pitchFamily="2" charset="-122"/>
              </a:rPr>
              <a:t>加上应用层首部，成为应用层 </a:t>
            </a:r>
            <a:r>
              <a:rPr kumimoji="1" lang="en-US" altLang="zh-CN" sz="2400" dirty="0">
                <a:solidFill>
                  <a:srgbClr val="333399"/>
                </a:solidFill>
                <a:ea typeface="黑体" pitchFamily="2" charset="-122"/>
              </a:rPr>
              <a:t>PDU</a:t>
            </a:r>
          </a:p>
        </p:txBody>
      </p:sp>
      <p:sp>
        <p:nvSpPr>
          <p:cNvPr id="2" name="矩形 1"/>
          <p:cNvSpPr/>
          <p:nvPr/>
        </p:nvSpPr>
        <p:spPr>
          <a:xfrm>
            <a:off x="1647368" y="3125984"/>
            <a:ext cx="5849265" cy="1311128"/>
          </a:xfrm>
          <a:prstGeom prst="rect">
            <a:avLst/>
          </a:prstGeom>
          <a:solidFill>
            <a:srgbClr val="CCFFFF"/>
          </a:solidFill>
          <a:ln>
            <a:solidFill>
              <a:srgbClr val="000099"/>
            </a:solidFill>
          </a:ln>
        </p:spPr>
        <p:txBody>
          <a:bodyPr wrap="square">
            <a:spAutoFit/>
          </a:bodyPr>
          <a:lstStyle/>
          <a:p>
            <a:pPr>
              <a:lnSpc>
                <a:spcPct val="110000"/>
              </a:lnSpc>
            </a:pPr>
            <a:r>
              <a:rPr kumimoji="1" lang="en-US" altLang="zh-CN" sz="2400" dirty="0">
                <a:solidFill>
                  <a:srgbClr val="000099"/>
                </a:solidFill>
                <a:latin typeface="+mn-lt"/>
                <a:ea typeface="黑体" pitchFamily="2" charset="-122"/>
              </a:rPr>
              <a:t>PDU (Protocol Data Unit)</a:t>
            </a:r>
            <a:r>
              <a:rPr kumimoji="1" lang="zh-CN" altLang="en-US" sz="2400" dirty="0">
                <a:solidFill>
                  <a:srgbClr val="000099"/>
                </a:solidFill>
                <a:latin typeface="+mn-lt"/>
                <a:ea typeface="黑体" pitchFamily="2" charset="-122"/>
              </a:rPr>
              <a:t>：协议数据单元。</a:t>
            </a:r>
            <a:endParaRPr kumimoji="1" lang="en-US" altLang="zh-CN" sz="2400" dirty="0">
              <a:solidFill>
                <a:srgbClr val="000099"/>
              </a:solidFill>
              <a:latin typeface="+mn-lt"/>
              <a:ea typeface="黑体" pitchFamily="2" charset="-122"/>
            </a:endParaRPr>
          </a:p>
          <a:p>
            <a:pPr>
              <a:lnSpc>
                <a:spcPct val="110000"/>
              </a:lnSpc>
            </a:pPr>
            <a:r>
              <a:rPr kumimoji="1" lang="en-US" altLang="zh-CN" sz="2400" dirty="0">
                <a:solidFill>
                  <a:srgbClr val="000099"/>
                </a:solidFill>
                <a:latin typeface="+mn-lt"/>
                <a:ea typeface="黑体" pitchFamily="2" charset="-122"/>
              </a:rPr>
              <a:t>OSI </a:t>
            </a:r>
            <a:r>
              <a:rPr kumimoji="1" lang="zh-CN" altLang="zh-CN" sz="2400" dirty="0">
                <a:solidFill>
                  <a:srgbClr val="000099"/>
                </a:solidFill>
                <a:latin typeface="+mn-lt"/>
                <a:ea typeface="黑体" pitchFamily="2" charset="-122"/>
              </a:rPr>
              <a:t>参考模型把</a:t>
            </a:r>
            <a:r>
              <a:rPr kumimoji="1" lang="zh-CN" altLang="zh-CN" sz="2400" dirty="0">
                <a:solidFill>
                  <a:srgbClr val="C00000"/>
                </a:solidFill>
                <a:latin typeface="+mn-lt"/>
                <a:ea typeface="黑体" pitchFamily="2" charset="-122"/>
              </a:rPr>
              <a:t>对等层次</a:t>
            </a:r>
            <a:r>
              <a:rPr kumimoji="1" lang="zh-CN" altLang="zh-CN" sz="2400" dirty="0">
                <a:solidFill>
                  <a:srgbClr val="000099"/>
                </a:solidFill>
                <a:latin typeface="+mn-lt"/>
                <a:ea typeface="黑体" pitchFamily="2" charset="-122"/>
              </a:rPr>
              <a:t>之间传送的数据单位称为该层的协议数据单元</a:t>
            </a:r>
            <a:r>
              <a:rPr kumimoji="1" lang="en-US" altLang="zh-CN" sz="2400" dirty="0">
                <a:solidFill>
                  <a:srgbClr val="000099"/>
                </a:solidFill>
                <a:latin typeface="+mn-lt"/>
                <a:ea typeface="黑体" pitchFamily="2" charset="-122"/>
              </a:rPr>
              <a:t> PDU</a:t>
            </a:r>
            <a:r>
              <a:rPr kumimoji="1" lang="zh-CN" altLang="en-US" sz="2400" dirty="0">
                <a:solidFill>
                  <a:srgbClr val="000099"/>
                </a:solidFill>
                <a:latin typeface="+mn-lt"/>
                <a:ea typeface="黑体" pitchFamily="2" charset="-122"/>
              </a:rPr>
              <a:t>。</a:t>
            </a:r>
            <a:endParaRPr kumimoji="1" lang="en-US" altLang="zh-CN" sz="2400" dirty="0">
              <a:solidFill>
                <a:srgbClr val="000099"/>
              </a:solidFill>
              <a:latin typeface="+mn-lt"/>
              <a:ea typeface="黑体" pitchFamily="2" charset="-122"/>
            </a:endParaRPr>
          </a:p>
        </p:txBody>
      </p:sp>
    </p:spTree>
    <p:extLst>
      <p:ext uri="{BB962C8B-B14F-4D97-AF65-F5344CB8AC3E}">
        <p14:creationId xmlns:p14="http://schemas.microsoft.com/office/powerpoint/2010/main" xmlns="" val="34115893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43"/>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15741"/>
                                        </p:tgtEl>
                                        <p:attrNameLst>
                                          <p:attrName>style.visibility</p:attrName>
                                        </p:attrNameLst>
                                      </p:cBhvr>
                                      <p:to>
                                        <p:strVal val="visible"/>
                                      </p:to>
                                    </p:set>
                                    <p:animEffect transition="in" filter="wipe(up)">
                                      <p:cBhvr>
                                        <p:cTn id="10" dur="1000"/>
                                        <p:tgtEl>
                                          <p:spTgt spid="115741"/>
                                        </p:tgtEl>
                                      </p:cBhvr>
                                    </p:animEffect>
                                  </p:childTnLst>
                                </p:cTn>
                              </p:par>
                            </p:childTnLst>
                          </p:cTn>
                        </p:par>
                        <p:par>
                          <p:cTn id="11" fill="hold" nodeType="afterGroup">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1574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41" grpId="0" animBg="1"/>
      <p:bldP spid="115743" grpId="0"/>
      <p:bldP spid="115744" grpId="0"/>
      <p:bldP spid="2"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16739" name="AutoShape 3"/>
          <p:cNvSpPr>
            <a:spLocks noChangeArrowheads="1"/>
          </p:cNvSpPr>
          <p:nvPr/>
        </p:nvSpPr>
        <p:spPr bwMode="auto">
          <a:xfrm rot="-5400000">
            <a:off x="4374357" y="1244700"/>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6740" name="AutoShape 4"/>
          <p:cNvSpPr>
            <a:spLocks noChangeArrowheads="1"/>
          </p:cNvSpPr>
          <p:nvPr/>
        </p:nvSpPr>
        <p:spPr bwMode="auto">
          <a:xfrm>
            <a:off x="533400" y="2559943"/>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6741" name="Text Box 5"/>
          <p:cNvSpPr txBox="1">
            <a:spLocks noChangeArrowheads="1"/>
          </p:cNvSpPr>
          <p:nvPr/>
        </p:nvSpPr>
        <p:spPr bwMode="auto">
          <a:xfrm>
            <a:off x="946400" y="2739332"/>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16742" name="Text Box 6"/>
          <p:cNvSpPr txBox="1">
            <a:spLocks noChangeArrowheads="1"/>
          </p:cNvSpPr>
          <p:nvPr/>
        </p:nvSpPr>
        <p:spPr bwMode="auto">
          <a:xfrm>
            <a:off x="946400" y="3366394"/>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16743" name="Text Box 7"/>
          <p:cNvSpPr txBox="1">
            <a:spLocks noChangeArrowheads="1"/>
          </p:cNvSpPr>
          <p:nvPr/>
        </p:nvSpPr>
        <p:spPr bwMode="auto">
          <a:xfrm>
            <a:off x="946400" y="3923607"/>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16744" name="Text Box 8"/>
          <p:cNvSpPr txBox="1">
            <a:spLocks noChangeArrowheads="1"/>
          </p:cNvSpPr>
          <p:nvPr/>
        </p:nvSpPr>
        <p:spPr bwMode="auto">
          <a:xfrm>
            <a:off x="946400" y="4482407"/>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16745" name="Text Box 9"/>
          <p:cNvSpPr txBox="1">
            <a:spLocks noChangeArrowheads="1"/>
          </p:cNvSpPr>
          <p:nvPr/>
        </p:nvSpPr>
        <p:spPr bwMode="auto">
          <a:xfrm>
            <a:off x="946400" y="5049144"/>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16746" name="Freeform 10"/>
          <p:cNvSpPr>
            <a:spLocks/>
          </p:cNvSpPr>
          <p:nvPr/>
        </p:nvSpPr>
        <p:spPr bwMode="auto">
          <a:xfrm>
            <a:off x="533401" y="3161606"/>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6747" name="Freeform 11"/>
          <p:cNvSpPr>
            <a:spLocks/>
          </p:cNvSpPr>
          <p:nvPr/>
        </p:nvSpPr>
        <p:spPr bwMode="auto">
          <a:xfrm>
            <a:off x="542926" y="3736281"/>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6748" name="Freeform 12"/>
          <p:cNvSpPr>
            <a:spLocks/>
          </p:cNvSpPr>
          <p:nvPr/>
        </p:nvSpPr>
        <p:spPr bwMode="auto">
          <a:xfrm>
            <a:off x="520700" y="4312545"/>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6749" name="Freeform 13"/>
          <p:cNvSpPr>
            <a:spLocks/>
          </p:cNvSpPr>
          <p:nvPr/>
        </p:nvSpPr>
        <p:spPr bwMode="auto">
          <a:xfrm>
            <a:off x="520701" y="4904683"/>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6750" name="AutoShape 14"/>
          <p:cNvSpPr>
            <a:spLocks noChangeArrowheads="1"/>
          </p:cNvSpPr>
          <p:nvPr/>
        </p:nvSpPr>
        <p:spPr bwMode="auto">
          <a:xfrm>
            <a:off x="7886700" y="252660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6751" name="Text Box 15"/>
          <p:cNvSpPr txBox="1">
            <a:spLocks noChangeArrowheads="1"/>
          </p:cNvSpPr>
          <p:nvPr/>
        </p:nvSpPr>
        <p:spPr bwMode="auto">
          <a:xfrm>
            <a:off x="7924800" y="2704407"/>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16752" name="Text Box 16"/>
          <p:cNvSpPr txBox="1">
            <a:spLocks noChangeArrowheads="1"/>
          </p:cNvSpPr>
          <p:nvPr/>
        </p:nvSpPr>
        <p:spPr bwMode="auto">
          <a:xfrm>
            <a:off x="7924800" y="3331469"/>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16753" name="Text Box 17"/>
          <p:cNvSpPr txBox="1">
            <a:spLocks noChangeArrowheads="1"/>
          </p:cNvSpPr>
          <p:nvPr/>
        </p:nvSpPr>
        <p:spPr bwMode="auto">
          <a:xfrm>
            <a:off x="7924800" y="3888682"/>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16754" name="Text Box 18"/>
          <p:cNvSpPr txBox="1">
            <a:spLocks noChangeArrowheads="1"/>
          </p:cNvSpPr>
          <p:nvPr/>
        </p:nvSpPr>
        <p:spPr bwMode="auto">
          <a:xfrm>
            <a:off x="7924800" y="4449069"/>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16755" name="Text Box 19"/>
          <p:cNvSpPr txBox="1">
            <a:spLocks noChangeArrowheads="1"/>
          </p:cNvSpPr>
          <p:nvPr/>
        </p:nvSpPr>
        <p:spPr bwMode="auto">
          <a:xfrm>
            <a:off x="7924800" y="5014219"/>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16756" name="Freeform 20"/>
          <p:cNvSpPr>
            <a:spLocks/>
          </p:cNvSpPr>
          <p:nvPr/>
        </p:nvSpPr>
        <p:spPr bwMode="auto">
          <a:xfrm>
            <a:off x="7886701" y="3126681"/>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6757" name="Freeform 21"/>
          <p:cNvSpPr>
            <a:spLocks/>
          </p:cNvSpPr>
          <p:nvPr/>
        </p:nvSpPr>
        <p:spPr bwMode="auto">
          <a:xfrm>
            <a:off x="7896226" y="3701356"/>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6758" name="Freeform 22"/>
          <p:cNvSpPr>
            <a:spLocks/>
          </p:cNvSpPr>
          <p:nvPr/>
        </p:nvSpPr>
        <p:spPr bwMode="auto">
          <a:xfrm>
            <a:off x="7874000" y="4277620"/>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6759" name="Freeform 23"/>
          <p:cNvSpPr>
            <a:spLocks/>
          </p:cNvSpPr>
          <p:nvPr/>
        </p:nvSpPr>
        <p:spPr bwMode="auto">
          <a:xfrm>
            <a:off x="7874001" y="4869758"/>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6760" name="Text Box 24"/>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dirty="0">
                <a:solidFill>
                  <a:srgbClr val="C00000"/>
                </a:solidFill>
                <a:ea typeface="黑体" pitchFamily="2" charset="-122"/>
              </a:rPr>
              <a:t>主机</a:t>
            </a:r>
            <a:r>
              <a:rPr kumimoji="1" lang="zh-CN" altLang="en-US" sz="1050" dirty="0">
                <a:solidFill>
                  <a:srgbClr val="C00000"/>
                </a:solidFill>
                <a:ea typeface="黑体" pitchFamily="2" charset="-122"/>
              </a:rPr>
              <a:t> </a:t>
            </a:r>
            <a:r>
              <a:rPr kumimoji="1" lang="en-US" altLang="zh-CN" sz="2400" dirty="0">
                <a:solidFill>
                  <a:srgbClr val="C00000"/>
                </a:solidFill>
                <a:ea typeface="黑体" pitchFamily="2" charset="-122"/>
              </a:rPr>
              <a:t>1</a:t>
            </a:r>
          </a:p>
        </p:txBody>
      </p:sp>
      <p:sp>
        <p:nvSpPr>
          <p:cNvPr id="116761" name="AutoShape 25"/>
          <p:cNvSpPr>
            <a:spLocks noChangeArrowheads="1"/>
          </p:cNvSpPr>
          <p:nvPr/>
        </p:nvSpPr>
        <p:spPr bwMode="auto">
          <a:xfrm>
            <a:off x="8034338" y="2029719"/>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6762" name="Text Box 26"/>
          <p:cNvSpPr txBox="1">
            <a:spLocks noChangeArrowheads="1"/>
          </p:cNvSpPr>
          <p:nvPr/>
        </p:nvSpPr>
        <p:spPr bwMode="auto">
          <a:xfrm>
            <a:off x="8027989" y="2134494"/>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16763" name="AutoShape 27"/>
          <p:cNvSpPr>
            <a:spLocks noChangeArrowheads="1"/>
          </p:cNvSpPr>
          <p:nvPr/>
        </p:nvSpPr>
        <p:spPr bwMode="auto">
          <a:xfrm>
            <a:off x="538163" y="2072581"/>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6764" name="Text Box 28"/>
          <p:cNvSpPr txBox="1">
            <a:spLocks noChangeArrowheads="1"/>
          </p:cNvSpPr>
          <p:nvPr/>
        </p:nvSpPr>
        <p:spPr bwMode="auto">
          <a:xfrm>
            <a:off x="558801" y="2193232"/>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16765" name="AutoShape 29"/>
          <p:cNvSpPr>
            <a:spLocks noChangeArrowheads="1"/>
          </p:cNvSpPr>
          <p:nvPr/>
        </p:nvSpPr>
        <p:spPr bwMode="auto">
          <a:xfrm flipV="1">
            <a:off x="654050" y="3066356"/>
            <a:ext cx="196850" cy="361950"/>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sp>
        <p:nvSpPr>
          <p:cNvPr id="116766" name="Text Box 30"/>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16767" name="Text Box 31"/>
          <p:cNvSpPr txBox="1">
            <a:spLocks noChangeArrowheads="1"/>
          </p:cNvSpPr>
          <p:nvPr/>
        </p:nvSpPr>
        <p:spPr bwMode="auto">
          <a:xfrm>
            <a:off x="1619251" y="2780607"/>
            <a:ext cx="4099199"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dirty="0">
                <a:solidFill>
                  <a:srgbClr val="333399"/>
                </a:solidFill>
                <a:ea typeface="黑体" pitchFamily="2" charset="-122"/>
              </a:rPr>
              <a:t>应用层 </a:t>
            </a:r>
            <a:r>
              <a:rPr kumimoji="1" lang="en-US" altLang="zh-CN" sz="2400" dirty="0">
                <a:solidFill>
                  <a:srgbClr val="333399"/>
                </a:solidFill>
                <a:ea typeface="黑体" pitchFamily="2" charset="-122"/>
              </a:rPr>
              <a:t>PDU </a:t>
            </a:r>
            <a:r>
              <a:rPr kumimoji="1" lang="zh-CN" altLang="en-US" sz="2400" dirty="0">
                <a:solidFill>
                  <a:srgbClr val="333399"/>
                </a:solidFill>
                <a:ea typeface="黑体" pitchFamily="2" charset="-122"/>
              </a:rPr>
              <a:t>再传送到运输层</a:t>
            </a:r>
          </a:p>
        </p:txBody>
      </p:sp>
      <p:sp>
        <p:nvSpPr>
          <p:cNvPr id="116768" name="Text Box 32"/>
          <p:cNvSpPr txBox="1">
            <a:spLocks noChangeArrowheads="1"/>
          </p:cNvSpPr>
          <p:nvPr/>
        </p:nvSpPr>
        <p:spPr bwMode="auto">
          <a:xfrm>
            <a:off x="1619250" y="3312419"/>
            <a:ext cx="482536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333399"/>
                </a:solidFill>
                <a:ea typeface="黑体" pitchFamily="2" charset="-122"/>
              </a:rPr>
              <a:t>加上运输层首部，成为运输层报文</a:t>
            </a:r>
            <a:endParaRPr kumimoji="1" lang="zh-CN" altLang="en-US" sz="3600">
              <a:solidFill>
                <a:srgbClr val="333399"/>
              </a:solidFill>
              <a:ea typeface="黑体" pitchFamily="2" charset="-122"/>
            </a:endParaRPr>
          </a:p>
        </p:txBody>
      </p:sp>
    </p:spTree>
    <p:extLst>
      <p:ext uri="{BB962C8B-B14F-4D97-AF65-F5344CB8AC3E}">
        <p14:creationId xmlns:p14="http://schemas.microsoft.com/office/powerpoint/2010/main" xmlns="" val="4515061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6765"/>
                                        </p:tgtEl>
                                        <p:attrNameLst>
                                          <p:attrName>style.visibility</p:attrName>
                                        </p:attrNameLst>
                                      </p:cBhvr>
                                      <p:to>
                                        <p:strVal val="visible"/>
                                      </p:to>
                                    </p:set>
                                    <p:animEffect transition="in" filter="wipe(up)">
                                      <p:cBhvr>
                                        <p:cTn id="7" dur="1000"/>
                                        <p:tgtEl>
                                          <p:spTgt spid="116765"/>
                                        </p:tgtEl>
                                      </p:cBhvr>
                                    </p:animEffect>
                                  </p:childTnLst>
                                </p:cTn>
                              </p:par>
                            </p:childTnLst>
                          </p:cTn>
                        </p:par>
                        <p:par>
                          <p:cTn id="8" fill="hold" nodeType="afterGroup">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67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65" grpId="0" animBg="1"/>
      <p:bldP spid="116768"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17763" name="AutoShape 3"/>
          <p:cNvSpPr>
            <a:spLocks noChangeArrowheads="1"/>
          </p:cNvSpPr>
          <p:nvPr/>
        </p:nvSpPr>
        <p:spPr bwMode="auto">
          <a:xfrm rot="-5400000">
            <a:off x="4374357" y="1244700"/>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7764" name="AutoShape 4"/>
          <p:cNvSpPr>
            <a:spLocks noChangeArrowheads="1"/>
          </p:cNvSpPr>
          <p:nvPr/>
        </p:nvSpPr>
        <p:spPr bwMode="auto">
          <a:xfrm>
            <a:off x="533400" y="2559943"/>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7765" name="Text Box 5"/>
          <p:cNvSpPr txBox="1">
            <a:spLocks noChangeArrowheads="1"/>
          </p:cNvSpPr>
          <p:nvPr/>
        </p:nvSpPr>
        <p:spPr bwMode="auto">
          <a:xfrm>
            <a:off x="946400" y="2739332"/>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dirty="0">
                <a:solidFill>
                  <a:srgbClr val="333399"/>
                </a:solidFill>
              </a:rPr>
              <a:t>5</a:t>
            </a:r>
          </a:p>
        </p:txBody>
      </p:sp>
      <p:sp>
        <p:nvSpPr>
          <p:cNvPr id="117766" name="Text Box 6"/>
          <p:cNvSpPr txBox="1">
            <a:spLocks noChangeArrowheads="1"/>
          </p:cNvSpPr>
          <p:nvPr/>
        </p:nvSpPr>
        <p:spPr bwMode="auto">
          <a:xfrm>
            <a:off x="946400" y="3366394"/>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17767" name="Text Box 7"/>
          <p:cNvSpPr txBox="1">
            <a:spLocks noChangeArrowheads="1"/>
          </p:cNvSpPr>
          <p:nvPr/>
        </p:nvSpPr>
        <p:spPr bwMode="auto">
          <a:xfrm>
            <a:off x="946400" y="3923607"/>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17768" name="Text Box 8"/>
          <p:cNvSpPr txBox="1">
            <a:spLocks noChangeArrowheads="1"/>
          </p:cNvSpPr>
          <p:nvPr/>
        </p:nvSpPr>
        <p:spPr bwMode="auto">
          <a:xfrm>
            <a:off x="946400" y="4482407"/>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17769" name="Text Box 9"/>
          <p:cNvSpPr txBox="1">
            <a:spLocks noChangeArrowheads="1"/>
          </p:cNvSpPr>
          <p:nvPr/>
        </p:nvSpPr>
        <p:spPr bwMode="auto">
          <a:xfrm>
            <a:off x="946400" y="5049144"/>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17770" name="Freeform 10"/>
          <p:cNvSpPr>
            <a:spLocks/>
          </p:cNvSpPr>
          <p:nvPr/>
        </p:nvSpPr>
        <p:spPr bwMode="auto">
          <a:xfrm>
            <a:off x="533401" y="3161606"/>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7771" name="Freeform 11"/>
          <p:cNvSpPr>
            <a:spLocks/>
          </p:cNvSpPr>
          <p:nvPr/>
        </p:nvSpPr>
        <p:spPr bwMode="auto">
          <a:xfrm>
            <a:off x="542926" y="3736281"/>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7772" name="Freeform 12"/>
          <p:cNvSpPr>
            <a:spLocks/>
          </p:cNvSpPr>
          <p:nvPr/>
        </p:nvSpPr>
        <p:spPr bwMode="auto">
          <a:xfrm>
            <a:off x="520700" y="4312545"/>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7773" name="Freeform 13"/>
          <p:cNvSpPr>
            <a:spLocks/>
          </p:cNvSpPr>
          <p:nvPr/>
        </p:nvSpPr>
        <p:spPr bwMode="auto">
          <a:xfrm>
            <a:off x="520701" y="4904683"/>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7774" name="AutoShape 14"/>
          <p:cNvSpPr>
            <a:spLocks noChangeArrowheads="1"/>
          </p:cNvSpPr>
          <p:nvPr/>
        </p:nvSpPr>
        <p:spPr bwMode="auto">
          <a:xfrm>
            <a:off x="7886700" y="252660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7775" name="Text Box 15"/>
          <p:cNvSpPr txBox="1">
            <a:spLocks noChangeArrowheads="1"/>
          </p:cNvSpPr>
          <p:nvPr/>
        </p:nvSpPr>
        <p:spPr bwMode="auto">
          <a:xfrm>
            <a:off x="7924800" y="2704407"/>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17776" name="Text Box 16"/>
          <p:cNvSpPr txBox="1">
            <a:spLocks noChangeArrowheads="1"/>
          </p:cNvSpPr>
          <p:nvPr/>
        </p:nvSpPr>
        <p:spPr bwMode="auto">
          <a:xfrm>
            <a:off x="7924800" y="3331469"/>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17777" name="Text Box 17"/>
          <p:cNvSpPr txBox="1">
            <a:spLocks noChangeArrowheads="1"/>
          </p:cNvSpPr>
          <p:nvPr/>
        </p:nvSpPr>
        <p:spPr bwMode="auto">
          <a:xfrm>
            <a:off x="7924800" y="3888682"/>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17778" name="Text Box 18"/>
          <p:cNvSpPr txBox="1">
            <a:spLocks noChangeArrowheads="1"/>
          </p:cNvSpPr>
          <p:nvPr/>
        </p:nvSpPr>
        <p:spPr bwMode="auto">
          <a:xfrm>
            <a:off x="7924800" y="4449069"/>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17779" name="Text Box 19"/>
          <p:cNvSpPr txBox="1">
            <a:spLocks noChangeArrowheads="1"/>
          </p:cNvSpPr>
          <p:nvPr/>
        </p:nvSpPr>
        <p:spPr bwMode="auto">
          <a:xfrm>
            <a:off x="7924800" y="5014219"/>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17780" name="Freeform 20"/>
          <p:cNvSpPr>
            <a:spLocks/>
          </p:cNvSpPr>
          <p:nvPr/>
        </p:nvSpPr>
        <p:spPr bwMode="auto">
          <a:xfrm>
            <a:off x="7886701" y="3126681"/>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7781" name="Freeform 21"/>
          <p:cNvSpPr>
            <a:spLocks/>
          </p:cNvSpPr>
          <p:nvPr/>
        </p:nvSpPr>
        <p:spPr bwMode="auto">
          <a:xfrm>
            <a:off x="7896226" y="3701356"/>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7782" name="Freeform 22"/>
          <p:cNvSpPr>
            <a:spLocks/>
          </p:cNvSpPr>
          <p:nvPr/>
        </p:nvSpPr>
        <p:spPr bwMode="auto">
          <a:xfrm>
            <a:off x="7874000" y="4277620"/>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7783" name="Freeform 23"/>
          <p:cNvSpPr>
            <a:spLocks/>
          </p:cNvSpPr>
          <p:nvPr/>
        </p:nvSpPr>
        <p:spPr bwMode="auto">
          <a:xfrm>
            <a:off x="7874001" y="4869758"/>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7784" name="Text Box 24"/>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dirty="0">
                <a:solidFill>
                  <a:srgbClr val="C00000"/>
                </a:solidFill>
                <a:ea typeface="黑体" pitchFamily="2" charset="-122"/>
              </a:rPr>
              <a:t>主机</a:t>
            </a:r>
            <a:r>
              <a:rPr kumimoji="1" lang="zh-CN" altLang="en-US" sz="1050" dirty="0">
                <a:solidFill>
                  <a:srgbClr val="C00000"/>
                </a:solidFill>
                <a:ea typeface="黑体" pitchFamily="2" charset="-122"/>
              </a:rPr>
              <a:t> </a:t>
            </a:r>
            <a:r>
              <a:rPr kumimoji="1" lang="en-US" altLang="zh-CN" sz="2400" dirty="0">
                <a:solidFill>
                  <a:srgbClr val="C00000"/>
                </a:solidFill>
                <a:ea typeface="黑体" pitchFamily="2" charset="-122"/>
              </a:rPr>
              <a:t>1</a:t>
            </a:r>
          </a:p>
        </p:txBody>
      </p:sp>
      <p:sp>
        <p:nvSpPr>
          <p:cNvPr id="117785" name="AutoShape 25"/>
          <p:cNvSpPr>
            <a:spLocks noChangeArrowheads="1"/>
          </p:cNvSpPr>
          <p:nvPr/>
        </p:nvSpPr>
        <p:spPr bwMode="auto">
          <a:xfrm>
            <a:off x="8034338" y="2029719"/>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7786" name="Text Box 26"/>
          <p:cNvSpPr txBox="1">
            <a:spLocks noChangeArrowheads="1"/>
          </p:cNvSpPr>
          <p:nvPr/>
        </p:nvSpPr>
        <p:spPr bwMode="auto">
          <a:xfrm>
            <a:off x="8027989" y="2134494"/>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17787" name="AutoShape 27"/>
          <p:cNvSpPr>
            <a:spLocks noChangeArrowheads="1"/>
          </p:cNvSpPr>
          <p:nvPr/>
        </p:nvSpPr>
        <p:spPr bwMode="auto">
          <a:xfrm>
            <a:off x="538163" y="2072581"/>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7788" name="Text Box 28"/>
          <p:cNvSpPr txBox="1">
            <a:spLocks noChangeArrowheads="1"/>
          </p:cNvSpPr>
          <p:nvPr/>
        </p:nvSpPr>
        <p:spPr bwMode="auto">
          <a:xfrm>
            <a:off x="558801" y="2193232"/>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17789" name="AutoShape 29"/>
          <p:cNvSpPr>
            <a:spLocks noChangeArrowheads="1"/>
          </p:cNvSpPr>
          <p:nvPr/>
        </p:nvSpPr>
        <p:spPr bwMode="auto">
          <a:xfrm flipV="1">
            <a:off x="654050" y="3642618"/>
            <a:ext cx="196850" cy="361950"/>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sp>
        <p:nvSpPr>
          <p:cNvPr id="117790" name="Text Box 30"/>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17791" name="Text Box 31"/>
          <p:cNvSpPr txBox="1">
            <a:spLocks noChangeArrowheads="1"/>
          </p:cNvSpPr>
          <p:nvPr/>
        </p:nvSpPr>
        <p:spPr bwMode="auto">
          <a:xfrm>
            <a:off x="1547813" y="3337819"/>
            <a:ext cx="389722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333399"/>
                </a:solidFill>
                <a:ea typeface="黑体" pitchFamily="2" charset="-122"/>
              </a:rPr>
              <a:t>运输层报文再传送到网络层</a:t>
            </a:r>
          </a:p>
        </p:txBody>
      </p:sp>
      <p:sp>
        <p:nvSpPr>
          <p:cNvPr id="117792" name="Text Box 32"/>
          <p:cNvSpPr txBox="1">
            <a:spLocks noChangeArrowheads="1"/>
          </p:cNvSpPr>
          <p:nvPr/>
        </p:nvSpPr>
        <p:spPr bwMode="auto">
          <a:xfrm>
            <a:off x="1547813" y="3933132"/>
            <a:ext cx="6207982"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333399"/>
                </a:solidFill>
                <a:ea typeface="黑体" pitchFamily="2" charset="-122"/>
              </a:rPr>
              <a:t>加上网络层首部，成为 </a:t>
            </a:r>
            <a:r>
              <a:rPr kumimoji="1" lang="en-US" altLang="zh-CN" sz="2400">
                <a:solidFill>
                  <a:srgbClr val="333399"/>
                </a:solidFill>
                <a:ea typeface="黑体" pitchFamily="2" charset="-122"/>
              </a:rPr>
              <a:t>IP </a:t>
            </a:r>
            <a:r>
              <a:rPr kumimoji="1" lang="zh-CN" altLang="en-US" sz="2400">
                <a:solidFill>
                  <a:srgbClr val="333399"/>
                </a:solidFill>
                <a:ea typeface="黑体" pitchFamily="2" charset="-122"/>
              </a:rPr>
              <a:t>数据报（或分组）</a:t>
            </a:r>
          </a:p>
        </p:txBody>
      </p:sp>
    </p:spTree>
    <p:extLst>
      <p:ext uri="{BB962C8B-B14F-4D97-AF65-F5344CB8AC3E}">
        <p14:creationId xmlns:p14="http://schemas.microsoft.com/office/powerpoint/2010/main" xmlns="" val="29850771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7789"/>
                                        </p:tgtEl>
                                        <p:attrNameLst>
                                          <p:attrName>style.visibility</p:attrName>
                                        </p:attrNameLst>
                                      </p:cBhvr>
                                      <p:to>
                                        <p:strVal val="visible"/>
                                      </p:to>
                                    </p:set>
                                    <p:animEffect transition="in" filter="wipe(up)">
                                      <p:cBhvr>
                                        <p:cTn id="7" dur="1000"/>
                                        <p:tgtEl>
                                          <p:spTgt spid="117789"/>
                                        </p:tgtEl>
                                      </p:cBhvr>
                                    </p:animEffect>
                                  </p:childTnLst>
                                </p:cTn>
                              </p:par>
                            </p:childTnLst>
                          </p:cTn>
                        </p:par>
                        <p:par>
                          <p:cTn id="8" fill="hold" nodeType="afterGroup">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77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89" grpId="0" animBg="1"/>
      <p:bldP spid="117792"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18787" name="AutoShape 3"/>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8788" name="AutoShape 4"/>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8789" name="Text Box 5"/>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18790" name="Text Box 6"/>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18791" name="Text Box 7"/>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18792" name="Text Box 8"/>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18793" name="Text Box 9"/>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18794" name="Freeform 10"/>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8795" name="Freeform 11"/>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8796" name="Freeform 12"/>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8797" name="Freeform 13"/>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8798" name="AutoShape 14"/>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8799" name="Text Box 15"/>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18800" name="Text Box 16"/>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18801" name="Text Box 17"/>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18802" name="Text Box 18"/>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18803" name="Text Box 19"/>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18804" name="Freeform 20"/>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8805" name="Freeform 21"/>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8806" name="Freeform 22"/>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8807" name="Freeform 23"/>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8808" name="Text Box 24"/>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18809" name="AutoShape 25"/>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8810" name="Text Box 26"/>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18811" name="AutoShape 27"/>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8812" name="Text Box 28"/>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18813" name="AutoShape 29"/>
          <p:cNvSpPr>
            <a:spLocks noChangeArrowheads="1"/>
          </p:cNvSpPr>
          <p:nvPr/>
        </p:nvSpPr>
        <p:spPr bwMode="auto">
          <a:xfrm flipV="1">
            <a:off x="654050" y="4234457"/>
            <a:ext cx="196850" cy="361950"/>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sp>
        <p:nvSpPr>
          <p:cNvPr id="118814" name="Text Box 30"/>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18815" name="Text Box 31"/>
          <p:cNvSpPr txBox="1">
            <a:spLocks noChangeArrowheads="1"/>
          </p:cNvSpPr>
          <p:nvPr/>
        </p:nvSpPr>
        <p:spPr bwMode="auto">
          <a:xfrm>
            <a:off x="1619251" y="3923307"/>
            <a:ext cx="426674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400">
                <a:solidFill>
                  <a:srgbClr val="333399"/>
                </a:solidFill>
                <a:ea typeface="黑体" pitchFamily="2" charset="-122"/>
              </a:rPr>
              <a:t>IP </a:t>
            </a:r>
            <a:r>
              <a:rPr kumimoji="1" lang="zh-CN" altLang="en-US" sz="2400">
                <a:solidFill>
                  <a:srgbClr val="333399"/>
                </a:solidFill>
                <a:ea typeface="黑体" pitchFamily="2" charset="-122"/>
              </a:rPr>
              <a:t>数据报再传送到数据链路层</a:t>
            </a:r>
          </a:p>
        </p:txBody>
      </p:sp>
      <p:sp>
        <p:nvSpPr>
          <p:cNvPr id="118816" name="Text Box 32"/>
          <p:cNvSpPr txBox="1">
            <a:spLocks noChangeArrowheads="1"/>
          </p:cNvSpPr>
          <p:nvPr/>
        </p:nvSpPr>
        <p:spPr bwMode="auto">
          <a:xfrm>
            <a:off x="1619250" y="4480520"/>
            <a:ext cx="606287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333399"/>
                </a:solidFill>
                <a:ea typeface="黑体" pitchFamily="2" charset="-122"/>
              </a:rPr>
              <a:t>加上链路层首部和尾部，成为数据链路层帧</a:t>
            </a:r>
          </a:p>
        </p:txBody>
      </p:sp>
    </p:spTree>
    <p:extLst>
      <p:ext uri="{BB962C8B-B14F-4D97-AF65-F5344CB8AC3E}">
        <p14:creationId xmlns:p14="http://schemas.microsoft.com/office/powerpoint/2010/main" xmlns="" val="23472380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8813"/>
                                        </p:tgtEl>
                                        <p:attrNameLst>
                                          <p:attrName>style.visibility</p:attrName>
                                        </p:attrNameLst>
                                      </p:cBhvr>
                                      <p:to>
                                        <p:strVal val="visible"/>
                                      </p:to>
                                    </p:set>
                                    <p:animEffect transition="in" filter="wipe(up)">
                                      <p:cBhvr>
                                        <p:cTn id="7" dur="1000"/>
                                        <p:tgtEl>
                                          <p:spTgt spid="118813"/>
                                        </p:tgtEl>
                                      </p:cBhvr>
                                    </p:animEffect>
                                  </p:childTnLst>
                                </p:cTn>
                              </p:par>
                            </p:childTnLst>
                          </p:cTn>
                        </p:par>
                        <p:par>
                          <p:cTn id="8" fill="hold" nodeType="afterGroup">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88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13" grpId="0" animBg="1"/>
      <p:bldP spid="118816"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algn="ctr"/>
            <a:r>
              <a:rPr lang="zh-CN" altLang="en-US" dirty="0"/>
              <a:t>主机</a:t>
            </a:r>
            <a:r>
              <a:rPr lang="zh-CN" altLang="en-US" sz="2400" dirty="0"/>
              <a:t> </a:t>
            </a:r>
            <a:r>
              <a:rPr lang="en-US" altLang="zh-CN" dirty="0"/>
              <a:t>1</a:t>
            </a:r>
            <a:r>
              <a:rPr lang="en-US" altLang="zh-CN" sz="2400" dirty="0"/>
              <a:t> </a:t>
            </a:r>
            <a:r>
              <a:rPr lang="zh-CN" altLang="en-US" dirty="0"/>
              <a:t>向主机</a:t>
            </a:r>
            <a:r>
              <a:rPr lang="zh-CN" altLang="en-US" sz="2400" dirty="0"/>
              <a:t> </a:t>
            </a:r>
            <a:r>
              <a:rPr lang="en-US" altLang="zh-CN" dirty="0"/>
              <a:t>2</a:t>
            </a:r>
            <a:r>
              <a:rPr lang="en-US" altLang="zh-CN" sz="2400" dirty="0"/>
              <a:t> </a:t>
            </a:r>
            <a:r>
              <a:rPr lang="zh-CN" altLang="en-US" dirty="0"/>
              <a:t>发送数据 </a:t>
            </a:r>
          </a:p>
        </p:txBody>
      </p:sp>
      <p:sp>
        <p:nvSpPr>
          <p:cNvPr id="119811" name="AutoShape 3"/>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9812" name="AutoShape 4"/>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9813" name="Text Box 5"/>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19814" name="Text Box 6"/>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19815" name="Text Box 7"/>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19816" name="Text Box 8"/>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19817" name="Text Box 9"/>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19818" name="Freeform 10"/>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9819" name="Freeform 11"/>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9820" name="Freeform 12"/>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9821" name="Freeform 13"/>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9822" name="AutoShape 14"/>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9823" name="Text Box 15"/>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19824" name="Text Box 16"/>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19825" name="Text Box 17"/>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19826" name="Text Box 18"/>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19827" name="Text Box 19"/>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19828" name="Freeform 20"/>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9829" name="Freeform 21"/>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9830" name="Freeform 22"/>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9831" name="Freeform 23"/>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9832" name="Text Box 24"/>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19833" name="AutoShape 25"/>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9834" name="Text Box 26"/>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19835" name="AutoShape 27"/>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19836" name="Text Box 28"/>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19837" name="AutoShape 29"/>
          <p:cNvSpPr>
            <a:spLocks noChangeArrowheads="1"/>
          </p:cNvSpPr>
          <p:nvPr/>
        </p:nvSpPr>
        <p:spPr bwMode="auto">
          <a:xfrm flipV="1">
            <a:off x="654050" y="4810719"/>
            <a:ext cx="196850" cy="361950"/>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sp>
        <p:nvSpPr>
          <p:cNvPr id="119838" name="Text Box 30"/>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19839" name="Text Box 31"/>
          <p:cNvSpPr txBox="1">
            <a:spLocks noChangeArrowheads="1"/>
          </p:cNvSpPr>
          <p:nvPr/>
        </p:nvSpPr>
        <p:spPr bwMode="auto">
          <a:xfrm>
            <a:off x="1619250" y="4428133"/>
            <a:ext cx="420660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333399"/>
                </a:solidFill>
                <a:ea typeface="黑体" pitchFamily="2" charset="-122"/>
              </a:rPr>
              <a:t>数据链路层帧再传送到物理层</a:t>
            </a:r>
          </a:p>
        </p:txBody>
      </p:sp>
      <p:sp>
        <p:nvSpPr>
          <p:cNvPr id="119840" name="Text Box 32"/>
          <p:cNvSpPr txBox="1">
            <a:spLocks noChangeArrowheads="1"/>
          </p:cNvSpPr>
          <p:nvPr/>
        </p:nvSpPr>
        <p:spPr bwMode="auto">
          <a:xfrm>
            <a:off x="1619249" y="5004395"/>
            <a:ext cx="575349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dirty="0">
                <a:solidFill>
                  <a:srgbClr val="333399"/>
                </a:solidFill>
                <a:ea typeface="黑体" pitchFamily="2" charset="-122"/>
              </a:rPr>
              <a:t>最下面的物理层把比特流</a:t>
            </a:r>
            <a:r>
              <a:rPr kumimoji="1" lang="zh-CN" altLang="en-US" sz="2400" dirty="0">
                <a:solidFill>
                  <a:srgbClr val="FF0000"/>
                </a:solidFill>
                <a:ea typeface="黑体" pitchFamily="2" charset="-122"/>
              </a:rPr>
              <a:t>传送</a:t>
            </a:r>
            <a:r>
              <a:rPr kumimoji="1" lang="zh-CN" altLang="en-US" sz="2400" dirty="0">
                <a:solidFill>
                  <a:srgbClr val="333399"/>
                </a:solidFill>
                <a:ea typeface="黑体" pitchFamily="2" charset="-122"/>
              </a:rPr>
              <a:t>到物理媒体</a:t>
            </a:r>
          </a:p>
        </p:txBody>
      </p:sp>
    </p:spTree>
    <p:extLst>
      <p:ext uri="{BB962C8B-B14F-4D97-AF65-F5344CB8AC3E}">
        <p14:creationId xmlns:p14="http://schemas.microsoft.com/office/powerpoint/2010/main" xmlns="" val="39136608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9837"/>
                                        </p:tgtEl>
                                        <p:attrNameLst>
                                          <p:attrName>style.visibility</p:attrName>
                                        </p:attrNameLst>
                                      </p:cBhvr>
                                      <p:to>
                                        <p:strVal val="visible"/>
                                      </p:to>
                                    </p:set>
                                    <p:animEffect transition="in" filter="wipe(up)">
                                      <p:cBhvr>
                                        <p:cTn id="7" dur="1000"/>
                                        <p:tgtEl>
                                          <p:spTgt spid="119837"/>
                                        </p:tgtEl>
                                      </p:cBhvr>
                                    </p:animEffect>
                                  </p:childTnLst>
                                </p:cTn>
                              </p:par>
                            </p:childTnLst>
                          </p:cTn>
                        </p:par>
                        <p:par>
                          <p:cTn id="8" fill="hold" nodeType="afterGroup">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98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37" grpId="0" animBg="1"/>
      <p:bldP spid="11984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4"/>
          <p:cNvSpPr>
            <a:spLocks noGrp="1" noChangeArrowheads="1"/>
          </p:cNvSpPr>
          <p:nvPr>
            <p:ph type="title" idx="4294967295"/>
          </p:nvPr>
        </p:nvSpPr>
        <p:spPr/>
        <p:txBody>
          <a:bodyPr/>
          <a:lstStyle/>
          <a:p>
            <a:r>
              <a:rPr lang="zh-CN" altLang="en-US" dirty="0"/>
              <a:t>第</a:t>
            </a:r>
            <a:r>
              <a:rPr lang="en-US" altLang="zh-CN" dirty="0"/>
              <a:t>1</a:t>
            </a:r>
            <a:r>
              <a:rPr lang="zh-CN" altLang="en-US" dirty="0"/>
              <a:t>章 概述</a:t>
            </a:r>
          </a:p>
        </p:txBody>
      </p:sp>
      <p:sp>
        <p:nvSpPr>
          <p:cNvPr id="490499" name="Rectangle 5"/>
          <p:cNvSpPr>
            <a:spLocks noGrp="1" noChangeArrowheads="1"/>
          </p:cNvSpPr>
          <p:nvPr>
            <p:ph type="body" sz="half" idx="4294967295"/>
          </p:nvPr>
        </p:nvSpPr>
        <p:spPr>
          <a:xfrm>
            <a:off x="330200" y="1028700"/>
            <a:ext cx="4398746" cy="5148263"/>
          </a:xfrm>
        </p:spPr>
        <p:txBody>
          <a:bodyPr/>
          <a:lstStyle/>
          <a:p>
            <a:pPr>
              <a:buFontTx/>
              <a:buNone/>
            </a:pPr>
            <a:r>
              <a:rPr lang="en-US" altLang="zh-CN" sz="2000" dirty="0"/>
              <a:t>1.1 </a:t>
            </a:r>
            <a:r>
              <a:rPr lang="zh-CN" altLang="en-US" sz="2000" dirty="0">
                <a:solidFill>
                  <a:srgbClr val="FF0000"/>
                </a:solidFill>
              </a:rPr>
              <a:t>计算机网络在信息时代中的作用</a:t>
            </a:r>
          </a:p>
          <a:p>
            <a:pPr>
              <a:buFontTx/>
              <a:buNone/>
            </a:pPr>
            <a:endParaRPr lang="en-US" altLang="zh-CN" sz="2000" dirty="0"/>
          </a:p>
          <a:p>
            <a:pPr>
              <a:buFontTx/>
              <a:buNone/>
            </a:pPr>
            <a:r>
              <a:rPr lang="en-US" altLang="zh-CN" sz="2000" dirty="0"/>
              <a:t>1.2 </a:t>
            </a:r>
            <a:r>
              <a:rPr lang="zh-CN" altLang="en-US" sz="2000" dirty="0"/>
              <a:t>互联网概述</a:t>
            </a:r>
          </a:p>
          <a:p>
            <a:r>
              <a:rPr lang="zh-CN" altLang="en-US" sz="2000" dirty="0"/>
              <a:t>网络的网络</a:t>
            </a:r>
          </a:p>
          <a:p>
            <a:r>
              <a:rPr lang="zh-CN" altLang="en-US" sz="2000" dirty="0"/>
              <a:t>互联网基础结构发展的三个阶段</a:t>
            </a:r>
          </a:p>
          <a:p>
            <a:r>
              <a:rPr lang="zh-CN" altLang="en-US" sz="2000" dirty="0"/>
              <a:t>互联网的标准化工作</a:t>
            </a:r>
          </a:p>
          <a:p>
            <a:pPr>
              <a:buFontTx/>
              <a:buNone/>
            </a:pPr>
            <a:endParaRPr lang="en-US" altLang="zh-CN" sz="2000" dirty="0"/>
          </a:p>
          <a:p>
            <a:pPr>
              <a:buFontTx/>
              <a:buNone/>
            </a:pPr>
            <a:r>
              <a:rPr lang="en-US" altLang="zh-CN" sz="2000" dirty="0"/>
              <a:t>1.3 </a:t>
            </a:r>
            <a:r>
              <a:rPr lang="zh-CN" altLang="en-US" sz="2000" dirty="0"/>
              <a:t>互联网的组成</a:t>
            </a:r>
          </a:p>
          <a:p>
            <a:r>
              <a:rPr lang="zh-CN" altLang="en-US" sz="2000" dirty="0"/>
              <a:t>互联网的边缘部分</a:t>
            </a:r>
          </a:p>
          <a:p>
            <a:r>
              <a:rPr lang="zh-CN" altLang="en-US" sz="2000" dirty="0"/>
              <a:t>互联网的核心部分</a:t>
            </a:r>
          </a:p>
          <a:p>
            <a:pPr>
              <a:buFontTx/>
              <a:buNone/>
            </a:pPr>
            <a:endParaRPr lang="en-US" altLang="zh-CN" sz="2000" dirty="0"/>
          </a:p>
          <a:p>
            <a:pPr>
              <a:buFontTx/>
              <a:buNone/>
            </a:pPr>
            <a:r>
              <a:rPr lang="en-US" altLang="zh-CN" sz="2000" dirty="0"/>
              <a:t>1.4 </a:t>
            </a:r>
            <a:r>
              <a:rPr lang="zh-CN" altLang="en-US" sz="2000" dirty="0"/>
              <a:t>计算机网络在我国的发展</a:t>
            </a:r>
          </a:p>
          <a:p>
            <a:pPr>
              <a:buFontTx/>
              <a:buNone/>
            </a:pPr>
            <a:endParaRPr lang="en-US" altLang="zh-CN" sz="2000" dirty="0"/>
          </a:p>
          <a:p>
            <a:pPr>
              <a:buFontTx/>
              <a:buNone/>
            </a:pPr>
            <a:r>
              <a:rPr lang="en-US" altLang="zh-CN" sz="2000" dirty="0"/>
              <a:t>1.5 </a:t>
            </a:r>
            <a:r>
              <a:rPr lang="zh-CN" altLang="en-US" sz="2000" dirty="0"/>
              <a:t>计算机网络的类别</a:t>
            </a:r>
          </a:p>
          <a:p>
            <a:pPr>
              <a:buFontTx/>
              <a:buNone/>
            </a:pPr>
            <a:endParaRPr lang="zh-CN" altLang="en-US" sz="2000" dirty="0"/>
          </a:p>
          <a:p>
            <a:endParaRPr lang="en-US" altLang="zh-CN" sz="2000" dirty="0"/>
          </a:p>
        </p:txBody>
      </p:sp>
      <p:sp>
        <p:nvSpPr>
          <p:cNvPr id="490500" name="Rectangle 6"/>
          <p:cNvSpPr>
            <a:spLocks noGrp="1" noChangeArrowheads="1"/>
          </p:cNvSpPr>
          <p:nvPr>
            <p:ph type="body" sz="half" idx="4294967295"/>
          </p:nvPr>
        </p:nvSpPr>
        <p:spPr>
          <a:xfrm>
            <a:off x="4728946" y="1039813"/>
            <a:ext cx="4165600" cy="5137150"/>
          </a:xfrm>
        </p:spPr>
        <p:txBody>
          <a:bodyPr/>
          <a:lstStyle/>
          <a:p>
            <a:pPr marL="342900" lvl="1" indent="-342900"/>
            <a:r>
              <a:rPr lang="zh-CN" altLang="en-US" sz="2000" dirty="0"/>
              <a:t>计算机网络的定义</a:t>
            </a:r>
            <a:endParaRPr lang="en-US" altLang="zh-CN" sz="2000" dirty="0"/>
          </a:p>
          <a:p>
            <a:pPr marL="342900" lvl="1" indent="-342900"/>
            <a:r>
              <a:rPr lang="zh-CN" altLang="en-US" sz="2000" dirty="0"/>
              <a:t>几种不同类别的网络</a:t>
            </a:r>
          </a:p>
          <a:p>
            <a:pPr>
              <a:buFontTx/>
              <a:buNone/>
            </a:pPr>
            <a:endParaRPr lang="en-US" altLang="zh-CN" sz="2000" dirty="0"/>
          </a:p>
          <a:p>
            <a:pPr>
              <a:buFontTx/>
              <a:buNone/>
            </a:pPr>
            <a:r>
              <a:rPr lang="en-US" altLang="zh-CN" sz="2000" dirty="0"/>
              <a:t>1.6 </a:t>
            </a:r>
            <a:r>
              <a:rPr lang="zh-CN" altLang="en-US" sz="2000" dirty="0"/>
              <a:t>计算机网络的性能</a:t>
            </a:r>
          </a:p>
          <a:p>
            <a:r>
              <a:rPr lang="zh-CN" altLang="en-US" sz="2000" dirty="0"/>
              <a:t>计算机网络的性能指标</a:t>
            </a:r>
          </a:p>
          <a:p>
            <a:r>
              <a:rPr lang="zh-CN" altLang="en-US" sz="2000" dirty="0"/>
              <a:t>计算机网络的非性能特征</a:t>
            </a:r>
          </a:p>
          <a:p>
            <a:pPr>
              <a:buFontTx/>
              <a:buNone/>
            </a:pPr>
            <a:endParaRPr lang="en-US" altLang="zh-CN" sz="2000" dirty="0"/>
          </a:p>
          <a:p>
            <a:pPr>
              <a:buFontTx/>
              <a:buNone/>
            </a:pPr>
            <a:r>
              <a:rPr lang="en-US" altLang="zh-CN" sz="2000" dirty="0"/>
              <a:t>1.7 </a:t>
            </a:r>
            <a:r>
              <a:rPr lang="zh-CN" altLang="en-US" sz="2000" dirty="0"/>
              <a:t>计算机网络的体系结构</a:t>
            </a:r>
          </a:p>
          <a:p>
            <a:r>
              <a:rPr lang="zh-CN" altLang="en-US" sz="2000" dirty="0"/>
              <a:t>计算机网络体系结构的形成</a:t>
            </a:r>
          </a:p>
          <a:p>
            <a:r>
              <a:rPr lang="zh-CN" altLang="en-US" sz="2000" dirty="0"/>
              <a:t>协议与划分层次</a:t>
            </a:r>
          </a:p>
          <a:p>
            <a:r>
              <a:rPr lang="zh-CN" altLang="en-US" sz="2000" dirty="0"/>
              <a:t>具有五层协议的体系结构</a:t>
            </a:r>
          </a:p>
          <a:p>
            <a:r>
              <a:rPr lang="zh-CN" altLang="en-US" sz="2000" dirty="0"/>
              <a:t>实体、协议、服务和服务访问点</a:t>
            </a:r>
          </a:p>
          <a:p>
            <a:r>
              <a:rPr lang="en-US" altLang="zh-CN" sz="2000" dirty="0"/>
              <a:t>TCP/IP </a:t>
            </a:r>
            <a:r>
              <a:rPr lang="zh-CN" altLang="en-US" sz="2000" dirty="0"/>
              <a:t>的体系结构</a:t>
            </a:r>
          </a:p>
          <a:p>
            <a:pPr>
              <a:buFontTx/>
              <a:buNone/>
            </a:pPr>
            <a:endParaRPr lang="zh-CN" altLang="en-US" sz="2000" dirty="0"/>
          </a:p>
          <a:p>
            <a:endParaRPr lang="en-US" altLang="zh-CN" sz="2000"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0836" name="AutoShape 4"/>
          <p:cNvSpPr>
            <a:spLocks noChangeArrowheads="1"/>
          </p:cNvSpPr>
          <p:nvPr/>
        </p:nvSpPr>
        <p:spPr bwMode="auto">
          <a:xfrm rot="-5400000">
            <a:off x="4321969"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0837" name="AutoShape 5"/>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0838" name="Text Box 6"/>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0839" name="Text Box 7"/>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0840" name="Text Box 8"/>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0841" name="Text Box 9"/>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0842" name="Text Box 10"/>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0843" name="Freeform 11"/>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0844" name="Freeform 12"/>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0845" name="Freeform 13"/>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0846" name="Freeform 14"/>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0847" name="AutoShape 15"/>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0848" name="Text Box 16"/>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0849" name="Text Box 17"/>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0850" name="Text Box 18"/>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0851" name="Text Box 19"/>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0852" name="Text Box 20"/>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0853" name="Freeform 21"/>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0854" name="Freeform 22"/>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0855" name="Freeform 23"/>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0856" name="Freeform 24"/>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0857" name="AutoShape 25"/>
          <p:cNvSpPr>
            <a:spLocks noChangeArrowheads="1"/>
          </p:cNvSpPr>
          <p:nvPr/>
        </p:nvSpPr>
        <p:spPr bwMode="auto">
          <a:xfrm flipV="1">
            <a:off x="696913" y="5458419"/>
            <a:ext cx="395287" cy="4191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00FF99"/>
          </a:solidFill>
          <a:ln w="12700">
            <a:solidFill>
              <a:schemeClr val="tx1"/>
            </a:solidFill>
            <a:miter lim="800000"/>
            <a:headEnd/>
            <a:tailEnd/>
          </a:ln>
          <a:effectLst/>
          <a:extLst/>
        </p:spPr>
        <p:txBody>
          <a:bodyPr wrap="none" anchor="ctr"/>
          <a:lstStyle/>
          <a:p>
            <a:endParaRPr lang="zh-CN" altLang="en-US"/>
          </a:p>
        </p:txBody>
      </p:sp>
      <p:sp>
        <p:nvSpPr>
          <p:cNvPr id="120858" name="Text Box 26"/>
          <p:cNvSpPr txBox="1">
            <a:spLocks noChangeArrowheads="1"/>
          </p:cNvSpPr>
          <p:nvPr/>
        </p:nvSpPr>
        <p:spPr bwMode="auto">
          <a:xfrm>
            <a:off x="3851275" y="5555258"/>
            <a:ext cx="173316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000" dirty="0">
                <a:solidFill>
                  <a:srgbClr val="0000CC"/>
                </a:solidFill>
                <a:latin typeface="黑体" pitchFamily="2" charset="-122"/>
                <a:ea typeface="黑体" pitchFamily="2" charset="-122"/>
              </a:rPr>
              <a:t>物理传输媒体</a:t>
            </a:r>
          </a:p>
        </p:txBody>
      </p:sp>
      <p:sp>
        <p:nvSpPr>
          <p:cNvPr id="120859" name="AutoShape 27"/>
          <p:cNvSpPr>
            <a:spLocks noChangeArrowheads="1"/>
          </p:cNvSpPr>
          <p:nvPr/>
        </p:nvSpPr>
        <p:spPr bwMode="auto">
          <a:xfrm rot="5400000">
            <a:off x="3310732" y="5559226"/>
            <a:ext cx="179387" cy="393700"/>
          </a:xfrm>
          <a:prstGeom prst="upArrow">
            <a:avLst>
              <a:gd name="adj1" fmla="val 50000"/>
              <a:gd name="adj2" fmla="val 54867"/>
            </a:avLst>
          </a:prstGeom>
          <a:solidFill>
            <a:srgbClr val="00FF99"/>
          </a:solidFill>
          <a:ln w="12700">
            <a:solidFill>
              <a:schemeClr val="tx1"/>
            </a:solidFill>
            <a:miter lim="800000"/>
            <a:headEnd/>
            <a:tailEnd/>
          </a:ln>
          <a:effectLst/>
          <a:extLst/>
        </p:spPr>
        <p:txBody>
          <a:bodyPr vert="eaVert" wrap="none" anchor="ctr"/>
          <a:lstStyle/>
          <a:p>
            <a:endParaRPr lang="zh-CN" altLang="en-US"/>
          </a:p>
        </p:txBody>
      </p:sp>
      <p:sp>
        <p:nvSpPr>
          <p:cNvPr id="120860" name="AutoShape 28"/>
          <p:cNvSpPr>
            <a:spLocks noChangeArrowheads="1"/>
          </p:cNvSpPr>
          <p:nvPr/>
        </p:nvSpPr>
        <p:spPr bwMode="auto">
          <a:xfrm rot="5400000">
            <a:off x="6047582" y="5559226"/>
            <a:ext cx="179387" cy="393700"/>
          </a:xfrm>
          <a:prstGeom prst="upArrow">
            <a:avLst>
              <a:gd name="adj1" fmla="val 50000"/>
              <a:gd name="adj2" fmla="val 54867"/>
            </a:avLst>
          </a:prstGeom>
          <a:solidFill>
            <a:srgbClr val="00FF99"/>
          </a:solidFill>
          <a:ln w="12700">
            <a:solidFill>
              <a:schemeClr val="tx1"/>
            </a:solidFill>
            <a:miter lim="800000"/>
            <a:headEnd/>
            <a:tailEnd/>
          </a:ln>
          <a:effectLst/>
          <a:extLst/>
        </p:spPr>
        <p:txBody>
          <a:bodyPr vert="eaVert" wrap="none" anchor="ctr"/>
          <a:lstStyle/>
          <a:p>
            <a:endParaRPr lang="zh-CN" altLang="en-US"/>
          </a:p>
        </p:txBody>
      </p:sp>
      <p:sp>
        <p:nvSpPr>
          <p:cNvPr id="120861" name="Text Box 29"/>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20862" name="AutoShape 30"/>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0863" name="Text Box 31"/>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20864" name="AutoShape 32"/>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0865" name="Text Box 33"/>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grpSp>
        <p:nvGrpSpPr>
          <p:cNvPr id="2" name="Group 34"/>
          <p:cNvGrpSpPr>
            <a:grpSpLocks/>
          </p:cNvGrpSpPr>
          <p:nvPr/>
        </p:nvGrpSpPr>
        <p:grpSpPr bwMode="auto">
          <a:xfrm>
            <a:off x="1619250" y="5687019"/>
            <a:ext cx="1066800" cy="139700"/>
            <a:chOff x="1344" y="912"/>
            <a:chExt cx="672" cy="96"/>
          </a:xfrm>
          <a:solidFill>
            <a:srgbClr val="00FF99"/>
          </a:solidFill>
        </p:grpSpPr>
        <p:sp>
          <p:nvSpPr>
            <p:cNvPr id="120867"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20868" name="Freeform 36"/>
            <p:cNvSpPr>
              <a:spLocks/>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3" name="Group 37"/>
          <p:cNvGrpSpPr>
            <a:grpSpLocks/>
          </p:cNvGrpSpPr>
          <p:nvPr/>
        </p:nvGrpSpPr>
        <p:grpSpPr bwMode="auto">
          <a:xfrm>
            <a:off x="6600825" y="5685434"/>
            <a:ext cx="1066800" cy="142875"/>
            <a:chOff x="4158" y="3753"/>
            <a:chExt cx="672" cy="90"/>
          </a:xfrm>
          <a:solidFill>
            <a:srgbClr val="00FF99"/>
          </a:solidFill>
        </p:grpSpPr>
        <p:sp>
          <p:nvSpPr>
            <p:cNvPr id="120870" name="Line 38"/>
            <p:cNvSpPr>
              <a:spLocks noChangeShapeType="1"/>
            </p:cNvSpPr>
            <p:nvPr/>
          </p:nvSpPr>
          <p:spPr bwMode="auto">
            <a:xfrm>
              <a:off x="4158" y="3798"/>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20871" name="Freeform 39"/>
            <p:cNvSpPr>
              <a:spLocks/>
            </p:cNvSpPr>
            <p:nvPr/>
          </p:nvSpPr>
          <p:spPr bwMode="auto">
            <a:xfrm>
              <a:off x="4209" y="3753"/>
              <a:ext cx="576" cy="90"/>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sp>
        <p:nvSpPr>
          <p:cNvPr id="120872" name="Text Box 40"/>
          <p:cNvSpPr txBox="1">
            <a:spLocks noChangeArrowheads="1"/>
          </p:cNvSpPr>
          <p:nvPr/>
        </p:nvSpPr>
        <p:spPr bwMode="auto">
          <a:xfrm>
            <a:off x="2090957" y="4524971"/>
            <a:ext cx="5444119"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a:solidFill>
                  <a:srgbClr val="333399"/>
                </a:solidFill>
                <a:latin typeface="Times New Roman" pitchFamily="18" charset="0"/>
                <a:ea typeface="黑体" pitchFamily="2" charset="-122"/>
              </a:rPr>
              <a:t>电信号（或光信号）在物理媒体中传播</a:t>
            </a:r>
          </a:p>
          <a:p>
            <a:pPr algn="ctr" eaLnBrk="0" hangingPunct="0"/>
            <a:r>
              <a:rPr kumimoji="1" lang="zh-CN" altLang="en-US" sz="2400">
                <a:solidFill>
                  <a:srgbClr val="333399"/>
                </a:solidFill>
                <a:latin typeface="Times New Roman" pitchFamily="18" charset="0"/>
                <a:ea typeface="黑体" pitchFamily="2" charset="-122"/>
              </a:rPr>
              <a:t>从发送端物理层传送到接收端物理层</a:t>
            </a:r>
          </a:p>
        </p:txBody>
      </p:sp>
      <p:sp>
        <p:nvSpPr>
          <p:cNvPr id="120873" name="Text Box 41"/>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20874" name="AutoShape 42"/>
          <p:cNvSpPr>
            <a:spLocks noChangeArrowheads="1"/>
          </p:cNvSpPr>
          <p:nvPr/>
        </p:nvSpPr>
        <p:spPr bwMode="auto">
          <a:xfrm rot="5400000" flipH="1">
            <a:off x="8071644" y="5406826"/>
            <a:ext cx="431800" cy="395288"/>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00FF99"/>
          </a:solidFill>
          <a:ln w="12700">
            <a:solidFill>
              <a:schemeClr val="tx1"/>
            </a:solidFill>
            <a:miter lim="800000"/>
            <a:headEnd/>
            <a:tailEnd/>
          </a:ln>
          <a:effectLst/>
          <a:extLst/>
        </p:spPr>
        <p:txBody>
          <a:bodyPr wrap="none" anchor="ctr"/>
          <a:lstStyle/>
          <a:p>
            <a:endParaRPr lang="zh-CN" altLang="en-US"/>
          </a:p>
        </p:txBody>
      </p:sp>
    </p:spTree>
    <p:extLst>
      <p:ext uri="{BB962C8B-B14F-4D97-AF65-F5344CB8AC3E}">
        <p14:creationId xmlns:p14="http://schemas.microsoft.com/office/powerpoint/2010/main" xmlns="" val="3114713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120857"/>
                                        </p:tgtEl>
                                        <p:attrNameLst>
                                          <p:attrName>style.visibility</p:attrName>
                                        </p:attrNameLst>
                                      </p:cBhvr>
                                      <p:to>
                                        <p:strVal val="visible"/>
                                      </p:to>
                                    </p:set>
                                    <p:animEffect transition="in" filter="wipe(left)">
                                      <p:cBhvr>
                                        <p:cTn id="7" dur="500"/>
                                        <p:tgtEl>
                                          <p:spTgt spid="120857"/>
                                        </p:tgtEl>
                                      </p:cBhvr>
                                    </p:animEffect>
                                  </p:childTnLst>
                                </p:cTn>
                              </p:par>
                            </p:childTnLst>
                          </p:cTn>
                        </p:par>
                        <p:par>
                          <p:cTn id="8" fill="hold" nodeType="afterGroup">
                            <p:stCondLst>
                              <p:cond delay="1500"/>
                            </p:stCondLst>
                            <p:childTnLst>
                              <p:par>
                                <p:cTn id="9" presetID="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nodeType="afterGroup">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20859"/>
                                        </p:tgtEl>
                                        <p:attrNameLst>
                                          <p:attrName>style.visibility</p:attrName>
                                        </p:attrNameLst>
                                      </p:cBhvr>
                                      <p:to>
                                        <p:strVal val="visible"/>
                                      </p:to>
                                    </p:set>
                                    <p:animEffect transition="in" filter="wipe(left)">
                                      <p:cBhvr>
                                        <p:cTn id="14" dur="500"/>
                                        <p:tgtEl>
                                          <p:spTgt spid="120859"/>
                                        </p:tgtEl>
                                      </p:cBhvr>
                                    </p:animEffect>
                                  </p:childTnLst>
                                </p:cTn>
                              </p:par>
                            </p:childTnLst>
                          </p:cTn>
                        </p:par>
                        <p:par>
                          <p:cTn id="15" fill="hold" nodeType="afterGroup">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120860"/>
                                        </p:tgtEl>
                                        <p:attrNameLst>
                                          <p:attrName>style.visibility</p:attrName>
                                        </p:attrNameLst>
                                      </p:cBhvr>
                                      <p:to>
                                        <p:strVal val="visible"/>
                                      </p:to>
                                    </p:set>
                                    <p:animEffect transition="in" filter="wipe(left)">
                                      <p:cBhvr>
                                        <p:cTn id="18" dur="500"/>
                                        <p:tgtEl>
                                          <p:spTgt spid="120860"/>
                                        </p:tgtEl>
                                      </p:cBhvr>
                                    </p:animEffect>
                                  </p:childTnLst>
                                </p:cTn>
                              </p:par>
                            </p:childTnLst>
                          </p:cTn>
                        </p:par>
                        <p:par>
                          <p:cTn id="19" fill="hold" nodeType="afterGroup">
                            <p:stCondLst>
                              <p:cond delay="2500"/>
                            </p:stCondLst>
                            <p:childTnLst>
                              <p:par>
                                <p:cTn id="20" presetID="1"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par>
                          <p:cTn id="22" fill="hold" nodeType="afterGroup">
                            <p:stCondLst>
                              <p:cond delay="2500"/>
                            </p:stCondLst>
                            <p:childTnLst>
                              <p:par>
                                <p:cTn id="23" presetID="22" presetClass="entr" presetSubtype="4" fill="hold" grpId="0" nodeType="afterEffect">
                                  <p:stCondLst>
                                    <p:cond delay="0"/>
                                  </p:stCondLst>
                                  <p:childTnLst>
                                    <p:set>
                                      <p:cBhvr>
                                        <p:cTn id="24" dur="1" fill="hold">
                                          <p:stCondLst>
                                            <p:cond delay="0"/>
                                          </p:stCondLst>
                                        </p:cTn>
                                        <p:tgtEl>
                                          <p:spTgt spid="120874"/>
                                        </p:tgtEl>
                                        <p:attrNameLst>
                                          <p:attrName>style.visibility</p:attrName>
                                        </p:attrNameLst>
                                      </p:cBhvr>
                                      <p:to>
                                        <p:strVal val="visible"/>
                                      </p:to>
                                    </p:set>
                                    <p:animEffect transition="in" filter="wipe(down)">
                                      <p:cBhvr>
                                        <p:cTn id="25" dur="500"/>
                                        <p:tgtEl>
                                          <p:spTgt spid="120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57" grpId="0" animBg="1"/>
      <p:bldP spid="120859" grpId="0" animBg="1"/>
      <p:bldP spid="120860" grpId="0" animBg="1"/>
      <p:bldP spid="120874"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1859" name="AutoShape 3"/>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1860" name="AutoShape 4"/>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1861" name="Text Box 5"/>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1862" name="Text Box 6"/>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1863" name="Text Box 7"/>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1864" name="Text Box 8"/>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1865" name="Text Box 9"/>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1866" name="Freeform 10"/>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1867" name="Freeform 11"/>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1868" name="Freeform 12"/>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1869" name="Freeform 13"/>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1870" name="AutoShape 14"/>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1871" name="Text Box 15"/>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1872" name="Text Box 16"/>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1873" name="Text Box 17"/>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1874" name="Text Box 18"/>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1875" name="Text Box 19"/>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1876" name="Freeform 20"/>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1877" name="Freeform 21"/>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1878" name="Freeform 22"/>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1879" name="Freeform 23"/>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1880" name="Text Box 24"/>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21881" name="AutoShape 25"/>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1882" name="Text Box 26"/>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21883" name="AutoShape 27"/>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1884" name="Text Box 28"/>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21885" name="Text Box 29"/>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21886" name="Text Box 30"/>
          <p:cNvSpPr txBox="1">
            <a:spLocks noChangeArrowheads="1"/>
          </p:cNvSpPr>
          <p:nvPr/>
        </p:nvSpPr>
        <p:spPr bwMode="auto">
          <a:xfrm>
            <a:off x="2214563" y="5004395"/>
            <a:ext cx="575349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333399"/>
                </a:solidFill>
                <a:ea typeface="黑体" pitchFamily="2" charset="-122"/>
              </a:rPr>
              <a:t>物理层接收到比特流，上交给数据链路层</a:t>
            </a:r>
          </a:p>
        </p:txBody>
      </p:sp>
      <p:sp>
        <p:nvSpPr>
          <p:cNvPr id="121887" name="AutoShape 31"/>
          <p:cNvSpPr>
            <a:spLocks noChangeArrowheads="1"/>
          </p:cNvSpPr>
          <p:nvPr/>
        </p:nvSpPr>
        <p:spPr bwMode="auto">
          <a:xfrm rot="10800000" flipV="1">
            <a:off x="8305800" y="4805959"/>
            <a:ext cx="196850" cy="396875"/>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spTree>
    <p:extLst>
      <p:ext uri="{BB962C8B-B14F-4D97-AF65-F5344CB8AC3E}">
        <p14:creationId xmlns:p14="http://schemas.microsoft.com/office/powerpoint/2010/main" xmlns="" val="1943044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1887"/>
                                        </p:tgtEl>
                                        <p:attrNameLst>
                                          <p:attrName>style.visibility</p:attrName>
                                        </p:attrNameLst>
                                      </p:cBhvr>
                                      <p:to>
                                        <p:strVal val="visible"/>
                                      </p:to>
                                    </p:set>
                                    <p:animEffect transition="in" filter="wipe(down)">
                                      <p:cBhvr>
                                        <p:cTn id="7" dur="1000"/>
                                        <p:tgtEl>
                                          <p:spTgt spid="121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87"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2883" name="AutoShape 3"/>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2884" name="AutoShape 4"/>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2885" name="Text Box 5"/>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2886" name="Text Box 6"/>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2887" name="Text Box 7"/>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2888" name="Text Box 8"/>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2889" name="Text Box 9"/>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2890" name="Freeform 10"/>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2891" name="Freeform 11"/>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2892" name="Freeform 12"/>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2893" name="Freeform 13"/>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2894" name="AutoShape 14"/>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2895" name="Text Box 15"/>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2896" name="Text Box 16"/>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2897" name="Text Box 17"/>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2898" name="Text Box 18"/>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2899" name="Text Box 19"/>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2900" name="Freeform 20"/>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2901" name="Freeform 21"/>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2902" name="Freeform 22"/>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2903" name="Freeform 23"/>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2904" name="Text Box 24"/>
          <p:cNvSpPr txBox="1">
            <a:spLocks noChangeArrowheads="1"/>
          </p:cNvSpPr>
          <p:nvPr/>
        </p:nvSpPr>
        <p:spPr bwMode="auto">
          <a:xfrm>
            <a:off x="395288" y="1644676"/>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22905" name="AutoShape 25"/>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2906" name="Text Box 26"/>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22907" name="AutoShape 27"/>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2908" name="Text Box 28"/>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22909" name="Text Box 29"/>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22910" name="Text Box 30"/>
          <p:cNvSpPr txBox="1">
            <a:spLocks noChangeArrowheads="1"/>
          </p:cNvSpPr>
          <p:nvPr/>
        </p:nvSpPr>
        <p:spPr bwMode="auto">
          <a:xfrm>
            <a:off x="3507710" y="4309071"/>
            <a:ext cx="451598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a:solidFill>
                  <a:srgbClr val="333399"/>
                </a:solidFill>
                <a:ea typeface="黑体" pitchFamily="2" charset="-122"/>
              </a:rPr>
              <a:t>数据链路层剥去帧首部和帧尾部</a:t>
            </a:r>
          </a:p>
          <a:p>
            <a:pPr algn="ctr" eaLnBrk="0" hangingPunct="0"/>
            <a:r>
              <a:rPr kumimoji="1" lang="zh-CN" altLang="en-US" sz="2400">
                <a:solidFill>
                  <a:srgbClr val="333399"/>
                </a:solidFill>
                <a:ea typeface="黑体" pitchFamily="2" charset="-122"/>
              </a:rPr>
              <a:t>取出数据部分，上交给网络层</a:t>
            </a:r>
          </a:p>
        </p:txBody>
      </p:sp>
      <p:sp>
        <p:nvSpPr>
          <p:cNvPr id="122911" name="AutoShape 31"/>
          <p:cNvSpPr>
            <a:spLocks noChangeArrowheads="1"/>
          </p:cNvSpPr>
          <p:nvPr/>
        </p:nvSpPr>
        <p:spPr bwMode="auto">
          <a:xfrm rot="10800000" flipV="1">
            <a:off x="8305800" y="4164609"/>
            <a:ext cx="196850" cy="396875"/>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spTree>
    <p:extLst>
      <p:ext uri="{BB962C8B-B14F-4D97-AF65-F5344CB8AC3E}">
        <p14:creationId xmlns:p14="http://schemas.microsoft.com/office/powerpoint/2010/main" xmlns="" val="28258289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2911"/>
                                        </p:tgtEl>
                                        <p:attrNameLst>
                                          <p:attrName>style.visibility</p:attrName>
                                        </p:attrNameLst>
                                      </p:cBhvr>
                                      <p:to>
                                        <p:strVal val="visible"/>
                                      </p:to>
                                    </p:set>
                                    <p:animEffect transition="in" filter="wipe(down)">
                                      <p:cBhvr>
                                        <p:cTn id="7" dur="1000"/>
                                        <p:tgtEl>
                                          <p:spTgt spid="122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1"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3907" name="AutoShape 3"/>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3908" name="AutoShape 4"/>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3909" name="Text Box 5"/>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3910" name="Text Box 6"/>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3911" name="Text Box 7"/>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3912" name="Text Box 8"/>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3913" name="Text Box 9"/>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3914" name="Freeform 10"/>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3915" name="Freeform 11"/>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3916" name="Freeform 12"/>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3917" name="Freeform 13"/>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3918" name="AutoShape 14"/>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3919" name="Text Box 15"/>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3920" name="Text Box 16"/>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3921" name="Text Box 17"/>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3922" name="Text Box 18"/>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3923" name="Text Box 19"/>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3924" name="Freeform 20"/>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3925" name="Freeform 21"/>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3926" name="Freeform 22"/>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3927" name="Freeform 23"/>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3928" name="Text Box 24"/>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23929" name="AutoShape 25"/>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3930" name="Text Box 26"/>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23931" name="AutoShape 27"/>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3932" name="Text Box 28"/>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23933" name="Text Box 29"/>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23934" name="Text Box 30"/>
          <p:cNvSpPr txBox="1">
            <a:spLocks noChangeArrowheads="1"/>
          </p:cNvSpPr>
          <p:nvPr/>
        </p:nvSpPr>
        <p:spPr bwMode="auto">
          <a:xfrm>
            <a:off x="3593434" y="3732809"/>
            <a:ext cx="451598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a:solidFill>
                  <a:srgbClr val="333399"/>
                </a:solidFill>
                <a:ea typeface="黑体" pitchFamily="2" charset="-122"/>
              </a:rPr>
              <a:t>网络层剥去首部，取出数据部分</a:t>
            </a:r>
          </a:p>
          <a:p>
            <a:pPr algn="ctr" eaLnBrk="0" hangingPunct="0"/>
            <a:r>
              <a:rPr kumimoji="1" lang="zh-CN" altLang="en-US" sz="2400">
                <a:solidFill>
                  <a:srgbClr val="333399"/>
                </a:solidFill>
                <a:ea typeface="黑体" pitchFamily="2" charset="-122"/>
              </a:rPr>
              <a:t>上交给运输层</a:t>
            </a:r>
          </a:p>
        </p:txBody>
      </p:sp>
      <p:sp>
        <p:nvSpPr>
          <p:cNvPr id="123935" name="AutoShape 31"/>
          <p:cNvSpPr>
            <a:spLocks noChangeArrowheads="1"/>
          </p:cNvSpPr>
          <p:nvPr/>
        </p:nvSpPr>
        <p:spPr bwMode="auto">
          <a:xfrm rot="10800000" flipV="1">
            <a:off x="8305800" y="3551833"/>
            <a:ext cx="196850" cy="396875"/>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spTree>
    <p:extLst>
      <p:ext uri="{BB962C8B-B14F-4D97-AF65-F5344CB8AC3E}">
        <p14:creationId xmlns:p14="http://schemas.microsoft.com/office/powerpoint/2010/main" xmlns="" val="22964098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3935"/>
                                        </p:tgtEl>
                                        <p:attrNameLst>
                                          <p:attrName>style.visibility</p:attrName>
                                        </p:attrNameLst>
                                      </p:cBhvr>
                                      <p:to>
                                        <p:strVal val="visible"/>
                                      </p:to>
                                    </p:set>
                                    <p:animEffect transition="in" filter="wipe(down)">
                                      <p:cBhvr>
                                        <p:cTn id="7" dur="1000"/>
                                        <p:tgtEl>
                                          <p:spTgt spid="123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35"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4931" name="AutoShape 3"/>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p>
        </p:txBody>
      </p:sp>
      <p:sp>
        <p:nvSpPr>
          <p:cNvPr id="124932" name="AutoShape 4"/>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4933" name="Text Box 5"/>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4934" name="Text Box 6"/>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4935" name="Text Box 7"/>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4936" name="Text Box 8"/>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4937" name="Text Box 9"/>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4938" name="Freeform 10"/>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4939" name="Freeform 11"/>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4940" name="Freeform 12"/>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4941" name="Freeform 13"/>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4942" name="AutoShape 14"/>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p>
        </p:txBody>
      </p:sp>
      <p:sp>
        <p:nvSpPr>
          <p:cNvPr id="124943" name="Text Box 15"/>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4944" name="Text Box 16"/>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4945" name="Text Box 17"/>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4946" name="Text Box 18"/>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4947" name="Text Box 19"/>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4948" name="Freeform 20"/>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p>
        </p:txBody>
      </p:sp>
      <p:sp>
        <p:nvSpPr>
          <p:cNvPr id="124949" name="Freeform 21"/>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p>
        </p:txBody>
      </p:sp>
      <p:sp>
        <p:nvSpPr>
          <p:cNvPr id="124950" name="Freeform 22"/>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p>
        </p:txBody>
      </p:sp>
      <p:sp>
        <p:nvSpPr>
          <p:cNvPr id="124951" name="Freeform 23"/>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p>
        </p:txBody>
      </p:sp>
      <p:sp>
        <p:nvSpPr>
          <p:cNvPr id="124952" name="Text Box 24"/>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24953" name="AutoShape 25"/>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p>
        </p:txBody>
      </p:sp>
      <p:sp>
        <p:nvSpPr>
          <p:cNvPr id="124954" name="Text Box 26"/>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24955" name="AutoShape 27"/>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4956" name="Text Box 28"/>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24957" name="Text Box 29"/>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b="1">
                <a:solidFill>
                  <a:srgbClr val="C00000"/>
                </a:solidFill>
                <a:ea typeface="黑体" pitchFamily="2" charset="-122"/>
              </a:rPr>
              <a:t>主机</a:t>
            </a:r>
            <a:r>
              <a:rPr kumimoji="1" lang="zh-CN" altLang="en-US" sz="1050" b="1">
                <a:solidFill>
                  <a:srgbClr val="C00000"/>
                </a:solidFill>
                <a:ea typeface="黑体" pitchFamily="2" charset="-122"/>
              </a:rPr>
              <a:t> </a:t>
            </a:r>
            <a:r>
              <a:rPr kumimoji="1" lang="en-US" altLang="zh-CN" sz="2400" b="1">
                <a:solidFill>
                  <a:srgbClr val="C00000"/>
                </a:solidFill>
                <a:ea typeface="黑体" pitchFamily="2" charset="-122"/>
              </a:rPr>
              <a:t>2</a:t>
            </a:r>
          </a:p>
        </p:txBody>
      </p:sp>
      <p:sp>
        <p:nvSpPr>
          <p:cNvPr id="124958" name="Text Box 30"/>
          <p:cNvSpPr txBox="1">
            <a:spLocks noChangeArrowheads="1"/>
          </p:cNvSpPr>
          <p:nvPr/>
        </p:nvSpPr>
        <p:spPr bwMode="auto">
          <a:xfrm>
            <a:off x="3357554" y="3071810"/>
            <a:ext cx="451598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dirty="0">
                <a:solidFill>
                  <a:srgbClr val="333399"/>
                </a:solidFill>
                <a:ea typeface="黑体" pitchFamily="2" charset="-122"/>
              </a:rPr>
              <a:t>运输层剥去首部，取出数据部分</a:t>
            </a:r>
          </a:p>
          <a:p>
            <a:pPr algn="ctr" eaLnBrk="0" hangingPunct="0"/>
            <a:r>
              <a:rPr kumimoji="1" lang="zh-CN" altLang="en-US" sz="2400" dirty="0">
                <a:solidFill>
                  <a:srgbClr val="333399"/>
                </a:solidFill>
                <a:ea typeface="黑体" pitchFamily="2" charset="-122"/>
              </a:rPr>
              <a:t>上交给应用层</a:t>
            </a:r>
          </a:p>
        </p:txBody>
      </p:sp>
      <p:sp>
        <p:nvSpPr>
          <p:cNvPr id="124959" name="AutoShape 31"/>
          <p:cNvSpPr>
            <a:spLocks noChangeArrowheads="1"/>
          </p:cNvSpPr>
          <p:nvPr/>
        </p:nvSpPr>
        <p:spPr bwMode="auto">
          <a:xfrm rot="10800000" flipV="1">
            <a:off x="8305800" y="2975571"/>
            <a:ext cx="196850" cy="396875"/>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spTree>
    <p:extLst>
      <p:ext uri="{BB962C8B-B14F-4D97-AF65-F5344CB8AC3E}">
        <p14:creationId xmlns:p14="http://schemas.microsoft.com/office/powerpoint/2010/main" xmlns="" val="3687346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4959"/>
                                        </p:tgtEl>
                                        <p:attrNameLst>
                                          <p:attrName>style.visibility</p:attrName>
                                        </p:attrNameLst>
                                      </p:cBhvr>
                                      <p:to>
                                        <p:strVal val="visible"/>
                                      </p:to>
                                    </p:set>
                                    <p:animEffect transition="in" filter="wipe(down)">
                                      <p:cBhvr>
                                        <p:cTn id="7" dur="1000"/>
                                        <p:tgtEl>
                                          <p:spTgt spid="124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59"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5955" name="AutoShape 3"/>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5956" name="AutoShape 4"/>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5957" name="Text Box 5"/>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5958" name="Text Box 6"/>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5959" name="Text Box 7"/>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5960" name="Text Box 8"/>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5961" name="Text Box 9"/>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5962" name="Freeform 10"/>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5963" name="Freeform 11"/>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5964" name="Freeform 12"/>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5965" name="Freeform 13"/>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5966" name="AutoShape 14"/>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5967" name="Text Box 15"/>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5968" name="Text Box 16"/>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5969" name="Text Box 17"/>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5970" name="Text Box 18"/>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5971" name="Text Box 19"/>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5972" name="Freeform 20"/>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5973" name="Freeform 21"/>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5974" name="Freeform 22"/>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5975" name="Freeform 23"/>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5976" name="Text Box 24"/>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25977" name="AutoShape 25"/>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5978" name="Text Box 26"/>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25979" name="AutoShape 27"/>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5980" name="Text Box 28"/>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25981" name="Text Box 29"/>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25982" name="Text Box 30"/>
          <p:cNvSpPr txBox="1">
            <a:spLocks noChangeArrowheads="1"/>
          </p:cNvSpPr>
          <p:nvPr/>
        </p:nvSpPr>
        <p:spPr bwMode="auto">
          <a:xfrm>
            <a:off x="2786050" y="2598003"/>
            <a:ext cx="5134739"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dirty="0">
                <a:solidFill>
                  <a:srgbClr val="333399"/>
                </a:solidFill>
                <a:ea typeface="黑体" pitchFamily="2" charset="-122"/>
              </a:rPr>
              <a:t>应用层剥去首部，取出应用程序数据</a:t>
            </a:r>
          </a:p>
          <a:p>
            <a:pPr algn="ctr" eaLnBrk="0" hangingPunct="0"/>
            <a:r>
              <a:rPr kumimoji="1" lang="zh-CN" altLang="en-US" sz="2400" dirty="0">
                <a:solidFill>
                  <a:srgbClr val="333399"/>
                </a:solidFill>
                <a:ea typeface="黑体" pitchFamily="2" charset="-122"/>
              </a:rPr>
              <a:t>上交给应用进程</a:t>
            </a:r>
          </a:p>
        </p:txBody>
      </p:sp>
      <p:sp>
        <p:nvSpPr>
          <p:cNvPr id="125983" name="AutoShape 31"/>
          <p:cNvSpPr>
            <a:spLocks noChangeArrowheads="1"/>
          </p:cNvSpPr>
          <p:nvPr/>
        </p:nvSpPr>
        <p:spPr bwMode="auto">
          <a:xfrm rot="10800000" flipV="1">
            <a:off x="8305800" y="2472334"/>
            <a:ext cx="196850" cy="396875"/>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spTree>
    <p:extLst>
      <p:ext uri="{BB962C8B-B14F-4D97-AF65-F5344CB8AC3E}">
        <p14:creationId xmlns:p14="http://schemas.microsoft.com/office/powerpoint/2010/main" xmlns="" val="34958472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5983"/>
                                        </p:tgtEl>
                                        <p:attrNameLst>
                                          <p:attrName>style.visibility</p:attrName>
                                        </p:attrNameLst>
                                      </p:cBhvr>
                                      <p:to>
                                        <p:strVal val="visible"/>
                                      </p:to>
                                    </p:set>
                                    <p:animEffect transition="in" filter="wipe(down)">
                                      <p:cBhvr>
                                        <p:cTn id="7" dur="1000"/>
                                        <p:tgtEl>
                                          <p:spTgt spid="125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83"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1600"/>
              <a:t> </a:t>
            </a:r>
            <a:r>
              <a:rPr lang="en-US" altLang="zh-CN"/>
              <a:t>2</a:t>
            </a:r>
            <a:r>
              <a:rPr lang="en-US" altLang="zh-CN" sz="2400"/>
              <a:t> </a:t>
            </a:r>
            <a:r>
              <a:rPr lang="zh-CN" altLang="en-US"/>
              <a:t>发送数据 </a:t>
            </a:r>
          </a:p>
        </p:txBody>
      </p:sp>
      <p:sp>
        <p:nvSpPr>
          <p:cNvPr id="126979" name="AutoShape 3"/>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6980" name="AutoShape 4"/>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6981" name="Text Box 5"/>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6982" name="Text Box 6"/>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6983" name="Text Box 7"/>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6984" name="Text Box 8"/>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6985" name="Text Box 9"/>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6986" name="Freeform 10"/>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6987" name="Freeform 11"/>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6988" name="Freeform 12"/>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6989" name="Freeform 13"/>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6990" name="AutoShape 14"/>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6991" name="Text Box 15"/>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6992" name="Text Box 16"/>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6993" name="Text Box 17"/>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6994" name="Text Box 18"/>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6995" name="Text Box 19"/>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6996" name="Freeform 20"/>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6997" name="Freeform 21"/>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6998" name="Freeform 22"/>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6999" name="Freeform 23"/>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7000" name="Text Box 24"/>
          <p:cNvSpPr txBox="1">
            <a:spLocks noChangeArrowheads="1"/>
          </p:cNvSpPr>
          <p:nvPr/>
        </p:nvSpPr>
        <p:spPr bwMode="auto">
          <a:xfrm>
            <a:off x="395288" y="1644676"/>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27001" name="AutoShape 25"/>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7002" name="Text Box 26"/>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27003" name="AutoShape 27"/>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7004" name="Text Box 28"/>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27005" name="Text Box 29"/>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27006" name="AutoShape 30"/>
          <p:cNvSpPr>
            <a:spLocks noChangeArrowheads="1"/>
          </p:cNvSpPr>
          <p:nvPr/>
        </p:nvSpPr>
        <p:spPr bwMode="auto">
          <a:xfrm>
            <a:off x="4067175" y="1716683"/>
            <a:ext cx="2952750" cy="935037"/>
          </a:xfrm>
          <a:prstGeom prst="wedgeRoundRectCallout">
            <a:avLst>
              <a:gd name="adj1" fmla="val 87310"/>
              <a:gd name="adj2" fmla="val 18931"/>
              <a:gd name="adj3" fmla="val 16667"/>
            </a:avLst>
          </a:prstGeom>
          <a:solidFill>
            <a:srgbClr val="66FF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ctr"/>
            <a:endParaRPr lang="zh-CN" altLang="zh-CN">
              <a:latin typeface="Tahoma" pitchFamily="34" charset="0"/>
            </a:endParaRPr>
          </a:p>
        </p:txBody>
      </p:sp>
      <p:sp>
        <p:nvSpPr>
          <p:cNvPr id="127007" name="Text Box 31"/>
          <p:cNvSpPr txBox="1">
            <a:spLocks noChangeArrowheads="1"/>
          </p:cNvSpPr>
          <p:nvPr/>
        </p:nvSpPr>
        <p:spPr bwMode="auto">
          <a:xfrm>
            <a:off x="4240727" y="1788121"/>
            <a:ext cx="2999539"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a:solidFill>
                  <a:srgbClr val="333399"/>
                </a:solidFill>
                <a:latin typeface="Tahoma" pitchFamily="34" charset="0"/>
                <a:ea typeface="黑体" pitchFamily="2" charset="-122"/>
              </a:rPr>
              <a:t>我收到了</a:t>
            </a:r>
            <a:r>
              <a:rPr kumimoji="1" lang="zh-CN" altLang="en-US" sz="1400">
                <a:solidFill>
                  <a:srgbClr val="333399"/>
                </a:solidFill>
                <a:ea typeface="黑体" pitchFamily="2" charset="-122"/>
              </a:rPr>
              <a:t> </a:t>
            </a:r>
            <a:r>
              <a:rPr kumimoji="1" lang="en-US" altLang="zh-CN" sz="2400">
                <a:solidFill>
                  <a:srgbClr val="333399"/>
                </a:solidFill>
                <a:ea typeface="黑体" pitchFamily="2" charset="-122"/>
              </a:rPr>
              <a:t>AP</a:t>
            </a:r>
            <a:r>
              <a:rPr kumimoji="1" lang="en-US" altLang="zh-CN" sz="2400" baseline="-25000">
                <a:solidFill>
                  <a:srgbClr val="333399"/>
                </a:solidFill>
                <a:ea typeface="黑体" pitchFamily="2" charset="-122"/>
              </a:rPr>
              <a:t>1</a:t>
            </a:r>
            <a:r>
              <a:rPr kumimoji="1" lang="en-US" altLang="zh-CN" sz="1600">
                <a:solidFill>
                  <a:srgbClr val="333399"/>
                </a:solidFill>
                <a:ea typeface="黑体" pitchFamily="2" charset="-122"/>
              </a:rPr>
              <a:t> </a:t>
            </a:r>
            <a:r>
              <a:rPr kumimoji="1" lang="zh-CN" altLang="en-US" sz="2400">
                <a:solidFill>
                  <a:srgbClr val="333399"/>
                </a:solidFill>
                <a:latin typeface="Tahoma" pitchFamily="34" charset="0"/>
                <a:ea typeface="黑体" pitchFamily="2" charset="-122"/>
              </a:rPr>
              <a:t>发来的</a:t>
            </a:r>
          </a:p>
          <a:p>
            <a:pPr algn="ctr" eaLnBrk="0" hangingPunct="0"/>
            <a:r>
              <a:rPr kumimoji="1" lang="zh-CN" altLang="en-US" sz="2400">
                <a:solidFill>
                  <a:srgbClr val="333399"/>
                </a:solidFill>
                <a:ea typeface="黑体" pitchFamily="2" charset="-122"/>
              </a:rPr>
              <a:t>应用程序数据！</a:t>
            </a:r>
          </a:p>
        </p:txBody>
      </p:sp>
    </p:spTree>
    <p:extLst>
      <p:ext uri="{BB962C8B-B14F-4D97-AF65-F5344CB8AC3E}">
        <p14:creationId xmlns:p14="http://schemas.microsoft.com/office/powerpoint/2010/main" xmlns="" val="43530755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8003" name="AutoShape 3"/>
          <p:cNvSpPr>
            <a:spLocks noChangeArrowheads="1"/>
          </p:cNvSpPr>
          <p:nvPr/>
        </p:nvSpPr>
        <p:spPr bwMode="auto">
          <a:xfrm rot="-5400000">
            <a:off x="4374357" y="124008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8004" name="AutoShape 4"/>
          <p:cNvSpPr>
            <a:spLocks noChangeArrowheads="1"/>
          </p:cNvSpPr>
          <p:nvPr/>
        </p:nvSpPr>
        <p:spPr bwMode="auto">
          <a:xfrm>
            <a:off x="533400" y="255532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8005" name="Text Box 5"/>
          <p:cNvSpPr txBox="1">
            <a:spLocks noChangeArrowheads="1"/>
          </p:cNvSpPr>
          <p:nvPr/>
        </p:nvSpPr>
        <p:spPr bwMode="auto">
          <a:xfrm>
            <a:off x="946400" y="273471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8006" name="Text Box 6"/>
          <p:cNvSpPr txBox="1">
            <a:spLocks noChangeArrowheads="1"/>
          </p:cNvSpPr>
          <p:nvPr/>
        </p:nvSpPr>
        <p:spPr bwMode="auto">
          <a:xfrm>
            <a:off x="946400" y="336178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8007" name="Text Box 7"/>
          <p:cNvSpPr txBox="1">
            <a:spLocks noChangeArrowheads="1"/>
          </p:cNvSpPr>
          <p:nvPr/>
        </p:nvSpPr>
        <p:spPr bwMode="auto">
          <a:xfrm>
            <a:off x="946400" y="391899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8008" name="Text Box 8"/>
          <p:cNvSpPr txBox="1">
            <a:spLocks noChangeArrowheads="1"/>
          </p:cNvSpPr>
          <p:nvPr/>
        </p:nvSpPr>
        <p:spPr bwMode="auto">
          <a:xfrm>
            <a:off x="946400" y="447779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8009" name="Text Box 9"/>
          <p:cNvSpPr txBox="1">
            <a:spLocks noChangeArrowheads="1"/>
          </p:cNvSpPr>
          <p:nvPr/>
        </p:nvSpPr>
        <p:spPr bwMode="auto">
          <a:xfrm>
            <a:off x="946400" y="504453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8010" name="Freeform 10"/>
          <p:cNvSpPr>
            <a:spLocks/>
          </p:cNvSpPr>
          <p:nvPr/>
        </p:nvSpPr>
        <p:spPr bwMode="auto">
          <a:xfrm>
            <a:off x="533401" y="315699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8011" name="Freeform 11"/>
          <p:cNvSpPr>
            <a:spLocks/>
          </p:cNvSpPr>
          <p:nvPr/>
        </p:nvSpPr>
        <p:spPr bwMode="auto">
          <a:xfrm>
            <a:off x="542926" y="373166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8012" name="Freeform 12"/>
          <p:cNvSpPr>
            <a:spLocks/>
          </p:cNvSpPr>
          <p:nvPr/>
        </p:nvSpPr>
        <p:spPr bwMode="auto">
          <a:xfrm>
            <a:off x="520700" y="430793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8013" name="Freeform 13"/>
          <p:cNvSpPr>
            <a:spLocks/>
          </p:cNvSpPr>
          <p:nvPr/>
        </p:nvSpPr>
        <p:spPr bwMode="auto">
          <a:xfrm>
            <a:off x="520701" y="490006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8014" name="AutoShape 14"/>
          <p:cNvSpPr>
            <a:spLocks noChangeArrowheads="1"/>
          </p:cNvSpPr>
          <p:nvPr/>
        </p:nvSpPr>
        <p:spPr bwMode="auto">
          <a:xfrm>
            <a:off x="7886700" y="252199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8015" name="Text Box 15"/>
          <p:cNvSpPr txBox="1">
            <a:spLocks noChangeArrowheads="1"/>
          </p:cNvSpPr>
          <p:nvPr/>
        </p:nvSpPr>
        <p:spPr bwMode="auto">
          <a:xfrm>
            <a:off x="7924800" y="269979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8016" name="Text Box 16"/>
          <p:cNvSpPr txBox="1">
            <a:spLocks noChangeArrowheads="1"/>
          </p:cNvSpPr>
          <p:nvPr/>
        </p:nvSpPr>
        <p:spPr bwMode="auto">
          <a:xfrm>
            <a:off x="7924800" y="332685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8017" name="Text Box 17"/>
          <p:cNvSpPr txBox="1">
            <a:spLocks noChangeArrowheads="1"/>
          </p:cNvSpPr>
          <p:nvPr/>
        </p:nvSpPr>
        <p:spPr bwMode="auto">
          <a:xfrm>
            <a:off x="7924800" y="388406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8018" name="Text Box 18"/>
          <p:cNvSpPr txBox="1">
            <a:spLocks noChangeArrowheads="1"/>
          </p:cNvSpPr>
          <p:nvPr/>
        </p:nvSpPr>
        <p:spPr bwMode="auto">
          <a:xfrm>
            <a:off x="7924800" y="444445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8019" name="Text Box 19"/>
          <p:cNvSpPr txBox="1">
            <a:spLocks noChangeArrowheads="1"/>
          </p:cNvSpPr>
          <p:nvPr/>
        </p:nvSpPr>
        <p:spPr bwMode="auto">
          <a:xfrm>
            <a:off x="7924800" y="500960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8020" name="Freeform 20"/>
          <p:cNvSpPr>
            <a:spLocks/>
          </p:cNvSpPr>
          <p:nvPr/>
        </p:nvSpPr>
        <p:spPr bwMode="auto">
          <a:xfrm>
            <a:off x="7886701" y="312206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8021" name="Freeform 21"/>
          <p:cNvSpPr>
            <a:spLocks/>
          </p:cNvSpPr>
          <p:nvPr/>
        </p:nvSpPr>
        <p:spPr bwMode="auto">
          <a:xfrm>
            <a:off x="7896226" y="369674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8022" name="Freeform 22"/>
          <p:cNvSpPr>
            <a:spLocks/>
          </p:cNvSpPr>
          <p:nvPr/>
        </p:nvSpPr>
        <p:spPr bwMode="auto">
          <a:xfrm>
            <a:off x="7874000" y="427300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8023" name="Freeform 23"/>
          <p:cNvSpPr>
            <a:spLocks/>
          </p:cNvSpPr>
          <p:nvPr/>
        </p:nvSpPr>
        <p:spPr bwMode="auto">
          <a:xfrm>
            <a:off x="7874001" y="486514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8024" name="Text Box 24"/>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dirty="0">
                <a:solidFill>
                  <a:srgbClr val="C00000"/>
                </a:solidFill>
                <a:ea typeface="黑体" pitchFamily="2" charset="-122"/>
              </a:rPr>
              <a:t>主机</a:t>
            </a:r>
            <a:r>
              <a:rPr kumimoji="1" lang="zh-CN" altLang="en-US" sz="1050" dirty="0">
                <a:solidFill>
                  <a:srgbClr val="C00000"/>
                </a:solidFill>
                <a:ea typeface="黑体" pitchFamily="2" charset="-122"/>
              </a:rPr>
              <a:t> </a:t>
            </a:r>
            <a:r>
              <a:rPr kumimoji="1" lang="en-US" altLang="zh-CN" sz="2400" dirty="0">
                <a:solidFill>
                  <a:srgbClr val="C00000"/>
                </a:solidFill>
                <a:ea typeface="黑体" pitchFamily="2" charset="-122"/>
              </a:rPr>
              <a:t>1</a:t>
            </a:r>
          </a:p>
        </p:txBody>
      </p:sp>
      <p:sp>
        <p:nvSpPr>
          <p:cNvPr id="128025" name="AutoShape 25"/>
          <p:cNvSpPr>
            <a:spLocks noChangeArrowheads="1"/>
          </p:cNvSpPr>
          <p:nvPr/>
        </p:nvSpPr>
        <p:spPr bwMode="auto">
          <a:xfrm>
            <a:off x="8034338" y="2025106"/>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8026" name="Text Box 26"/>
          <p:cNvSpPr txBox="1">
            <a:spLocks noChangeArrowheads="1"/>
          </p:cNvSpPr>
          <p:nvPr/>
        </p:nvSpPr>
        <p:spPr bwMode="auto">
          <a:xfrm>
            <a:off x="8027989" y="2129880"/>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28027" name="AutoShape 27"/>
          <p:cNvSpPr>
            <a:spLocks noChangeArrowheads="1"/>
          </p:cNvSpPr>
          <p:nvPr/>
        </p:nvSpPr>
        <p:spPr bwMode="auto">
          <a:xfrm>
            <a:off x="538163" y="206796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8028" name="Text Box 28"/>
          <p:cNvSpPr txBox="1">
            <a:spLocks noChangeArrowheads="1"/>
          </p:cNvSpPr>
          <p:nvPr/>
        </p:nvSpPr>
        <p:spPr bwMode="auto">
          <a:xfrm>
            <a:off x="558801" y="2188618"/>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28029" name="Text Box 29"/>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28030" name="Rectangle 30"/>
          <p:cNvSpPr>
            <a:spLocks noChangeArrowheads="1"/>
          </p:cNvSpPr>
          <p:nvPr/>
        </p:nvSpPr>
        <p:spPr bwMode="auto">
          <a:xfrm>
            <a:off x="4067175" y="2201319"/>
            <a:ext cx="2592388" cy="3587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nvGrpSpPr>
          <p:cNvPr id="2" name="Group 31"/>
          <p:cNvGrpSpPr>
            <a:grpSpLocks/>
          </p:cNvGrpSpPr>
          <p:nvPr/>
        </p:nvGrpSpPr>
        <p:grpSpPr bwMode="auto">
          <a:xfrm>
            <a:off x="2627316" y="2128292"/>
            <a:ext cx="1474788" cy="1008062"/>
            <a:chOff x="1655" y="1525"/>
            <a:chExt cx="929" cy="635"/>
          </a:xfrm>
        </p:grpSpPr>
        <p:sp>
          <p:nvSpPr>
            <p:cNvPr id="128032" name="Text Box 32"/>
            <p:cNvSpPr txBox="1">
              <a:spLocks noChangeArrowheads="1"/>
            </p:cNvSpPr>
            <p:nvPr/>
          </p:nvSpPr>
          <p:spPr bwMode="auto">
            <a:xfrm>
              <a:off x="1655" y="1525"/>
              <a:ext cx="929"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000">
                  <a:solidFill>
                    <a:srgbClr val="333399"/>
                  </a:solidFill>
                  <a:latin typeface="Arial Rounded MT Bold" pitchFamily="34" charset="0"/>
                  <a:ea typeface="黑体" pitchFamily="2" charset="-122"/>
                </a:rPr>
                <a:t>应用层首部</a:t>
              </a:r>
              <a:endParaRPr kumimoji="1" lang="zh-CN" altLang="en-US" sz="2000">
                <a:solidFill>
                  <a:srgbClr val="333399"/>
                </a:solidFill>
                <a:latin typeface="Times New Roman" pitchFamily="18" charset="0"/>
                <a:ea typeface="黑体" pitchFamily="2" charset="-122"/>
              </a:endParaRPr>
            </a:p>
          </p:txBody>
        </p:sp>
        <p:sp>
          <p:nvSpPr>
            <p:cNvPr id="128033" name="Line 33"/>
            <p:cNvSpPr>
              <a:spLocks noChangeShapeType="1"/>
            </p:cNvSpPr>
            <p:nvPr/>
          </p:nvSpPr>
          <p:spPr bwMode="auto">
            <a:xfrm>
              <a:off x="2109" y="1752"/>
              <a:ext cx="272" cy="22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8034" name="Rectangle 34"/>
            <p:cNvSpPr>
              <a:spLocks noChangeArrowheads="1"/>
            </p:cNvSpPr>
            <p:nvPr/>
          </p:nvSpPr>
          <p:spPr bwMode="auto">
            <a:xfrm>
              <a:off x="2245" y="1934"/>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5</a:t>
              </a:r>
            </a:p>
          </p:txBody>
        </p:sp>
      </p:grpSp>
      <p:sp>
        <p:nvSpPr>
          <p:cNvPr id="128035" name="Rectangle 35"/>
          <p:cNvSpPr>
            <a:spLocks noChangeArrowheads="1"/>
          </p:cNvSpPr>
          <p:nvPr/>
        </p:nvSpPr>
        <p:spPr bwMode="auto">
          <a:xfrm>
            <a:off x="1979613" y="5081044"/>
            <a:ext cx="5184775" cy="3587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2000">
                <a:solidFill>
                  <a:srgbClr val="333399"/>
                </a:solidFill>
                <a:ea typeface="黑体" pitchFamily="2" charset="-122"/>
              </a:rPr>
              <a:t>10100110100101  </a:t>
            </a:r>
            <a:r>
              <a:rPr lang="zh-CN" altLang="en-US" sz="2000">
                <a:solidFill>
                  <a:srgbClr val="333399"/>
                </a:solidFill>
                <a:ea typeface="黑体" pitchFamily="2" charset="-122"/>
              </a:rPr>
              <a:t>比  特  流  </a:t>
            </a:r>
            <a:r>
              <a:rPr lang="en-US" altLang="zh-CN" sz="2000">
                <a:solidFill>
                  <a:srgbClr val="333399"/>
                </a:solidFill>
                <a:ea typeface="黑体" pitchFamily="2" charset="-122"/>
              </a:rPr>
              <a:t>110101110101</a:t>
            </a:r>
          </a:p>
        </p:txBody>
      </p:sp>
      <p:sp>
        <p:nvSpPr>
          <p:cNvPr id="128036" name="Text Box 36"/>
          <p:cNvSpPr txBox="1">
            <a:spLocks noChangeArrowheads="1"/>
          </p:cNvSpPr>
          <p:nvPr/>
        </p:nvSpPr>
        <p:spPr bwMode="auto">
          <a:xfrm>
            <a:off x="1580898" y="1196752"/>
            <a:ext cx="6409127"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800" dirty="0">
                <a:solidFill>
                  <a:srgbClr val="3333FF"/>
                </a:solidFill>
                <a:ea typeface="黑体" pitchFamily="2" charset="-122"/>
              </a:rPr>
              <a:t>注意观察加入或剥去首部</a:t>
            </a:r>
            <a:r>
              <a:rPr kumimoji="1" lang="en-US" altLang="zh-CN" sz="2800" dirty="0">
                <a:solidFill>
                  <a:srgbClr val="3333FF"/>
                </a:solidFill>
                <a:ea typeface="黑体" pitchFamily="2" charset="-122"/>
              </a:rPr>
              <a:t>(</a:t>
            </a:r>
            <a:r>
              <a:rPr kumimoji="1" lang="zh-CN" altLang="en-US" sz="2800" dirty="0">
                <a:solidFill>
                  <a:srgbClr val="3333FF"/>
                </a:solidFill>
                <a:ea typeface="黑体" pitchFamily="2" charset="-122"/>
              </a:rPr>
              <a:t>尾部</a:t>
            </a:r>
            <a:r>
              <a:rPr kumimoji="1" lang="en-US" altLang="zh-CN" sz="2800" dirty="0">
                <a:solidFill>
                  <a:srgbClr val="3333FF"/>
                </a:solidFill>
                <a:ea typeface="黑体" pitchFamily="2" charset="-122"/>
              </a:rPr>
              <a:t>)</a:t>
            </a:r>
            <a:r>
              <a:rPr kumimoji="1" lang="zh-CN" altLang="en-US" sz="2800" dirty="0">
                <a:solidFill>
                  <a:srgbClr val="3333FF"/>
                </a:solidFill>
                <a:ea typeface="黑体" pitchFamily="2" charset="-122"/>
              </a:rPr>
              <a:t>的层次</a:t>
            </a:r>
          </a:p>
        </p:txBody>
      </p:sp>
      <p:sp>
        <p:nvSpPr>
          <p:cNvPr id="128037" name="Rectangle 37"/>
          <p:cNvSpPr>
            <a:spLocks noChangeArrowheads="1"/>
          </p:cNvSpPr>
          <p:nvPr/>
        </p:nvSpPr>
        <p:spPr bwMode="auto">
          <a:xfrm>
            <a:off x="4067175" y="2777581"/>
            <a:ext cx="2592388" cy="3587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nvGrpSpPr>
          <p:cNvPr id="3" name="Group 38"/>
          <p:cNvGrpSpPr>
            <a:grpSpLocks/>
          </p:cNvGrpSpPr>
          <p:nvPr/>
        </p:nvGrpSpPr>
        <p:grpSpPr bwMode="auto">
          <a:xfrm>
            <a:off x="3563938" y="3353844"/>
            <a:ext cx="3095625" cy="358775"/>
            <a:chOff x="2245" y="2297"/>
            <a:chExt cx="1950" cy="226"/>
          </a:xfrm>
        </p:grpSpPr>
        <p:sp>
          <p:nvSpPr>
            <p:cNvPr id="128039" name="Rectangle 39"/>
            <p:cNvSpPr>
              <a:spLocks noChangeArrowheads="1"/>
            </p:cNvSpPr>
            <p:nvPr/>
          </p:nvSpPr>
          <p:spPr bwMode="auto">
            <a:xfrm>
              <a:off x="2245" y="2297"/>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5</a:t>
              </a:r>
            </a:p>
          </p:txBody>
        </p:sp>
        <p:sp>
          <p:nvSpPr>
            <p:cNvPr id="128040" name="Rectangle 40"/>
            <p:cNvSpPr>
              <a:spLocks noChangeArrowheads="1"/>
            </p:cNvSpPr>
            <p:nvPr/>
          </p:nvSpPr>
          <p:spPr bwMode="auto">
            <a:xfrm>
              <a:off x="2562" y="2297"/>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grpSp>
        <p:nvGrpSpPr>
          <p:cNvPr id="4" name="Group 41"/>
          <p:cNvGrpSpPr>
            <a:grpSpLocks/>
          </p:cNvGrpSpPr>
          <p:nvPr/>
        </p:nvGrpSpPr>
        <p:grpSpPr bwMode="auto">
          <a:xfrm>
            <a:off x="3059113" y="3930106"/>
            <a:ext cx="3600450" cy="358775"/>
            <a:chOff x="1927" y="2660"/>
            <a:chExt cx="2268" cy="226"/>
          </a:xfrm>
        </p:grpSpPr>
        <p:sp>
          <p:nvSpPr>
            <p:cNvPr id="128042" name="Rectangle 42"/>
            <p:cNvSpPr>
              <a:spLocks noChangeArrowheads="1"/>
            </p:cNvSpPr>
            <p:nvPr/>
          </p:nvSpPr>
          <p:spPr bwMode="auto">
            <a:xfrm>
              <a:off x="1927" y="2660"/>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4</a:t>
              </a:r>
            </a:p>
          </p:txBody>
        </p:sp>
        <p:sp>
          <p:nvSpPr>
            <p:cNvPr id="128043" name="Rectangle 43"/>
            <p:cNvSpPr>
              <a:spLocks noChangeArrowheads="1"/>
            </p:cNvSpPr>
            <p:nvPr/>
          </p:nvSpPr>
          <p:spPr bwMode="auto">
            <a:xfrm>
              <a:off x="2245" y="2660"/>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5</a:t>
              </a:r>
            </a:p>
          </p:txBody>
        </p:sp>
        <p:sp>
          <p:nvSpPr>
            <p:cNvPr id="128044" name="Rectangle 44"/>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grpSp>
        <p:nvGrpSpPr>
          <p:cNvPr id="5" name="Group 45"/>
          <p:cNvGrpSpPr>
            <a:grpSpLocks/>
          </p:cNvGrpSpPr>
          <p:nvPr/>
        </p:nvGrpSpPr>
        <p:grpSpPr bwMode="auto">
          <a:xfrm>
            <a:off x="2555875" y="4506369"/>
            <a:ext cx="4103688" cy="358775"/>
            <a:chOff x="1610" y="3023"/>
            <a:chExt cx="2585" cy="226"/>
          </a:xfrm>
        </p:grpSpPr>
        <p:sp>
          <p:nvSpPr>
            <p:cNvPr id="128046" name="Rectangle 46"/>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3</a:t>
              </a:r>
            </a:p>
          </p:txBody>
        </p:sp>
        <p:sp>
          <p:nvSpPr>
            <p:cNvPr id="128047" name="Rectangle 47"/>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4</a:t>
              </a:r>
            </a:p>
          </p:txBody>
        </p:sp>
        <p:sp>
          <p:nvSpPr>
            <p:cNvPr id="128048" name="Rectangle 48"/>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5</a:t>
              </a:r>
            </a:p>
          </p:txBody>
        </p:sp>
        <p:sp>
          <p:nvSpPr>
            <p:cNvPr id="128049" name="Rectangle 49"/>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grpSp>
        <p:nvGrpSpPr>
          <p:cNvPr id="6" name="Group 50"/>
          <p:cNvGrpSpPr>
            <a:grpSpLocks/>
          </p:cNvGrpSpPr>
          <p:nvPr/>
        </p:nvGrpSpPr>
        <p:grpSpPr bwMode="auto">
          <a:xfrm>
            <a:off x="654051" y="2488656"/>
            <a:ext cx="4781550" cy="415925"/>
            <a:chOff x="412" y="1752"/>
            <a:chExt cx="3012" cy="262"/>
          </a:xfrm>
        </p:grpSpPr>
        <p:sp>
          <p:nvSpPr>
            <p:cNvPr id="128051" name="AutoShape 51"/>
            <p:cNvSpPr>
              <a:spLocks noChangeArrowheads="1"/>
            </p:cNvSpPr>
            <p:nvPr/>
          </p:nvSpPr>
          <p:spPr bwMode="auto">
            <a:xfrm flipV="1">
              <a:off x="412" y="1786"/>
              <a:ext cx="124" cy="228"/>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sp>
          <p:nvSpPr>
            <p:cNvPr id="128052" name="AutoShape 52"/>
            <p:cNvSpPr>
              <a:spLocks noChangeArrowheads="1"/>
            </p:cNvSpPr>
            <p:nvPr/>
          </p:nvSpPr>
          <p:spPr bwMode="auto">
            <a:xfrm flipV="1">
              <a:off x="3300" y="1752"/>
              <a:ext cx="124" cy="228"/>
            </a:xfrm>
            <a:prstGeom prst="upArrow">
              <a:avLst>
                <a:gd name="adj1" fmla="val 50000"/>
                <a:gd name="adj2" fmla="val 45968"/>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grpSp>
      <p:grpSp>
        <p:nvGrpSpPr>
          <p:cNvPr id="7" name="Group 53"/>
          <p:cNvGrpSpPr>
            <a:grpSpLocks/>
          </p:cNvGrpSpPr>
          <p:nvPr/>
        </p:nvGrpSpPr>
        <p:grpSpPr bwMode="auto">
          <a:xfrm>
            <a:off x="650875" y="3064918"/>
            <a:ext cx="4497388" cy="396875"/>
            <a:chOff x="410" y="2115"/>
            <a:chExt cx="2833" cy="250"/>
          </a:xfrm>
        </p:grpSpPr>
        <p:sp>
          <p:nvSpPr>
            <p:cNvPr id="128054" name="AutoShape 54"/>
            <p:cNvSpPr>
              <a:spLocks noChangeArrowheads="1"/>
            </p:cNvSpPr>
            <p:nvPr/>
          </p:nvSpPr>
          <p:spPr bwMode="auto">
            <a:xfrm rot="10800000">
              <a:off x="410" y="2116"/>
              <a:ext cx="125" cy="249"/>
            </a:xfrm>
            <a:prstGeom prst="upArrow">
              <a:avLst>
                <a:gd name="adj1" fmla="val 50000"/>
                <a:gd name="adj2" fmla="val 49800"/>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sp>
          <p:nvSpPr>
            <p:cNvPr id="128055" name="AutoShape 55"/>
            <p:cNvSpPr>
              <a:spLocks noChangeArrowheads="1"/>
            </p:cNvSpPr>
            <p:nvPr/>
          </p:nvSpPr>
          <p:spPr bwMode="auto">
            <a:xfrm rot="10800000">
              <a:off x="3118" y="2115"/>
              <a:ext cx="125" cy="249"/>
            </a:xfrm>
            <a:prstGeom prst="upArrow">
              <a:avLst>
                <a:gd name="adj1" fmla="val 50000"/>
                <a:gd name="adj2" fmla="val 49800"/>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grpSp>
      <p:grpSp>
        <p:nvGrpSpPr>
          <p:cNvPr id="8" name="Group 56"/>
          <p:cNvGrpSpPr>
            <a:grpSpLocks/>
          </p:cNvGrpSpPr>
          <p:nvPr/>
        </p:nvGrpSpPr>
        <p:grpSpPr bwMode="auto">
          <a:xfrm>
            <a:off x="650876" y="3625306"/>
            <a:ext cx="4137025" cy="409575"/>
            <a:chOff x="410" y="2468"/>
            <a:chExt cx="2606" cy="258"/>
          </a:xfrm>
        </p:grpSpPr>
        <p:sp>
          <p:nvSpPr>
            <p:cNvPr id="128057" name="AutoShape 57"/>
            <p:cNvSpPr>
              <a:spLocks noChangeArrowheads="1"/>
            </p:cNvSpPr>
            <p:nvPr/>
          </p:nvSpPr>
          <p:spPr bwMode="auto">
            <a:xfrm rot="10800000">
              <a:off x="410" y="2468"/>
              <a:ext cx="125" cy="248"/>
            </a:xfrm>
            <a:prstGeom prst="upArrow">
              <a:avLst>
                <a:gd name="adj1" fmla="val 50000"/>
                <a:gd name="adj2" fmla="val 49600"/>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sp>
          <p:nvSpPr>
            <p:cNvPr id="128058" name="AutoShape 58"/>
            <p:cNvSpPr>
              <a:spLocks noChangeArrowheads="1"/>
            </p:cNvSpPr>
            <p:nvPr/>
          </p:nvSpPr>
          <p:spPr bwMode="auto">
            <a:xfrm rot="10800000">
              <a:off x="2891" y="2478"/>
              <a:ext cx="125" cy="248"/>
            </a:xfrm>
            <a:prstGeom prst="upArrow">
              <a:avLst>
                <a:gd name="adj1" fmla="val 50000"/>
                <a:gd name="adj2" fmla="val 49600"/>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grpSp>
      <p:grpSp>
        <p:nvGrpSpPr>
          <p:cNvPr id="9" name="Group 59"/>
          <p:cNvGrpSpPr>
            <a:grpSpLocks/>
          </p:cNvGrpSpPr>
          <p:nvPr/>
        </p:nvGrpSpPr>
        <p:grpSpPr bwMode="auto">
          <a:xfrm>
            <a:off x="649289" y="4215854"/>
            <a:ext cx="3832225" cy="444500"/>
            <a:chOff x="409" y="2840"/>
            <a:chExt cx="2414" cy="280"/>
          </a:xfrm>
        </p:grpSpPr>
        <p:sp>
          <p:nvSpPr>
            <p:cNvPr id="128060" name="AutoShape 60"/>
            <p:cNvSpPr>
              <a:spLocks noChangeArrowheads="1"/>
            </p:cNvSpPr>
            <p:nvPr/>
          </p:nvSpPr>
          <p:spPr bwMode="auto">
            <a:xfrm rot="10800000">
              <a:off x="409" y="2870"/>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sp>
          <p:nvSpPr>
            <p:cNvPr id="128061" name="AutoShape 61"/>
            <p:cNvSpPr>
              <a:spLocks noChangeArrowheads="1"/>
            </p:cNvSpPr>
            <p:nvPr/>
          </p:nvSpPr>
          <p:spPr bwMode="auto">
            <a:xfrm rot="10800000">
              <a:off x="2699" y="2840"/>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grpSp>
      <p:grpSp>
        <p:nvGrpSpPr>
          <p:cNvPr id="10" name="Group 62"/>
          <p:cNvGrpSpPr>
            <a:grpSpLocks/>
          </p:cNvGrpSpPr>
          <p:nvPr/>
        </p:nvGrpSpPr>
        <p:grpSpPr bwMode="auto">
          <a:xfrm>
            <a:off x="649289" y="4792119"/>
            <a:ext cx="3635375" cy="460375"/>
            <a:chOff x="409" y="3203"/>
            <a:chExt cx="2290" cy="290"/>
          </a:xfrm>
        </p:grpSpPr>
        <p:sp>
          <p:nvSpPr>
            <p:cNvPr id="128063" name="AutoShape 63"/>
            <p:cNvSpPr>
              <a:spLocks noChangeArrowheads="1"/>
            </p:cNvSpPr>
            <p:nvPr/>
          </p:nvSpPr>
          <p:spPr bwMode="auto">
            <a:xfrm rot="10800000">
              <a:off x="409" y="3243"/>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sp>
          <p:nvSpPr>
            <p:cNvPr id="128064" name="AutoShape 64"/>
            <p:cNvSpPr>
              <a:spLocks noChangeArrowheads="1"/>
            </p:cNvSpPr>
            <p:nvPr/>
          </p:nvSpPr>
          <p:spPr bwMode="auto">
            <a:xfrm rot="10800000">
              <a:off x="2575" y="3203"/>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grpSp>
      <p:grpSp>
        <p:nvGrpSpPr>
          <p:cNvPr id="11" name="Group 65"/>
          <p:cNvGrpSpPr>
            <a:grpSpLocks/>
          </p:cNvGrpSpPr>
          <p:nvPr/>
        </p:nvGrpSpPr>
        <p:grpSpPr bwMode="auto">
          <a:xfrm>
            <a:off x="2051050" y="2637879"/>
            <a:ext cx="1512888" cy="1074738"/>
            <a:chOff x="1292" y="1846"/>
            <a:chExt cx="953" cy="677"/>
          </a:xfrm>
        </p:grpSpPr>
        <p:sp>
          <p:nvSpPr>
            <p:cNvPr id="128066" name="Rectangle 66"/>
            <p:cNvSpPr>
              <a:spLocks noChangeArrowheads="1"/>
            </p:cNvSpPr>
            <p:nvPr/>
          </p:nvSpPr>
          <p:spPr bwMode="auto">
            <a:xfrm>
              <a:off x="1927" y="2297"/>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4</a:t>
              </a:r>
            </a:p>
          </p:txBody>
        </p:sp>
        <p:sp>
          <p:nvSpPr>
            <p:cNvPr id="128067" name="Text Box 67"/>
            <p:cNvSpPr txBox="1">
              <a:spLocks noChangeArrowheads="1"/>
            </p:cNvSpPr>
            <p:nvPr/>
          </p:nvSpPr>
          <p:spPr bwMode="auto">
            <a:xfrm>
              <a:off x="1292" y="1846"/>
              <a:ext cx="929"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000">
                  <a:solidFill>
                    <a:srgbClr val="333399"/>
                  </a:solidFill>
                  <a:latin typeface="Arial Rounded MT Bold" pitchFamily="34" charset="0"/>
                  <a:ea typeface="黑体" pitchFamily="2" charset="-122"/>
                </a:rPr>
                <a:t>运输层首部</a:t>
              </a:r>
              <a:endParaRPr kumimoji="1" lang="zh-CN" altLang="en-US" sz="2000">
                <a:solidFill>
                  <a:srgbClr val="333399"/>
                </a:solidFill>
                <a:latin typeface="Times New Roman" pitchFamily="18" charset="0"/>
                <a:ea typeface="黑体" pitchFamily="2" charset="-122"/>
              </a:endParaRPr>
            </a:p>
          </p:txBody>
        </p:sp>
        <p:sp>
          <p:nvSpPr>
            <p:cNvPr id="128068" name="Line 68"/>
            <p:cNvSpPr>
              <a:spLocks noChangeShapeType="1"/>
            </p:cNvSpPr>
            <p:nvPr/>
          </p:nvSpPr>
          <p:spPr bwMode="auto">
            <a:xfrm>
              <a:off x="1791" y="2069"/>
              <a:ext cx="227" cy="227"/>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12" name="Group 69"/>
          <p:cNvGrpSpPr>
            <a:grpSpLocks/>
          </p:cNvGrpSpPr>
          <p:nvPr/>
        </p:nvGrpSpPr>
        <p:grpSpPr bwMode="auto">
          <a:xfrm>
            <a:off x="1533525" y="3136356"/>
            <a:ext cx="1525588" cy="1152525"/>
            <a:chOff x="966" y="2160"/>
            <a:chExt cx="961" cy="726"/>
          </a:xfrm>
        </p:grpSpPr>
        <p:sp>
          <p:nvSpPr>
            <p:cNvPr id="128070" name="Rectangle 70"/>
            <p:cNvSpPr>
              <a:spLocks noChangeArrowheads="1"/>
            </p:cNvSpPr>
            <p:nvPr/>
          </p:nvSpPr>
          <p:spPr bwMode="auto">
            <a:xfrm>
              <a:off x="1609" y="2660"/>
              <a:ext cx="318" cy="22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3</a:t>
              </a:r>
            </a:p>
          </p:txBody>
        </p:sp>
        <p:sp>
          <p:nvSpPr>
            <p:cNvPr id="128071" name="Text Box 71"/>
            <p:cNvSpPr txBox="1">
              <a:spLocks noChangeArrowheads="1"/>
            </p:cNvSpPr>
            <p:nvPr/>
          </p:nvSpPr>
          <p:spPr bwMode="auto">
            <a:xfrm>
              <a:off x="966" y="2160"/>
              <a:ext cx="929"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000">
                  <a:solidFill>
                    <a:srgbClr val="333399"/>
                  </a:solidFill>
                  <a:latin typeface="Arial Rounded MT Bold" pitchFamily="34" charset="0"/>
                  <a:ea typeface="黑体" pitchFamily="2" charset="-122"/>
                </a:rPr>
                <a:t>网络层首部</a:t>
              </a:r>
              <a:endParaRPr kumimoji="1" lang="zh-CN" altLang="en-US" sz="2000">
                <a:solidFill>
                  <a:srgbClr val="333399"/>
                </a:solidFill>
                <a:latin typeface="Times New Roman" pitchFamily="18" charset="0"/>
                <a:ea typeface="黑体" pitchFamily="2" charset="-122"/>
              </a:endParaRPr>
            </a:p>
          </p:txBody>
        </p:sp>
        <p:sp>
          <p:nvSpPr>
            <p:cNvPr id="128072" name="Line 72"/>
            <p:cNvSpPr>
              <a:spLocks noChangeShapeType="1"/>
            </p:cNvSpPr>
            <p:nvPr/>
          </p:nvSpPr>
          <p:spPr bwMode="auto">
            <a:xfrm>
              <a:off x="1474" y="2387"/>
              <a:ext cx="227" cy="27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13" name="Group 73"/>
          <p:cNvGrpSpPr>
            <a:grpSpLocks/>
          </p:cNvGrpSpPr>
          <p:nvPr/>
        </p:nvGrpSpPr>
        <p:grpSpPr bwMode="auto">
          <a:xfrm>
            <a:off x="1427162" y="3568154"/>
            <a:ext cx="1128713" cy="1295400"/>
            <a:chOff x="899" y="2432"/>
            <a:chExt cx="711" cy="816"/>
          </a:xfrm>
        </p:grpSpPr>
        <p:sp>
          <p:nvSpPr>
            <p:cNvPr id="128074" name="Rectangle 74"/>
            <p:cNvSpPr>
              <a:spLocks noChangeArrowheads="1"/>
            </p:cNvSpPr>
            <p:nvPr/>
          </p:nvSpPr>
          <p:spPr bwMode="auto">
            <a:xfrm>
              <a:off x="1247" y="3022"/>
              <a:ext cx="363" cy="226"/>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2</a:t>
              </a:r>
            </a:p>
          </p:txBody>
        </p:sp>
        <p:sp>
          <p:nvSpPr>
            <p:cNvPr id="128075" name="Text Box 75"/>
            <p:cNvSpPr txBox="1">
              <a:spLocks noChangeArrowheads="1"/>
            </p:cNvSpPr>
            <p:nvPr/>
          </p:nvSpPr>
          <p:spPr bwMode="auto">
            <a:xfrm>
              <a:off x="899" y="2432"/>
              <a:ext cx="604" cy="4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lnSpc>
                  <a:spcPct val="90000"/>
                </a:lnSpc>
              </a:pPr>
              <a:r>
                <a:rPr kumimoji="1" lang="zh-CN" altLang="en-US" sz="2000">
                  <a:solidFill>
                    <a:srgbClr val="333399"/>
                  </a:solidFill>
                  <a:latin typeface="Arial Rounded MT Bold" pitchFamily="34" charset="0"/>
                  <a:ea typeface="黑体" pitchFamily="2" charset="-122"/>
                </a:rPr>
                <a:t>链路层</a:t>
              </a:r>
            </a:p>
            <a:p>
              <a:pPr algn="ctr" eaLnBrk="0" hangingPunct="0">
                <a:lnSpc>
                  <a:spcPct val="90000"/>
                </a:lnSpc>
              </a:pPr>
              <a:r>
                <a:rPr kumimoji="1" lang="zh-CN" altLang="en-US" sz="2000">
                  <a:solidFill>
                    <a:srgbClr val="333399"/>
                  </a:solidFill>
                  <a:latin typeface="Arial Rounded MT Bold" pitchFamily="34" charset="0"/>
                  <a:ea typeface="黑体" pitchFamily="2" charset="-122"/>
                </a:rPr>
                <a:t>首部</a:t>
              </a:r>
              <a:endParaRPr kumimoji="1" lang="zh-CN" altLang="en-US" sz="2000">
                <a:solidFill>
                  <a:srgbClr val="333399"/>
                </a:solidFill>
                <a:latin typeface="Times New Roman" pitchFamily="18" charset="0"/>
                <a:ea typeface="黑体" pitchFamily="2" charset="-122"/>
              </a:endParaRPr>
            </a:p>
          </p:txBody>
        </p:sp>
        <p:sp>
          <p:nvSpPr>
            <p:cNvPr id="128076" name="Line 76"/>
            <p:cNvSpPr>
              <a:spLocks noChangeShapeType="1"/>
            </p:cNvSpPr>
            <p:nvPr/>
          </p:nvSpPr>
          <p:spPr bwMode="auto">
            <a:xfrm>
              <a:off x="1284" y="2799"/>
              <a:ext cx="145" cy="22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grpSp>
        <p:nvGrpSpPr>
          <p:cNvPr id="14" name="Group 77"/>
          <p:cNvGrpSpPr>
            <a:grpSpLocks/>
          </p:cNvGrpSpPr>
          <p:nvPr/>
        </p:nvGrpSpPr>
        <p:grpSpPr bwMode="auto">
          <a:xfrm>
            <a:off x="6659560" y="3574504"/>
            <a:ext cx="1054099" cy="1290638"/>
            <a:chOff x="4195" y="2436"/>
            <a:chExt cx="664" cy="813"/>
          </a:xfrm>
        </p:grpSpPr>
        <p:sp>
          <p:nvSpPr>
            <p:cNvPr id="128078" name="Rectangle 78"/>
            <p:cNvSpPr>
              <a:spLocks noChangeArrowheads="1"/>
            </p:cNvSpPr>
            <p:nvPr/>
          </p:nvSpPr>
          <p:spPr bwMode="auto">
            <a:xfrm>
              <a:off x="4195" y="3023"/>
              <a:ext cx="318" cy="226"/>
            </a:xfrm>
            <a:prstGeom prst="rect">
              <a:avLst/>
            </a:prstGeom>
            <a:solidFill>
              <a:srgbClr val="CCFF33"/>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T</a:t>
              </a:r>
              <a:r>
                <a:rPr lang="en-US" altLang="zh-CN" baseline="-25000">
                  <a:solidFill>
                    <a:srgbClr val="333399"/>
                  </a:solidFill>
                </a:rPr>
                <a:t>2</a:t>
              </a:r>
            </a:p>
          </p:txBody>
        </p:sp>
        <p:sp>
          <p:nvSpPr>
            <p:cNvPr id="128079" name="Line 79"/>
            <p:cNvSpPr>
              <a:spLocks noChangeShapeType="1"/>
            </p:cNvSpPr>
            <p:nvPr/>
          </p:nvSpPr>
          <p:spPr bwMode="auto">
            <a:xfrm flipH="1">
              <a:off x="4377" y="2840"/>
              <a:ext cx="136" cy="18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8080" name="Text Box 80"/>
            <p:cNvSpPr txBox="1">
              <a:spLocks noChangeArrowheads="1"/>
            </p:cNvSpPr>
            <p:nvPr/>
          </p:nvSpPr>
          <p:spPr bwMode="auto">
            <a:xfrm>
              <a:off x="4255" y="2436"/>
              <a:ext cx="604" cy="4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lnSpc>
                  <a:spcPct val="90000"/>
                </a:lnSpc>
              </a:pPr>
              <a:r>
                <a:rPr kumimoji="1" lang="zh-CN" altLang="en-US" sz="2000">
                  <a:solidFill>
                    <a:srgbClr val="333399"/>
                  </a:solidFill>
                  <a:latin typeface="Arial Rounded MT Bold" pitchFamily="34" charset="0"/>
                  <a:ea typeface="黑体" pitchFamily="2" charset="-122"/>
                </a:rPr>
                <a:t>链路层</a:t>
              </a:r>
            </a:p>
            <a:p>
              <a:pPr algn="ctr" eaLnBrk="0" hangingPunct="0">
                <a:lnSpc>
                  <a:spcPct val="90000"/>
                </a:lnSpc>
              </a:pPr>
              <a:r>
                <a:rPr kumimoji="1" lang="zh-CN" altLang="en-US" sz="2000">
                  <a:solidFill>
                    <a:srgbClr val="333399"/>
                  </a:solidFill>
                  <a:latin typeface="Arial Rounded MT Bold" pitchFamily="34" charset="0"/>
                  <a:ea typeface="黑体" pitchFamily="2" charset="-122"/>
                </a:rPr>
                <a:t>尾部</a:t>
              </a:r>
              <a:endParaRPr kumimoji="1" lang="zh-CN" altLang="en-US" sz="2000">
                <a:solidFill>
                  <a:srgbClr val="333399"/>
                </a:solidFill>
                <a:latin typeface="Times New Roman" pitchFamily="18" charset="0"/>
                <a:ea typeface="黑体" pitchFamily="2" charset="-122"/>
              </a:endParaRPr>
            </a:p>
          </p:txBody>
        </p:sp>
      </p:grpSp>
    </p:spTree>
    <p:extLst>
      <p:ext uri="{BB962C8B-B14F-4D97-AF65-F5344CB8AC3E}">
        <p14:creationId xmlns:p14="http://schemas.microsoft.com/office/powerpoint/2010/main" xmlns="" val="9534036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8030"/>
                                        </p:tgtEl>
                                        <p:attrNameLst>
                                          <p:attrName>style.visibility</p:attrName>
                                        </p:attrNameLst>
                                      </p:cBhvr>
                                      <p:to>
                                        <p:strVal val="visible"/>
                                      </p:to>
                                    </p:set>
                                  </p:childTnLst>
                                </p:cTn>
                              </p:par>
                            </p:childTnLst>
                          </p:cTn>
                        </p:par>
                        <p:par>
                          <p:cTn id="7" fill="hold" nodeType="afterGroup">
                            <p:stCondLst>
                              <p:cond delay="500"/>
                            </p:stCondLst>
                            <p:childTnLst>
                              <p:par>
                                <p:cTn id="8" presetID="22" presetClass="entr" presetSubtype="1" fill="hold" nodeType="after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nodeType="afterGroup">
                            <p:stCondLst>
                              <p:cond delay="2500"/>
                            </p:stCondLst>
                            <p:childTnLst>
                              <p:par>
                                <p:cTn id="12" presetID="1" presetClass="entr" presetSubtype="0" fill="hold" grpId="0" nodeType="afterEffect">
                                  <p:stCondLst>
                                    <p:cond delay="500"/>
                                  </p:stCondLst>
                                  <p:childTnLst>
                                    <p:set>
                                      <p:cBhvr>
                                        <p:cTn id="13" dur="1" fill="hold">
                                          <p:stCondLst>
                                            <p:cond delay="0"/>
                                          </p:stCondLst>
                                        </p:cTn>
                                        <p:tgtEl>
                                          <p:spTgt spid="128037"/>
                                        </p:tgtEl>
                                        <p:attrNameLst>
                                          <p:attrName>style.visibility</p:attrName>
                                        </p:attrNameLst>
                                      </p:cBhvr>
                                      <p:to>
                                        <p:strVal val="visible"/>
                                      </p:to>
                                    </p:set>
                                  </p:childTnLst>
                                </p:cTn>
                              </p:par>
                            </p:childTnLst>
                          </p:cTn>
                        </p:par>
                        <p:par>
                          <p:cTn id="14" fill="hold" nodeType="afterGroup">
                            <p:stCondLst>
                              <p:cond delay="3000"/>
                            </p:stCondLst>
                            <p:childTnLst>
                              <p:par>
                                <p:cTn id="15" presetID="12" presetClass="entr" presetSubtype="8" fill="hold" nodeType="afterEffect">
                                  <p:stCondLst>
                                    <p:cond delay="1000"/>
                                  </p:stCondLst>
                                  <p:childTnLst>
                                    <p:set>
                                      <p:cBhvr>
                                        <p:cTn id="16" dur="1" fill="hold">
                                          <p:stCondLst>
                                            <p:cond delay="0"/>
                                          </p:stCondLst>
                                        </p:cTn>
                                        <p:tgtEl>
                                          <p:spTgt spid="2"/>
                                        </p:tgtEl>
                                        <p:attrNameLst>
                                          <p:attrName>style.visibility</p:attrName>
                                        </p:attrNameLst>
                                      </p:cBhvr>
                                      <p:to>
                                        <p:strVal val="visible"/>
                                      </p:to>
                                    </p:set>
                                    <p:animEffect transition="in" filter="slide(fromLeft)">
                                      <p:cBhvr>
                                        <p:cTn id="17" dur="1000"/>
                                        <p:tgtEl>
                                          <p:spTgt spid="2"/>
                                        </p:tgtEl>
                                      </p:cBhvr>
                                    </p:animEffect>
                                  </p:childTnLst>
                                </p:cTn>
                              </p:par>
                            </p:childTnLst>
                          </p:cTn>
                        </p:par>
                        <p:par>
                          <p:cTn id="18" fill="hold" nodeType="afterGroup">
                            <p:stCondLst>
                              <p:cond delay="5000"/>
                            </p:stCondLst>
                            <p:childTnLst>
                              <p:par>
                                <p:cTn id="19" presetID="9" presetClass="emph" presetSubtype="0" nodeType="afterEffect">
                                  <p:stCondLst>
                                    <p:cond delay="500"/>
                                  </p:stCondLst>
                                  <p:childTnLst>
                                    <p:set>
                                      <p:cBhvr rctx="PPT">
                                        <p:cTn id="20" dur="indefinite"/>
                                        <p:tgtEl>
                                          <p:spTgt spid="6"/>
                                        </p:tgtEl>
                                        <p:attrNameLst>
                                          <p:attrName>style.opacity</p:attrName>
                                        </p:attrNameLst>
                                      </p:cBhvr>
                                      <p:to>
                                        <p:strVal val="0.5"/>
                                      </p:to>
                                    </p:set>
                                    <p:animEffect filter="image" prLst="opacity: 0.5">
                                      <p:cBhvr rctx="IE">
                                        <p:cTn id="21" dur="indefinite"/>
                                        <p:tgtEl>
                                          <p:spTgt spid="6"/>
                                        </p:tgtEl>
                                      </p:cBhvr>
                                    </p:animEffect>
                                  </p:childTnLst>
                                </p:cTn>
                              </p:par>
                            </p:childTnLst>
                          </p:cTn>
                        </p:par>
                        <p:par>
                          <p:cTn id="22" fill="hold" nodeType="afterGroup">
                            <p:stCondLst>
                              <p:cond delay="5500"/>
                            </p:stCondLst>
                            <p:childTnLst>
                              <p:par>
                                <p:cTn id="23" presetID="22" presetClass="entr" presetSubtype="1" fill="hold" nodeType="after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1000"/>
                                        <p:tgtEl>
                                          <p:spTgt spid="7"/>
                                        </p:tgtEl>
                                      </p:cBhvr>
                                    </p:animEffect>
                                  </p:childTnLst>
                                </p:cTn>
                              </p:par>
                            </p:childTnLst>
                          </p:cTn>
                        </p:par>
                        <p:par>
                          <p:cTn id="26" fill="hold" nodeType="afterGroup">
                            <p:stCondLst>
                              <p:cond delay="7000"/>
                            </p:stCondLst>
                            <p:childTnLst>
                              <p:par>
                                <p:cTn id="27" presetID="1" presetClass="entr" presetSubtype="0" fill="hold" nodeType="afterEffect">
                                  <p:stCondLst>
                                    <p:cond delay="50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nodeType="afterGroup">
                            <p:stCondLst>
                              <p:cond delay="7500"/>
                            </p:stCondLst>
                            <p:childTnLst>
                              <p:par>
                                <p:cTn id="30" presetID="12" presetClass="entr" presetSubtype="8" fill="hold" nodeType="afterEffect">
                                  <p:stCondLst>
                                    <p:cond delay="1000"/>
                                  </p:stCondLst>
                                  <p:childTnLst>
                                    <p:set>
                                      <p:cBhvr>
                                        <p:cTn id="31" dur="1" fill="hold">
                                          <p:stCondLst>
                                            <p:cond delay="0"/>
                                          </p:stCondLst>
                                        </p:cTn>
                                        <p:tgtEl>
                                          <p:spTgt spid="11"/>
                                        </p:tgtEl>
                                        <p:attrNameLst>
                                          <p:attrName>style.visibility</p:attrName>
                                        </p:attrNameLst>
                                      </p:cBhvr>
                                      <p:to>
                                        <p:strVal val="visible"/>
                                      </p:to>
                                    </p:set>
                                    <p:animEffect transition="in" filter="slide(fromLeft)">
                                      <p:cBhvr>
                                        <p:cTn id="32" dur="1000"/>
                                        <p:tgtEl>
                                          <p:spTgt spid="11"/>
                                        </p:tgtEl>
                                      </p:cBhvr>
                                    </p:animEffect>
                                  </p:childTnLst>
                                </p:cTn>
                              </p:par>
                            </p:childTnLst>
                          </p:cTn>
                        </p:par>
                        <p:par>
                          <p:cTn id="33" fill="hold" nodeType="afterGroup">
                            <p:stCondLst>
                              <p:cond delay="9500"/>
                            </p:stCondLst>
                            <p:childTnLst>
                              <p:par>
                                <p:cTn id="34" presetID="9" presetClass="emph" presetSubtype="0" nodeType="afterEffect">
                                  <p:stCondLst>
                                    <p:cond delay="0"/>
                                  </p:stCondLst>
                                  <p:childTnLst>
                                    <p:set>
                                      <p:cBhvr rctx="PPT">
                                        <p:cTn id="35" dur="indefinite"/>
                                        <p:tgtEl>
                                          <p:spTgt spid="7"/>
                                        </p:tgtEl>
                                        <p:attrNameLst>
                                          <p:attrName>style.opacity</p:attrName>
                                        </p:attrNameLst>
                                      </p:cBhvr>
                                      <p:to>
                                        <p:strVal val="0.5"/>
                                      </p:to>
                                    </p:set>
                                    <p:animEffect filter="image" prLst="opacity: 0.5">
                                      <p:cBhvr rctx="IE">
                                        <p:cTn id="36" dur="indefinite"/>
                                        <p:tgtEl>
                                          <p:spTgt spid="7"/>
                                        </p:tgtEl>
                                      </p:cBhvr>
                                    </p:animEffect>
                                  </p:childTnLst>
                                </p:cTn>
                              </p:par>
                            </p:childTnLst>
                          </p:cTn>
                        </p:par>
                        <p:par>
                          <p:cTn id="37" fill="hold" nodeType="afterGroup">
                            <p:stCondLst>
                              <p:cond delay="9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1000"/>
                                        <p:tgtEl>
                                          <p:spTgt spid="8"/>
                                        </p:tgtEl>
                                      </p:cBhvr>
                                    </p:animEffect>
                                  </p:childTnLst>
                                </p:cTn>
                              </p:par>
                            </p:childTnLst>
                          </p:cTn>
                        </p:par>
                        <p:par>
                          <p:cTn id="41" fill="hold" nodeType="afterGroup">
                            <p:stCondLst>
                              <p:cond delay="10500"/>
                            </p:stCondLst>
                            <p:childTnLst>
                              <p:par>
                                <p:cTn id="42" presetID="1" presetClass="entr" presetSubtype="0" fill="hold" nodeType="afterEffect">
                                  <p:stCondLst>
                                    <p:cond delay="500"/>
                                  </p:stCondLst>
                                  <p:childTnLst>
                                    <p:set>
                                      <p:cBhvr>
                                        <p:cTn id="43" dur="1" fill="hold">
                                          <p:stCondLst>
                                            <p:cond delay="0"/>
                                          </p:stCondLst>
                                        </p:cTn>
                                        <p:tgtEl>
                                          <p:spTgt spid="4"/>
                                        </p:tgtEl>
                                        <p:attrNameLst>
                                          <p:attrName>style.visibility</p:attrName>
                                        </p:attrNameLst>
                                      </p:cBhvr>
                                      <p:to>
                                        <p:strVal val="visible"/>
                                      </p:to>
                                    </p:set>
                                  </p:childTnLst>
                                </p:cTn>
                              </p:par>
                            </p:childTnLst>
                          </p:cTn>
                        </p:par>
                        <p:par>
                          <p:cTn id="44" fill="hold" nodeType="afterGroup">
                            <p:stCondLst>
                              <p:cond delay="11000"/>
                            </p:stCondLst>
                            <p:childTnLst>
                              <p:par>
                                <p:cTn id="45" presetID="12" presetClass="entr" presetSubtype="8" fill="hold" nodeType="afterEffect">
                                  <p:stCondLst>
                                    <p:cond delay="1000"/>
                                  </p:stCondLst>
                                  <p:childTnLst>
                                    <p:set>
                                      <p:cBhvr>
                                        <p:cTn id="46" dur="1" fill="hold">
                                          <p:stCondLst>
                                            <p:cond delay="0"/>
                                          </p:stCondLst>
                                        </p:cTn>
                                        <p:tgtEl>
                                          <p:spTgt spid="12"/>
                                        </p:tgtEl>
                                        <p:attrNameLst>
                                          <p:attrName>style.visibility</p:attrName>
                                        </p:attrNameLst>
                                      </p:cBhvr>
                                      <p:to>
                                        <p:strVal val="visible"/>
                                      </p:to>
                                    </p:set>
                                    <p:animEffect transition="in" filter="slide(fromLeft)">
                                      <p:cBhvr>
                                        <p:cTn id="47" dur="1000"/>
                                        <p:tgtEl>
                                          <p:spTgt spid="12"/>
                                        </p:tgtEl>
                                      </p:cBhvr>
                                    </p:animEffect>
                                  </p:childTnLst>
                                </p:cTn>
                              </p:par>
                            </p:childTnLst>
                          </p:cTn>
                        </p:par>
                        <p:par>
                          <p:cTn id="48" fill="hold" nodeType="afterGroup">
                            <p:stCondLst>
                              <p:cond delay="13000"/>
                            </p:stCondLst>
                            <p:childTnLst>
                              <p:par>
                                <p:cTn id="49" presetID="9" presetClass="emph" presetSubtype="0" nodeType="afterEffect">
                                  <p:stCondLst>
                                    <p:cond delay="0"/>
                                  </p:stCondLst>
                                  <p:childTnLst>
                                    <p:set>
                                      <p:cBhvr rctx="PPT">
                                        <p:cTn id="50" dur="indefinite"/>
                                        <p:tgtEl>
                                          <p:spTgt spid="8"/>
                                        </p:tgtEl>
                                        <p:attrNameLst>
                                          <p:attrName>style.opacity</p:attrName>
                                        </p:attrNameLst>
                                      </p:cBhvr>
                                      <p:to>
                                        <p:strVal val="0.5"/>
                                      </p:to>
                                    </p:set>
                                    <p:animEffect filter="image" prLst="opacity: 0.5">
                                      <p:cBhvr rctx="IE">
                                        <p:cTn id="51" dur="indefinite"/>
                                        <p:tgtEl>
                                          <p:spTgt spid="8"/>
                                        </p:tgtEl>
                                      </p:cBhvr>
                                    </p:animEffect>
                                  </p:childTnLst>
                                </p:cTn>
                              </p:par>
                            </p:childTnLst>
                          </p:cTn>
                        </p:par>
                        <p:par>
                          <p:cTn id="52" fill="hold" nodeType="afterGroup">
                            <p:stCondLst>
                              <p:cond delay="13000"/>
                            </p:stCondLst>
                            <p:childTnLst>
                              <p:par>
                                <p:cTn id="53" presetID="22" presetClass="entr" presetSubtype="1"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up)">
                                      <p:cBhvr>
                                        <p:cTn id="55" dur="1000"/>
                                        <p:tgtEl>
                                          <p:spTgt spid="9"/>
                                        </p:tgtEl>
                                      </p:cBhvr>
                                    </p:animEffect>
                                  </p:childTnLst>
                                </p:cTn>
                              </p:par>
                            </p:childTnLst>
                          </p:cTn>
                        </p:par>
                        <p:par>
                          <p:cTn id="56" fill="hold" nodeType="afterGroup">
                            <p:stCondLst>
                              <p:cond delay="14000"/>
                            </p:stCondLst>
                            <p:childTnLst>
                              <p:par>
                                <p:cTn id="57" presetID="1" presetClass="entr" presetSubtype="0" fill="hold" nodeType="afterEffect">
                                  <p:stCondLst>
                                    <p:cond delay="500"/>
                                  </p:stCondLst>
                                  <p:childTnLst>
                                    <p:set>
                                      <p:cBhvr>
                                        <p:cTn id="58" dur="1" fill="hold">
                                          <p:stCondLst>
                                            <p:cond delay="0"/>
                                          </p:stCondLst>
                                        </p:cTn>
                                        <p:tgtEl>
                                          <p:spTgt spid="5"/>
                                        </p:tgtEl>
                                        <p:attrNameLst>
                                          <p:attrName>style.visibility</p:attrName>
                                        </p:attrNameLst>
                                      </p:cBhvr>
                                      <p:to>
                                        <p:strVal val="visible"/>
                                      </p:to>
                                    </p:set>
                                  </p:childTnLst>
                                </p:cTn>
                              </p:par>
                            </p:childTnLst>
                          </p:cTn>
                        </p:par>
                        <p:par>
                          <p:cTn id="59" fill="hold" nodeType="afterGroup">
                            <p:stCondLst>
                              <p:cond delay="14500"/>
                            </p:stCondLst>
                            <p:childTnLst>
                              <p:par>
                                <p:cTn id="60" presetID="12" presetClass="entr" presetSubtype="8"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slide(fromLeft)">
                                      <p:cBhvr>
                                        <p:cTn id="62" dur="1000"/>
                                        <p:tgtEl>
                                          <p:spTgt spid="13"/>
                                        </p:tgtEl>
                                      </p:cBhvr>
                                    </p:animEffect>
                                  </p:childTnLst>
                                </p:cTn>
                              </p:par>
                            </p:childTnLst>
                          </p:cTn>
                        </p:par>
                        <p:par>
                          <p:cTn id="63" fill="hold" nodeType="afterGroup">
                            <p:stCondLst>
                              <p:cond delay="15500"/>
                            </p:stCondLst>
                            <p:childTnLst>
                              <p:par>
                                <p:cTn id="64" presetID="12" presetClass="entr" presetSubtype="2" fill="hold" nodeType="after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slide(fromRight)">
                                      <p:cBhvr>
                                        <p:cTn id="66" dur="1000"/>
                                        <p:tgtEl>
                                          <p:spTgt spid="14"/>
                                        </p:tgtEl>
                                      </p:cBhvr>
                                    </p:animEffect>
                                  </p:childTnLst>
                                </p:cTn>
                              </p:par>
                            </p:childTnLst>
                          </p:cTn>
                        </p:par>
                        <p:par>
                          <p:cTn id="67" fill="hold" nodeType="afterGroup">
                            <p:stCondLst>
                              <p:cond delay="16500"/>
                            </p:stCondLst>
                            <p:childTnLst>
                              <p:par>
                                <p:cTn id="68" presetID="22" presetClass="entr" presetSubtype="1"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up)">
                                      <p:cBhvr>
                                        <p:cTn id="70" dur="1000"/>
                                        <p:tgtEl>
                                          <p:spTgt spid="10"/>
                                        </p:tgtEl>
                                      </p:cBhvr>
                                    </p:animEffect>
                                  </p:childTnLst>
                                </p:cTn>
                              </p:par>
                            </p:childTnLst>
                          </p:cTn>
                        </p:par>
                        <p:par>
                          <p:cTn id="71" fill="hold" nodeType="afterGroup">
                            <p:stCondLst>
                              <p:cond delay="17500"/>
                            </p:stCondLst>
                            <p:childTnLst>
                              <p:par>
                                <p:cTn id="72" presetID="9" presetClass="emph" presetSubtype="0" nodeType="afterEffect">
                                  <p:stCondLst>
                                    <p:cond delay="0"/>
                                  </p:stCondLst>
                                  <p:childTnLst>
                                    <p:set>
                                      <p:cBhvr rctx="PPT">
                                        <p:cTn id="73" dur="indefinite"/>
                                        <p:tgtEl>
                                          <p:spTgt spid="9"/>
                                        </p:tgtEl>
                                        <p:attrNameLst>
                                          <p:attrName>style.opacity</p:attrName>
                                        </p:attrNameLst>
                                      </p:cBhvr>
                                      <p:to>
                                        <p:strVal val="0.5"/>
                                      </p:to>
                                    </p:set>
                                    <p:animEffect filter="image" prLst="opacity: 0.5">
                                      <p:cBhvr rctx="IE">
                                        <p:cTn id="74" dur="indefinite"/>
                                        <p:tgtEl>
                                          <p:spTgt spid="9"/>
                                        </p:tgtEl>
                                      </p:cBhvr>
                                    </p:animEffect>
                                  </p:childTnLst>
                                </p:cTn>
                              </p:par>
                            </p:childTnLst>
                          </p:cTn>
                        </p:par>
                        <p:par>
                          <p:cTn id="75" fill="hold" nodeType="afterGroup">
                            <p:stCondLst>
                              <p:cond delay="17500"/>
                            </p:stCondLst>
                            <p:childTnLst>
                              <p:par>
                                <p:cTn id="76" presetID="1" presetClass="entr" presetSubtype="0" fill="hold" grpId="0" nodeType="afterEffect">
                                  <p:stCondLst>
                                    <p:cond delay="500"/>
                                  </p:stCondLst>
                                  <p:childTnLst>
                                    <p:set>
                                      <p:cBhvr>
                                        <p:cTn id="77" dur="1" fill="hold">
                                          <p:stCondLst>
                                            <p:cond delay="0"/>
                                          </p:stCondLst>
                                        </p:cTn>
                                        <p:tgtEl>
                                          <p:spTgt spid="128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30" grpId="0" animBg="1" autoUpdateAnimBg="0"/>
      <p:bldP spid="128035" grpId="0" animBg="1"/>
      <p:bldP spid="128037"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9027" name="AutoShape 3"/>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9028" name="AutoShape 4"/>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9029" name="Text Box 5"/>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9030" name="Text Box 6"/>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9031" name="Text Box 7"/>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9032" name="Text Box 8"/>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9033" name="Text Box 9"/>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9034" name="Freeform 10"/>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9035" name="Freeform 11"/>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9036" name="Freeform 12"/>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9037" name="Freeform 13"/>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9038" name="AutoShape 14"/>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9039" name="Text Box 15"/>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29040" name="Text Box 16"/>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29041" name="Text Box 17"/>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29042" name="Text Box 18"/>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29043" name="Text Box 19"/>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29044" name="Freeform 20"/>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9045" name="Freeform 21"/>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9046" name="Freeform 22"/>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9047" name="Freeform 23"/>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9048" name="Text Box 24"/>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29049" name="AutoShape 25"/>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9050" name="Text Box 26"/>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29051" name="AutoShape 27"/>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29052" name="Text Box 28"/>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29053" name="Text Box 29"/>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29054" name="Rectangle 30"/>
          <p:cNvSpPr>
            <a:spLocks noChangeArrowheads="1"/>
          </p:cNvSpPr>
          <p:nvPr/>
        </p:nvSpPr>
        <p:spPr bwMode="auto">
          <a:xfrm>
            <a:off x="1979613" y="5101234"/>
            <a:ext cx="5184775" cy="3587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2000">
                <a:solidFill>
                  <a:srgbClr val="333399"/>
                </a:solidFill>
                <a:ea typeface="黑体" pitchFamily="2" charset="-122"/>
              </a:rPr>
              <a:t>10100110100101  </a:t>
            </a:r>
            <a:r>
              <a:rPr lang="zh-CN" altLang="en-US" sz="2000">
                <a:solidFill>
                  <a:srgbClr val="333399"/>
                </a:solidFill>
                <a:ea typeface="黑体" pitchFamily="2" charset="-122"/>
              </a:rPr>
              <a:t>比  特  流  </a:t>
            </a:r>
            <a:r>
              <a:rPr lang="en-US" altLang="zh-CN" sz="2000">
                <a:solidFill>
                  <a:srgbClr val="333399"/>
                </a:solidFill>
                <a:ea typeface="黑体" pitchFamily="2" charset="-122"/>
              </a:rPr>
              <a:t>110101110101</a:t>
            </a:r>
          </a:p>
        </p:txBody>
      </p:sp>
      <p:sp>
        <p:nvSpPr>
          <p:cNvPr id="129055" name="Text Box 31"/>
          <p:cNvSpPr txBox="1">
            <a:spLocks noChangeArrowheads="1"/>
          </p:cNvSpPr>
          <p:nvPr/>
        </p:nvSpPr>
        <p:spPr bwMode="auto">
          <a:xfrm>
            <a:off x="2545230" y="3629620"/>
            <a:ext cx="4238661"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dirty="0">
                <a:solidFill>
                  <a:srgbClr val="333399"/>
                </a:solidFill>
                <a:ea typeface="黑体" pitchFamily="2" charset="-122"/>
              </a:rPr>
              <a:t>主机 </a:t>
            </a:r>
            <a:r>
              <a:rPr kumimoji="1" lang="en-US" altLang="zh-CN" sz="2400" dirty="0">
                <a:solidFill>
                  <a:srgbClr val="333399"/>
                </a:solidFill>
                <a:ea typeface="黑体" pitchFamily="2" charset="-122"/>
              </a:rPr>
              <a:t>2 </a:t>
            </a:r>
            <a:r>
              <a:rPr kumimoji="1" lang="zh-CN" altLang="en-US" sz="2400" dirty="0">
                <a:solidFill>
                  <a:srgbClr val="333399"/>
                </a:solidFill>
                <a:ea typeface="黑体" pitchFamily="2" charset="-122"/>
              </a:rPr>
              <a:t>的物理层收到比特流后</a:t>
            </a:r>
          </a:p>
          <a:p>
            <a:pPr algn="ctr" eaLnBrk="0" hangingPunct="0"/>
            <a:r>
              <a:rPr kumimoji="1" lang="zh-CN" altLang="en-US" sz="2400" dirty="0">
                <a:solidFill>
                  <a:srgbClr val="333399"/>
                </a:solidFill>
                <a:ea typeface="黑体" pitchFamily="2" charset="-122"/>
              </a:rPr>
              <a:t>交给数据链路层</a:t>
            </a:r>
          </a:p>
        </p:txBody>
      </p:sp>
      <p:grpSp>
        <p:nvGrpSpPr>
          <p:cNvPr id="2" name="Group 32"/>
          <p:cNvGrpSpPr>
            <a:grpSpLocks/>
          </p:cNvGrpSpPr>
          <p:nvPr/>
        </p:nvGrpSpPr>
        <p:grpSpPr bwMode="auto">
          <a:xfrm>
            <a:off x="1979613" y="4526559"/>
            <a:ext cx="5184775" cy="358775"/>
            <a:chOff x="1247" y="3023"/>
            <a:chExt cx="3266" cy="226"/>
          </a:xfrm>
        </p:grpSpPr>
        <p:sp>
          <p:nvSpPr>
            <p:cNvPr id="129057" name="Rectangle 33"/>
            <p:cNvSpPr>
              <a:spLocks noChangeArrowheads="1"/>
            </p:cNvSpPr>
            <p:nvPr/>
          </p:nvSpPr>
          <p:spPr bwMode="auto">
            <a:xfrm>
              <a:off x="1247" y="3023"/>
              <a:ext cx="363" cy="226"/>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2</a:t>
              </a:r>
            </a:p>
          </p:txBody>
        </p:sp>
        <p:sp>
          <p:nvSpPr>
            <p:cNvPr id="129058" name="Rectangle 34"/>
            <p:cNvSpPr>
              <a:spLocks noChangeArrowheads="1"/>
            </p:cNvSpPr>
            <p:nvPr/>
          </p:nvSpPr>
          <p:spPr bwMode="auto">
            <a:xfrm>
              <a:off x="4195" y="3023"/>
              <a:ext cx="318" cy="226"/>
            </a:xfrm>
            <a:prstGeom prst="rect">
              <a:avLst/>
            </a:prstGeom>
            <a:solidFill>
              <a:srgbClr val="CCFF33"/>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T</a:t>
              </a:r>
              <a:r>
                <a:rPr lang="en-US" altLang="zh-CN" baseline="-25000">
                  <a:solidFill>
                    <a:srgbClr val="333399"/>
                  </a:solidFill>
                </a:rPr>
                <a:t>2</a:t>
              </a:r>
            </a:p>
          </p:txBody>
        </p:sp>
        <p:grpSp>
          <p:nvGrpSpPr>
            <p:cNvPr id="3" name="Group 35"/>
            <p:cNvGrpSpPr>
              <a:grpSpLocks/>
            </p:cNvGrpSpPr>
            <p:nvPr/>
          </p:nvGrpSpPr>
          <p:grpSpPr bwMode="auto">
            <a:xfrm>
              <a:off x="1610" y="3023"/>
              <a:ext cx="2585" cy="226"/>
              <a:chOff x="1610" y="3023"/>
              <a:chExt cx="2585" cy="226"/>
            </a:xfrm>
          </p:grpSpPr>
          <p:sp>
            <p:nvSpPr>
              <p:cNvPr id="129060" name="Rectangle 36"/>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3</a:t>
                </a:r>
              </a:p>
            </p:txBody>
          </p:sp>
          <p:sp>
            <p:nvSpPr>
              <p:cNvPr id="129061" name="Rectangle 37"/>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4</a:t>
                </a:r>
              </a:p>
            </p:txBody>
          </p:sp>
          <p:sp>
            <p:nvSpPr>
              <p:cNvPr id="129062" name="Rectangle 38"/>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5</a:t>
                </a:r>
              </a:p>
            </p:txBody>
          </p:sp>
          <p:sp>
            <p:nvSpPr>
              <p:cNvPr id="129063" name="Rectangle 39"/>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grpSp>
      <p:grpSp>
        <p:nvGrpSpPr>
          <p:cNvPr id="4" name="Group 40"/>
          <p:cNvGrpSpPr>
            <a:grpSpLocks/>
          </p:cNvGrpSpPr>
          <p:nvPr/>
        </p:nvGrpSpPr>
        <p:grpSpPr bwMode="auto">
          <a:xfrm>
            <a:off x="4087814" y="4740871"/>
            <a:ext cx="4352925" cy="396875"/>
            <a:chOff x="2575" y="3158"/>
            <a:chExt cx="2742" cy="250"/>
          </a:xfrm>
        </p:grpSpPr>
        <p:sp>
          <p:nvSpPr>
            <p:cNvPr id="129065" name="AutoShape 41"/>
            <p:cNvSpPr>
              <a:spLocks noChangeArrowheads="1"/>
            </p:cNvSpPr>
            <p:nvPr/>
          </p:nvSpPr>
          <p:spPr bwMode="auto">
            <a:xfrm rot="10800000" flipV="1">
              <a:off x="5193" y="3158"/>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sp>
          <p:nvSpPr>
            <p:cNvPr id="129066" name="AutoShape 42"/>
            <p:cNvSpPr>
              <a:spLocks noChangeArrowheads="1"/>
            </p:cNvSpPr>
            <p:nvPr/>
          </p:nvSpPr>
          <p:spPr bwMode="auto">
            <a:xfrm rot="10800000" flipV="1">
              <a:off x="2575" y="3158"/>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grpSp>
    </p:spTree>
    <p:extLst>
      <p:ext uri="{BB962C8B-B14F-4D97-AF65-F5344CB8AC3E}">
        <p14:creationId xmlns:p14="http://schemas.microsoft.com/office/powerpoint/2010/main" xmlns="" val="15540538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29054"/>
                                        </p:tgtEl>
                                        <p:attrNameLst>
                                          <p:attrName>style.visibility</p:attrName>
                                        </p:attrNameLst>
                                      </p:cBhvr>
                                      <p:to>
                                        <p:strVal val="visible"/>
                                      </p:to>
                                    </p:set>
                                  </p:childTnLst>
                                </p:cTn>
                              </p:par>
                            </p:childTnLst>
                          </p:cTn>
                        </p:par>
                        <p:par>
                          <p:cTn id="7" fill="hold" nodeType="afterGroup">
                            <p:stCondLst>
                              <p:cond delay="1000"/>
                            </p:stCondLst>
                            <p:childTnLst>
                              <p:par>
                                <p:cTn id="8" presetID="22" presetClass="entr" presetSubtype="4"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1000"/>
                                        <p:tgtEl>
                                          <p:spTgt spid="4"/>
                                        </p:tgtEl>
                                      </p:cBhvr>
                                    </p:animEffect>
                                  </p:childTnLst>
                                </p:cTn>
                              </p:par>
                            </p:childTnLst>
                          </p:cTn>
                        </p:par>
                        <p:par>
                          <p:cTn id="11" fill="hold" nodeType="afterGroup">
                            <p:stCondLst>
                              <p:cond delay="20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par>
                          <p:cTn id="14" fill="hold" nodeType="afterGroup">
                            <p:stCondLst>
                              <p:cond delay="2000"/>
                            </p:stCondLst>
                            <p:childTnLst>
                              <p:par>
                                <p:cTn id="15" presetID="1" presetClass="exit" presetSubtype="0" fill="hold" grpId="1" nodeType="afterEffect">
                                  <p:stCondLst>
                                    <p:cond delay="0"/>
                                  </p:stCondLst>
                                  <p:childTnLst>
                                    <p:set>
                                      <p:cBhvr>
                                        <p:cTn id="16" dur="1" fill="hold">
                                          <p:stCondLst>
                                            <p:cond delay="0"/>
                                          </p:stCondLst>
                                        </p:cTn>
                                        <p:tgtEl>
                                          <p:spTgt spid="129054"/>
                                        </p:tgtEl>
                                        <p:attrNameLst>
                                          <p:attrName>style.visibility</p:attrName>
                                        </p:attrNameLst>
                                      </p:cBhvr>
                                      <p:to>
                                        <p:strVal val="hidden"/>
                                      </p:to>
                                    </p:set>
                                  </p:childTnLst>
                                </p:cTn>
                              </p:par>
                            </p:childTnLst>
                          </p:cTn>
                        </p:par>
                        <p:par>
                          <p:cTn id="17" fill="hold" nodeType="afterGroup">
                            <p:stCondLst>
                              <p:cond delay="2000"/>
                            </p:stCondLst>
                            <p:childTnLst>
                              <p:par>
                                <p:cTn id="18" presetID="1" presetClass="exit" presetSubtype="0" fill="hold" nodeType="afterEffect">
                                  <p:stCondLst>
                                    <p:cond delay="0"/>
                                  </p:stCondLst>
                                  <p:childTnLst>
                                    <p:set>
                                      <p:cBhvr>
                                        <p:cTn id="1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54" grpId="0" animBg="1"/>
      <p:bldP spid="129054" grpId="1"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555875" y="3950296"/>
            <a:ext cx="4103688" cy="358775"/>
            <a:chOff x="1610" y="3023"/>
            <a:chExt cx="2585" cy="226"/>
          </a:xfrm>
        </p:grpSpPr>
        <p:sp>
          <p:nvSpPr>
            <p:cNvPr id="130051" name="Rectangle 3"/>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3</a:t>
              </a:r>
            </a:p>
          </p:txBody>
        </p:sp>
        <p:sp>
          <p:nvSpPr>
            <p:cNvPr id="130052"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4</a:t>
              </a:r>
            </a:p>
          </p:txBody>
        </p:sp>
        <p:sp>
          <p:nvSpPr>
            <p:cNvPr id="130053"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5</a:t>
              </a:r>
            </a:p>
          </p:txBody>
        </p:sp>
        <p:sp>
          <p:nvSpPr>
            <p:cNvPr id="130054" name="Rectangle 6"/>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sp>
        <p:nvSpPr>
          <p:cNvPr id="130055" name="Rectangle 7"/>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30056" name="AutoShape 8"/>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0057" name="AutoShape 9"/>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0058" name="Text Box 10"/>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30059" name="Text Box 11"/>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30060" name="Text Box 12"/>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30061" name="Text Box 13"/>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30062" name="Text Box 14"/>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30063" name="Freeform 15"/>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0064" name="Freeform 16"/>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0065" name="Freeform 17"/>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0066" name="Freeform 18"/>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0067" name="AutoShape 19"/>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0068" name="Text Box 20"/>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30069" name="Text Box 21"/>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30070" name="Text Box 22"/>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30071" name="Text Box 23"/>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30072" name="Text Box 24"/>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30073" name="Freeform 25"/>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0074" name="Freeform 26"/>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0075" name="Freeform 27"/>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0076" name="Freeform 28"/>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0077" name="Text Box 29"/>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30078" name="AutoShape 30"/>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0079" name="Text Box 31"/>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30080" name="AutoShape 32"/>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0081" name="Text Box 33"/>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30082" name="Text Box 34"/>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30083" name="Text Box 35"/>
          <p:cNvSpPr txBox="1">
            <a:spLocks noChangeArrowheads="1"/>
          </p:cNvSpPr>
          <p:nvPr/>
        </p:nvSpPr>
        <p:spPr bwMode="auto">
          <a:xfrm>
            <a:off x="2425859" y="2981921"/>
            <a:ext cx="482536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a:solidFill>
                  <a:srgbClr val="333399"/>
                </a:solidFill>
                <a:ea typeface="黑体" pitchFamily="2" charset="-122"/>
              </a:rPr>
              <a:t>数据链路层剥去帧首部和帧尾部后</a:t>
            </a:r>
          </a:p>
          <a:p>
            <a:pPr algn="ctr" eaLnBrk="0" hangingPunct="0"/>
            <a:r>
              <a:rPr kumimoji="1" lang="zh-CN" altLang="en-US" sz="2400">
                <a:solidFill>
                  <a:srgbClr val="333399"/>
                </a:solidFill>
                <a:ea typeface="黑体" pitchFamily="2" charset="-122"/>
              </a:rPr>
              <a:t>把帧的数据部分交给网络层</a:t>
            </a:r>
          </a:p>
        </p:txBody>
      </p:sp>
      <p:sp>
        <p:nvSpPr>
          <p:cNvPr id="130084" name="Rectangle 36"/>
          <p:cNvSpPr>
            <a:spLocks noChangeArrowheads="1"/>
          </p:cNvSpPr>
          <p:nvPr/>
        </p:nvSpPr>
        <p:spPr bwMode="auto">
          <a:xfrm>
            <a:off x="1979613" y="4524971"/>
            <a:ext cx="576262" cy="358775"/>
          </a:xfrm>
          <a:prstGeom prst="rect">
            <a:avLst/>
          </a:prstGeom>
          <a:solidFill>
            <a:srgbClr val="66FF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2</a:t>
            </a:r>
          </a:p>
        </p:txBody>
      </p:sp>
      <p:sp>
        <p:nvSpPr>
          <p:cNvPr id="130085" name="Rectangle 37"/>
          <p:cNvSpPr>
            <a:spLocks noChangeArrowheads="1"/>
          </p:cNvSpPr>
          <p:nvPr/>
        </p:nvSpPr>
        <p:spPr bwMode="auto">
          <a:xfrm>
            <a:off x="6659564" y="4526559"/>
            <a:ext cx="504825" cy="358775"/>
          </a:xfrm>
          <a:prstGeom prst="rect">
            <a:avLst/>
          </a:prstGeom>
          <a:solidFill>
            <a:srgbClr val="CCFF33"/>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T</a:t>
            </a:r>
            <a:r>
              <a:rPr lang="en-US" altLang="zh-CN" baseline="-25000">
                <a:solidFill>
                  <a:srgbClr val="333399"/>
                </a:solidFill>
              </a:rPr>
              <a:t>2</a:t>
            </a:r>
          </a:p>
        </p:txBody>
      </p:sp>
      <p:grpSp>
        <p:nvGrpSpPr>
          <p:cNvPr id="3" name="Group 38"/>
          <p:cNvGrpSpPr>
            <a:grpSpLocks/>
          </p:cNvGrpSpPr>
          <p:nvPr/>
        </p:nvGrpSpPr>
        <p:grpSpPr bwMode="auto">
          <a:xfrm>
            <a:off x="2555875" y="4526559"/>
            <a:ext cx="4103688" cy="358775"/>
            <a:chOff x="1610" y="3023"/>
            <a:chExt cx="2585" cy="226"/>
          </a:xfrm>
        </p:grpSpPr>
        <p:sp>
          <p:nvSpPr>
            <p:cNvPr id="130087" name="Rectangle 39"/>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3</a:t>
              </a:r>
            </a:p>
          </p:txBody>
        </p:sp>
        <p:sp>
          <p:nvSpPr>
            <p:cNvPr id="130088"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4</a:t>
              </a:r>
            </a:p>
          </p:txBody>
        </p:sp>
        <p:sp>
          <p:nvSpPr>
            <p:cNvPr id="130089"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5</a:t>
              </a:r>
            </a:p>
          </p:txBody>
        </p:sp>
        <p:sp>
          <p:nvSpPr>
            <p:cNvPr id="130090" name="Rectangle 42"/>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grpSp>
        <p:nvGrpSpPr>
          <p:cNvPr id="4" name="Group 43"/>
          <p:cNvGrpSpPr>
            <a:grpSpLocks/>
          </p:cNvGrpSpPr>
          <p:nvPr/>
        </p:nvGrpSpPr>
        <p:grpSpPr bwMode="auto">
          <a:xfrm>
            <a:off x="4211639" y="4199534"/>
            <a:ext cx="4229100" cy="396875"/>
            <a:chOff x="2653" y="2817"/>
            <a:chExt cx="2664" cy="250"/>
          </a:xfrm>
        </p:grpSpPr>
        <p:sp>
          <p:nvSpPr>
            <p:cNvPr id="130092" name="AutoShape 44"/>
            <p:cNvSpPr>
              <a:spLocks noChangeArrowheads="1"/>
            </p:cNvSpPr>
            <p:nvPr/>
          </p:nvSpPr>
          <p:spPr bwMode="auto">
            <a:xfrm rot="10800000" flipV="1">
              <a:off x="5193" y="2817"/>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sp>
          <p:nvSpPr>
            <p:cNvPr id="130093" name="AutoShape 45"/>
            <p:cNvSpPr>
              <a:spLocks noChangeArrowheads="1"/>
            </p:cNvSpPr>
            <p:nvPr/>
          </p:nvSpPr>
          <p:spPr bwMode="auto">
            <a:xfrm rot="10800000" flipV="1">
              <a:off x="2653" y="2817"/>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grpSp>
    </p:spTree>
    <p:extLst>
      <p:ext uri="{BB962C8B-B14F-4D97-AF65-F5344CB8AC3E}">
        <p14:creationId xmlns:p14="http://schemas.microsoft.com/office/powerpoint/2010/main" xmlns="" val="2033558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0084"/>
                                        </p:tgtEl>
                                      </p:cBhvr>
                                    </p:animEffect>
                                    <p:set>
                                      <p:cBhvr>
                                        <p:cTn id="7" dur="1" fill="hold">
                                          <p:stCondLst>
                                            <p:cond delay="999"/>
                                          </p:stCondLst>
                                        </p:cTn>
                                        <p:tgtEl>
                                          <p:spTgt spid="130084"/>
                                        </p:tgtEl>
                                        <p:attrNameLst>
                                          <p:attrName>style.visibility</p:attrName>
                                        </p:attrNameLst>
                                      </p:cBhvr>
                                      <p:to>
                                        <p:strVal val="hidden"/>
                                      </p:to>
                                    </p:set>
                                  </p:childTnLst>
                                </p:cTn>
                              </p:par>
                            </p:childTnLst>
                          </p:cTn>
                        </p:par>
                        <p:par>
                          <p:cTn id="8" fill="hold" nodeType="afterGroup">
                            <p:stCondLst>
                              <p:cond delay="2000"/>
                            </p:stCondLst>
                            <p:childTnLst>
                              <p:par>
                                <p:cTn id="9" presetID="12" presetClass="exit" presetSubtype="2" fill="hold" grpId="0" nodeType="afterEffect">
                                  <p:stCondLst>
                                    <p:cond delay="0"/>
                                  </p:stCondLst>
                                  <p:childTnLst>
                                    <p:animEffect transition="out" filter="slide(fromRight)">
                                      <p:cBhvr>
                                        <p:cTn id="10" dur="1000"/>
                                        <p:tgtEl>
                                          <p:spTgt spid="130085"/>
                                        </p:tgtEl>
                                      </p:cBhvr>
                                    </p:animEffect>
                                    <p:set>
                                      <p:cBhvr>
                                        <p:cTn id="11" dur="1" fill="hold">
                                          <p:stCondLst>
                                            <p:cond delay="999"/>
                                          </p:stCondLst>
                                        </p:cTn>
                                        <p:tgtEl>
                                          <p:spTgt spid="130085"/>
                                        </p:tgtEl>
                                        <p:attrNameLst>
                                          <p:attrName>style.visibility</p:attrName>
                                        </p:attrNameLst>
                                      </p:cBhvr>
                                      <p:to>
                                        <p:strVal val="hidden"/>
                                      </p:to>
                                    </p:set>
                                  </p:childTnLst>
                                </p:cTn>
                              </p:par>
                            </p:childTnLst>
                          </p:cTn>
                        </p:par>
                        <p:par>
                          <p:cTn id="12" fill="hold" nodeType="afterGroup">
                            <p:stCondLst>
                              <p:cond delay="300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1000"/>
                                        <p:tgtEl>
                                          <p:spTgt spid="4"/>
                                        </p:tgtEl>
                                      </p:cBhvr>
                                    </p:animEffect>
                                  </p:childTnLst>
                                </p:cTn>
                              </p:par>
                            </p:childTnLst>
                          </p:cTn>
                        </p:par>
                        <p:par>
                          <p:cTn id="16" fill="hold" nodeType="afterGroup">
                            <p:stCondLst>
                              <p:cond delay="4000"/>
                            </p:stCondLst>
                            <p:childTnLst>
                              <p:par>
                                <p:cTn id="17" presetID="1" presetClass="exit" presetSubtype="0" fill="hold" nodeType="after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par>
                          <p:cTn id="19" fill="hold" nodeType="afterGroup">
                            <p:stCondLst>
                              <p:cond delay="4000"/>
                            </p:stCondLst>
                            <p:childTnLst>
                              <p:par>
                                <p:cTn id="20" presetID="1"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par>
                          <p:cTn id="22" fill="hold" nodeType="afterGroup">
                            <p:stCondLst>
                              <p:cond delay="4000"/>
                            </p:stCondLst>
                            <p:childTnLst>
                              <p:par>
                                <p:cTn id="23" presetID="1" presetClass="exit" presetSubtype="0" fill="hold" nodeType="after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84" grpId="0" animBg="1"/>
      <p:bldP spid="13008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课表说明</a:t>
            </a:r>
            <a:endParaRPr lang="zh-CN" altLang="en-US" dirty="0"/>
          </a:p>
        </p:txBody>
      </p:sp>
      <p:graphicFrame>
        <p:nvGraphicFramePr>
          <p:cNvPr id="4" name="表格 3"/>
          <p:cNvGraphicFramePr>
            <a:graphicFrameLocks noGrp="1"/>
          </p:cNvGraphicFramePr>
          <p:nvPr/>
        </p:nvGraphicFramePr>
        <p:xfrm>
          <a:off x="428596" y="1214422"/>
          <a:ext cx="8072494" cy="4623150"/>
        </p:xfrm>
        <a:graphic>
          <a:graphicData uri="http://schemas.openxmlformats.org/drawingml/2006/table">
            <a:tbl>
              <a:tblPr/>
              <a:tblGrid>
                <a:gridCol w="1131655"/>
                <a:gridCol w="689509"/>
                <a:gridCol w="1649254"/>
                <a:gridCol w="905323"/>
                <a:gridCol w="1056214"/>
                <a:gridCol w="909813"/>
                <a:gridCol w="1730726"/>
              </a:tblGrid>
              <a:tr h="546843">
                <a:tc gridSpan="7">
                  <a:txBody>
                    <a:bodyPr/>
                    <a:lstStyle/>
                    <a:p>
                      <a:pPr algn="l" fontAlgn="b"/>
                      <a:r>
                        <a:rPr lang="en-US" altLang="zh-CN" sz="1400" b="0" i="0" u="none" strike="noStrike" dirty="0">
                          <a:latin typeface="宋体"/>
                        </a:rPr>
                        <a:t>2019-2020</a:t>
                      </a:r>
                      <a:r>
                        <a:rPr lang="zh-CN" altLang="en-US" sz="1400" b="0" i="0" u="none" strike="noStrike" dirty="0">
                          <a:latin typeface="宋体"/>
                        </a:rPr>
                        <a:t>学年第</a:t>
                      </a:r>
                      <a:r>
                        <a:rPr lang="en-US" altLang="zh-CN" sz="1400" b="0" i="0" u="none" strike="noStrike" dirty="0">
                          <a:latin typeface="宋体"/>
                        </a:rPr>
                        <a:t>2</a:t>
                      </a:r>
                      <a:r>
                        <a:rPr lang="zh-CN" altLang="en-US" sz="1400" b="0" i="0" u="none" strike="noStrike" dirty="0">
                          <a:latin typeface="宋体"/>
                        </a:rPr>
                        <a:t>学期                                </a:t>
                      </a:r>
                      <a:r>
                        <a:rPr lang="zh-CN" altLang="en-US" sz="1400" b="1" i="0" u="none" strike="noStrike" dirty="0">
                          <a:latin typeface="宋体"/>
                        </a:rPr>
                        <a:t>陈喆老师的课表</a:t>
                      </a:r>
                      <a:r>
                        <a:rPr lang="zh-CN" altLang="en-US" sz="1400" b="0" i="0" u="none" strike="noStrike" dirty="0">
                          <a:latin typeface="宋体"/>
                        </a:rPr>
                        <a:t>                                计算机学院 教工号</a:t>
                      </a:r>
                      <a:r>
                        <a:rPr lang="en-US" altLang="zh-CN" sz="1400" b="0" i="0" u="none" strike="noStrike" dirty="0">
                          <a:latin typeface="宋体"/>
                        </a:rPr>
                        <a:t>: 052006</a:t>
                      </a:r>
                    </a:p>
                  </a:txBody>
                  <a:tcPr marL="5651" marR="5651" marT="565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276995">
                <a:tc gridSpan="2">
                  <a:txBody>
                    <a:bodyPr/>
                    <a:lstStyle/>
                    <a:p>
                      <a:pPr algn="ctr" fontAlgn="ctr"/>
                      <a:r>
                        <a:rPr lang="zh-CN" altLang="en-US" sz="1400" b="0" i="0" u="none" strike="noStrike" dirty="0">
                          <a:latin typeface="宋体"/>
                        </a:rPr>
                        <a:t>节次</a:t>
                      </a:r>
                    </a:p>
                  </a:txBody>
                  <a:tcPr marL="5651" marR="5651" marT="56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ctr"/>
                      <a:r>
                        <a:rPr lang="zh-CN" altLang="en-US" sz="1400" b="0" i="0" u="none" strike="noStrike">
                          <a:latin typeface="宋体"/>
                        </a:rPr>
                        <a:t>星期一</a:t>
                      </a:r>
                    </a:p>
                  </a:txBody>
                  <a:tcPr marL="5651" marR="5651" marT="56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a:latin typeface="宋体"/>
                        </a:rPr>
                        <a:t>星期二</a:t>
                      </a:r>
                    </a:p>
                  </a:txBody>
                  <a:tcPr marL="5651" marR="5651" marT="56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a:latin typeface="宋体"/>
                        </a:rPr>
                        <a:t>星期三</a:t>
                      </a:r>
                    </a:p>
                  </a:txBody>
                  <a:tcPr marL="5651" marR="5651" marT="56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a:latin typeface="宋体"/>
                        </a:rPr>
                        <a:t>星期四</a:t>
                      </a:r>
                    </a:p>
                  </a:txBody>
                  <a:tcPr marL="5651" marR="5651" marT="56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a:latin typeface="宋体"/>
                        </a:rPr>
                        <a:t>星期五</a:t>
                      </a:r>
                    </a:p>
                  </a:txBody>
                  <a:tcPr marL="5651" marR="5651" marT="56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5626">
                <a:tc>
                  <a:txBody>
                    <a:bodyPr/>
                    <a:lstStyle/>
                    <a:p>
                      <a:pPr algn="ctr" fontAlgn="ctr"/>
                      <a:r>
                        <a:rPr lang="zh-CN" altLang="en-US" sz="1400" b="1" i="0" u="none" strike="noStrike" dirty="0">
                          <a:latin typeface="宋体"/>
                        </a:rPr>
                        <a:t>上午</a:t>
                      </a:r>
                    </a:p>
                  </a:txBody>
                  <a:tcPr marL="5651" marR="5651" marT="56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a:latin typeface="宋体"/>
                        </a:rPr>
                        <a:t>第三四节</a:t>
                      </a:r>
                    </a:p>
                  </a:txBody>
                  <a:tcPr marL="5651" marR="5651" marT="56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600" b="0" i="0" u="none" strike="noStrike" dirty="0">
                          <a:latin typeface="宋体"/>
                        </a:rPr>
                        <a:t>计算机网络</a:t>
                      </a:r>
                      <a:r>
                        <a:rPr lang="en-US" altLang="zh-CN" sz="1600" b="0" i="0" u="none" strike="noStrike" dirty="0">
                          <a:latin typeface="宋体"/>
                        </a:rPr>
                        <a:t>B/1-8</a:t>
                      </a:r>
                      <a:r>
                        <a:rPr lang="zh-CN" altLang="en-US" sz="1600" b="0" i="0" u="none" strike="noStrike" dirty="0">
                          <a:latin typeface="宋体"/>
                        </a:rPr>
                        <a:t>周</a:t>
                      </a:r>
                      <a:r>
                        <a:rPr lang="en-US" altLang="zh-CN" sz="1600" b="0" i="0" u="none" strike="noStrike" dirty="0">
                          <a:latin typeface="宋体"/>
                        </a:rPr>
                        <a:t>,10-12</a:t>
                      </a:r>
                      <a:r>
                        <a:rPr lang="zh-CN" altLang="en-US" sz="1600" b="0" i="0" u="none" strike="noStrike" dirty="0">
                          <a:latin typeface="宋体"/>
                        </a:rPr>
                        <a:t>周</a:t>
                      </a:r>
                      <a:r>
                        <a:rPr lang="en-US" altLang="zh-CN" sz="1600" b="0" i="0" u="none" strike="noStrike" dirty="0">
                          <a:latin typeface="宋体"/>
                        </a:rPr>
                        <a:t>,14</a:t>
                      </a:r>
                      <a:r>
                        <a:rPr lang="zh-CN" altLang="en-US" sz="1600" b="0" i="0" u="none" strike="noStrike" dirty="0">
                          <a:latin typeface="宋体"/>
                        </a:rPr>
                        <a:t>周</a:t>
                      </a:r>
                      <a:r>
                        <a:rPr lang="en-US" altLang="zh-CN" sz="1600" b="0" i="0" u="none" strike="noStrike" dirty="0">
                          <a:latin typeface="宋体"/>
                        </a:rPr>
                        <a:t>/</a:t>
                      </a:r>
                      <a:r>
                        <a:rPr lang="zh-CN" altLang="en-US" sz="1600" b="0" i="0" u="none" strike="noStrike" dirty="0">
                          <a:latin typeface="宋体"/>
                        </a:rPr>
                        <a:t>未来城校区 公教</a:t>
                      </a:r>
                      <a:r>
                        <a:rPr lang="en-US" altLang="zh-CN" sz="1600" b="0" i="0" u="none" strike="noStrike" dirty="0">
                          <a:latin typeface="宋体"/>
                        </a:rPr>
                        <a:t>2-201</a:t>
                      </a:r>
                      <a:r>
                        <a:rPr lang="en-US" altLang="zh-CN" sz="1600" b="0" i="0" u="none" strike="noStrike" dirty="0" smtClean="0">
                          <a:latin typeface="宋体"/>
                        </a:rPr>
                        <a:t>/</a:t>
                      </a:r>
                    </a:p>
                    <a:p>
                      <a:pPr algn="l" fontAlgn="ctr"/>
                      <a:r>
                        <a:rPr lang="zh-CN" altLang="en-US" sz="1600" b="0" i="0" u="none" strike="noStrike" dirty="0" smtClean="0">
                          <a:latin typeface="宋体"/>
                        </a:rPr>
                        <a:t>计算机网络</a:t>
                      </a:r>
                      <a:r>
                        <a:rPr lang="en-US" altLang="zh-CN" sz="1600" b="0" i="0" u="none" strike="noStrike" dirty="0">
                          <a:latin typeface="宋体"/>
                        </a:rPr>
                        <a:t>B-0001/191171;191172;191173;191174</a:t>
                      </a:r>
                    </a:p>
                  </a:txBody>
                  <a:tcPr marL="5651" marR="5651" marT="56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latin typeface="宋体"/>
                        </a:rPr>
                        <a:t>　</a:t>
                      </a:r>
                    </a:p>
                  </a:txBody>
                  <a:tcPr marL="5651" marR="5651" marT="56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a:latin typeface="宋体"/>
                        </a:rPr>
                        <a:t>　</a:t>
                      </a:r>
                    </a:p>
                  </a:txBody>
                  <a:tcPr marL="5651" marR="5651" marT="56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a:latin typeface="宋体"/>
                        </a:rPr>
                        <a:t>　</a:t>
                      </a:r>
                    </a:p>
                  </a:txBody>
                  <a:tcPr marL="5651" marR="5651" marT="56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600" b="0" i="0" u="none" strike="noStrike" dirty="0">
                          <a:latin typeface="宋体"/>
                        </a:rPr>
                        <a:t>计算机网络</a:t>
                      </a:r>
                      <a:r>
                        <a:rPr lang="en-US" altLang="zh-CN" sz="1600" b="0" i="0" u="none" strike="noStrike" dirty="0">
                          <a:latin typeface="宋体"/>
                        </a:rPr>
                        <a:t>B/1-11</a:t>
                      </a:r>
                      <a:r>
                        <a:rPr lang="zh-CN" altLang="en-US" sz="1600" b="0" i="0" u="none" strike="noStrike" dirty="0">
                          <a:latin typeface="宋体"/>
                        </a:rPr>
                        <a:t>周</a:t>
                      </a:r>
                      <a:r>
                        <a:rPr lang="en-US" altLang="zh-CN" sz="1600" b="0" i="0" u="none" strike="noStrike" dirty="0">
                          <a:latin typeface="宋体"/>
                        </a:rPr>
                        <a:t>,13</a:t>
                      </a:r>
                      <a:r>
                        <a:rPr lang="zh-CN" altLang="en-US" sz="1600" b="0" i="0" u="none" strike="noStrike" dirty="0">
                          <a:latin typeface="宋体"/>
                        </a:rPr>
                        <a:t>周</a:t>
                      </a:r>
                      <a:r>
                        <a:rPr lang="en-US" altLang="zh-CN" sz="1600" b="0" i="0" u="none" strike="noStrike" dirty="0">
                          <a:latin typeface="宋体"/>
                        </a:rPr>
                        <a:t>/</a:t>
                      </a:r>
                      <a:r>
                        <a:rPr lang="zh-CN" altLang="en-US" sz="1600" b="0" i="0" u="none" strike="noStrike" dirty="0">
                          <a:latin typeface="宋体"/>
                        </a:rPr>
                        <a:t>未来城校区 公教</a:t>
                      </a:r>
                      <a:r>
                        <a:rPr lang="en-US" altLang="zh-CN" sz="1600" b="0" i="0" u="none" strike="noStrike" dirty="0" smtClean="0">
                          <a:latin typeface="宋体"/>
                        </a:rPr>
                        <a:t>2-201</a:t>
                      </a:r>
                    </a:p>
                    <a:p>
                      <a:pPr algn="l" fontAlgn="ctr"/>
                      <a:r>
                        <a:rPr lang="en-US" altLang="zh-CN" sz="1600" b="0" i="0" u="none" strike="noStrike" dirty="0" smtClean="0">
                          <a:latin typeface="宋体"/>
                        </a:rPr>
                        <a:t>/</a:t>
                      </a:r>
                      <a:r>
                        <a:rPr lang="zh-CN" altLang="en-US" sz="1600" b="0" i="0" u="none" strike="noStrike" dirty="0">
                          <a:latin typeface="宋体"/>
                        </a:rPr>
                        <a:t>计算机网络</a:t>
                      </a:r>
                      <a:r>
                        <a:rPr lang="en-US" altLang="zh-CN" sz="1600" b="0" i="0" u="none" strike="noStrike" dirty="0">
                          <a:latin typeface="宋体"/>
                        </a:rPr>
                        <a:t>B-0001/191171;191172;191173;191174</a:t>
                      </a:r>
                    </a:p>
                  </a:txBody>
                  <a:tcPr marL="5651" marR="5651" marT="56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093686">
                <a:tc gridSpan="7">
                  <a:txBody>
                    <a:bodyPr/>
                    <a:lstStyle/>
                    <a:p>
                      <a:pPr algn="l" fontAlgn="ctr"/>
                      <a:r>
                        <a:rPr lang="zh-CN" altLang="en-US" sz="1800" b="0" i="0" u="none" strike="noStrike" dirty="0">
                          <a:latin typeface="宋体"/>
                        </a:rPr>
                        <a:t>实践课程：计算机网络课程设计</a:t>
                      </a:r>
                      <a:r>
                        <a:rPr lang="en-US" altLang="zh-CN" sz="1800" b="0" i="0" u="none" strike="noStrike" dirty="0">
                          <a:latin typeface="宋体"/>
                        </a:rPr>
                        <a:t>B</a:t>
                      </a:r>
                      <a:r>
                        <a:rPr lang="zh-CN" altLang="en-US" sz="1800" b="0" i="0" u="none" strike="noStrike" dirty="0">
                          <a:latin typeface="宋体"/>
                        </a:rPr>
                        <a:t>陈喆</a:t>
                      </a:r>
                      <a:r>
                        <a:rPr lang="en-US" altLang="zh-CN" sz="1800" b="0" i="0" u="none" strike="noStrike" dirty="0">
                          <a:latin typeface="宋体"/>
                        </a:rPr>
                        <a:t>(</a:t>
                      </a:r>
                      <a:r>
                        <a:rPr lang="zh-CN" altLang="en-US" sz="1800" b="0" i="0" u="none" strike="noStrike" dirty="0">
                          <a:latin typeface="宋体"/>
                        </a:rPr>
                        <a:t>共</a:t>
                      </a:r>
                      <a:r>
                        <a:rPr lang="en-US" altLang="zh-CN" sz="1800" b="0" i="0" u="none" strike="noStrike" dirty="0">
                          <a:latin typeface="宋体"/>
                        </a:rPr>
                        <a:t>1</a:t>
                      </a:r>
                      <a:r>
                        <a:rPr lang="zh-CN" altLang="en-US" sz="1800" b="0" i="0" u="none" strike="noStrike" dirty="0">
                          <a:latin typeface="宋体"/>
                        </a:rPr>
                        <a:t>周</a:t>
                      </a:r>
                      <a:r>
                        <a:rPr lang="en-US" altLang="zh-CN" sz="1800" b="0" i="0" u="none" strike="noStrike" dirty="0">
                          <a:latin typeface="宋体"/>
                        </a:rPr>
                        <a:t>)/20</a:t>
                      </a:r>
                      <a:r>
                        <a:rPr lang="zh-CN" altLang="en-US" sz="1800" b="0" i="0" u="none" strike="noStrike" dirty="0">
                          <a:latin typeface="宋体"/>
                        </a:rPr>
                        <a:t>周</a:t>
                      </a:r>
                      <a:r>
                        <a:rPr lang="en-US" altLang="zh-CN" sz="1800" b="0" i="0" u="none" strike="noStrike" dirty="0">
                          <a:latin typeface="宋体"/>
                        </a:rPr>
                        <a:t>/</a:t>
                      </a:r>
                      <a:r>
                        <a:rPr lang="zh-CN" altLang="en-US" sz="1800" b="0" i="0" u="none" strike="noStrike" dirty="0">
                          <a:latin typeface="宋体"/>
                        </a:rPr>
                        <a:t>计算机网络课程设计</a:t>
                      </a:r>
                      <a:r>
                        <a:rPr lang="en-US" altLang="zh-CN" sz="1800" b="0" i="0" u="none" strike="noStrike" dirty="0">
                          <a:latin typeface="宋体"/>
                        </a:rPr>
                        <a:t>B-0001/191171;191172;191173;191174;   </a:t>
                      </a:r>
                    </a:p>
                  </a:txBody>
                  <a:tcPr marL="5651" marR="5651" marT="565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zh-CN" dirty="0"/>
              <a:t>计算机网络在信息时代中的作用</a:t>
            </a:r>
            <a:endParaRPr lang="zh-CN" altLang="en-US" dirty="0"/>
          </a:p>
        </p:txBody>
      </p:sp>
      <p:sp>
        <p:nvSpPr>
          <p:cNvPr id="3" name="内容占位符 2"/>
          <p:cNvSpPr>
            <a:spLocks noGrp="1"/>
          </p:cNvSpPr>
          <p:nvPr>
            <p:ph idx="1"/>
          </p:nvPr>
        </p:nvSpPr>
        <p:spPr/>
        <p:txBody>
          <a:bodyPr/>
          <a:lstStyle/>
          <a:p>
            <a:r>
              <a:rPr lang="en-US" altLang="zh-CN" dirty="0"/>
              <a:t>21 </a:t>
            </a:r>
            <a:r>
              <a:rPr lang="zh-CN" altLang="en-US" dirty="0"/>
              <a:t>世纪的一些重要特征是</a:t>
            </a:r>
            <a:r>
              <a:rPr lang="zh-CN" altLang="en-US" dirty="0">
                <a:solidFill>
                  <a:srgbClr val="FF0000"/>
                </a:solidFill>
              </a:rPr>
              <a:t>数字化</a:t>
            </a:r>
            <a:r>
              <a:rPr lang="zh-CN" altLang="en-US" dirty="0"/>
              <a:t>、</a:t>
            </a:r>
            <a:r>
              <a:rPr lang="zh-CN" altLang="en-US" dirty="0">
                <a:solidFill>
                  <a:srgbClr val="FF0000"/>
                </a:solidFill>
              </a:rPr>
              <a:t>网络化</a:t>
            </a:r>
            <a:r>
              <a:rPr lang="zh-CN" altLang="en-US" dirty="0"/>
              <a:t>和</a:t>
            </a:r>
            <a:r>
              <a:rPr lang="zh-CN" altLang="en-US" dirty="0">
                <a:solidFill>
                  <a:srgbClr val="FF0000"/>
                </a:solidFill>
              </a:rPr>
              <a:t>信息化</a:t>
            </a:r>
            <a:r>
              <a:rPr lang="zh-CN" altLang="en-US" dirty="0"/>
              <a:t>，它是一个以</a:t>
            </a:r>
            <a:r>
              <a:rPr lang="zh-CN" altLang="en-US" dirty="0">
                <a:solidFill>
                  <a:srgbClr val="FF0000"/>
                </a:solidFill>
              </a:rPr>
              <a:t>网络为核心</a:t>
            </a:r>
            <a:r>
              <a:rPr lang="zh-CN" altLang="en-US" dirty="0"/>
              <a:t>的信息时代。</a:t>
            </a:r>
            <a:endParaRPr lang="en-US" altLang="zh-CN" dirty="0"/>
          </a:p>
          <a:p>
            <a:endParaRPr lang="en-US" altLang="zh-CN" dirty="0"/>
          </a:p>
          <a:p>
            <a:r>
              <a:rPr lang="zh-CN" altLang="zh-CN" dirty="0"/>
              <a:t>网络现在已经成为信息社会的命脉和发展知识经济的</a:t>
            </a:r>
            <a:r>
              <a:rPr lang="zh-CN" altLang="zh-CN" dirty="0">
                <a:solidFill>
                  <a:srgbClr val="FF0000"/>
                </a:solidFill>
              </a:rPr>
              <a:t>重要基础</a:t>
            </a:r>
            <a:r>
              <a:rPr lang="zh-CN" altLang="en-US" dirty="0"/>
              <a:t>。</a:t>
            </a:r>
            <a:endParaRPr lang="en-US" altLang="zh-CN" dirty="0"/>
          </a:p>
          <a:p>
            <a:endParaRPr lang="en-US" altLang="zh-CN" dirty="0"/>
          </a:p>
          <a:p>
            <a:r>
              <a:rPr lang="zh-CN" altLang="en-US" dirty="0"/>
              <a:t>大众熟悉的三大类网络有：</a:t>
            </a:r>
            <a:endParaRPr lang="en-US" altLang="zh-CN" dirty="0"/>
          </a:p>
          <a:p>
            <a:pPr lvl="1"/>
            <a:r>
              <a:rPr lang="zh-CN" altLang="en-US" dirty="0">
                <a:solidFill>
                  <a:srgbClr val="FF0000"/>
                </a:solidFill>
              </a:rPr>
              <a:t>电信网络</a:t>
            </a:r>
            <a:r>
              <a:rPr lang="zh-CN" altLang="en-US" dirty="0">
                <a:solidFill>
                  <a:srgbClr val="0000CC"/>
                </a:solidFill>
              </a:rPr>
              <a:t>：</a:t>
            </a:r>
            <a:r>
              <a:rPr lang="zh-CN" altLang="zh-CN" dirty="0"/>
              <a:t>提供电话、电报及传真等服务</a:t>
            </a:r>
            <a:r>
              <a:rPr lang="zh-CN" altLang="en-US" dirty="0"/>
              <a:t>；</a:t>
            </a:r>
            <a:endParaRPr lang="en-US" altLang="zh-CN" dirty="0"/>
          </a:p>
          <a:p>
            <a:pPr lvl="1"/>
            <a:r>
              <a:rPr lang="zh-CN" altLang="en-US" dirty="0">
                <a:solidFill>
                  <a:srgbClr val="FF0000"/>
                </a:solidFill>
              </a:rPr>
              <a:t>有线电视网络</a:t>
            </a:r>
            <a:r>
              <a:rPr lang="zh-CN" altLang="en-US" dirty="0">
                <a:solidFill>
                  <a:srgbClr val="0000CC"/>
                </a:solidFill>
              </a:rPr>
              <a:t>：</a:t>
            </a:r>
            <a:r>
              <a:rPr lang="zh-CN" altLang="zh-CN" dirty="0"/>
              <a:t>向用户传送各种电视节目</a:t>
            </a:r>
            <a:r>
              <a:rPr lang="zh-CN" altLang="en-US" dirty="0"/>
              <a:t>；</a:t>
            </a:r>
            <a:endParaRPr lang="en-US" altLang="zh-CN" dirty="0"/>
          </a:p>
          <a:p>
            <a:pPr lvl="1"/>
            <a:r>
              <a:rPr lang="zh-CN" altLang="en-US" dirty="0">
                <a:solidFill>
                  <a:srgbClr val="FF0000"/>
                </a:solidFill>
              </a:rPr>
              <a:t>计算机网络</a:t>
            </a:r>
            <a:r>
              <a:rPr lang="zh-CN" altLang="en-US" dirty="0">
                <a:solidFill>
                  <a:srgbClr val="0000CC"/>
                </a:solidFill>
              </a:rPr>
              <a:t>：</a:t>
            </a:r>
            <a:r>
              <a:rPr lang="zh-CN" altLang="zh-CN" dirty="0"/>
              <a:t>使用户</a:t>
            </a:r>
            <a:r>
              <a:rPr lang="zh-CN" altLang="en-US" dirty="0"/>
              <a:t>能</a:t>
            </a:r>
            <a:r>
              <a:rPr lang="zh-CN" altLang="zh-CN" dirty="0"/>
              <a:t>在计算机之间传送数据文件</a:t>
            </a:r>
            <a:r>
              <a:rPr lang="zh-CN" altLang="en-US" dirty="0"/>
              <a:t>；</a:t>
            </a:r>
          </a:p>
          <a:p>
            <a:endParaRPr lang="zh-CN" altLang="en-US" dirty="0"/>
          </a:p>
        </p:txBody>
      </p:sp>
      <p:sp>
        <p:nvSpPr>
          <p:cNvPr id="4" name="矩形 3"/>
          <p:cNvSpPr/>
          <p:nvPr/>
        </p:nvSpPr>
        <p:spPr>
          <a:xfrm>
            <a:off x="478227" y="5608113"/>
            <a:ext cx="8308615" cy="535531"/>
          </a:xfrm>
          <a:prstGeom prst="rect">
            <a:avLst/>
          </a:prstGeom>
          <a:solidFill>
            <a:srgbClr val="FFC000"/>
          </a:solidFill>
        </p:spPr>
        <p:txBody>
          <a:bodyPr wrap="square">
            <a:spAutoFit/>
          </a:bodyPr>
          <a:lstStyle/>
          <a:p>
            <a:pPr algn="ctr">
              <a:lnSpc>
                <a:spcPct val="90000"/>
              </a:lnSpc>
            </a:pPr>
            <a:r>
              <a:rPr lang="zh-CN" altLang="en-US" sz="3200" b="1" dirty="0">
                <a:latin typeface="+mn-lt"/>
                <a:ea typeface="黑体" pitchFamily="2" charset="-122"/>
              </a:rPr>
              <a:t>发展最快的并起到核心作用的是计算机网络。</a:t>
            </a:r>
            <a:endParaRPr lang="en-US" altLang="zh-CN" sz="3200" b="1" dirty="0">
              <a:latin typeface="+mn-lt"/>
              <a:ea typeface="黑体" pitchFamily="2" charset="-122"/>
            </a:endParaRPr>
          </a:p>
        </p:txBody>
      </p:sp>
    </p:spTree>
    <p:extLst>
      <p:ext uri="{BB962C8B-B14F-4D97-AF65-F5344CB8AC3E}">
        <p14:creationId xmlns:p14="http://schemas.microsoft.com/office/powerpoint/2010/main" xmlns="" val="382646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059113" y="3302596"/>
            <a:ext cx="3598862" cy="358775"/>
            <a:chOff x="1928" y="2660"/>
            <a:chExt cx="2267" cy="226"/>
          </a:xfrm>
        </p:grpSpPr>
        <p:sp>
          <p:nvSpPr>
            <p:cNvPr id="131075" name="Rectangle 3"/>
            <p:cNvSpPr>
              <a:spLocks noChangeArrowheads="1"/>
            </p:cNvSpPr>
            <p:nvPr/>
          </p:nvSpPr>
          <p:spPr bwMode="auto">
            <a:xfrm>
              <a:off x="1928" y="2660"/>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4</a:t>
              </a:r>
            </a:p>
          </p:txBody>
        </p:sp>
        <p:sp>
          <p:nvSpPr>
            <p:cNvPr id="131076" name="Rectangle 4"/>
            <p:cNvSpPr>
              <a:spLocks noChangeArrowheads="1"/>
            </p:cNvSpPr>
            <p:nvPr/>
          </p:nvSpPr>
          <p:spPr bwMode="auto">
            <a:xfrm>
              <a:off x="2246" y="2660"/>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5</a:t>
              </a:r>
            </a:p>
          </p:txBody>
        </p:sp>
        <p:sp>
          <p:nvSpPr>
            <p:cNvPr id="131077" name="Rectangle 5"/>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sp>
        <p:nvSpPr>
          <p:cNvPr id="131078" name="Rectangle 6"/>
          <p:cNvSpPr>
            <a:spLocks noChangeArrowheads="1"/>
          </p:cNvSpPr>
          <p:nvPr/>
        </p:nvSpPr>
        <p:spPr bwMode="auto">
          <a:xfrm>
            <a:off x="2555876" y="3950296"/>
            <a:ext cx="504825" cy="358775"/>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3</a:t>
            </a:r>
          </a:p>
        </p:txBody>
      </p:sp>
      <p:grpSp>
        <p:nvGrpSpPr>
          <p:cNvPr id="3" name="Group 7"/>
          <p:cNvGrpSpPr>
            <a:grpSpLocks/>
          </p:cNvGrpSpPr>
          <p:nvPr/>
        </p:nvGrpSpPr>
        <p:grpSpPr bwMode="auto">
          <a:xfrm>
            <a:off x="3060701" y="3950296"/>
            <a:ext cx="3598863" cy="358775"/>
            <a:chOff x="1928" y="2660"/>
            <a:chExt cx="2267" cy="226"/>
          </a:xfrm>
        </p:grpSpPr>
        <p:sp>
          <p:nvSpPr>
            <p:cNvPr id="131080" name="Rectangle 8"/>
            <p:cNvSpPr>
              <a:spLocks noChangeArrowheads="1"/>
            </p:cNvSpPr>
            <p:nvPr/>
          </p:nvSpPr>
          <p:spPr bwMode="auto">
            <a:xfrm>
              <a:off x="1928" y="2660"/>
              <a:ext cx="318" cy="226"/>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4</a:t>
              </a:r>
            </a:p>
          </p:txBody>
        </p:sp>
        <p:sp>
          <p:nvSpPr>
            <p:cNvPr id="131081" name="Rectangle 9"/>
            <p:cNvSpPr>
              <a:spLocks noChangeArrowheads="1"/>
            </p:cNvSpPr>
            <p:nvPr/>
          </p:nvSpPr>
          <p:spPr bwMode="auto">
            <a:xfrm>
              <a:off x="2246" y="2660"/>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5</a:t>
              </a:r>
            </a:p>
          </p:txBody>
        </p:sp>
        <p:sp>
          <p:nvSpPr>
            <p:cNvPr id="131082" name="Rectangle 10"/>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sp>
        <p:nvSpPr>
          <p:cNvPr id="131083" name="Rectangle 11"/>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31084" name="AutoShape 12"/>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1085" name="AutoShape 13"/>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1086" name="Text Box 14"/>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31087" name="Text Box 15"/>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31088" name="Text Box 16"/>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31089" name="Text Box 17"/>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31090" name="Text Box 18"/>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31091" name="Freeform 19"/>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1092" name="Freeform 20"/>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1093" name="Freeform 21"/>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1094" name="Freeform 22"/>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1095" name="AutoShape 23"/>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1096" name="Text Box 24"/>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31097" name="Text Box 25"/>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31098" name="Text Box 26"/>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31099" name="Text Box 27"/>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31100" name="Text Box 28"/>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31101" name="Freeform 29"/>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1102" name="Freeform 30"/>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1103" name="Freeform 31"/>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1104" name="Freeform 32"/>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1105" name="Text Box 33"/>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31106" name="AutoShape 34"/>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1107" name="Text Box 35"/>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31108" name="AutoShape 36"/>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1109" name="Text Box 37"/>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31110" name="Text Box 38"/>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31111" name="Text Box 39"/>
          <p:cNvSpPr txBox="1">
            <a:spLocks noChangeArrowheads="1"/>
          </p:cNvSpPr>
          <p:nvPr/>
        </p:nvSpPr>
        <p:spPr bwMode="auto">
          <a:xfrm>
            <a:off x="2727423" y="2405659"/>
            <a:ext cx="4206601"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a:solidFill>
                  <a:srgbClr val="333399"/>
                </a:solidFill>
                <a:ea typeface="黑体" pitchFamily="2" charset="-122"/>
              </a:rPr>
              <a:t>网络层剥去分组首部后</a:t>
            </a:r>
          </a:p>
          <a:p>
            <a:pPr algn="ctr" eaLnBrk="0" hangingPunct="0"/>
            <a:r>
              <a:rPr kumimoji="1" lang="zh-CN" altLang="en-US" sz="2400">
                <a:solidFill>
                  <a:srgbClr val="333399"/>
                </a:solidFill>
                <a:ea typeface="黑体" pitchFamily="2" charset="-122"/>
              </a:rPr>
              <a:t>把分组的数据部分交给运输层</a:t>
            </a:r>
          </a:p>
        </p:txBody>
      </p:sp>
      <p:grpSp>
        <p:nvGrpSpPr>
          <p:cNvPr id="4" name="Group 40"/>
          <p:cNvGrpSpPr>
            <a:grpSpLocks/>
          </p:cNvGrpSpPr>
          <p:nvPr/>
        </p:nvGrpSpPr>
        <p:grpSpPr bwMode="auto">
          <a:xfrm>
            <a:off x="4591051" y="3623271"/>
            <a:ext cx="3849688" cy="396875"/>
            <a:chOff x="2892" y="2454"/>
            <a:chExt cx="2425" cy="250"/>
          </a:xfrm>
        </p:grpSpPr>
        <p:sp>
          <p:nvSpPr>
            <p:cNvPr id="131113" name="AutoShape 41"/>
            <p:cNvSpPr>
              <a:spLocks noChangeArrowheads="1"/>
            </p:cNvSpPr>
            <p:nvPr/>
          </p:nvSpPr>
          <p:spPr bwMode="auto">
            <a:xfrm rot="10800000" flipV="1">
              <a:off x="5193" y="2454"/>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sp>
          <p:nvSpPr>
            <p:cNvPr id="131114" name="AutoShape 42"/>
            <p:cNvSpPr>
              <a:spLocks noChangeArrowheads="1"/>
            </p:cNvSpPr>
            <p:nvPr/>
          </p:nvSpPr>
          <p:spPr bwMode="auto">
            <a:xfrm rot="10800000" flipV="1">
              <a:off x="2892" y="2454"/>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grpSp>
    </p:spTree>
    <p:extLst>
      <p:ext uri="{BB962C8B-B14F-4D97-AF65-F5344CB8AC3E}">
        <p14:creationId xmlns:p14="http://schemas.microsoft.com/office/powerpoint/2010/main" xmlns="" val="413513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1078"/>
                                        </p:tgtEl>
                                      </p:cBhvr>
                                    </p:animEffect>
                                    <p:set>
                                      <p:cBhvr>
                                        <p:cTn id="7" dur="1" fill="hold">
                                          <p:stCondLst>
                                            <p:cond delay="999"/>
                                          </p:stCondLst>
                                        </p:cTn>
                                        <p:tgtEl>
                                          <p:spTgt spid="131078"/>
                                        </p:tgtEl>
                                        <p:attrNameLst>
                                          <p:attrName>style.visibility</p:attrName>
                                        </p:attrNameLst>
                                      </p:cBhvr>
                                      <p:to>
                                        <p:strVal val="hidden"/>
                                      </p:to>
                                    </p:set>
                                  </p:childTnLst>
                                </p:cTn>
                              </p:par>
                            </p:childTnLst>
                          </p:cTn>
                        </p:par>
                        <p:par>
                          <p:cTn id="8" fill="hold" nodeType="afterGroup">
                            <p:stCondLst>
                              <p:cond delay="20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2000"/>
                                        <p:tgtEl>
                                          <p:spTgt spid="4"/>
                                        </p:tgtEl>
                                      </p:cBhvr>
                                    </p:animEffect>
                                  </p:childTnLst>
                                </p:cTn>
                              </p:par>
                            </p:childTnLst>
                          </p:cTn>
                        </p:par>
                        <p:par>
                          <p:cTn id="12" fill="hold" nodeType="afterGroup">
                            <p:stCondLst>
                              <p:cond delay="4000"/>
                            </p:stCondLst>
                            <p:childTnLst>
                              <p:par>
                                <p:cTn id="13" presetID="1" presetClass="exit" presetSubtype="0" fill="hold" nodeType="after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par>
                          <p:cTn id="15" fill="hold" nodeType="afterGroup">
                            <p:stCondLst>
                              <p:cond delay="400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par>
                          <p:cTn id="18" fill="hold" nodeType="afterGroup">
                            <p:stCondLst>
                              <p:cond delay="4000"/>
                            </p:stCondLst>
                            <p:childTnLst>
                              <p:par>
                                <p:cTn id="19" presetID="1" presetClass="exit" presetSubtype="0" fill="hold" nodeType="after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8"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563939" y="2724746"/>
            <a:ext cx="3094037" cy="358775"/>
            <a:chOff x="2245" y="2252"/>
            <a:chExt cx="1949" cy="226"/>
          </a:xfrm>
        </p:grpSpPr>
        <p:sp>
          <p:nvSpPr>
            <p:cNvPr id="132099" name="Rectangle 3"/>
            <p:cNvSpPr>
              <a:spLocks noChangeArrowheads="1"/>
            </p:cNvSpPr>
            <p:nvPr/>
          </p:nvSpPr>
          <p:spPr bwMode="auto">
            <a:xfrm>
              <a:off x="2245" y="2252"/>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5</a:t>
              </a:r>
            </a:p>
          </p:txBody>
        </p:sp>
        <p:sp>
          <p:nvSpPr>
            <p:cNvPr id="132100" name="Rectangle 4"/>
            <p:cNvSpPr>
              <a:spLocks noChangeArrowheads="1"/>
            </p:cNvSpPr>
            <p:nvPr/>
          </p:nvSpPr>
          <p:spPr bwMode="auto">
            <a:xfrm>
              <a:off x="2561" y="2252"/>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sp>
        <p:nvSpPr>
          <p:cNvPr id="132101" name="Rectangle 5"/>
          <p:cNvSpPr>
            <a:spLocks noChangeArrowheads="1"/>
          </p:cNvSpPr>
          <p:nvPr/>
        </p:nvSpPr>
        <p:spPr bwMode="auto">
          <a:xfrm>
            <a:off x="3059114" y="3302596"/>
            <a:ext cx="504825" cy="358775"/>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4</a:t>
            </a:r>
          </a:p>
        </p:txBody>
      </p:sp>
      <p:grpSp>
        <p:nvGrpSpPr>
          <p:cNvPr id="3" name="Group 6"/>
          <p:cNvGrpSpPr>
            <a:grpSpLocks/>
          </p:cNvGrpSpPr>
          <p:nvPr/>
        </p:nvGrpSpPr>
        <p:grpSpPr bwMode="auto">
          <a:xfrm>
            <a:off x="3563939" y="3302596"/>
            <a:ext cx="3094037" cy="358775"/>
            <a:chOff x="2245" y="2252"/>
            <a:chExt cx="1949" cy="226"/>
          </a:xfrm>
        </p:grpSpPr>
        <p:sp>
          <p:nvSpPr>
            <p:cNvPr id="132103" name="Rectangle 7"/>
            <p:cNvSpPr>
              <a:spLocks noChangeArrowheads="1"/>
            </p:cNvSpPr>
            <p:nvPr/>
          </p:nvSpPr>
          <p:spPr bwMode="auto">
            <a:xfrm>
              <a:off x="2245" y="2252"/>
              <a:ext cx="318" cy="226"/>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5</a:t>
              </a:r>
            </a:p>
          </p:txBody>
        </p:sp>
        <p:sp>
          <p:nvSpPr>
            <p:cNvPr id="132104" name="Rectangle 8"/>
            <p:cNvSpPr>
              <a:spLocks noChangeArrowheads="1"/>
            </p:cNvSpPr>
            <p:nvPr/>
          </p:nvSpPr>
          <p:spPr bwMode="auto">
            <a:xfrm>
              <a:off x="2561" y="2252"/>
              <a:ext cx="1633" cy="226"/>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sp>
        <p:nvSpPr>
          <p:cNvPr id="132105" name="Rectangle 9"/>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32106" name="AutoShape 10"/>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p>
        </p:txBody>
      </p:sp>
      <p:sp>
        <p:nvSpPr>
          <p:cNvPr id="132107" name="AutoShape 11"/>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2108" name="Text Box 12"/>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32109" name="Text Box 13"/>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32110" name="Text Box 14"/>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32111" name="Text Box 15"/>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32112" name="Text Box 16"/>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32113" name="Freeform 17"/>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2114" name="Freeform 18"/>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2115" name="Freeform 19"/>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2116" name="Freeform 20"/>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2117" name="AutoShape 21"/>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2118" name="Text Box 22"/>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32119" name="Text Box 23"/>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32120" name="Text Box 24"/>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32121" name="Text Box 25"/>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32122" name="Text Box 26"/>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32123" name="Freeform 27"/>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2124" name="Freeform 28"/>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2125" name="Freeform 29"/>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2126" name="Freeform 30"/>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2127" name="Text Box 31"/>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32128" name="AutoShape 32"/>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2129" name="Text Box 33"/>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32130" name="AutoShape 34"/>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2131" name="Text Box 35"/>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32132" name="Text Box 36"/>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32133" name="Text Box 37"/>
          <p:cNvSpPr txBox="1">
            <a:spLocks noChangeArrowheads="1"/>
          </p:cNvSpPr>
          <p:nvPr/>
        </p:nvSpPr>
        <p:spPr bwMode="auto">
          <a:xfrm>
            <a:off x="3014761" y="1829396"/>
            <a:ext cx="4206601"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a:solidFill>
                  <a:srgbClr val="333399"/>
                </a:solidFill>
                <a:ea typeface="黑体" pitchFamily="2" charset="-122"/>
              </a:rPr>
              <a:t>运输层剥去报文首部后</a:t>
            </a:r>
          </a:p>
          <a:p>
            <a:pPr algn="ctr" eaLnBrk="0" hangingPunct="0"/>
            <a:r>
              <a:rPr kumimoji="1" lang="zh-CN" altLang="en-US" sz="2400">
                <a:solidFill>
                  <a:srgbClr val="333399"/>
                </a:solidFill>
                <a:ea typeface="黑体" pitchFamily="2" charset="-122"/>
              </a:rPr>
              <a:t>把报文的数据部分交给应用层</a:t>
            </a:r>
          </a:p>
        </p:txBody>
      </p:sp>
      <p:grpSp>
        <p:nvGrpSpPr>
          <p:cNvPr id="4" name="Group 38"/>
          <p:cNvGrpSpPr>
            <a:grpSpLocks/>
          </p:cNvGrpSpPr>
          <p:nvPr/>
        </p:nvGrpSpPr>
        <p:grpSpPr bwMode="auto">
          <a:xfrm>
            <a:off x="4951413" y="2975571"/>
            <a:ext cx="3489325" cy="396875"/>
            <a:chOff x="3119" y="2046"/>
            <a:chExt cx="2198" cy="250"/>
          </a:xfrm>
        </p:grpSpPr>
        <p:sp>
          <p:nvSpPr>
            <p:cNvPr id="132135" name="AutoShape 39"/>
            <p:cNvSpPr>
              <a:spLocks noChangeArrowheads="1"/>
            </p:cNvSpPr>
            <p:nvPr/>
          </p:nvSpPr>
          <p:spPr bwMode="auto">
            <a:xfrm rot="10800000" flipV="1">
              <a:off x="5193" y="2046"/>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sp>
          <p:nvSpPr>
            <p:cNvPr id="132136" name="AutoShape 40"/>
            <p:cNvSpPr>
              <a:spLocks noChangeArrowheads="1"/>
            </p:cNvSpPr>
            <p:nvPr/>
          </p:nvSpPr>
          <p:spPr bwMode="auto">
            <a:xfrm rot="10800000" flipV="1">
              <a:off x="3119" y="2046"/>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grpSp>
    </p:spTree>
    <p:extLst>
      <p:ext uri="{BB962C8B-B14F-4D97-AF65-F5344CB8AC3E}">
        <p14:creationId xmlns:p14="http://schemas.microsoft.com/office/powerpoint/2010/main" xmlns="" val="39096341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2101"/>
                                        </p:tgtEl>
                                      </p:cBhvr>
                                    </p:animEffect>
                                    <p:set>
                                      <p:cBhvr>
                                        <p:cTn id="7" dur="1" fill="hold">
                                          <p:stCondLst>
                                            <p:cond delay="999"/>
                                          </p:stCondLst>
                                        </p:cTn>
                                        <p:tgtEl>
                                          <p:spTgt spid="132101"/>
                                        </p:tgtEl>
                                        <p:attrNameLst>
                                          <p:attrName>style.visibility</p:attrName>
                                        </p:attrNameLst>
                                      </p:cBhvr>
                                      <p:to>
                                        <p:strVal val="hidden"/>
                                      </p:to>
                                    </p:set>
                                  </p:childTnLst>
                                </p:cTn>
                              </p:par>
                            </p:childTnLst>
                          </p:cTn>
                        </p:par>
                        <p:par>
                          <p:cTn id="8" fill="hold" nodeType="afterGroup">
                            <p:stCondLst>
                              <p:cond delay="20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1000"/>
                                        <p:tgtEl>
                                          <p:spTgt spid="4"/>
                                        </p:tgtEl>
                                      </p:cBhvr>
                                    </p:animEffect>
                                  </p:childTnLst>
                                </p:cTn>
                              </p:par>
                            </p:childTnLst>
                          </p:cTn>
                        </p:par>
                        <p:par>
                          <p:cTn id="12" fill="hold" nodeType="afterGroup">
                            <p:stCondLst>
                              <p:cond delay="3000"/>
                            </p:stCondLst>
                            <p:childTnLst>
                              <p:par>
                                <p:cTn id="13" presetID="1" presetClass="exit" presetSubtype="0" fill="hold" nodeType="after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par>
                          <p:cTn id="15" fill="hold" nodeType="afterGroup">
                            <p:stCondLst>
                              <p:cond delay="300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par>
                          <p:cTn id="18" fill="hold" nodeType="afterGroup">
                            <p:stCondLst>
                              <p:cond delay="3000"/>
                            </p:stCondLst>
                            <p:childTnLst>
                              <p:par>
                                <p:cTn id="19" presetID="1" presetClass="exit" presetSubtype="0" fill="hold" nodeType="after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1"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ChangeArrowheads="1"/>
          </p:cNvSpPr>
          <p:nvPr/>
        </p:nvSpPr>
        <p:spPr bwMode="auto">
          <a:xfrm>
            <a:off x="4067175" y="2150071"/>
            <a:ext cx="2592388" cy="3587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sp>
        <p:nvSpPr>
          <p:cNvPr id="133123" name="Rectangle 3"/>
          <p:cNvSpPr>
            <a:spLocks noChangeArrowheads="1"/>
          </p:cNvSpPr>
          <p:nvPr/>
        </p:nvSpPr>
        <p:spPr bwMode="auto">
          <a:xfrm>
            <a:off x="3563938" y="2724746"/>
            <a:ext cx="504825" cy="358775"/>
          </a:xfrm>
          <a:prstGeom prst="rect">
            <a:avLst/>
          </a:prstGeom>
          <a:solidFill>
            <a:srgbClr val="FF99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a:solidFill>
                  <a:srgbClr val="333399"/>
                </a:solidFill>
              </a:rPr>
              <a:t>H</a:t>
            </a:r>
            <a:r>
              <a:rPr lang="en-US" altLang="zh-CN" baseline="-25000">
                <a:solidFill>
                  <a:srgbClr val="333399"/>
                </a:solidFill>
              </a:rPr>
              <a:t>5</a:t>
            </a:r>
          </a:p>
        </p:txBody>
      </p:sp>
      <p:sp>
        <p:nvSpPr>
          <p:cNvPr id="133124" name="Rectangle 4"/>
          <p:cNvSpPr>
            <a:spLocks noChangeArrowheads="1"/>
          </p:cNvSpPr>
          <p:nvPr/>
        </p:nvSpPr>
        <p:spPr bwMode="auto">
          <a:xfrm>
            <a:off x="4065589" y="2724746"/>
            <a:ext cx="2592387" cy="358775"/>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sp>
        <p:nvSpPr>
          <p:cNvPr id="133125" name="Rectangle 5"/>
          <p:cNvSpPr>
            <a:spLocks noGrp="1" noChangeArrowheads="1"/>
          </p:cNvSpPr>
          <p:nvPr>
            <p:ph type="title"/>
          </p:nvPr>
        </p:nvSpPr>
        <p:spPr/>
        <p:txBody>
          <a:bodyPr/>
          <a:lstStyle/>
          <a:p>
            <a:pPr algn="ctr"/>
            <a:r>
              <a:rPr lang="zh-CN" altLang="en-US" dirty="0"/>
              <a:t>主机</a:t>
            </a:r>
            <a:r>
              <a:rPr lang="zh-CN" altLang="en-US" sz="2400" dirty="0"/>
              <a:t> </a:t>
            </a:r>
            <a:r>
              <a:rPr lang="en-US" altLang="zh-CN" dirty="0"/>
              <a:t>1</a:t>
            </a:r>
            <a:r>
              <a:rPr lang="en-US" altLang="zh-CN" sz="2400" dirty="0"/>
              <a:t> </a:t>
            </a:r>
            <a:r>
              <a:rPr lang="zh-CN" altLang="en-US" dirty="0"/>
              <a:t>向主机</a:t>
            </a:r>
            <a:r>
              <a:rPr lang="zh-CN" altLang="en-US" sz="2400" dirty="0"/>
              <a:t> </a:t>
            </a:r>
            <a:r>
              <a:rPr lang="en-US" altLang="zh-CN" dirty="0"/>
              <a:t>2</a:t>
            </a:r>
            <a:r>
              <a:rPr lang="en-US" altLang="zh-CN" sz="2400" dirty="0"/>
              <a:t> </a:t>
            </a:r>
            <a:r>
              <a:rPr lang="zh-CN" altLang="en-US" dirty="0"/>
              <a:t>发送数据 </a:t>
            </a:r>
          </a:p>
        </p:txBody>
      </p:sp>
      <p:sp>
        <p:nvSpPr>
          <p:cNvPr id="133126" name="AutoShape 6"/>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3127" name="AutoShape 7"/>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3128" name="Text Box 8"/>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33129" name="Text Box 9"/>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33130" name="Text Box 10"/>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33131" name="Text Box 11"/>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33132" name="Text Box 12"/>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33133" name="Freeform 13"/>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3134" name="Freeform 14"/>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3135" name="Freeform 15"/>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3136" name="Freeform 16"/>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3137" name="AutoShape 17"/>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3138" name="Text Box 18"/>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33139" name="Text Box 19"/>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33140" name="Text Box 20"/>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33141" name="Text Box 21"/>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33142" name="Text Box 22"/>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33143" name="Freeform 23"/>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3144" name="Freeform 24"/>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3145" name="Freeform 25"/>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3146" name="Freeform 26"/>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3147" name="Text Box 27"/>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33148" name="AutoShape 28"/>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3149" name="Text Box 29"/>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33150" name="AutoShape 30"/>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3151" name="Text Box 31"/>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33152" name="Text Box 32"/>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33153" name="Text Box 33"/>
          <p:cNvSpPr txBox="1">
            <a:spLocks noChangeArrowheads="1"/>
          </p:cNvSpPr>
          <p:nvPr/>
        </p:nvSpPr>
        <p:spPr bwMode="auto">
          <a:xfrm>
            <a:off x="3135959" y="3301008"/>
            <a:ext cx="4408579"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dirty="0">
                <a:solidFill>
                  <a:srgbClr val="333399"/>
                </a:solidFill>
                <a:ea typeface="黑体" pitchFamily="2" charset="-122"/>
              </a:rPr>
              <a:t>应用层剥去应用层 </a:t>
            </a:r>
            <a:r>
              <a:rPr kumimoji="1" lang="en-US" altLang="zh-CN" sz="2400" dirty="0">
                <a:solidFill>
                  <a:srgbClr val="333399"/>
                </a:solidFill>
                <a:ea typeface="黑体" pitchFamily="2" charset="-122"/>
              </a:rPr>
              <a:t>PDU </a:t>
            </a:r>
            <a:r>
              <a:rPr kumimoji="1" lang="zh-CN" altLang="en-US" sz="2400" dirty="0">
                <a:solidFill>
                  <a:srgbClr val="333399"/>
                </a:solidFill>
                <a:ea typeface="黑体" pitchFamily="2" charset="-122"/>
              </a:rPr>
              <a:t>首部后</a:t>
            </a:r>
          </a:p>
          <a:p>
            <a:pPr algn="ctr" eaLnBrk="0" hangingPunct="0"/>
            <a:r>
              <a:rPr kumimoji="1" lang="zh-CN" altLang="en-US" sz="2400" dirty="0">
                <a:solidFill>
                  <a:srgbClr val="333399"/>
                </a:solidFill>
                <a:ea typeface="黑体" pitchFamily="2" charset="-122"/>
              </a:rPr>
              <a:t>把应用程序数据交给应用进程</a:t>
            </a:r>
          </a:p>
        </p:txBody>
      </p:sp>
      <p:grpSp>
        <p:nvGrpSpPr>
          <p:cNvPr id="2" name="Group 34"/>
          <p:cNvGrpSpPr>
            <a:grpSpLocks/>
          </p:cNvGrpSpPr>
          <p:nvPr/>
        </p:nvGrpSpPr>
        <p:grpSpPr bwMode="auto">
          <a:xfrm>
            <a:off x="5238750" y="2435821"/>
            <a:ext cx="3201988" cy="396875"/>
            <a:chOff x="3300" y="1706"/>
            <a:chExt cx="2017" cy="250"/>
          </a:xfrm>
        </p:grpSpPr>
        <p:sp>
          <p:nvSpPr>
            <p:cNvPr id="133155" name="AutoShape 35"/>
            <p:cNvSpPr>
              <a:spLocks noChangeArrowheads="1"/>
            </p:cNvSpPr>
            <p:nvPr/>
          </p:nvSpPr>
          <p:spPr bwMode="auto">
            <a:xfrm rot="10800000" flipV="1">
              <a:off x="5193" y="1706"/>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sp>
          <p:nvSpPr>
            <p:cNvPr id="133156" name="AutoShape 36"/>
            <p:cNvSpPr>
              <a:spLocks noChangeArrowheads="1"/>
            </p:cNvSpPr>
            <p:nvPr/>
          </p:nvSpPr>
          <p:spPr bwMode="auto">
            <a:xfrm rot="10800000" flipV="1">
              <a:off x="3300" y="1706"/>
              <a:ext cx="124" cy="250"/>
            </a:xfrm>
            <a:prstGeom prst="upArrow">
              <a:avLst>
                <a:gd name="adj1" fmla="val 50000"/>
                <a:gd name="adj2" fmla="val 50403"/>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p>
              <a:endParaRPr lang="zh-CN" altLang="en-US"/>
            </a:p>
          </p:txBody>
        </p:sp>
      </p:grpSp>
    </p:spTree>
    <p:extLst>
      <p:ext uri="{BB962C8B-B14F-4D97-AF65-F5344CB8AC3E}">
        <p14:creationId xmlns:p14="http://schemas.microsoft.com/office/powerpoint/2010/main" xmlns="" val="26164524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3123"/>
                                        </p:tgtEl>
                                      </p:cBhvr>
                                    </p:animEffect>
                                    <p:set>
                                      <p:cBhvr>
                                        <p:cTn id="7" dur="1" fill="hold">
                                          <p:stCondLst>
                                            <p:cond delay="999"/>
                                          </p:stCondLst>
                                        </p:cTn>
                                        <p:tgtEl>
                                          <p:spTgt spid="133123"/>
                                        </p:tgtEl>
                                        <p:attrNameLst>
                                          <p:attrName>style.visibility</p:attrName>
                                        </p:attrNameLst>
                                      </p:cBhvr>
                                      <p:to>
                                        <p:strVal val="hidden"/>
                                      </p:to>
                                    </p:set>
                                  </p:childTnLst>
                                </p:cTn>
                              </p:par>
                            </p:childTnLst>
                          </p:cTn>
                        </p:par>
                        <p:par>
                          <p:cTn id="8" fill="hold" nodeType="afterGroup">
                            <p:stCondLst>
                              <p:cond delay="20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1000"/>
                                        <p:tgtEl>
                                          <p:spTgt spid="2"/>
                                        </p:tgtEl>
                                      </p:cBhvr>
                                    </p:animEffect>
                                  </p:childTnLst>
                                </p:cTn>
                              </p:par>
                            </p:childTnLst>
                          </p:cTn>
                        </p:par>
                        <p:par>
                          <p:cTn id="12" fill="hold" nodeType="afterGroup">
                            <p:stCondLst>
                              <p:cond delay="3000"/>
                            </p:stCondLst>
                            <p:childTnLst>
                              <p:par>
                                <p:cTn id="13" presetID="1" presetClass="exit" presetSubtype="0" fill="hold" grpId="0" nodeType="afterEffect">
                                  <p:stCondLst>
                                    <p:cond delay="0"/>
                                  </p:stCondLst>
                                  <p:childTnLst>
                                    <p:set>
                                      <p:cBhvr>
                                        <p:cTn id="14" dur="1" fill="hold">
                                          <p:stCondLst>
                                            <p:cond delay="0"/>
                                          </p:stCondLst>
                                        </p:cTn>
                                        <p:tgtEl>
                                          <p:spTgt spid="133124"/>
                                        </p:tgtEl>
                                        <p:attrNameLst>
                                          <p:attrName>style.visibility</p:attrName>
                                        </p:attrNameLst>
                                      </p:cBhvr>
                                      <p:to>
                                        <p:strVal val="hidden"/>
                                      </p:to>
                                    </p:set>
                                  </p:childTnLst>
                                </p:cTn>
                              </p:par>
                            </p:childTnLst>
                          </p:cTn>
                        </p:par>
                        <p:par>
                          <p:cTn id="15" fill="hold" nodeType="afterGroup">
                            <p:stCondLst>
                              <p:cond delay="3000"/>
                            </p:stCondLst>
                            <p:childTnLst>
                              <p:par>
                                <p:cTn id="16" presetID="1" presetClass="entr" presetSubtype="0" fill="hold" grpId="0" nodeType="afterEffect">
                                  <p:stCondLst>
                                    <p:cond delay="0"/>
                                  </p:stCondLst>
                                  <p:childTnLst>
                                    <p:set>
                                      <p:cBhvr>
                                        <p:cTn id="17" dur="1" fill="hold">
                                          <p:stCondLst>
                                            <p:cond delay="0"/>
                                          </p:stCondLst>
                                        </p:cTn>
                                        <p:tgtEl>
                                          <p:spTgt spid="133122"/>
                                        </p:tgtEl>
                                        <p:attrNameLst>
                                          <p:attrName>style.visibility</p:attrName>
                                        </p:attrNameLst>
                                      </p:cBhvr>
                                      <p:to>
                                        <p:strVal val="visible"/>
                                      </p:to>
                                    </p:set>
                                  </p:childTnLst>
                                </p:cTn>
                              </p:par>
                            </p:childTnLst>
                          </p:cTn>
                        </p:par>
                        <p:par>
                          <p:cTn id="18" fill="hold" nodeType="afterGroup">
                            <p:stCondLst>
                              <p:cond delay="3000"/>
                            </p:stCondLst>
                            <p:childTnLst>
                              <p:par>
                                <p:cTn id="19" presetID="1" presetClass="exit" presetSubtype="0" fill="hold" nodeType="afterEffect">
                                  <p:stCondLst>
                                    <p:cond delay="0"/>
                                  </p:stCondLst>
                                  <p:childTnLst>
                                    <p:set>
                                      <p:cBhvr>
                                        <p:cTn id="2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animBg="1"/>
      <p:bldP spid="133123" grpId="0" animBg="1"/>
      <p:bldP spid="133124"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1600"/>
              <a:t> </a:t>
            </a:r>
            <a:r>
              <a:rPr lang="en-US" altLang="zh-CN"/>
              <a:t>2</a:t>
            </a:r>
            <a:r>
              <a:rPr lang="en-US" altLang="zh-CN" sz="2400"/>
              <a:t> </a:t>
            </a:r>
            <a:r>
              <a:rPr lang="zh-CN" altLang="en-US"/>
              <a:t>发送数据 </a:t>
            </a:r>
          </a:p>
        </p:txBody>
      </p:sp>
      <p:sp>
        <p:nvSpPr>
          <p:cNvPr id="134147" name="AutoShape 3"/>
          <p:cNvSpPr>
            <a:spLocks noChangeArrowheads="1"/>
          </p:cNvSpPr>
          <p:nvPr/>
        </p:nvSpPr>
        <p:spPr bwMode="auto">
          <a:xfrm rot="-5400000">
            <a:off x="4374357" y="1260276"/>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4148" name="AutoShape 4"/>
          <p:cNvSpPr>
            <a:spLocks noChangeArrowheads="1"/>
          </p:cNvSpPr>
          <p:nvPr/>
        </p:nvSpPr>
        <p:spPr bwMode="auto">
          <a:xfrm>
            <a:off x="533400" y="2575519"/>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4149" name="Text Box 5"/>
          <p:cNvSpPr txBox="1">
            <a:spLocks noChangeArrowheads="1"/>
          </p:cNvSpPr>
          <p:nvPr/>
        </p:nvSpPr>
        <p:spPr bwMode="auto">
          <a:xfrm>
            <a:off x="946400" y="275490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34150" name="Text Box 6"/>
          <p:cNvSpPr txBox="1">
            <a:spLocks noChangeArrowheads="1"/>
          </p:cNvSpPr>
          <p:nvPr/>
        </p:nvSpPr>
        <p:spPr bwMode="auto">
          <a:xfrm>
            <a:off x="946400" y="338197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34151" name="Text Box 7"/>
          <p:cNvSpPr txBox="1">
            <a:spLocks noChangeArrowheads="1"/>
          </p:cNvSpPr>
          <p:nvPr/>
        </p:nvSpPr>
        <p:spPr bwMode="auto">
          <a:xfrm>
            <a:off x="946400" y="39391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34152" name="Text Box 8"/>
          <p:cNvSpPr txBox="1">
            <a:spLocks noChangeArrowheads="1"/>
          </p:cNvSpPr>
          <p:nvPr/>
        </p:nvSpPr>
        <p:spPr bwMode="auto">
          <a:xfrm>
            <a:off x="946400" y="4497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34153" name="Text Box 9"/>
          <p:cNvSpPr txBox="1">
            <a:spLocks noChangeArrowheads="1"/>
          </p:cNvSpPr>
          <p:nvPr/>
        </p:nvSpPr>
        <p:spPr bwMode="auto">
          <a:xfrm>
            <a:off x="946400" y="5064720"/>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34154" name="Freeform 10"/>
          <p:cNvSpPr>
            <a:spLocks/>
          </p:cNvSpPr>
          <p:nvPr/>
        </p:nvSpPr>
        <p:spPr bwMode="auto">
          <a:xfrm>
            <a:off x="533401" y="3177182"/>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4155" name="Freeform 11"/>
          <p:cNvSpPr>
            <a:spLocks/>
          </p:cNvSpPr>
          <p:nvPr/>
        </p:nvSpPr>
        <p:spPr bwMode="auto">
          <a:xfrm>
            <a:off x="542926" y="3751857"/>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4156" name="Freeform 12"/>
          <p:cNvSpPr>
            <a:spLocks/>
          </p:cNvSpPr>
          <p:nvPr/>
        </p:nvSpPr>
        <p:spPr bwMode="auto">
          <a:xfrm>
            <a:off x="520700" y="4328121"/>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4157" name="Freeform 13"/>
          <p:cNvSpPr>
            <a:spLocks/>
          </p:cNvSpPr>
          <p:nvPr/>
        </p:nvSpPr>
        <p:spPr bwMode="auto">
          <a:xfrm>
            <a:off x="520701" y="4920259"/>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4158" name="AutoShape 14"/>
          <p:cNvSpPr>
            <a:spLocks noChangeArrowheads="1"/>
          </p:cNvSpPr>
          <p:nvPr/>
        </p:nvSpPr>
        <p:spPr bwMode="auto">
          <a:xfrm>
            <a:off x="7886700" y="2542184"/>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4159" name="Text Box 15"/>
          <p:cNvSpPr txBox="1">
            <a:spLocks noChangeArrowheads="1"/>
          </p:cNvSpPr>
          <p:nvPr/>
        </p:nvSpPr>
        <p:spPr bwMode="auto">
          <a:xfrm>
            <a:off x="7924800" y="2719983"/>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5</a:t>
            </a:r>
          </a:p>
        </p:txBody>
      </p:sp>
      <p:sp>
        <p:nvSpPr>
          <p:cNvPr id="134160" name="Text Box 16"/>
          <p:cNvSpPr txBox="1">
            <a:spLocks noChangeArrowheads="1"/>
          </p:cNvSpPr>
          <p:nvPr/>
        </p:nvSpPr>
        <p:spPr bwMode="auto">
          <a:xfrm>
            <a:off x="7924800" y="33470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4</a:t>
            </a:r>
          </a:p>
        </p:txBody>
      </p:sp>
      <p:sp>
        <p:nvSpPr>
          <p:cNvPr id="134161" name="Text Box 17"/>
          <p:cNvSpPr txBox="1">
            <a:spLocks noChangeArrowheads="1"/>
          </p:cNvSpPr>
          <p:nvPr/>
        </p:nvSpPr>
        <p:spPr bwMode="auto">
          <a:xfrm>
            <a:off x="7924800" y="3904258"/>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3</a:t>
            </a:r>
          </a:p>
        </p:txBody>
      </p:sp>
      <p:sp>
        <p:nvSpPr>
          <p:cNvPr id="134162" name="Text Box 18"/>
          <p:cNvSpPr txBox="1">
            <a:spLocks noChangeArrowheads="1"/>
          </p:cNvSpPr>
          <p:nvPr/>
        </p:nvSpPr>
        <p:spPr bwMode="auto">
          <a:xfrm>
            <a:off x="7924800" y="446464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2</a:t>
            </a:r>
          </a:p>
        </p:txBody>
      </p:sp>
      <p:sp>
        <p:nvSpPr>
          <p:cNvPr id="134163" name="Text Box 19"/>
          <p:cNvSpPr txBox="1">
            <a:spLocks noChangeArrowheads="1"/>
          </p:cNvSpPr>
          <p:nvPr/>
        </p:nvSpPr>
        <p:spPr bwMode="auto">
          <a:xfrm>
            <a:off x="7924800" y="5029795"/>
            <a:ext cx="3273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1</a:t>
            </a:r>
          </a:p>
        </p:txBody>
      </p:sp>
      <p:sp>
        <p:nvSpPr>
          <p:cNvPr id="134164" name="Freeform 20"/>
          <p:cNvSpPr>
            <a:spLocks/>
          </p:cNvSpPr>
          <p:nvPr/>
        </p:nvSpPr>
        <p:spPr bwMode="auto">
          <a:xfrm>
            <a:off x="7886701" y="3142257"/>
            <a:ext cx="847725"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4165" name="Freeform 21"/>
          <p:cNvSpPr>
            <a:spLocks/>
          </p:cNvSpPr>
          <p:nvPr/>
        </p:nvSpPr>
        <p:spPr bwMode="auto">
          <a:xfrm>
            <a:off x="7896226" y="3716932"/>
            <a:ext cx="847725"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4166" name="Freeform 22"/>
          <p:cNvSpPr>
            <a:spLocks/>
          </p:cNvSpPr>
          <p:nvPr/>
        </p:nvSpPr>
        <p:spPr bwMode="auto">
          <a:xfrm>
            <a:off x="7874000" y="4293196"/>
            <a:ext cx="869950"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4167" name="Freeform 23"/>
          <p:cNvSpPr>
            <a:spLocks/>
          </p:cNvSpPr>
          <p:nvPr/>
        </p:nvSpPr>
        <p:spPr bwMode="auto">
          <a:xfrm>
            <a:off x="7874001" y="4885334"/>
            <a:ext cx="860425"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4168" name="Text Box 24"/>
          <p:cNvSpPr txBox="1">
            <a:spLocks noChangeArrowheads="1"/>
          </p:cNvSpPr>
          <p:nvPr/>
        </p:nvSpPr>
        <p:spPr bwMode="auto">
          <a:xfrm>
            <a:off x="395288"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1</a:t>
            </a:r>
          </a:p>
        </p:txBody>
      </p:sp>
      <p:sp>
        <p:nvSpPr>
          <p:cNvPr id="134169" name="AutoShape 25"/>
          <p:cNvSpPr>
            <a:spLocks noChangeArrowheads="1"/>
          </p:cNvSpPr>
          <p:nvPr/>
        </p:nvSpPr>
        <p:spPr bwMode="auto">
          <a:xfrm>
            <a:off x="8034338" y="2045295"/>
            <a:ext cx="68580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4170" name="Text Box 26"/>
          <p:cNvSpPr txBox="1">
            <a:spLocks noChangeArrowheads="1"/>
          </p:cNvSpPr>
          <p:nvPr/>
        </p:nvSpPr>
        <p:spPr bwMode="auto">
          <a:xfrm>
            <a:off x="8027989" y="2150070"/>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2</a:t>
            </a:r>
            <a:endParaRPr kumimoji="1" lang="en-US" altLang="zh-CN" sz="2000">
              <a:solidFill>
                <a:srgbClr val="333399"/>
              </a:solidFill>
            </a:endParaRPr>
          </a:p>
        </p:txBody>
      </p:sp>
      <p:sp>
        <p:nvSpPr>
          <p:cNvPr id="134171" name="AutoShape 27"/>
          <p:cNvSpPr>
            <a:spLocks noChangeArrowheads="1"/>
          </p:cNvSpPr>
          <p:nvPr/>
        </p:nvSpPr>
        <p:spPr bwMode="auto">
          <a:xfrm>
            <a:off x="538163" y="2088157"/>
            <a:ext cx="68580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134172" name="Text Box 28"/>
          <p:cNvSpPr txBox="1">
            <a:spLocks noChangeArrowheads="1"/>
          </p:cNvSpPr>
          <p:nvPr/>
        </p:nvSpPr>
        <p:spPr bwMode="auto">
          <a:xfrm>
            <a:off x="558801" y="2208808"/>
            <a:ext cx="63671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en-US" altLang="zh-CN" sz="2000">
                <a:solidFill>
                  <a:srgbClr val="333399"/>
                </a:solidFill>
              </a:rPr>
              <a:t>AP</a:t>
            </a:r>
            <a:r>
              <a:rPr kumimoji="1" lang="en-US" altLang="zh-CN" sz="2000" baseline="-25000">
                <a:solidFill>
                  <a:srgbClr val="333399"/>
                </a:solidFill>
              </a:rPr>
              <a:t>1</a:t>
            </a:r>
            <a:endParaRPr kumimoji="1" lang="en-US" altLang="zh-CN" sz="2000">
              <a:solidFill>
                <a:srgbClr val="333399"/>
              </a:solidFill>
            </a:endParaRPr>
          </a:p>
        </p:txBody>
      </p:sp>
      <p:sp>
        <p:nvSpPr>
          <p:cNvPr id="134173" name="Text Box 29"/>
          <p:cNvSpPr txBox="1">
            <a:spLocks noChangeArrowheads="1"/>
          </p:cNvSpPr>
          <p:nvPr/>
        </p:nvSpPr>
        <p:spPr bwMode="auto">
          <a:xfrm>
            <a:off x="7770814" y="1628801"/>
            <a:ext cx="101181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eaLnBrk="0" hangingPunct="0"/>
            <a:r>
              <a:rPr kumimoji="1" lang="zh-CN" altLang="en-US" sz="2400">
                <a:solidFill>
                  <a:srgbClr val="C00000"/>
                </a:solidFill>
                <a:ea typeface="黑体" pitchFamily="2" charset="-122"/>
              </a:rPr>
              <a:t>主机</a:t>
            </a:r>
            <a:r>
              <a:rPr kumimoji="1" lang="zh-CN" altLang="en-US" sz="1050">
                <a:solidFill>
                  <a:srgbClr val="C00000"/>
                </a:solidFill>
                <a:ea typeface="黑体" pitchFamily="2" charset="-122"/>
              </a:rPr>
              <a:t> </a:t>
            </a:r>
            <a:r>
              <a:rPr kumimoji="1" lang="en-US" altLang="zh-CN" sz="2400">
                <a:solidFill>
                  <a:srgbClr val="C00000"/>
                </a:solidFill>
                <a:ea typeface="黑体" pitchFamily="2" charset="-122"/>
              </a:rPr>
              <a:t>2</a:t>
            </a:r>
          </a:p>
        </p:txBody>
      </p:sp>
      <p:sp>
        <p:nvSpPr>
          <p:cNvPr id="134174" name="AutoShape 30"/>
          <p:cNvSpPr>
            <a:spLocks noChangeArrowheads="1"/>
          </p:cNvSpPr>
          <p:nvPr/>
        </p:nvSpPr>
        <p:spPr bwMode="auto">
          <a:xfrm>
            <a:off x="4067175" y="1716683"/>
            <a:ext cx="2952750" cy="935037"/>
          </a:xfrm>
          <a:prstGeom prst="wedgeRoundRectCallout">
            <a:avLst>
              <a:gd name="adj1" fmla="val 87310"/>
              <a:gd name="adj2" fmla="val 18931"/>
              <a:gd name="adj3" fmla="val 16667"/>
            </a:avLst>
          </a:prstGeom>
          <a:solidFill>
            <a:srgbClr val="66FF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ctr"/>
            <a:endParaRPr lang="zh-CN" altLang="zh-CN">
              <a:latin typeface="Tahoma" pitchFamily="34" charset="0"/>
            </a:endParaRPr>
          </a:p>
        </p:txBody>
      </p:sp>
      <p:sp>
        <p:nvSpPr>
          <p:cNvPr id="134175" name="Text Box 31"/>
          <p:cNvSpPr txBox="1">
            <a:spLocks noChangeArrowheads="1"/>
          </p:cNvSpPr>
          <p:nvPr/>
        </p:nvSpPr>
        <p:spPr bwMode="auto">
          <a:xfrm>
            <a:off x="4240727" y="1788121"/>
            <a:ext cx="2999539"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lg"/>
                <a:tailEnd type="none" w="sm" len="lg"/>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pitchFamily="2" charset="-122"/>
              </a:defRPr>
            </a:lvl1pPr>
            <a:lvl2pPr marL="571500" defTabSz="762000">
              <a:defRPr>
                <a:solidFill>
                  <a:schemeClr val="tx1"/>
                </a:solidFill>
                <a:latin typeface="Arial" charset="0"/>
                <a:ea typeface="宋体" pitchFamily="2" charset="-122"/>
              </a:defRPr>
            </a:lvl2pPr>
            <a:lvl3pPr marL="1143000" defTabSz="762000">
              <a:defRPr>
                <a:solidFill>
                  <a:schemeClr val="tx1"/>
                </a:solidFill>
                <a:latin typeface="Arial" charset="0"/>
                <a:ea typeface="宋体" pitchFamily="2" charset="-122"/>
              </a:defRPr>
            </a:lvl3pPr>
            <a:lvl4pPr marL="1714500" defTabSz="762000">
              <a:defRPr>
                <a:solidFill>
                  <a:schemeClr val="tx1"/>
                </a:solidFill>
                <a:latin typeface="Arial" charset="0"/>
                <a:ea typeface="宋体" pitchFamily="2" charset="-122"/>
              </a:defRPr>
            </a:lvl4pPr>
            <a:lvl5pPr marL="2286000" defTabSz="762000">
              <a:defRPr>
                <a:solidFill>
                  <a:schemeClr val="tx1"/>
                </a:solidFill>
                <a:latin typeface="Arial" charset="0"/>
                <a:ea typeface="宋体" pitchFamily="2" charset="-122"/>
              </a:defRPr>
            </a:lvl5pPr>
            <a:lvl6pPr marL="2743200" defTabSz="762000" fontAlgn="base">
              <a:spcBef>
                <a:spcPct val="0"/>
              </a:spcBef>
              <a:spcAft>
                <a:spcPct val="0"/>
              </a:spcAft>
              <a:defRPr>
                <a:solidFill>
                  <a:schemeClr val="tx1"/>
                </a:solidFill>
                <a:latin typeface="Arial" charset="0"/>
                <a:ea typeface="宋体" pitchFamily="2" charset="-122"/>
              </a:defRPr>
            </a:lvl6pPr>
            <a:lvl7pPr marL="3200400" defTabSz="762000" fontAlgn="base">
              <a:spcBef>
                <a:spcPct val="0"/>
              </a:spcBef>
              <a:spcAft>
                <a:spcPct val="0"/>
              </a:spcAft>
              <a:defRPr>
                <a:solidFill>
                  <a:schemeClr val="tx1"/>
                </a:solidFill>
                <a:latin typeface="Arial" charset="0"/>
                <a:ea typeface="宋体" pitchFamily="2" charset="-122"/>
              </a:defRPr>
            </a:lvl7pPr>
            <a:lvl8pPr marL="3657600" defTabSz="762000" fontAlgn="base">
              <a:spcBef>
                <a:spcPct val="0"/>
              </a:spcBef>
              <a:spcAft>
                <a:spcPct val="0"/>
              </a:spcAft>
              <a:defRPr>
                <a:solidFill>
                  <a:schemeClr val="tx1"/>
                </a:solidFill>
                <a:latin typeface="Arial" charset="0"/>
                <a:ea typeface="宋体" pitchFamily="2" charset="-122"/>
              </a:defRPr>
            </a:lvl8pPr>
            <a:lvl9pPr marL="4114800" defTabSz="762000" fontAlgn="base">
              <a:spcBef>
                <a:spcPct val="0"/>
              </a:spcBef>
              <a:spcAft>
                <a:spcPct val="0"/>
              </a:spcAft>
              <a:defRPr>
                <a:solidFill>
                  <a:schemeClr val="tx1"/>
                </a:solidFill>
                <a:latin typeface="Arial" charset="0"/>
                <a:ea typeface="宋体" pitchFamily="2" charset="-122"/>
              </a:defRPr>
            </a:lvl9pPr>
          </a:lstStyle>
          <a:p>
            <a:pPr algn="ctr" eaLnBrk="0" hangingPunct="0"/>
            <a:r>
              <a:rPr kumimoji="1" lang="zh-CN" altLang="en-US" sz="2400" dirty="0">
                <a:solidFill>
                  <a:srgbClr val="333399"/>
                </a:solidFill>
                <a:latin typeface="Tahoma" pitchFamily="34" charset="0"/>
                <a:ea typeface="黑体" pitchFamily="2" charset="-122"/>
              </a:rPr>
              <a:t>我收到了</a:t>
            </a:r>
            <a:r>
              <a:rPr kumimoji="1" lang="zh-CN" altLang="en-US" sz="1400" dirty="0">
                <a:solidFill>
                  <a:srgbClr val="333399"/>
                </a:solidFill>
                <a:ea typeface="黑体" pitchFamily="2" charset="-122"/>
              </a:rPr>
              <a:t> </a:t>
            </a:r>
            <a:r>
              <a:rPr kumimoji="1" lang="en-US" altLang="zh-CN" sz="2400" dirty="0">
                <a:solidFill>
                  <a:srgbClr val="333399"/>
                </a:solidFill>
                <a:ea typeface="黑体" pitchFamily="2" charset="-122"/>
              </a:rPr>
              <a:t>AP</a:t>
            </a:r>
            <a:r>
              <a:rPr kumimoji="1" lang="en-US" altLang="zh-CN" sz="2400" baseline="-25000" dirty="0">
                <a:solidFill>
                  <a:srgbClr val="333399"/>
                </a:solidFill>
                <a:ea typeface="黑体" pitchFamily="2" charset="-122"/>
              </a:rPr>
              <a:t>1</a:t>
            </a:r>
            <a:r>
              <a:rPr kumimoji="1" lang="en-US" altLang="zh-CN" sz="1600" dirty="0">
                <a:solidFill>
                  <a:srgbClr val="333399"/>
                </a:solidFill>
                <a:ea typeface="黑体" pitchFamily="2" charset="-122"/>
              </a:rPr>
              <a:t> </a:t>
            </a:r>
            <a:r>
              <a:rPr kumimoji="1" lang="zh-CN" altLang="en-US" sz="2400" dirty="0">
                <a:solidFill>
                  <a:srgbClr val="333399"/>
                </a:solidFill>
                <a:latin typeface="Tahoma" pitchFamily="34" charset="0"/>
                <a:ea typeface="黑体" pitchFamily="2" charset="-122"/>
              </a:rPr>
              <a:t>发来的</a:t>
            </a:r>
          </a:p>
          <a:p>
            <a:pPr algn="ctr" eaLnBrk="0" hangingPunct="0"/>
            <a:r>
              <a:rPr kumimoji="1" lang="zh-CN" altLang="en-US" sz="2400" dirty="0">
                <a:solidFill>
                  <a:srgbClr val="333399"/>
                </a:solidFill>
                <a:ea typeface="黑体" pitchFamily="2" charset="-122"/>
              </a:rPr>
              <a:t>应用程序数据！</a:t>
            </a:r>
          </a:p>
        </p:txBody>
      </p:sp>
    </p:spTree>
    <p:extLst>
      <p:ext uri="{BB962C8B-B14F-4D97-AF65-F5344CB8AC3E}">
        <p14:creationId xmlns:p14="http://schemas.microsoft.com/office/powerpoint/2010/main" xmlns="" val="60746591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主机</a:t>
            </a:r>
            <a:r>
              <a:rPr lang="zh-CN" altLang="en-US" sz="2400" dirty="0"/>
              <a:t> </a:t>
            </a:r>
            <a:r>
              <a:rPr lang="en-US" altLang="zh-CN" dirty="0"/>
              <a:t>1</a:t>
            </a:r>
            <a:r>
              <a:rPr lang="en-US" altLang="zh-CN" sz="2400" dirty="0"/>
              <a:t> </a:t>
            </a:r>
            <a:r>
              <a:rPr lang="zh-CN" altLang="en-US" dirty="0"/>
              <a:t>向主机</a:t>
            </a:r>
            <a:r>
              <a:rPr lang="zh-CN" altLang="en-US" sz="2400" dirty="0"/>
              <a:t> </a:t>
            </a:r>
            <a:r>
              <a:rPr lang="en-US" altLang="zh-CN" dirty="0"/>
              <a:t>2</a:t>
            </a:r>
            <a:r>
              <a:rPr lang="en-US" altLang="zh-CN" sz="2400" dirty="0"/>
              <a:t> </a:t>
            </a:r>
            <a:r>
              <a:rPr lang="zh-CN" altLang="en-US" dirty="0"/>
              <a:t>发送数据 </a:t>
            </a:r>
          </a:p>
        </p:txBody>
      </p:sp>
      <p:sp>
        <p:nvSpPr>
          <p:cNvPr id="3" name="内容占位符 2"/>
          <p:cNvSpPr>
            <a:spLocks noGrp="1"/>
          </p:cNvSpPr>
          <p:nvPr>
            <p:ph idx="1"/>
          </p:nvPr>
        </p:nvSpPr>
        <p:spPr/>
        <p:txBody>
          <a:bodyPr/>
          <a:lstStyle/>
          <a:p>
            <a:r>
              <a:rPr lang="en-US" altLang="zh-CN" dirty="0"/>
              <a:t>OSI </a:t>
            </a:r>
            <a:r>
              <a:rPr lang="zh-CN" altLang="zh-CN" dirty="0"/>
              <a:t>参考模型把对等层次之间传送的数据单位称为该层的</a:t>
            </a:r>
            <a:r>
              <a:rPr lang="zh-CN" altLang="zh-CN" dirty="0">
                <a:solidFill>
                  <a:srgbClr val="FF0000"/>
                </a:solidFill>
              </a:rPr>
              <a:t>协议数据单元</a:t>
            </a:r>
            <a:r>
              <a:rPr lang="en-US" altLang="zh-CN" dirty="0">
                <a:solidFill>
                  <a:srgbClr val="FF0000"/>
                </a:solidFill>
              </a:rPr>
              <a:t> PDU </a:t>
            </a:r>
            <a:r>
              <a:rPr lang="en-US" altLang="zh-CN" dirty="0"/>
              <a:t>(Protocol Data Unit)</a:t>
            </a:r>
            <a:r>
              <a:rPr lang="zh-CN" altLang="zh-CN" dirty="0"/>
              <a:t>。这个名词现已被许多非</a:t>
            </a:r>
            <a:r>
              <a:rPr lang="en-US" altLang="zh-CN" dirty="0"/>
              <a:t> OSI </a:t>
            </a:r>
            <a:r>
              <a:rPr lang="zh-CN" altLang="zh-CN" dirty="0"/>
              <a:t>标准采用。</a:t>
            </a:r>
          </a:p>
          <a:p>
            <a:endParaRPr lang="en-US" altLang="zh-CN" dirty="0"/>
          </a:p>
          <a:p>
            <a:r>
              <a:rPr lang="zh-CN" altLang="zh-CN" dirty="0"/>
              <a:t>任何两个同样的层次把</a:t>
            </a:r>
            <a:r>
              <a:rPr lang="zh-CN" altLang="zh-CN" dirty="0">
                <a:solidFill>
                  <a:srgbClr val="FF0000"/>
                </a:solidFill>
              </a:rPr>
              <a:t>数据</a:t>
            </a:r>
            <a:r>
              <a:rPr lang="en-US" altLang="zh-CN" dirty="0">
                <a:solidFill>
                  <a:srgbClr val="FF0000"/>
                </a:solidFill>
              </a:rPr>
              <a:t> </a:t>
            </a:r>
            <a:r>
              <a:rPr lang="en-US" altLang="zh-CN" dirty="0"/>
              <a:t>(</a:t>
            </a:r>
            <a:r>
              <a:rPr lang="zh-CN" altLang="zh-CN" dirty="0"/>
              <a:t>即数据单元加上控制信息</a:t>
            </a:r>
            <a:r>
              <a:rPr lang="en-US" altLang="zh-CN" dirty="0"/>
              <a:t>) </a:t>
            </a:r>
            <a:r>
              <a:rPr lang="zh-CN" altLang="zh-CN" dirty="0"/>
              <a:t>通过水平</a:t>
            </a:r>
            <a:r>
              <a:rPr lang="zh-CN" altLang="zh-CN" dirty="0">
                <a:solidFill>
                  <a:srgbClr val="FF0000"/>
                </a:solidFill>
              </a:rPr>
              <a:t>虚线</a:t>
            </a:r>
            <a:r>
              <a:rPr lang="zh-CN" altLang="zh-CN" dirty="0"/>
              <a:t>直接传递给对方。</a:t>
            </a:r>
            <a:endParaRPr lang="en-US" altLang="zh-CN" dirty="0"/>
          </a:p>
          <a:p>
            <a:endParaRPr lang="en-US" altLang="zh-CN" dirty="0"/>
          </a:p>
          <a:p>
            <a:r>
              <a:rPr lang="zh-CN" altLang="zh-CN" dirty="0"/>
              <a:t>这就是所谓的“</a:t>
            </a:r>
            <a:r>
              <a:rPr lang="zh-CN" altLang="zh-CN" dirty="0">
                <a:solidFill>
                  <a:srgbClr val="FF0000"/>
                </a:solidFill>
              </a:rPr>
              <a:t>对等层</a:t>
            </a:r>
            <a:r>
              <a:rPr lang="zh-CN" altLang="zh-CN" dirty="0"/>
              <a:t>”</a:t>
            </a:r>
            <a:r>
              <a:rPr lang="en-US" altLang="zh-CN" dirty="0"/>
              <a:t>(peer layers)</a:t>
            </a:r>
            <a:r>
              <a:rPr lang="zh-CN" altLang="zh-CN" dirty="0"/>
              <a:t>之间的通信。</a:t>
            </a:r>
            <a:endParaRPr lang="en-US" altLang="zh-CN" dirty="0"/>
          </a:p>
          <a:p>
            <a:endParaRPr lang="en-US" altLang="zh-CN" dirty="0">
              <a:solidFill>
                <a:srgbClr val="FF0000"/>
              </a:solidFill>
            </a:endParaRPr>
          </a:p>
          <a:p>
            <a:r>
              <a:rPr lang="zh-CN" altLang="zh-CN" dirty="0">
                <a:solidFill>
                  <a:srgbClr val="FF0000"/>
                </a:solidFill>
              </a:rPr>
              <a:t>各层协议</a:t>
            </a:r>
            <a:r>
              <a:rPr lang="zh-CN" altLang="zh-CN" dirty="0"/>
              <a:t>实际上就是在各个</a:t>
            </a:r>
            <a:r>
              <a:rPr lang="zh-CN" altLang="zh-CN" dirty="0">
                <a:solidFill>
                  <a:srgbClr val="FF0000"/>
                </a:solidFill>
              </a:rPr>
              <a:t>对等层之间传递数据时</a:t>
            </a:r>
            <a:r>
              <a:rPr lang="zh-CN" altLang="zh-CN" dirty="0"/>
              <a:t>的各项规定。</a:t>
            </a:r>
            <a:endParaRPr lang="zh-CN" altLang="en-US" dirty="0"/>
          </a:p>
        </p:txBody>
      </p:sp>
    </p:spTree>
    <p:extLst>
      <p:ext uri="{BB962C8B-B14F-4D97-AF65-F5344CB8AC3E}">
        <p14:creationId xmlns:p14="http://schemas.microsoft.com/office/powerpoint/2010/main" xmlns="" val="115039775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3"/>
          <p:cNvSpPr>
            <a:spLocks noGrp="1" noChangeArrowheads="1"/>
          </p:cNvSpPr>
          <p:nvPr>
            <p:ph type="body" idx="4294967295"/>
          </p:nvPr>
        </p:nvSpPr>
        <p:spPr>
          <a:xfrm>
            <a:off x="323850" y="1052513"/>
            <a:ext cx="8496300" cy="5113337"/>
          </a:xfrm>
        </p:spPr>
        <p:txBody>
          <a:bodyPr/>
          <a:lstStyle/>
          <a:p>
            <a:pPr>
              <a:spcBef>
                <a:spcPts val="600"/>
              </a:spcBef>
            </a:pPr>
            <a:r>
              <a:rPr lang="zh-CN" altLang="en-US" dirty="0"/>
              <a:t>参考模型是分层的结果，它把主机之间</a:t>
            </a:r>
            <a:r>
              <a:rPr lang="zh-CN" altLang="en-US" b="1" dirty="0">
                <a:solidFill>
                  <a:srgbClr val="FF0000"/>
                </a:solidFill>
              </a:rPr>
              <a:t>端到端</a:t>
            </a:r>
            <a:r>
              <a:rPr lang="zh-CN" altLang="en-US" dirty="0"/>
              <a:t>数据通信问题划分为若干个子问题，每个子问题又包含一些更具体的问题。</a:t>
            </a:r>
          </a:p>
          <a:p>
            <a:pPr>
              <a:spcBef>
                <a:spcPts val="600"/>
              </a:spcBef>
            </a:pPr>
            <a:endParaRPr lang="zh-CN" altLang="en-US" dirty="0"/>
          </a:p>
          <a:p>
            <a:pPr>
              <a:spcBef>
                <a:spcPts val="600"/>
              </a:spcBef>
            </a:pPr>
            <a:r>
              <a:rPr lang="zh-CN" altLang="en-US" dirty="0"/>
              <a:t>参考模型的每一层都对应这些子问题中的一个，相应的标准</a:t>
            </a:r>
            <a:r>
              <a:rPr lang="zh-CN" altLang="en-US" b="1" dirty="0">
                <a:solidFill>
                  <a:srgbClr val="FF0000"/>
                </a:solidFill>
              </a:rPr>
              <a:t>描述</a:t>
            </a:r>
            <a:r>
              <a:rPr lang="zh-CN" altLang="en-US" dirty="0"/>
              <a:t>应该解决的具体问题，</a:t>
            </a:r>
            <a:r>
              <a:rPr lang="zh-CN" altLang="en-US" b="1" dirty="0">
                <a:solidFill>
                  <a:srgbClr val="FF0000"/>
                </a:solidFill>
              </a:rPr>
              <a:t>定义</a:t>
            </a:r>
            <a:r>
              <a:rPr lang="zh-CN" altLang="en-US" dirty="0"/>
              <a:t>层应该具有的功能、完成的任务</a:t>
            </a:r>
            <a:r>
              <a:rPr lang="zh-CN" altLang="en-US" dirty="0">
                <a:solidFill>
                  <a:srgbClr val="FF0000"/>
                </a:solidFill>
              </a:rPr>
              <a:t>以及</a:t>
            </a:r>
            <a:r>
              <a:rPr lang="zh-CN" altLang="en-US" dirty="0"/>
              <a:t>解决问题的方法。</a:t>
            </a:r>
          </a:p>
        </p:txBody>
      </p:sp>
      <p:sp>
        <p:nvSpPr>
          <p:cNvPr id="752643" name="Rectangle 4"/>
          <p:cNvSpPr>
            <a:spLocks noGrp="1" noChangeArrowheads="1"/>
          </p:cNvSpPr>
          <p:nvPr>
            <p:ph type="title" idx="4294967295"/>
          </p:nvPr>
        </p:nvSpPr>
        <p:spPr/>
        <p:txBody>
          <a:bodyPr/>
          <a:lstStyle/>
          <a:p>
            <a:r>
              <a:rPr lang="zh-CN" altLang="en-US" dirty="0"/>
              <a:t>补充</a:t>
            </a:r>
            <a:r>
              <a:rPr lang="en-US" altLang="zh-CN" dirty="0"/>
              <a:t>: </a:t>
            </a:r>
            <a:r>
              <a:rPr lang="zh-CN" altLang="en-US" dirty="0"/>
              <a:t>对参考模型的理解</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4"/>
          <p:cNvSpPr>
            <a:spLocks noGrp="1" noChangeArrowheads="1"/>
          </p:cNvSpPr>
          <p:nvPr>
            <p:ph type="title" idx="4294967295"/>
          </p:nvPr>
        </p:nvSpPr>
        <p:spPr/>
        <p:txBody>
          <a:bodyPr/>
          <a:lstStyle/>
          <a:p>
            <a:r>
              <a:rPr lang="zh-CN" altLang="en-US" dirty="0"/>
              <a:t>第</a:t>
            </a:r>
            <a:r>
              <a:rPr lang="en-US" altLang="zh-CN" dirty="0"/>
              <a:t>1</a:t>
            </a:r>
            <a:r>
              <a:rPr lang="zh-CN" altLang="en-US" dirty="0"/>
              <a:t>章 概述</a:t>
            </a:r>
          </a:p>
        </p:txBody>
      </p:sp>
      <p:sp>
        <p:nvSpPr>
          <p:cNvPr id="490499" name="Rectangle 5"/>
          <p:cNvSpPr>
            <a:spLocks noGrp="1" noChangeArrowheads="1"/>
          </p:cNvSpPr>
          <p:nvPr>
            <p:ph type="body" sz="half" idx="4294967295"/>
          </p:nvPr>
        </p:nvSpPr>
        <p:spPr>
          <a:xfrm>
            <a:off x="330200" y="1028700"/>
            <a:ext cx="4398746" cy="5148263"/>
          </a:xfrm>
        </p:spPr>
        <p:txBody>
          <a:bodyPr/>
          <a:lstStyle/>
          <a:p>
            <a:pPr>
              <a:buFontTx/>
              <a:buNone/>
            </a:pPr>
            <a:r>
              <a:rPr lang="en-US" altLang="zh-CN" sz="2000" dirty="0"/>
              <a:t>1.1 </a:t>
            </a:r>
            <a:r>
              <a:rPr lang="zh-CN" altLang="en-US" sz="2000" dirty="0"/>
              <a:t>计算机网络在信息时代中的作用</a:t>
            </a:r>
          </a:p>
          <a:p>
            <a:pPr>
              <a:buFontTx/>
              <a:buNone/>
            </a:pPr>
            <a:endParaRPr lang="en-US" altLang="zh-CN" sz="2000" dirty="0"/>
          </a:p>
          <a:p>
            <a:pPr>
              <a:buFontTx/>
              <a:buNone/>
            </a:pPr>
            <a:r>
              <a:rPr lang="en-US" altLang="zh-CN" sz="2000" dirty="0"/>
              <a:t>1.2 </a:t>
            </a:r>
            <a:r>
              <a:rPr lang="zh-CN" altLang="en-US" sz="2000" dirty="0"/>
              <a:t>互联网概述</a:t>
            </a:r>
          </a:p>
          <a:p>
            <a:r>
              <a:rPr lang="zh-CN" altLang="en-US" sz="2000" dirty="0"/>
              <a:t>网络的网络</a:t>
            </a:r>
          </a:p>
          <a:p>
            <a:r>
              <a:rPr lang="zh-CN" altLang="en-US" sz="2000" dirty="0"/>
              <a:t>互联网基础结构发展的三个阶段</a:t>
            </a:r>
          </a:p>
          <a:p>
            <a:r>
              <a:rPr lang="zh-CN" altLang="en-US" sz="2000" dirty="0"/>
              <a:t>互联网的标准化工作</a:t>
            </a:r>
          </a:p>
          <a:p>
            <a:r>
              <a:rPr lang="zh-CN" altLang="en-US" sz="2000" dirty="0"/>
              <a:t>计算机网络在我国的发展</a:t>
            </a:r>
          </a:p>
          <a:p>
            <a:pPr>
              <a:buFontTx/>
              <a:buNone/>
            </a:pPr>
            <a:endParaRPr lang="en-US" altLang="zh-CN" sz="2000" dirty="0"/>
          </a:p>
          <a:p>
            <a:pPr>
              <a:buFontTx/>
              <a:buNone/>
            </a:pPr>
            <a:r>
              <a:rPr lang="en-US" altLang="zh-CN" sz="2000" dirty="0"/>
              <a:t>1.3 </a:t>
            </a:r>
            <a:r>
              <a:rPr lang="zh-CN" altLang="en-US" sz="2000" dirty="0"/>
              <a:t>互联网的组成</a:t>
            </a:r>
          </a:p>
          <a:p>
            <a:r>
              <a:rPr lang="zh-CN" altLang="en-US" sz="2000" dirty="0"/>
              <a:t>互联网的边缘部分</a:t>
            </a:r>
          </a:p>
          <a:p>
            <a:r>
              <a:rPr lang="zh-CN" altLang="en-US" sz="2000" dirty="0"/>
              <a:t>互联网的核心部分</a:t>
            </a:r>
          </a:p>
          <a:p>
            <a:pPr>
              <a:buFontTx/>
              <a:buNone/>
            </a:pPr>
            <a:r>
              <a:rPr lang="en-US" altLang="zh-CN" sz="2000" dirty="0"/>
              <a:t>1.4 </a:t>
            </a:r>
            <a:r>
              <a:rPr lang="zh-CN" altLang="en-US" sz="2000" dirty="0"/>
              <a:t>计算机网络在我国的发展</a:t>
            </a:r>
          </a:p>
          <a:p>
            <a:pPr>
              <a:buFontTx/>
              <a:buNone/>
            </a:pPr>
            <a:endParaRPr lang="en-US" altLang="zh-CN" sz="2000" dirty="0"/>
          </a:p>
          <a:p>
            <a:pPr>
              <a:buFontTx/>
              <a:buNone/>
            </a:pPr>
            <a:r>
              <a:rPr lang="en-US" altLang="zh-CN" sz="2000" dirty="0"/>
              <a:t>1.5 </a:t>
            </a:r>
            <a:r>
              <a:rPr lang="zh-CN" altLang="en-US" sz="2000" dirty="0"/>
              <a:t>计算机网络的类别</a:t>
            </a:r>
          </a:p>
          <a:p>
            <a:pPr>
              <a:buFontTx/>
              <a:buNone/>
            </a:pPr>
            <a:endParaRPr lang="zh-CN" altLang="en-US" sz="2000" dirty="0"/>
          </a:p>
          <a:p>
            <a:endParaRPr lang="en-US" altLang="zh-CN" sz="2000" dirty="0"/>
          </a:p>
        </p:txBody>
      </p:sp>
      <p:sp>
        <p:nvSpPr>
          <p:cNvPr id="490500" name="Rectangle 6"/>
          <p:cNvSpPr>
            <a:spLocks noGrp="1" noChangeArrowheads="1"/>
          </p:cNvSpPr>
          <p:nvPr>
            <p:ph type="body" sz="half" idx="4294967295"/>
          </p:nvPr>
        </p:nvSpPr>
        <p:spPr>
          <a:xfrm>
            <a:off x="4643438" y="1039813"/>
            <a:ext cx="4165600" cy="5137150"/>
          </a:xfrm>
        </p:spPr>
        <p:txBody>
          <a:bodyPr/>
          <a:lstStyle/>
          <a:p>
            <a:pPr marL="342900" lvl="1" indent="-342900"/>
            <a:r>
              <a:rPr lang="zh-CN" altLang="en-US" sz="2000" dirty="0"/>
              <a:t>计算机网络的定义</a:t>
            </a:r>
            <a:endParaRPr lang="en-US" altLang="zh-CN" sz="2000" dirty="0"/>
          </a:p>
          <a:p>
            <a:pPr marL="342900" lvl="1" indent="-342900"/>
            <a:r>
              <a:rPr lang="zh-CN" altLang="en-US" sz="2000" dirty="0"/>
              <a:t>几种不同类别的网络</a:t>
            </a:r>
          </a:p>
          <a:p>
            <a:pPr>
              <a:buFontTx/>
              <a:buNone/>
            </a:pPr>
            <a:endParaRPr lang="en-US" altLang="zh-CN" sz="2000" dirty="0"/>
          </a:p>
          <a:p>
            <a:pPr>
              <a:buFontTx/>
              <a:buNone/>
            </a:pPr>
            <a:r>
              <a:rPr lang="en-US" altLang="zh-CN" sz="2000" dirty="0"/>
              <a:t>1.6 </a:t>
            </a:r>
            <a:r>
              <a:rPr lang="zh-CN" altLang="en-US" sz="2000" dirty="0"/>
              <a:t>计算机网络的性能</a:t>
            </a:r>
          </a:p>
          <a:p>
            <a:r>
              <a:rPr lang="zh-CN" altLang="en-US" sz="2000" dirty="0"/>
              <a:t>计算机网络的性能指标</a:t>
            </a:r>
          </a:p>
          <a:p>
            <a:r>
              <a:rPr lang="zh-CN" altLang="en-US" sz="2000" dirty="0"/>
              <a:t>计算机网络的非性能特征</a:t>
            </a:r>
          </a:p>
          <a:p>
            <a:pPr>
              <a:buFontTx/>
              <a:buNone/>
            </a:pPr>
            <a:endParaRPr lang="en-US" altLang="zh-CN" sz="2000" dirty="0"/>
          </a:p>
          <a:p>
            <a:pPr>
              <a:buNone/>
            </a:pPr>
            <a:r>
              <a:rPr lang="en-US" altLang="zh-CN" sz="2000" dirty="0"/>
              <a:t>1.7 </a:t>
            </a:r>
            <a:r>
              <a:rPr lang="zh-CN" altLang="en-US" sz="2000" dirty="0"/>
              <a:t>计算机网络的体系结构</a:t>
            </a:r>
          </a:p>
          <a:p>
            <a:r>
              <a:rPr lang="zh-CN" altLang="en-US" sz="2000" dirty="0"/>
              <a:t>计算机网络体系结构的形成</a:t>
            </a:r>
          </a:p>
          <a:p>
            <a:r>
              <a:rPr lang="zh-CN" altLang="en-US" sz="2000" dirty="0"/>
              <a:t>协议与划分层次</a:t>
            </a:r>
          </a:p>
          <a:p>
            <a:r>
              <a:rPr lang="zh-CN" altLang="en-US" sz="2000" dirty="0"/>
              <a:t>具有五层协议的体系结构</a:t>
            </a:r>
          </a:p>
          <a:p>
            <a:r>
              <a:rPr lang="zh-CN" altLang="en-US" sz="2000" dirty="0">
                <a:solidFill>
                  <a:srgbClr val="C00000"/>
                </a:solidFill>
              </a:rPr>
              <a:t>实体、协议、服务和服务访问点</a:t>
            </a:r>
          </a:p>
          <a:p>
            <a:r>
              <a:rPr lang="en-US" altLang="zh-CN" sz="2000" dirty="0"/>
              <a:t>TCP/IP </a:t>
            </a:r>
            <a:r>
              <a:rPr lang="zh-CN" altLang="en-US" sz="2000" dirty="0"/>
              <a:t>的体系结构</a:t>
            </a:r>
          </a:p>
          <a:p>
            <a:pPr>
              <a:buFontTx/>
              <a:buNone/>
            </a:pPr>
            <a:endParaRPr lang="zh-CN" altLang="en-US" sz="2000" dirty="0"/>
          </a:p>
          <a:p>
            <a:endParaRPr lang="en-US" altLang="zh-CN" sz="2000" dirty="0"/>
          </a:p>
        </p:txBody>
      </p:sp>
    </p:spTree>
    <p:extLst>
      <p:ext uri="{BB962C8B-B14F-4D97-AF65-F5344CB8AC3E}">
        <p14:creationId xmlns:p14="http://schemas.microsoft.com/office/powerpoint/2010/main" xmlns="" val="90581207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ChangeArrowheads="1"/>
          </p:cNvSpPr>
          <p:nvPr>
            <p:ph type="title" idx="4294967295"/>
          </p:nvPr>
        </p:nvSpPr>
        <p:spPr>
          <a:xfrm>
            <a:off x="285750" y="214313"/>
            <a:ext cx="8572500" cy="647700"/>
          </a:xfrm>
        </p:spPr>
        <p:txBody>
          <a:bodyPr/>
          <a:lstStyle/>
          <a:p>
            <a:r>
              <a:rPr lang="zh-CN" altLang="en-US" dirty="0"/>
              <a:t>实体、协议、服务和服务访问点 </a:t>
            </a:r>
          </a:p>
        </p:txBody>
      </p:sp>
      <p:sp>
        <p:nvSpPr>
          <p:cNvPr id="138243" name="Rectangle 3"/>
          <p:cNvSpPr>
            <a:spLocks noGrp="1" noChangeArrowheads="1"/>
          </p:cNvSpPr>
          <p:nvPr>
            <p:ph type="body" idx="4294967295"/>
          </p:nvPr>
        </p:nvSpPr>
        <p:spPr>
          <a:xfrm>
            <a:off x="357188" y="1052736"/>
            <a:ext cx="8501062" cy="5112569"/>
          </a:xfrm>
        </p:spPr>
        <p:txBody>
          <a:bodyPr/>
          <a:lstStyle/>
          <a:p>
            <a:pPr>
              <a:spcBef>
                <a:spcPts val="600"/>
              </a:spcBef>
            </a:pPr>
            <a:r>
              <a:rPr lang="zh-CN" altLang="en-US" dirty="0">
                <a:solidFill>
                  <a:srgbClr val="FF0000"/>
                </a:solidFill>
              </a:rPr>
              <a:t>实体</a:t>
            </a:r>
            <a:r>
              <a:rPr lang="en-US" altLang="zh-CN" dirty="0"/>
              <a:t>(entity) </a:t>
            </a:r>
            <a:r>
              <a:rPr lang="zh-CN" altLang="en-US" dirty="0"/>
              <a:t>表示任何可发送或接收信息的硬件</a:t>
            </a:r>
            <a:r>
              <a:rPr lang="zh-CN" altLang="en-US" dirty="0">
                <a:solidFill>
                  <a:srgbClr val="FF0000"/>
                </a:solidFill>
              </a:rPr>
              <a:t>或</a:t>
            </a:r>
            <a:r>
              <a:rPr lang="zh-CN" altLang="en-US" dirty="0"/>
              <a:t>软件进程。 </a:t>
            </a:r>
          </a:p>
          <a:p>
            <a:pPr>
              <a:spcBef>
                <a:spcPts val="600"/>
              </a:spcBef>
            </a:pPr>
            <a:endParaRPr lang="zh-CN" altLang="en-US" dirty="0"/>
          </a:p>
          <a:p>
            <a:pPr>
              <a:spcBef>
                <a:spcPts val="600"/>
              </a:spcBef>
            </a:pPr>
            <a:r>
              <a:rPr lang="zh-CN" altLang="en-US" dirty="0"/>
              <a:t>协议是控制</a:t>
            </a:r>
            <a:r>
              <a:rPr lang="zh-CN" altLang="en-US" dirty="0">
                <a:solidFill>
                  <a:srgbClr val="FF0000"/>
                </a:solidFill>
              </a:rPr>
              <a:t>两个对等实体</a:t>
            </a:r>
            <a:r>
              <a:rPr lang="zh-CN" altLang="en-US" dirty="0"/>
              <a:t>进行通信的规则的集合。 </a:t>
            </a:r>
          </a:p>
          <a:p>
            <a:pPr>
              <a:spcBef>
                <a:spcPts val="600"/>
              </a:spcBef>
            </a:pPr>
            <a:endParaRPr lang="zh-CN" altLang="en-US" dirty="0"/>
          </a:p>
          <a:p>
            <a:pPr>
              <a:spcBef>
                <a:spcPts val="600"/>
              </a:spcBef>
            </a:pPr>
            <a:r>
              <a:rPr lang="zh-CN" altLang="en-US" dirty="0"/>
              <a:t>在协议的控制下，两个对等实体间的通信使得本层能够</a:t>
            </a:r>
            <a:r>
              <a:rPr lang="zh-CN" altLang="en-US" dirty="0">
                <a:solidFill>
                  <a:srgbClr val="FF0000"/>
                </a:solidFill>
              </a:rPr>
              <a:t>向上一层提供服务</a:t>
            </a:r>
            <a:r>
              <a:rPr lang="zh-CN" altLang="en-US" dirty="0"/>
              <a:t>。</a:t>
            </a:r>
          </a:p>
          <a:p>
            <a:pPr>
              <a:spcBef>
                <a:spcPts val="600"/>
              </a:spcBef>
            </a:pPr>
            <a:endParaRPr lang="zh-CN" altLang="en-US" dirty="0"/>
          </a:p>
          <a:p>
            <a:pPr>
              <a:spcBef>
                <a:spcPts val="600"/>
              </a:spcBef>
            </a:pPr>
            <a:r>
              <a:rPr lang="zh-CN" altLang="en-US" dirty="0"/>
              <a:t>要实现本层协议，还需要使用</a:t>
            </a:r>
            <a:r>
              <a:rPr lang="zh-CN" altLang="en-US" dirty="0">
                <a:solidFill>
                  <a:srgbClr val="FF0000"/>
                </a:solidFill>
              </a:rPr>
              <a:t>下层</a:t>
            </a:r>
            <a:r>
              <a:rPr lang="zh-CN" altLang="en-US" dirty="0"/>
              <a:t>所提供的服务。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2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2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build="p"/>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algn="ctr"/>
            <a:r>
              <a:rPr lang="zh-CN" altLang="zh-CN" dirty="0"/>
              <a:t>协议</a:t>
            </a:r>
            <a:r>
              <a:rPr lang="zh-CN" altLang="en-US" dirty="0"/>
              <a:t>和</a:t>
            </a:r>
            <a:r>
              <a:rPr lang="zh-CN" altLang="zh-CN" dirty="0"/>
              <a:t>服务在概念上是不一样的</a:t>
            </a:r>
            <a:endParaRPr lang="zh-CN" altLang="en-US" dirty="0"/>
          </a:p>
        </p:txBody>
      </p:sp>
      <p:sp>
        <p:nvSpPr>
          <p:cNvPr id="139267" name="Rectangle 3"/>
          <p:cNvSpPr>
            <a:spLocks noGrp="1" noChangeArrowheads="1"/>
          </p:cNvSpPr>
          <p:nvPr>
            <p:ph idx="1"/>
          </p:nvPr>
        </p:nvSpPr>
        <p:spPr/>
        <p:txBody>
          <a:bodyPr/>
          <a:lstStyle/>
          <a:p>
            <a:r>
              <a:rPr lang="zh-CN" altLang="zh-CN" dirty="0"/>
              <a:t>协议的实现保证了能够向上一层提供服务</a:t>
            </a:r>
            <a:r>
              <a:rPr lang="zh-CN" altLang="en-US" dirty="0"/>
              <a:t>。</a:t>
            </a:r>
            <a:endParaRPr lang="en-US" altLang="zh-CN" dirty="0"/>
          </a:p>
          <a:p>
            <a:endParaRPr lang="en-US" altLang="zh-CN" dirty="0"/>
          </a:p>
          <a:p>
            <a:r>
              <a:rPr lang="zh-CN" altLang="en-US" dirty="0"/>
              <a:t>本层的服务用户</a:t>
            </a:r>
            <a:r>
              <a:rPr lang="zh-CN" altLang="en-US" dirty="0">
                <a:solidFill>
                  <a:srgbClr val="FF0000"/>
                </a:solidFill>
              </a:rPr>
              <a:t>只能看见服务</a:t>
            </a:r>
            <a:r>
              <a:rPr lang="zh-CN" altLang="en-US" dirty="0"/>
              <a:t>而无法看见下面的协议。即下面的协议对上面的服务用户是</a:t>
            </a:r>
            <a:r>
              <a:rPr lang="zh-CN" altLang="en-US" dirty="0">
                <a:solidFill>
                  <a:srgbClr val="FF0000"/>
                </a:solidFill>
              </a:rPr>
              <a:t>透明</a:t>
            </a:r>
            <a:r>
              <a:rPr lang="zh-CN" altLang="en-US" dirty="0"/>
              <a:t>的。 </a:t>
            </a:r>
          </a:p>
          <a:p>
            <a:endParaRPr lang="en-US" altLang="zh-CN" dirty="0"/>
          </a:p>
          <a:p>
            <a:r>
              <a:rPr lang="zh-CN" altLang="en-US" dirty="0"/>
              <a:t>协议是“</a:t>
            </a:r>
            <a:r>
              <a:rPr lang="zh-CN" altLang="en-US" dirty="0">
                <a:solidFill>
                  <a:srgbClr val="FF0000"/>
                </a:solidFill>
              </a:rPr>
              <a:t>水平的</a:t>
            </a:r>
            <a:r>
              <a:rPr lang="zh-CN" altLang="en-US" dirty="0"/>
              <a:t>”，即协议是控制对等实体之间通信的规则。</a:t>
            </a:r>
          </a:p>
          <a:p>
            <a:endParaRPr lang="en-US" altLang="zh-CN" dirty="0"/>
          </a:p>
          <a:p>
            <a:r>
              <a:rPr lang="zh-CN" altLang="en-US" dirty="0"/>
              <a:t>服务是“</a:t>
            </a:r>
            <a:r>
              <a:rPr lang="zh-CN" altLang="en-US" dirty="0">
                <a:solidFill>
                  <a:srgbClr val="FF0000"/>
                </a:solidFill>
              </a:rPr>
              <a:t>垂直的</a:t>
            </a:r>
            <a:r>
              <a:rPr lang="zh-CN" altLang="en-US" dirty="0"/>
              <a:t>”，即服务是由下层向上层通过层间接口提供的。</a:t>
            </a:r>
            <a:endParaRPr lang="en-US" altLang="zh-CN" dirty="0"/>
          </a:p>
          <a:p>
            <a:endParaRPr lang="en-US" altLang="zh-CN" dirty="0"/>
          </a:p>
          <a:p>
            <a:r>
              <a:rPr lang="zh-CN" altLang="zh-CN" dirty="0"/>
              <a:t>上层使用</a:t>
            </a:r>
            <a:r>
              <a:rPr lang="zh-CN" altLang="en-US" dirty="0">
                <a:solidFill>
                  <a:srgbClr val="FF0000"/>
                </a:solidFill>
              </a:rPr>
              <a:t>服务原语</a:t>
            </a:r>
            <a:r>
              <a:rPr lang="zh-CN" altLang="en-US" dirty="0"/>
              <a:t>获得</a:t>
            </a:r>
            <a:r>
              <a:rPr lang="zh-CN" altLang="zh-CN" dirty="0"/>
              <a:t>下层所提供的服务</a:t>
            </a:r>
            <a:r>
              <a:rPr lang="zh-CN" altLang="en-US" dirty="0"/>
              <a:t>。</a:t>
            </a:r>
          </a:p>
        </p:txBody>
      </p:sp>
    </p:spTree>
    <p:extLst>
      <p:ext uri="{BB962C8B-B14F-4D97-AF65-F5344CB8AC3E}">
        <p14:creationId xmlns:p14="http://schemas.microsoft.com/office/powerpoint/2010/main" xmlns="" val="245130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2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92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926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92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build="p"/>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algn="ctr"/>
            <a:r>
              <a:rPr lang="zh-CN" altLang="zh-CN" dirty="0"/>
              <a:t>服务</a:t>
            </a:r>
            <a:r>
              <a:rPr lang="zh-CN" altLang="en-US" dirty="0"/>
              <a:t>访问点</a:t>
            </a:r>
          </a:p>
        </p:txBody>
      </p:sp>
      <p:sp>
        <p:nvSpPr>
          <p:cNvPr id="139267" name="Rectangle 3"/>
          <p:cNvSpPr>
            <a:spLocks noGrp="1" noChangeArrowheads="1"/>
          </p:cNvSpPr>
          <p:nvPr>
            <p:ph idx="1"/>
          </p:nvPr>
        </p:nvSpPr>
        <p:spPr/>
        <p:txBody>
          <a:bodyPr/>
          <a:lstStyle/>
          <a:p>
            <a:r>
              <a:rPr lang="zh-CN" altLang="en-US" dirty="0"/>
              <a:t>同一系统相邻两层的实体进行交互的地方，称为</a:t>
            </a:r>
            <a:r>
              <a:rPr lang="zh-CN" altLang="en-US" dirty="0">
                <a:solidFill>
                  <a:srgbClr val="FF0000"/>
                </a:solidFill>
              </a:rPr>
              <a:t>服务访问点 </a:t>
            </a:r>
            <a:r>
              <a:rPr lang="en-US" altLang="zh-CN" dirty="0">
                <a:solidFill>
                  <a:srgbClr val="FF0000"/>
                </a:solidFill>
              </a:rPr>
              <a:t>SAP</a:t>
            </a:r>
            <a:r>
              <a:rPr lang="en-US" altLang="zh-CN" dirty="0"/>
              <a:t> (Service Access Point)</a:t>
            </a:r>
            <a:r>
              <a:rPr lang="zh-CN" altLang="en-US" dirty="0"/>
              <a:t>。 </a:t>
            </a:r>
            <a:endParaRPr lang="en-US" altLang="zh-CN" dirty="0"/>
          </a:p>
          <a:p>
            <a:endParaRPr lang="en-US" altLang="zh-CN" dirty="0"/>
          </a:p>
          <a:p>
            <a:r>
              <a:rPr lang="zh-CN" altLang="zh-CN" dirty="0"/>
              <a:t>服务访问点</a:t>
            </a:r>
            <a:r>
              <a:rPr lang="en-US" altLang="zh-CN" dirty="0"/>
              <a:t> SAP</a:t>
            </a:r>
            <a:r>
              <a:rPr lang="zh-CN" altLang="zh-CN" dirty="0"/>
              <a:t>是一个抽象的概念，它实际上就是一个逻辑接口</a:t>
            </a:r>
            <a:r>
              <a:rPr lang="zh-CN" altLang="en-US" dirty="0"/>
              <a:t>。</a:t>
            </a:r>
            <a:endParaRPr lang="en-US" altLang="zh-CN" dirty="0"/>
          </a:p>
          <a:p>
            <a:endParaRPr lang="en-US" altLang="zh-CN" dirty="0"/>
          </a:p>
          <a:p>
            <a:r>
              <a:rPr lang="en-US" altLang="zh-CN" dirty="0"/>
              <a:t>OSI </a:t>
            </a:r>
            <a:r>
              <a:rPr lang="zh-CN" altLang="zh-CN" dirty="0"/>
              <a:t>把层与层之间交换的数据的单位称为</a:t>
            </a:r>
            <a:r>
              <a:rPr lang="zh-CN" altLang="zh-CN" dirty="0">
                <a:solidFill>
                  <a:srgbClr val="FF0000"/>
                </a:solidFill>
              </a:rPr>
              <a:t>服务数据单元</a:t>
            </a:r>
            <a:r>
              <a:rPr lang="en-US" altLang="zh-CN" dirty="0">
                <a:solidFill>
                  <a:srgbClr val="FF0000"/>
                </a:solidFill>
              </a:rPr>
              <a:t> SDU</a:t>
            </a:r>
            <a:r>
              <a:rPr lang="en-US" altLang="zh-CN" dirty="0"/>
              <a:t> (Service Data Unit)</a:t>
            </a:r>
            <a:r>
              <a:rPr lang="zh-CN" altLang="en-US" dirty="0"/>
              <a:t>。</a:t>
            </a:r>
            <a:endParaRPr lang="en-US" altLang="zh-CN" dirty="0"/>
          </a:p>
          <a:p>
            <a:endParaRPr lang="en-US" altLang="zh-CN" dirty="0"/>
          </a:p>
          <a:p>
            <a:r>
              <a:rPr lang="en-US" altLang="zh-CN" dirty="0"/>
              <a:t>SDU </a:t>
            </a:r>
            <a:r>
              <a:rPr lang="zh-CN" altLang="zh-CN" dirty="0"/>
              <a:t>可以与</a:t>
            </a:r>
            <a:r>
              <a:rPr lang="en-US" altLang="zh-CN" dirty="0"/>
              <a:t> PDU </a:t>
            </a:r>
            <a:r>
              <a:rPr lang="zh-CN" altLang="zh-CN" dirty="0"/>
              <a:t>不一样</a:t>
            </a:r>
            <a:r>
              <a:rPr lang="zh-CN" altLang="en-US" dirty="0"/>
              <a:t>，</a:t>
            </a:r>
            <a:r>
              <a:rPr lang="zh-CN" altLang="zh-CN" dirty="0"/>
              <a:t>例如，可以是多个</a:t>
            </a:r>
            <a:r>
              <a:rPr lang="en-US" altLang="zh-CN" dirty="0"/>
              <a:t> SDU </a:t>
            </a:r>
            <a:r>
              <a:rPr lang="zh-CN" altLang="zh-CN" dirty="0"/>
              <a:t>合成为一个</a:t>
            </a:r>
            <a:r>
              <a:rPr lang="en-US" altLang="zh-CN" dirty="0"/>
              <a:t> PDU</a:t>
            </a:r>
            <a:r>
              <a:rPr lang="zh-CN" altLang="zh-CN" dirty="0"/>
              <a:t>，也可以是一个</a:t>
            </a:r>
            <a:r>
              <a:rPr lang="en-US" altLang="zh-CN" dirty="0"/>
              <a:t> SDU </a:t>
            </a:r>
            <a:r>
              <a:rPr lang="zh-CN" altLang="zh-CN" dirty="0"/>
              <a:t>划分为几个</a:t>
            </a:r>
            <a:r>
              <a:rPr lang="en-US" altLang="zh-CN" dirty="0"/>
              <a:t> PDU</a:t>
            </a:r>
            <a:r>
              <a:rPr lang="zh-CN" altLang="zh-CN" dirty="0"/>
              <a:t>。</a:t>
            </a:r>
            <a:endParaRPr lang="zh-CN" altLang="en-US" dirty="0"/>
          </a:p>
        </p:txBody>
      </p:sp>
    </p:spTree>
    <p:extLst>
      <p:ext uri="{BB962C8B-B14F-4D97-AF65-F5344CB8AC3E}">
        <p14:creationId xmlns:p14="http://schemas.microsoft.com/office/powerpoint/2010/main" xmlns="" val="12628744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2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92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9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zh-CN" dirty="0"/>
              <a:t>计算机网络在信息时代中的作用</a:t>
            </a:r>
            <a:endParaRPr lang="zh-CN" altLang="en-US" dirty="0"/>
          </a:p>
        </p:txBody>
      </p:sp>
      <p:sp>
        <p:nvSpPr>
          <p:cNvPr id="3" name="内容占位符 2"/>
          <p:cNvSpPr>
            <a:spLocks noGrp="1"/>
          </p:cNvSpPr>
          <p:nvPr>
            <p:ph idx="1"/>
          </p:nvPr>
        </p:nvSpPr>
        <p:spPr/>
        <p:txBody>
          <a:bodyPr/>
          <a:lstStyle/>
          <a:p>
            <a:r>
              <a:rPr lang="zh-CN" altLang="zh-CN" dirty="0"/>
              <a:t>随着技术的发展</a:t>
            </a:r>
            <a:r>
              <a:rPr lang="zh-CN" altLang="en-US" dirty="0"/>
              <a:t>，网络技术</a:t>
            </a:r>
            <a:r>
              <a:rPr lang="zh-CN" altLang="en-US" dirty="0">
                <a:solidFill>
                  <a:srgbClr val="FF0000"/>
                </a:solidFill>
              </a:rPr>
              <a:t>相互融合：</a:t>
            </a:r>
            <a:endParaRPr lang="en-US" altLang="zh-CN" dirty="0">
              <a:solidFill>
                <a:srgbClr val="FF0000"/>
              </a:solidFill>
            </a:endParaRPr>
          </a:p>
          <a:p>
            <a:pPr lvl="1"/>
            <a:r>
              <a:rPr lang="zh-CN" altLang="zh-CN" sz="2400" dirty="0"/>
              <a:t>电信网络和有线电视网络都</a:t>
            </a:r>
            <a:r>
              <a:rPr lang="zh-CN" altLang="zh-CN" sz="2400" dirty="0">
                <a:solidFill>
                  <a:srgbClr val="FF0000"/>
                </a:solidFill>
              </a:rPr>
              <a:t>逐渐融入了</a:t>
            </a:r>
            <a:r>
              <a:rPr lang="zh-CN" altLang="zh-CN" sz="2400" dirty="0"/>
              <a:t>现代计算机网络</a:t>
            </a:r>
            <a:r>
              <a:rPr lang="zh-CN" altLang="en-US" sz="2400" dirty="0"/>
              <a:t>技术</a:t>
            </a:r>
            <a:r>
              <a:rPr lang="zh-CN" altLang="zh-CN" sz="2400" dirty="0"/>
              <a:t>，扩大了原有的服务范围</a:t>
            </a:r>
            <a:r>
              <a:rPr lang="zh-CN" altLang="en-US" sz="2400" dirty="0"/>
              <a:t>；</a:t>
            </a:r>
            <a:endParaRPr lang="en-US" altLang="zh-CN" sz="2400" dirty="0"/>
          </a:p>
          <a:p>
            <a:pPr lvl="1"/>
            <a:r>
              <a:rPr lang="zh-CN" altLang="zh-CN" sz="2400" dirty="0"/>
              <a:t>计算机网络也能够向用户提供电话通信、视频通信以及传送视频节目的服务。</a:t>
            </a:r>
            <a:endParaRPr lang="en-US" altLang="zh-CN" sz="2400" dirty="0"/>
          </a:p>
          <a:p>
            <a:endParaRPr lang="en-US" altLang="zh-CN" dirty="0"/>
          </a:p>
          <a:p>
            <a:r>
              <a:rPr lang="zh-CN" altLang="zh-CN" dirty="0"/>
              <a:t>从理论上讲，可以把上述三种网络融合成一种网络</a:t>
            </a:r>
            <a:r>
              <a:rPr lang="zh-CN" altLang="zh-CN" dirty="0">
                <a:solidFill>
                  <a:srgbClr val="FF0000"/>
                </a:solidFill>
              </a:rPr>
              <a:t>就能够</a:t>
            </a:r>
            <a:r>
              <a:rPr lang="zh-CN" altLang="zh-CN" dirty="0"/>
              <a:t>提供所有的上述服务，这就是很早以前就提出来的</a:t>
            </a:r>
            <a:r>
              <a:rPr lang="zh-CN" altLang="zh-CN" dirty="0">
                <a:solidFill>
                  <a:srgbClr val="FF0000"/>
                </a:solidFill>
              </a:rPr>
              <a:t>“三网融合”</a:t>
            </a:r>
            <a:r>
              <a:rPr lang="zh-CN" altLang="zh-CN" dirty="0"/>
              <a:t>。</a:t>
            </a:r>
            <a:endParaRPr lang="en-US" altLang="zh-CN" dirty="0"/>
          </a:p>
          <a:p>
            <a:endParaRPr lang="en-US" altLang="zh-CN" dirty="0"/>
          </a:p>
          <a:p>
            <a:r>
              <a:rPr lang="zh-CN" altLang="en-US" dirty="0"/>
              <a:t>但实现融合并不</a:t>
            </a:r>
            <a:r>
              <a:rPr lang="zh-CN" altLang="zh-CN" dirty="0"/>
              <a:t>简单，因为这涉及到各方面的经济利益和行政管辖</a:t>
            </a:r>
            <a:r>
              <a:rPr lang="zh-CN" altLang="zh-CN" dirty="0" smtClean="0"/>
              <a:t>权</a:t>
            </a:r>
            <a:r>
              <a:rPr lang="en-US" altLang="zh-CN" dirty="0" smtClean="0"/>
              <a:t>(</a:t>
            </a:r>
            <a:r>
              <a:rPr lang="en-US" dirty="0" smtClean="0"/>
              <a:t>jurisdiction</a:t>
            </a:r>
            <a:r>
              <a:rPr lang="en-US" altLang="zh-CN" dirty="0" smtClean="0"/>
              <a:t>)</a:t>
            </a:r>
            <a:r>
              <a:rPr lang="zh-CN" altLang="zh-CN" dirty="0" smtClean="0"/>
              <a:t>的</a:t>
            </a:r>
            <a:r>
              <a:rPr lang="zh-CN" altLang="zh-CN" dirty="0"/>
              <a:t>问题。</a:t>
            </a:r>
            <a:endParaRPr lang="en-US" altLang="zh-CN" dirty="0"/>
          </a:p>
        </p:txBody>
      </p:sp>
    </p:spTree>
    <p:extLst>
      <p:ext uri="{BB962C8B-B14F-4D97-AF65-F5344CB8AC3E}">
        <p14:creationId xmlns:p14="http://schemas.microsoft.com/office/powerpoint/2010/main" xmlns="" val="225830537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63"/>
          <p:cNvSpPr>
            <a:spLocks noChangeArrowheads="1"/>
          </p:cNvSpPr>
          <p:nvPr/>
        </p:nvSpPr>
        <p:spPr bwMode="auto">
          <a:xfrm>
            <a:off x="0" y="2757473"/>
            <a:ext cx="9144000" cy="2808287"/>
          </a:xfrm>
          <a:prstGeom prst="rect">
            <a:avLst/>
          </a:prstGeom>
          <a:solidFill>
            <a:srgbClr val="FFCCCC"/>
          </a:solidFill>
          <a:ln w="9525">
            <a:noFill/>
            <a:miter lim="800000"/>
            <a:headEnd/>
            <a:tailEnd/>
          </a:ln>
        </p:spPr>
        <p:txBody>
          <a:bodyPr wrap="none" anchor="ctr"/>
          <a:lstStyle/>
          <a:p>
            <a:endParaRPr lang="zh-CN" altLang="zh-CN"/>
          </a:p>
        </p:txBody>
      </p:sp>
      <p:sp>
        <p:nvSpPr>
          <p:cNvPr id="750596" name="Rectangle 35"/>
          <p:cNvSpPr>
            <a:spLocks noChangeArrowheads="1"/>
          </p:cNvSpPr>
          <p:nvPr/>
        </p:nvSpPr>
        <p:spPr bwMode="auto">
          <a:xfrm>
            <a:off x="1692275" y="3651235"/>
            <a:ext cx="5759450" cy="762000"/>
          </a:xfrm>
          <a:prstGeom prst="rect">
            <a:avLst/>
          </a:prstGeom>
          <a:solidFill>
            <a:srgbClr val="FFFFCC"/>
          </a:solidFill>
          <a:ln w="12700">
            <a:solidFill>
              <a:schemeClr val="tx1"/>
            </a:solidFill>
            <a:prstDash val="dash"/>
            <a:miter lim="800000"/>
            <a:headEnd/>
            <a:tailEnd/>
          </a:ln>
        </p:spPr>
        <p:txBody>
          <a:bodyPr wrap="none" anchor="ctr"/>
          <a:lstStyle/>
          <a:p>
            <a:pPr algn="ctr"/>
            <a:endParaRPr kumimoji="1" lang="zh-CN" altLang="zh-CN" sz="2000">
              <a:latin typeface="Times New Roman" pitchFamily="18" charset="0"/>
            </a:endParaRPr>
          </a:p>
        </p:txBody>
      </p:sp>
      <p:sp>
        <p:nvSpPr>
          <p:cNvPr id="750597" name="Rectangle 36"/>
          <p:cNvSpPr>
            <a:spLocks noChangeArrowheads="1"/>
          </p:cNvSpPr>
          <p:nvPr/>
        </p:nvSpPr>
        <p:spPr bwMode="auto">
          <a:xfrm>
            <a:off x="2432050" y="3513123"/>
            <a:ext cx="233363" cy="254000"/>
          </a:xfrm>
          <a:prstGeom prst="rect">
            <a:avLst/>
          </a:prstGeom>
          <a:solidFill>
            <a:srgbClr val="CC0000"/>
          </a:solidFill>
          <a:ln w="19050">
            <a:solidFill>
              <a:srgbClr val="CC0000"/>
            </a:solidFill>
            <a:miter lim="800000"/>
            <a:headEnd/>
            <a:tailEnd/>
          </a:ln>
        </p:spPr>
        <p:txBody>
          <a:bodyPr wrap="none" anchor="ctr"/>
          <a:lstStyle/>
          <a:p>
            <a:endParaRPr lang="zh-CN" altLang="zh-CN"/>
          </a:p>
        </p:txBody>
      </p:sp>
      <p:sp>
        <p:nvSpPr>
          <p:cNvPr id="750598" name="Line 37"/>
          <p:cNvSpPr>
            <a:spLocks noChangeShapeType="1"/>
          </p:cNvSpPr>
          <p:nvPr/>
        </p:nvSpPr>
        <p:spPr bwMode="auto">
          <a:xfrm>
            <a:off x="3279775" y="1765285"/>
            <a:ext cx="2503488" cy="0"/>
          </a:xfrm>
          <a:prstGeom prst="line">
            <a:avLst/>
          </a:prstGeom>
          <a:noFill/>
          <a:ln w="12700">
            <a:solidFill>
              <a:schemeClr val="tx1"/>
            </a:solidFill>
            <a:prstDash val="dash"/>
            <a:round/>
            <a:headEnd type="triangle" w="med" len="lg"/>
            <a:tailEnd type="triangle" w="med" len="lg"/>
          </a:ln>
        </p:spPr>
        <p:txBody>
          <a:bodyPr wrap="none" anchor="ctr"/>
          <a:lstStyle/>
          <a:p>
            <a:endParaRPr lang="zh-CN" altLang="en-US"/>
          </a:p>
        </p:txBody>
      </p:sp>
      <p:sp>
        <p:nvSpPr>
          <p:cNvPr id="750599" name="Text Box 38"/>
          <p:cNvSpPr txBox="1">
            <a:spLocks noChangeArrowheads="1"/>
          </p:cNvSpPr>
          <p:nvPr/>
        </p:nvSpPr>
        <p:spPr bwMode="auto">
          <a:xfrm>
            <a:off x="3736865" y="1529614"/>
            <a:ext cx="1655763" cy="457200"/>
          </a:xfrm>
          <a:prstGeom prst="rect">
            <a:avLst/>
          </a:prstGeom>
          <a:solidFill>
            <a:schemeClr val="bg1"/>
          </a:solidFill>
          <a:ln w="28575">
            <a:noFill/>
            <a:prstDash val="dash"/>
            <a:miter lim="800000"/>
            <a:headEnd type="none" w="med" len="lg"/>
            <a:tailEnd type="none" w="med" len="lg"/>
          </a:ln>
        </p:spPr>
        <p:txBody>
          <a:bodyPr>
            <a:spAutoFit/>
          </a:bodyPr>
          <a:lstStyle/>
          <a:p>
            <a:r>
              <a:rPr kumimoji="1" lang="zh-CN" altLang="en-US" sz="2400" dirty="0">
                <a:ea typeface="黑体" pitchFamily="49" charset="-122"/>
              </a:rPr>
              <a:t>协议</a:t>
            </a:r>
            <a:r>
              <a:rPr kumimoji="1" lang="en-US" altLang="zh-CN" sz="2400" dirty="0">
                <a:ea typeface="黑体" pitchFamily="49" charset="-122"/>
              </a:rPr>
              <a:t>(n + 1)</a:t>
            </a:r>
          </a:p>
        </p:txBody>
      </p:sp>
      <p:sp>
        <p:nvSpPr>
          <p:cNvPr id="750600" name="Text Box 39"/>
          <p:cNvSpPr txBox="1">
            <a:spLocks noChangeArrowheads="1"/>
          </p:cNvSpPr>
          <p:nvPr/>
        </p:nvSpPr>
        <p:spPr bwMode="auto">
          <a:xfrm>
            <a:off x="2600325" y="3122598"/>
            <a:ext cx="650875" cy="395287"/>
          </a:xfrm>
          <a:prstGeom prst="rect">
            <a:avLst/>
          </a:prstGeom>
          <a:noFill/>
          <a:ln w="28575">
            <a:noFill/>
            <a:prstDash val="dash"/>
            <a:miter lim="800000"/>
            <a:headEnd type="none" w="med" len="lg"/>
            <a:tailEnd type="none" w="med" len="lg"/>
          </a:ln>
        </p:spPr>
        <p:txBody>
          <a:bodyPr wrap="none">
            <a:spAutoFit/>
          </a:bodyPr>
          <a:lstStyle/>
          <a:p>
            <a:r>
              <a:rPr kumimoji="1" lang="en-US" altLang="zh-CN" sz="2000">
                <a:latin typeface="Times New Roman" pitchFamily="18" charset="0"/>
              </a:rPr>
              <a:t>SAP</a:t>
            </a:r>
          </a:p>
        </p:txBody>
      </p:sp>
      <p:sp>
        <p:nvSpPr>
          <p:cNvPr id="750601" name="Text Box 40"/>
          <p:cNvSpPr txBox="1">
            <a:spLocks noChangeArrowheads="1"/>
          </p:cNvSpPr>
          <p:nvPr/>
        </p:nvSpPr>
        <p:spPr bwMode="auto">
          <a:xfrm>
            <a:off x="5732463" y="3147998"/>
            <a:ext cx="649287" cy="396875"/>
          </a:xfrm>
          <a:prstGeom prst="rect">
            <a:avLst/>
          </a:prstGeom>
          <a:noFill/>
          <a:ln w="28575">
            <a:noFill/>
            <a:prstDash val="dash"/>
            <a:miter lim="800000"/>
            <a:headEnd type="none" w="med" len="lg"/>
            <a:tailEnd type="none" w="med" len="lg"/>
          </a:ln>
        </p:spPr>
        <p:txBody>
          <a:bodyPr wrap="none">
            <a:spAutoFit/>
          </a:bodyPr>
          <a:lstStyle/>
          <a:p>
            <a:r>
              <a:rPr kumimoji="1" lang="en-US" altLang="zh-CN" sz="2000">
                <a:latin typeface="Times New Roman" pitchFamily="18" charset="0"/>
              </a:rPr>
              <a:t>SAP</a:t>
            </a:r>
          </a:p>
        </p:txBody>
      </p:sp>
      <p:sp>
        <p:nvSpPr>
          <p:cNvPr id="750602" name="Text Box 41"/>
          <p:cNvSpPr txBox="1">
            <a:spLocks noChangeArrowheads="1"/>
          </p:cNvSpPr>
          <p:nvPr/>
        </p:nvSpPr>
        <p:spPr bwMode="auto">
          <a:xfrm>
            <a:off x="2620962" y="2120164"/>
            <a:ext cx="1403350" cy="457200"/>
          </a:xfrm>
          <a:prstGeom prst="rect">
            <a:avLst/>
          </a:prstGeom>
          <a:solidFill>
            <a:schemeClr val="bg1"/>
          </a:solidFill>
          <a:ln w="28575">
            <a:noFill/>
            <a:prstDash val="dash"/>
            <a:miter lim="800000"/>
            <a:headEnd type="none" w="med" len="lg"/>
            <a:tailEnd type="none" w="med" len="lg"/>
          </a:ln>
        </p:spPr>
        <p:txBody>
          <a:bodyPr wrap="none">
            <a:spAutoFit/>
          </a:bodyPr>
          <a:lstStyle/>
          <a:p>
            <a:r>
              <a:rPr kumimoji="1" lang="zh-CN" altLang="en-US" sz="2400" dirty="0">
                <a:latin typeface="Times New Roman" pitchFamily="18" charset="0"/>
                <a:ea typeface="黑体" pitchFamily="49" charset="-122"/>
              </a:rPr>
              <a:t>交换原语</a:t>
            </a:r>
          </a:p>
        </p:txBody>
      </p:sp>
      <p:sp>
        <p:nvSpPr>
          <p:cNvPr id="750603" name="AutoShape 42"/>
          <p:cNvSpPr>
            <a:spLocks noChangeArrowheads="1"/>
          </p:cNvSpPr>
          <p:nvPr/>
        </p:nvSpPr>
        <p:spPr bwMode="auto">
          <a:xfrm>
            <a:off x="2473325" y="2062148"/>
            <a:ext cx="158750" cy="1430337"/>
          </a:xfrm>
          <a:prstGeom prst="upDownArrow">
            <a:avLst>
              <a:gd name="adj1" fmla="val 50000"/>
              <a:gd name="adj2" fmla="val 180200"/>
            </a:avLst>
          </a:prstGeom>
          <a:solidFill>
            <a:schemeClr val="bg1"/>
          </a:solidFill>
          <a:ln w="12700">
            <a:solidFill>
              <a:schemeClr val="tx1"/>
            </a:solidFill>
            <a:miter lim="800000"/>
            <a:headEnd type="none" w="med" len="lg"/>
            <a:tailEnd type="none" w="med" len="lg"/>
          </a:ln>
        </p:spPr>
        <p:txBody>
          <a:bodyPr vert="eaVert" wrap="none" anchor="ctr"/>
          <a:lstStyle/>
          <a:p>
            <a:endParaRPr lang="zh-CN" altLang="zh-CN"/>
          </a:p>
        </p:txBody>
      </p:sp>
      <p:sp>
        <p:nvSpPr>
          <p:cNvPr id="750604" name="Rectangle 43"/>
          <p:cNvSpPr>
            <a:spLocks noChangeArrowheads="1"/>
          </p:cNvSpPr>
          <p:nvPr/>
        </p:nvSpPr>
        <p:spPr bwMode="auto">
          <a:xfrm>
            <a:off x="6311900" y="3513123"/>
            <a:ext cx="236538" cy="254000"/>
          </a:xfrm>
          <a:prstGeom prst="rect">
            <a:avLst/>
          </a:prstGeom>
          <a:solidFill>
            <a:srgbClr val="CC0000"/>
          </a:solidFill>
          <a:ln w="19050">
            <a:solidFill>
              <a:srgbClr val="CC0000"/>
            </a:solidFill>
            <a:miter lim="800000"/>
            <a:headEnd/>
            <a:tailEnd/>
          </a:ln>
        </p:spPr>
        <p:txBody>
          <a:bodyPr wrap="none" anchor="ctr"/>
          <a:lstStyle/>
          <a:p>
            <a:endParaRPr lang="zh-CN" altLang="zh-CN"/>
          </a:p>
        </p:txBody>
      </p:sp>
      <p:sp>
        <p:nvSpPr>
          <p:cNvPr id="750605" name="AutoShape 44"/>
          <p:cNvSpPr>
            <a:spLocks noChangeArrowheads="1"/>
          </p:cNvSpPr>
          <p:nvPr/>
        </p:nvSpPr>
        <p:spPr bwMode="auto">
          <a:xfrm>
            <a:off x="6351588" y="2062148"/>
            <a:ext cx="158750" cy="1430337"/>
          </a:xfrm>
          <a:prstGeom prst="upDownArrow">
            <a:avLst>
              <a:gd name="adj1" fmla="val 50000"/>
              <a:gd name="adj2" fmla="val 180200"/>
            </a:avLst>
          </a:prstGeom>
          <a:solidFill>
            <a:schemeClr val="bg1"/>
          </a:solidFill>
          <a:ln w="12700">
            <a:solidFill>
              <a:schemeClr val="tx1"/>
            </a:solidFill>
            <a:miter lim="800000"/>
            <a:headEnd type="none" w="med" len="lg"/>
            <a:tailEnd type="none" w="med" len="lg"/>
          </a:ln>
        </p:spPr>
        <p:txBody>
          <a:bodyPr vert="eaVert" wrap="none" anchor="ctr"/>
          <a:lstStyle/>
          <a:p>
            <a:endParaRPr lang="zh-CN" altLang="zh-CN"/>
          </a:p>
        </p:txBody>
      </p:sp>
      <p:sp>
        <p:nvSpPr>
          <p:cNvPr id="750606" name="Text Box 45"/>
          <p:cNvSpPr txBox="1">
            <a:spLocks noChangeArrowheads="1"/>
          </p:cNvSpPr>
          <p:nvPr/>
        </p:nvSpPr>
        <p:spPr bwMode="auto">
          <a:xfrm>
            <a:off x="4932363" y="2078023"/>
            <a:ext cx="1403350" cy="457200"/>
          </a:xfrm>
          <a:prstGeom prst="rect">
            <a:avLst/>
          </a:prstGeom>
          <a:noFill/>
          <a:ln w="28575">
            <a:noFill/>
            <a:prstDash val="dash"/>
            <a:miter lim="800000"/>
            <a:headEnd type="none" w="med" len="lg"/>
            <a:tailEnd type="none" w="med" len="lg"/>
          </a:ln>
        </p:spPr>
        <p:txBody>
          <a:bodyPr wrap="none">
            <a:spAutoFit/>
          </a:bodyPr>
          <a:lstStyle/>
          <a:p>
            <a:r>
              <a:rPr kumimoji="1" lang="zh-CN" altLang="en-US" sz="2400" dirty="0">
                <a:latin typeface="Times New Roman" pitchFamily="18" charset="0"/>
                <a:ea typeface="黑体" pitchFamily="49" charset="-122"/>
              </a:rPr>
              <a:t>交换原语</a:t>
            </a:r>
          </a:p>
        </p:txBody>
      </p:sp>
      <p:sp>
        <p:nvSpPr>
          <p:cNvPr id="169006" name="Rectangle 46"/>
          <p:cNvSpPr>
            <a:spLocks noChangeArrowheads="1"/>
          </p:cNvSpPr>
          <p:nvPr/>
        </p:nvSpPr>
        <p:spPr bwMode="auto">
          <a:xfrm>
            <a:off x="1843088" y="1533510"/>
            <a:ext cx="1412875" cy="525463"/>
          </a:xfrm>
          <a:prstGeom prst="rect">
            <a:avLst/>
          </a:prstGeom>
          <a:solidFill>
            <a:srgbClr val="CCECFF"/>
          </a:solidFill>
          <a:ln w="12700">
            <a:solidFill>
              <a:schemeClr val="tx1"/>
            </a:solidFill>
            <a:miter lim="800000"/>
            <a:headEnd/>
            <a:tailEnd/>
          </a:ln>
          <a:effectLst>
            <a:outerShdw dist="45791" dir="2021404" algn="ctr" rotWithShape="0">
              <a:schemeClr val="bg2"/>
            </a:outerShdw>
          </a:effectLst>
        </p:spPr>
        <p:txBody>
          <a:bodyPr wrap="none" anchor="ctr"/>
          <a:lstStyle/>
          <a:p>
            <a:pPr algn="ctr">
              <a:defRPr/>
            </a:pPr>
            <a:endParaRPr kumimoji="1" lang="zh-CN" altLang="zh-CN" sz="2000">
              <a:latin typeface="Times New Roman" pitchFamily="18" charset="0"/>
            </a:endParaRPr>
          </a:p>
        </p:txBody>
      </p:sp>
      <p:sp>
        <p:nvSpPr>
          <p:cNvPr id="750608" name="Text Box 47"/>
          <p:cNvSpPr txBox="1">
            <a:spLocks noChangeArrowheads="1"/>
          </p:cNvSpPr>
          <p:nvPr/>
        </p:nvSpPr>
        <p:spPr bwMode="auto">
          <a:xfrm>
            <a:off x="1881188" y="1606535"/>
            <a:ext cx="1384300" cy="396875"/>
          </a:xfrm>
          <a:prstGeom prst="rect">
            <a:avLst/>
          </a:prstGeom>
          <a:solidFill>
            <a:srgbClr val="CCECFF"/>
          </a:solidFill>
          <a:ln w="28575">
            <a:noFill/>
            <a:prstDash val="dash"/>
            <a:miter lim="800000"/>
            <a:headEnd type="none" w="med" len="lg"/>
            <a:tailEnd type="none" w="med" len="lg"/>
          </a:ln>
        </p:spPr>
        <p:txBody>
          <a:bodyPr wrap="none">
            <a:spAutoFit/>
          </a:bodyPr>
          <a:lstStyle/>
          <a:p>
            <a:r>
              <a:rPr kumimoji="1" lang="zh-CN" altLang="en-US" sz="2000" dirty="0">
                <a:latin typeface="Times New Roman" pitchFamily="18" charset="0"/>
              </a:rPr>
              <a:t>实体</a:t>
            </a:r>
            <a:r>
              <a:rPr kumimoji="1" lang="en-US" altLang="zh-CN" sz="2000" dirty="0">
                <a:latin typeface="Times New Roman" pitchFamily="18" charset="0"/>
              </a:rPr>
              <a:t>(n + 1)</a:t>
            </a:r>
          </a:p>
        </p:txBody>
      </p:sp>
      <p:sp>
        <p:nvSpPr>
          <p:cNvPr id="750609" name="Text Box 48"/>
          <p:cNvSpPr txBox="1">
            <a:spLocks noChangeArrowheads="1"/>
          </p:cNvSpPr>
          <p:nvPr/>
        </p:nvSpPr>
        <p:spPr bwMode="auto">
          <a:xfrm>
            <a:off x="34925" y="3821098"/>
            <a:ext cx="1708150" cy="457200"/>
          </a:xfrm>
          <a:prstGeom prst="rect">
            <a:avLst/>
          </a:prstGeom>
          <a:noFill/>
          <a:ln w="28575">
            <a:noFill/>
            <a:prstDash val="dash"/>
            <a:miter lim="800000"/>
            <a:headEnd type="none" w="med" len="lg"/>
            <a:tailEnd type="none" w="med" len="lg"/>
          </a:ln>
        </p:spPr>
        <p:txBody>
          <a:bodyPr wrap="none">
            <a:spAutoFit/>
          </a:bodyPr>
          <a:lstStyle/>
          <a:p>
            <a:r>
              <a:rPr kumimoji="1" lang="zh-CN" altLang="en-US" sz="2400">
                <a:latin typeface="Times New Roman" pitchFamily="18" charset="0"/>
                <a:ea typeface="黑体" pitchFamily="49" charset="-122"/>
              </a:rPr>
              <a:t>服务提供者</a:t>
            </a:r>
          </a:p>
        </p:txBody>
      </p:sp>
      <p:sp>
        <p:nvSpPr>
          <p:cNvPr id="750610" name="Line 49"/>
          <p:cNvSpPr>
            <a:spLocks noChangeShapeType="1"/>
          </p:cNvSpPr>
          <p:nvPr/>
        </p:nvSpPr>
        <p:spPr bwMode="auto">
          <a:xfrm>
            <a:off x="1009650" y="2754298"/>
            <a:ext cx="7637463" cy="0"/>
          </a:xfrm>
          <a:prstGeom prst="line">
            <a:avLst/>
          </a:prstGeom>
          <a:noFill/>
          <a:ln w="12700">
            <a:solidFill>
              <a:schemeClr val="tx1"/>
            </a:solidFill>
            <a:prstDash val="dash"/>
            <a:round/>
            <a:headEnd type="none" w="med" len="lg"/>
            <a:tailEnd type="none" w="med" len="lg"/>
          </a:ln>
        </p:spPr>
        <p:txBody>
          <a:bodyPr/>
          <a:lstStyle/>
          <a:p>
            <a:endParaRPr lang="zh-CN" altLang="en-US"/>
          </a:p>
        </p:txBody>
      </p:sp>
      <p:sp>
        <p:nvSpPr>
          <p:cNvPr id="750611" name="Text Box 50"/>
          <p:cNvSpPr txBox="1">
            <a:spLocks noChangeArrowheads="1"/>
          </p:cNvSpPr>
          <p:nvPr/>
        </p:nvSpPr>
        <p:spPr bwMode="auto">
          <a:xfrm>
            <a:off x="7812088" y="3451210"/>
            <a:ext cx="1131887" cy="457200"/>
          </a:xfrm>
          <a:prstGeom prst="rect">
            <a:avLst/>
          </a:prstGeom>
          <a:solidFill>
            <a:schemeClr val="bg1"/>
          </a:solidFill>
          <a:ln w="28575">
            <a:noFill/>
            <a:prstDash val="dash"/>
            <a:miter lim="800000"/>
            <a:headEnd type="none" w="med" len="lg"/>
            <a:tailEnd type="none" w="med" len="lg"/>
          </a:ln>
        </p:spPr>
        <p:txBody>
          <a:bodyPr wrap="none">
            <a:spAutoFit/>
          </a:bodyPr>
          <a:lstStyle/>
          <a:p>
            <a:r>
              <a:rPr kumimoji="1" lang="zh-CN" altLang="en-US" sz="2400" dirty="0">
                <a:ea typeface="黑体" pitchFamily="49" charset="-122"/>
              </a:rPr>
              <a:t>第 </a:t>
            </a:r>
            <a:r>
              <a:rPr kumimoji="1" lang="en-US" altLang="zh-CN" sz="2400" dirty="0">
                <a:ea typeface="黑体" pitchFamily="49" charset="-122"/>
              </a:rPr>
              <a:t>n </a:t>
            </a:r>
            <a:r>
              <a:rPr kumimoji="1" lang="zh-CN" altLang="en-US" sz="2400" dirty="0">
                <a:ea typeface="黑体" pitchFamily="49" charset="-122"/>
              </a:rPr>
              <a:t>层</a:t>
            </a:r>
          </a:p>
        </p:txBody>
      </p:sp>
      <p:sp>
        <p:nvSpPr>
          <p:cNvPr id="750612" name="Text Box 51"/>
          <p:cNvSpPr txBox="1">
            <a:spLocks noChangeArrowheads="1"/>
          </p:cNvSpPr>
          <p:nvPr/>
        </p:nvSpPr>
        <p:spPr bwMode="auto">
          <a:xfrm>
            <a:off x="7436716" y="1793860"/>
            <a:ext cx="1647825" cy="457200"/>
          </a:xfrm>
          <a:prstGeom prst="rect">
            <a:avLst/>
          </a:prstGeom>
          <a:solidFill>
            <a:schemeClr val="bg1"/>
          </a:solidFill>
          <a:ln w="28575">
            <a:noFill/>
            <a:prstDash val="dash"/>
            <a:miter lim="800000"/>
            <a:headEnd type="none" w="med" len="lg"/>
            <a:tailEnd type="none" w="med" len="lg"/>
          </a:ln>
        </p:spPr>
        <p:txBody>
          <a:bodyPr wrap="none">
            <a:spAutoFit/>
          </a:bodyPr>
          <a:lstStyle/>
          <a:p>
            <a:r>
              <a:rPr kumimoji="1" lang="zh-CN" altLang="en-US" sz="2400" dirty="0">
                <a:ea typeface="黑体" pitchFamily="49" charset="-122"/>
              </a:rPr>
              <a:t>第 </a:t>
            </a:r>
            <a:r>
              <a:rPr kumimoji="1" lang="en-US" altLang="zh-CN" sz="2400" dirty="0">
                <a:ea typeface="黑体" pitchFamily="49" charset="-122"/>
              </a:rPr>
              <a:t>n + 1 </a:t>
            </a:r>
            <a:r>
              <a:rPr kumimoji="1" lang="zh-CN" altLang="en-US" sz="2400" dirty="0">
                <a:ea typeface="黑体" pitchFamily="49" charset="-122"/>
              </a:rPr>
              <a:t>层</a:t>
            </a:r>
          </a:p>
        </p:txBody>
      </p:sp>
      <p:sp>
        <p:nvSpPr>
          <p:cNvPr id="169012" name="Rectangle 52"/>
          <p:cNvSpPr>
            <a:spLocks noChangeArrowheads="1"/>
          </p:cNvSpPr>
          <p:nvPr/>
        </p:nvSpPr>
        <p:spPr bwMode="auto">
          <a:xfrm>
            <a:off x="5735638" y="1533510"/>
            <a:ext cx="1411287" cy="525463"/>
          </a:xfrm>
          <a:prstGeom prst="rect">
            <a:avLst/>
          </a:prstGeom>
          <a:solidFill>
            <a:srgbClr val="CCECFF"/>
          </a:solidFill>
          <a:ln w="12700">
            <a:solidFill>
              <a:schemeClr val="tx1"/>
            </a:solidFill>
            <a:miter lim="800000"/>
            <a:headEnd/>
            <a:tailEnd/>
          </a:ln>
          <a:effectLst>
            <a:outerShdw dist="45791" dir="2021404" algn="ctr" rotWithShape="0">
              <a:schemeClr val="bg2"/>
            </a:outerShdw>
          </a:effectLst>
        </p:spPr>
        <p:txBody>
          <a:bodyPr wrap="none" anchor="ctr"/>
          <a:lstStyle/>
          <a:p>
            <a:pPr algn="ctr">
              <a:defRPr/>
            </a:pPr>
            <a:endParaRPr kumimoji="1" lang="zh-CN" altLang="zh-CN" sz="2000">
              <a:latin typeface="Times New Roman" pitchFamily="18" charset="0"/>
            </a:endParaRPr>
          </a:p>
        </p:txBody>
      </p:sp>
      <p:sp>
        <p:nvSpPr>
          <p:cNvPr id="750614" name="Text Box 53"/>
          <p:cNvSpPr txBox="1">
            <a:spLocks noChangeArrowheads="1"/>
          </p:cNvSpPr>
          <p:nvPr/>
        </p:nvSpPr>
        <p:spPr bwMode="auto">
          <a:xfrm>
            <a:off x="5775325" y="1604948"/>
            <a:ext cx="1384300" cy="396875"/>
          </a:xfrm>
          <a:prstGeom prst="rect">
            <a:avLst/>
          </a:prstGeom>
          <a:solidFill>
            <a:srgbClr val="CCECFF"/>
          </a:solidFill>
          <a:ln w="28575">
            <a:noFill/>
            <a:prstDash val="dash"/>
            <a:miter lim="800000"/>
            <a:headEnd type="none" w="med" len="lg"/>
            <a:tailEnd type="none" w="med" len="lg"/>
          </a:ln>
        </p:spPr>
        <p:txBody>
          <a:bodyPr wrap="none">
            <a:spAutoFit/>
          </a:bodyPr>
          <a:lstStyle/>
          <a:p>
            <a:r>
              <a:rPr kumimoji="1" lang="zh-CN" altLang="en-US" sz="2000" dirty="0">
                <a:latin typeface="Times New Roman" pitchFamily="18" charset="0"/>
              </a:rPr>
              <a:t>实体</a:t>
            </a:r>
            <a:r>
              <a:rPr kumimoji="1" lang="en-US" altLang="zh-CN" sz="2000" dirty="0">
                <a:latin typeface="Times New Roman" pitchFamily="18" charset="0"/>
              </a:rPr>
              <a:t>(n + 1)</a:t>
            </a:r>
          </a:p>
        </p:txBody>
      </p:sp>
      <p:sp>
        <p:nvSpPr>
          <p:cNvPr id="750615" name="Text Box 54"/>
          <p:cNvSpPr txBox="1">
            <a:spLocks noChangeArrowheads="1"/>
          </p:cNvSpPr>
          <p:nvPr/>
        </p:nvSpPr>
        <p:spPr bwMode="auto">
          <a:xfrm>
            <a:off x="6378575" y="1357298"/>
            <a:ext cx="184150" cy="579437"/>
          </a:xfrm>
          <a:prstGeom prst="rect">
            <a:avLst/>
          </a:prstGeom>
          <a:noFill/>
          <a:ln w="28575">
            <a:noFill/>
            <a:prstDash val="dash"/>
            <a:miter lim="800000"/>
            <a:headEnd type="none" w="med" len="lg"/>
            <a:tailEnd type="none" w="med" len="lg"/>
          </a:ln>
        </p:spPr>
        <p:txBody>
          <a:bodyPr wrap="none">
            <a:spAutoFit/>
          </a:bodyPr>
          <a:lstStyle/>
          <a:p>
            <a:endParaRPr kumimoji="1" lang="zh-CN" altLang="zh-CN" sz="3200">
              <a:latin typeface="Times New Roman" pitchFamily="18" charset="0"/>
            </a:endParaRPr>
          </a:p>
        </p:txBody>
      </p:sp>
      <p:sp>
        <p:nvSpPr>
          <p:cNvPr id="750616" name="Text Box 55"/>
          <p:cNvSpPr txBox="1">
            <a:spLocks noChangeArrowheads="1"/>
          </p:cNvSpPr>
          <p:nvPr/>
        </p:nvSpPr>
        <p:spPr bwMode="auto">
          <a:xfrm>
            <a:off x="249293" y="1574785"/>
            <a:ext cx="1403350" cy="457200"/>
          </a:xfrm>
          <a:prstGeom prst="rect">
            <a:avLst/>
          </a:prstGeom>
          <a:noFill/>
          <a:ln w="28575">
            <a:noFill/>
            <a:prstDash val="dash"/>
            <a:miter lim="800000"/>
            <a:headEnd type="none" w="med" len="lg"/>
            <a:tailEnd type="none" w="med" len="lg"/>
          </a:ln>
        </p:spPr>
        <p:txBody>
          <a:bodyPr wrap="none">
            <a:spAutoFit/>
          </a:bodyPr>
          <a:lstStyle/>
          <a:p>
            <a:r>
              <a:rPr kumimoji="1" lang="zh-CN" altLang="en-US" sz="2400" dirty="0">
                <a:latin typeface="Times New Roman" pitchFamily="18" charset="0"/>
                <a:ea typeface="黑体" pitchFamily="49" charset="-122"/>
              </a:rPr>
              <a:t>服务用户</a:t>
            </a:r>
          </a:p>
        </p:txBody>
      </p:sp>
      <p:sp>
        <p:nvSpPr>
          <p:cNvPr id="169016" name="Rectangle 56"/>
          <p:cNvSpPr>
            <a:spLocks noChangeArrowheads="1"/>
          </p:cNvSpPr>
          <p:nvPr/>
        </p:nvSpPr>
        <p:spPr bwMode="auto">
          <a:xfrm>
            <a:off x="1843088" y="3760773"/>
            <a:ext cx="1412875" cy="523875"/>
          </a:xfrm>
          <a:prstGeom prst="rect">
            <a:avLst/>
          </a:prstGeom>
          <a:solidFill>
            <a:srgbClr val="CCECFF"/>
          </a:solidFill>
          <a:ln w="12700">
            <a:solidFill>
              <a:schemeClr val="tx1"/>
            </a:solidFill>
            <a:miter lim="800000"/>
            <a:headEnd/>
            <a:tailEnd/>
          </a:ln>
          <a:effectLst>
            <a:outerShdw dist="45791" dir="2021404" algn="ctr" rotWithShape="0">
              <a:schemeClr val="bg2"/>
            </a:outerShdw>
          </a:effectLst>
        </p:spPr>
        <p:txBody>
          <a:bodyPr wrap="none" anchor="ctr"/>
          <a:lstStyle/>
          <a:p>
            <a:pPr algn="ctr">
              <a:defRPr/>
            </a:pPr>
            <a:endParaRPr kumimoji="1" lang="zh-CN" altLang="zh-CN" sz="2000">
              <a:latin typeface="Times New Roman" pitchFamily="18" charset="0"/>
            </a:endParaRPr>
          </a:p>
        </p:txBody>
      </p:sp>
      <p:sp>
        <p:nvSpPr>
          <p:cNvPr id="169017" name="Rectangle 57"/>
          <p:cNvSpPr>
            <a:spLocks noChangeArrowheads="1"/>
          </p:cNvSpPr>
          <p:nvPr/>
        </p:nvSpPr>
        <p:spPr bwMode="auto">
          <a:xfrm>
            <a:off x="5708650" y="3760773"/>
            <a:ext cx="1412875" cy="523875"/>
          </a:xfrm>
          <a:prstGeom prst="rect">
            <a:avLst/>
          </a:prstGeom>
          <a:solidFill>
            <a:srgbClr val="CCECFF"/>
          </a:solidFill>
          <a:ln w="12700">
            <a:solidFill>
              <a:schemeClr val="tx1"/>
            </a:solidFill>
            <a:miter lim="800000"/>
            <a:headEnd/>
            <a:tailEnd/>
          </a:ln>
          <a:effectLst>
            <a:outerShdw dist="45791" dir="2021404" algn="ctr" rotWithShape="0">
              <a:schemeClr val="bg2"/>
            </a:outerShdw>
          </a:effectLst>
        </p:spPr>
        <p:txBody>
          <a:bodyPr wrap="none" anchor="ctr"/>
          <a:lstStyle/>
          <a:p>
            <a:pPr algn="ctr">
              <a:defRPr/>
            </a:pPr>
            <a:endParaRPr kumimoji="1" lang="zh-CN" altLang="zh-CN" sz="2000">
              <a:latin typeface="Times New Roman" pitchFamily="18" charset="0"/>
            </a:endParaRPr>
          </a:p>
        </p:txBody>
      </p:sp>
      <p:sp>
        <p:nvSpPr>
          <p:cNvPr id="750619" name="Text Box 58"/>
          <p:cNvSpPr txBox="1">
            <a:spLocks noChangeArrowheads="1"/>
          </p:cNvSpPr>
          <p:nvPr/>
        </p:nvSpPr>
        <p:spPr bwMode="auto">
          <a:xfrm>
            <a:off x="1979613" y="3802048"/>
            <a:ext cx="987425" cy="396875"/>
          </a:xfrm>
          <a:prstGeom prst="rect">
            <a:avLst/>
          </a:prstGeom>
          <a:noFill/>
          <a:ln w="28575">
            <a:noFill/>
            <a:prstDash val="dash"/>
            <a:miter lim="800000"/>
            <a:headEnd type="none" w="med" len="lg"/>
            <a:tailEnd type="none" w="med" len="lg"/>
          </a:ln>
        </p:spPr>
        <p:txBody>
          <a:bodyPr wrap="none">
            <a:spAutoFit/>
          </a:bodyPr>
          <a:lstStyle/>
          <a:p>
            <a:r>
              <a:rPr kumimoji="1" lang="zh-CN" altLang="en-US" sz="2000" dirty="0">
                <a:latin typeface="Times New Roman" pitchFamily="18" charset="0"/>
              </a:rPr>
              <a:t>实体</a:t>
            </a:r>
            <a:r>
              <a:rPr kumimoji="1" lang="en-US" altLang="zh-CN" sz="2000" dirty="0">
                <a:latin typeface="Times New Roman" pitchFamily="18" charset="0"/>
              </a:rPr>
              <a:t>(n)</a:t>
            </a:r>
          </a:p>
        </p:txBody>
      </p:sp>
      <p:sp>
        <p:nvSpPr>
          <p:cNvPr id="750620" name="Text Box 59"/>
          <p:cNvSpPr txBox="1">
            <a:spLocks noChangeArrowheads="1"/>
          </p:cNvSpPr>
          <p:nvPr/>
        </p:nvSpPr>
        <p:spPr bwMode="auto">
          <a:xfrm>
            <a:off x="5919788" y="3802048"/>
            <a:ext cx="987425" cy="396875"/>
          </a:xfrm>
          <a:prstGeom prst="rect">
            <a:avLst/>
          </a:prstGeom>
          <a:solidFill>
            <a:srgbClr val="CCECFF"/>
          </a:solidFill>
          <a:ln w="28575">
            <a:noFill/>
            <a:prstDash val="dash"/>
            <a:miter lim="800000"/>
            <a:headEnd type="none" w="med" len="lg"/>
            <a:tailEnd type="none" w="med" len="lg"/>
          </a:ln>
        </p:spPr>
        <p:txBody>
          <a:bodyPr wrap="none">
            <a:spAutoFit/>
          </a:bodyPr>
          <a:lstStyle/>
          <a:p>
            <a:r>
              <a:rPr kumimoji="1" lang="zh-CN" altLang="en-US" sz="2000" dirty="0">
                <a:latin typeface="Times New Roman" pitchFamily="18" charset="0"/>
              </a:rPr>
              <a:t>实体</a:t>
            </a:r>
            <a:r>
              <a:rPr kumimoji="1" lang="en-US" altLang="zh-CN" sz="2000" dirty="0">
                <a:latin typeface="Times New Roman" pitchFamily="18" charset="0"/>
              </a:rPr>
              <a:t>(n)</a:t>
            </a:r>
          </a:p>
        </p:txBody>
      </p:sp>
      <p:sp>
        <p:nvSpPr>
          <p:cNvPr id="750621" name="Line 60"/>
          <p:cNvSpPr>
            <a:spLocks noChangeShapeType="1"/>
          </p:cNvSpPr>
          <p:nvPr/>
        </p:nvSpPr>
        <p:spPr bwMode="auto">
          <a:xfrm>
            <a:off x="3259138" y="4008423"/>
            <a:ext cx="2505075" cy="0"/>
          </a:xfrm>
          <a:prstGeom prst="line">
            <a:avLst/>
          </a:prstGeom>
          <a:noFill/>
          <a:ln w="12700">
            <a:solidFill>
              <a:schemeClr val="tx1"/>
            </a:solidFill>
            <a:prstDash val="dash"/>
            <a:round/>
            <a:headEnd type="triangle" w="med" len="lg"/>
            <a:tailEnd type="triangle" w="med" len="lg"/>
          </a:ln>
        </p:spPr>
        <p:txBody>
          <a:bodyPr wrap="none" anchor="ctr"/>
          <a:lstStyle/>
          <a:p>
            <a:endParaRPr lang="zh-CN" altLang="en-US"/>
          </a:p>
        </p:txBody>
      </p:sp>
      <p:sp>
        <p:nvSpPr>
          <p:cNvPr id="750622" name="Text Box 61"/>
          <p:cNvSpPr txBox="1">
            <a:spLocks noChangeArrowheads="1"/>
          </p:cNvSpPr>
          <p:nvPr/>
        </p:nvSpPr>
        <p:spPr bwMode="auto">
          <a:xfrm>
            <a:off x="3995738" y="3809985"/>
            <a:ext cx="1166812" cy="457200"/>
          </a:xfrm>
          <a:prstGeom prst="rect">
            <a:avLst/>
          </a:prstGeom>
          <a:solidFill>
            <a:schemeClr val="bg1"/>
          </a:solidFill>
          <a:ln w="28575">
            <a:noFill/>
            <a:prstDash val="dash"/>
            <a:miter lim="800000"/>
            <a:headEnd type="none" w="med" len="lg"/>
            <a:tailEnd type="none" w="med" len="lg"/>
          </a:ln>
        </p:spPr>
        <p:txBody>
          <a:bodyPr wrap="none">
            <a:spAutoFit/>
          </a:bodyPr>
          <a:lstStyle/>
          <a:p>
            <a:r>
              <a:rPr kumimoji="1" lang="zh-CN" altLang="en-US" sz="2400" dirty="0">
                <a:ea typeface="黑体" pitchFamily="49" charset="-122"/>
              </a:rPr>
              <a:t>协议</a:t>
            </a:r>
            <a:r>
              <a:rPr kumimoji="1" lang="en-US" altLang="zh-CN" sz="2400" dirty="0">
                <a:ea typeface="黑体" pitchFamily="49" charset="-122"/>
              </a:rPr>
              <a:t>(n)</a:t>
            </a:r>
          </a:p>
        </p:txBody>
      </p:sp>
      <p:sp>
        <p:nvSpPr>
          <p:cNvPr id="750623" name="Rectangle 31"/>
          <p:cNvSpPr>
            <a:spLocks noGrp="1" noChangeArrowheads="1"/>
          </p:cNvSpPr>
          <p:nvPr>
            <p:ph type="title"/>
          </p:nvPr>
        </p:nvSpPr>
        <p:spPr/>
        <p:txBody>
          <a:bodyPr/>
          <a:lstStyle/>
          <a:p>
            <a:r>
              <a:rPr lang="zh-CN" altLang="en-US" dirty="0"/>
              <a:t>实体、协议、服务和服务访问点</a:t>
            </a:r>
            <a:endParaRPr lang="en-US" altLang="zh-CN" dirty="0"/>
          </a:p>
        </p:txBody>
      </p:sp>
      <p:sp>
        <p:nvSpPr>
          <p:cNvPr id="32" name="矩形 31"/>
          <p:cNvSpPr/>
          <p:nvPr/>
        </p:nvSpPr>
        <p:spPr>
          <a:xfrm>
            <a:off x="214282" y="5610541"/>
            <a:ext cx="8643998" cy="446276"/>
          </a:xfrm>
          <a:prstGeom prst="rect">
            <a:avLst/>
          </a:prstGeom>
        </p:spPr>
        <p:txBody>
          <a:bodyPr wrap="square">
            <a:spAutoFit/>
          </a:bodyPr>
          <a:lstStyle/>
          <a:p>
            <a:r>
              <a:rPr lang="zh-CN" altLang="en-US" sz="2300" dirty="0"/>
              <a:t>一般地，把系统态下执行的某些具有特定功能的程序段成为原语。</a:t>
            </a:r>
            <a:endParaRPr lang="zh-CN" altLang="zh-CN" sz="2300"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p:cNvSpPr>
            <a:spLocks noGrp="1" noChangeArrowheads="1"/>
          </p:cNvSpPr>
          <p:nvPr>
            <p:ph type="title" idx="4294967295"/>
          </p:nvPr>
        </p:nvSpPr>
        <p:spPr>
          <a:xfrm>
            <a:off x="1114425" y="214313"/>
            <a:ext cx="7345363" cy="911225"/>
          </a:xfrm>
        </p:spPr>
        <p:txBody>
          <a:bodyPr/>
          <a:lstStyle/>
          <a:p>
            <a:r>
              <a:rPr lang="zh-CN" altLang="en-US"/>
              <a:t>协议很复杂 </a:t>
            </a:r>
          </a:p>
        </p:txBody>
      </p:sp>
      <p:sp>
        <p:nvSpPr>
          <p:cNvPr id="140291" name="Rectangle 3"/>
          <p:cNvSpPr>
            <a:spLocks noGrp="1" noChangeArrowheads="1"/>
          </p:cNvSpPr>
          <p:nvPr>
            <p:ph type="body" idx="4294967295"/>
          </p:nvPr>
        </p:nvSpPr>
        <p:spPr>
          <a:xfrm>
            <a:off x="285720" y="1028700"/>
            <a:ext cx="8572560" cy="5186382"/>
          </a:xfrm>
        </p:spPr>
        <p:txBody>
          <a:bodyPr/>
          <a:lstStyle/>
          <a:p>
            <a:pPr>
              <a:spcBef>
                <a:spcPts val="600"/>
              </a:spcBef>
            </a:pPr>
            <a:r>
              <a:rPr lang="zh-CN" altLang="en-US" dirty="0"/>
              <a:t>协议必须把所有</a:t>
            </a:r>
            <a:r>
              <a:rPr lang="zh-CN" altLang="en-US" dirty="0">
                <a:solidFill>
                  <a:schemeClr val="hlink"/>
                </a:solidFill>
              </a:rPr>
              <a:t>不利的条件</a:t>
            </a:r>
            <a:r>
              <a:rPr lang="zh-CN" altLang="en-US" dirty="0"/>
              <a:t>事先都估计到，而</a:t>
            </a:r>
            <a:r>
              <a:rPr lang="zh-CN" altLang="en-US" dirty="0">
                <a:solidFill>
                  <a:schemeClr val="hlink"/>
                </a:solidFill>
              </a:rPr>
              <a:t>不能假定</a:t>
            </a:r>
            <a:r>
              <a:rPr lang="zh-CN" altLang="en-US" dirty="0"/>
              <a:t>一切都是正常的和非常理想的。 </a:t>
            </a:r>
          </a:p>
          <a:p>
            <a:pPr>
              <a:spcBef>
                <a:spcPts val="600"/>
              </a:spcBef>
            </a:pPr>
            <a:endParaRPr lang="zh-CN" altLang="en-US" dirty="0"/>
          </a:p>
          <a:p>
            <a:pPr>
              <a:spcBef>
                <a:spcPts val="600"/>
              </a:spcBef>
            </a:pPr>
            <a:r>
              <a:rPr lang="zh-CN" altLang="en-US" dirty="0"/>
              <a:t>看一个计算机网络协议是否正确，</a:t>
            </a:r>
            <a:r>
              <a:rPr lang="zh-CN" altLang="en-US" dirty="0">
                <a:solidFill>
                  <a:srgbClr val="FF0000"/>
                </a:solidFill>
              </a:rPr>
              <a:t>不能光看</a:t>
            </a:r>
            <a:r>
              <a:rPr lang="zh-CN" altLang="en-US" dirty="0"/>
              <a:t>在正常情况下是否正确，而且还必须非常仔细地检查这个协议</a:t>
            </a:r>
            <a:r>
              <a:rPr lang="zh-CN" altLang="en-US" dirty="0">
                <a:solidFill>
                  <a:schemeClr val="hlink"/>
                </a:solidFill>
              </a:rPr>
              <a:t>能否应付各种异常情况</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02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build="p"/>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p:cNvSpPr>
            <a:spLocks noGrp="1" noChangeArrowheads="1"/>
          </p:cNvSpPr>
          <p:nvPr>
            <p:ph type="title" idx="4294967295"/>
          </p:nvPr>
        </p:nvSpPr>
        <p:spPr>
          <a:xfrm>
            <a:off x="1114425" y="214313"/>
            <a:ext cx="7345363" cy="766762"/>
          </a:xfrm>
        </p:spPr>
        <p:txBody>
          <a:bodyPr/>
          <a:lstStyle/>
          <a:p>
            <a:r>
              <a:rPr lang="zh-CN" altLang="en-US" dirty="0"/>
              <a:t>著名的协议举例</a:t>
            </a:r>
            <a:r>
              <a:rPr lang="en-US" altLang="zh-CN" dirty="0"/>
              <a:t>【</a:t>
            </a:r>
            <a:r>
              <a:rPr lang="zh-CN" altLang="en-US" dirty="0"/>
              <a:t>例</a:t>
            </a:r>
            <a:r>
              <a:rPr lang="en-US" altLang="zh-CN" dirty="0"/>
              <a:t>1-1】 </a:t>
            </a:r>
          </a:p>
        </p:txBody>
      </p:sp>
      <p:sp>
        <p:nvSpPr>
          <p:cNvPr id="141315" name="Rectangle 3"/>
          <p:cNvSpPr>
            <a:spLocks noGrp="1" noChangeArrowheads="1"/>
          </p:cNvSpPr>
          <p:nvPr>
            <p:ph type="body" idx="4294967295"/>
          </p:nvPr>
        </p:nvSpPr>
        <p:spPr>
          <a:xfrm>
            <a:off x="357158" y="1052513"/>
            <a:ext cx="8501122" cy="5113337"/>
          </a:xfrm>
        </p:spPr>
        <p:txBody>
          <a:bodyPr/>
          <a:lstStyle/>
          <a:p>
            <a:r>
              <a:rPr lang="zh-CN" altLang="en-US" dirty="0"/>
              <a:t>占据东、西两个山顶的蓝军 </a:t>
            </a:r>
            <a:r>
              <a:rPr lang="en-US" altLang="zh-CN" dirty="0"/>
              <a:t>1 </a:t>
            </a:r>
            <a:r>
              <a:rPr lang="zh-CN" altLang="en-US" dirty="0"/>
              <a:t>和蓝军 </a:t>
            </a:r>
            <a:r>
              <a:rPr lang="en-US" altLang="zh-CN" dirty="0"/>
              <a:t>2 </a:t>
            </a:r>
            <a:r>
              <a:rPr lang="zh-CN" altLang="en-US" dirty="0"/>
              <a:t>与驻扎在山谷的白军作战。其力量对比是：单独的蓝军</a:t>
            </a:r>
            <a:r>
              <a:rPr lang="en-US" altLang="zh-CN" dirty="0"/>
              <a:t>1</a:t>
            </a:r>
            <a:r>
              <a:rPr lang="zh-CN" altLang="en-US" dirty="0"/>
              <a:t>或蓝军</a:t>
            </a:r>
            <a:r>
              <a:rPr lang="en-US" altLang="zh-CN" dirty="0"/>
              <a:t>2</a:t>
            </a:r>
            <a:r>
              <a:rPr lang="zh-CN" altLang="en-US" dirty="0"/>
              <a:t>打不过白军，但蓝军 </a:t>
            </a:r>
            <a:r>
              <a:rPr lang="en-US" altLang="zh-CN" dirty="0"/>
              <a:t>1 </a:t>
            </a:r>
            <a:r>
              <a:rPr lang="zh-CN" altLang="en-US" dirty="0"/>
              <a:t>和蓝军 </a:t>
            </a:r>
            <a:r>
              <a:rPr lang="en-US" altLang="zh-CN" dirty="0"/>
              <a:t>2 </a:t>
            </a:r>
            <a:r>
              <a:rPr lang="zh-CN" altLang="en-US" dirty="0"/>
              <a:t>协同作战则可战胜白军。</a:t>
            </a:r>
            <a:endParaRPr lang="en-US" altLang="zh-CN" dirty="0"/>
          </a:p>
          <a:p>
            <a:endParaRPr lang="en-US" altLang="zh-CN" dirty="0"/>
          </a:p>
          <a:p>
            <a:r>
              <a:rPr lang="zh-CN" altLang="en-US" dirty="0"/>
              <a:t>现蓝军 </a:t>
            </a:r>
            <a:r>
              <a:rPr lang="en-US" altLang="zh-CN" dirty="0"/>
              <a:t>1 </a:t>
            </a:r>
            <a:r>
              <a:rPr lang="zh-CN" altLang="en-US" dirty="0"/>
              <a:t>拟于次日正午向白军发起攻击。于是用计算机发送电文给蓝军 </a:t>
            </a:r>
            <a:r>
              <a:rPr lang="en-US" altLang="zh-CN" dirty="0"/>
              <a:t>2</a:t>
            </a:r>
            <a:r>
              <a:rPr lang="zh-CN" altLang="en-US" dirty="0"/>
              <a:t>。</a:t>
            </a:r>
            <a:endParaRPr lang="en-US" altLang="zh-CN" dirty="0"/>
          </a:p>
          <a:p>
            <a:r>
              <a:rPr lang="zh-CN" altLang="en-US" dirty="0"/>
              <a:t>但通信线路很不好，电文出错或丢失的可能性较大</a:t>
            </a:r>
            <a:r>
              <a:rPr lang="en-US" altLang="zh-CN" dirty="0"/>
              <a:t>(</a:t>
            </a:r>
            <a:r>
              <a:rPr lang="zh-CN" altLang="en-US" dirty="0"/>
              <a:t>没有电话可使用</a:t>
            </a:r>
            <a:r>
              <a:rPr lang="en-US" altLang="zh-CN" dirty="0"/>
              <a:t>)</a:t>
            </a:r>
            <a:r>
              <a:rPr lang="zh-CN" altLang="en-US" dirty="0"/>
              <a:t>。因此要求收到电文的友军必须送回一个确认电文。但此确认电文也可能出错或丢失。</a:t>
            </a:r>
            <a:endParaRPr lang="en-US" altLang="zh-CN" dirty="0"/>
          </a:p>
          <a:p>
            <a:endParaRPr lang="en-US" altLang="zh-CN" dirty="0">
              <a:solidFill>
                <a:srgbClr val="FF0000"/>
              </a:solidFill>
            </a:endParaRPr>
          </a:p>
          <a:p>
            <a:r>
              <a:rPr lang="zh-CN" altLang="en-US" dirty="0">
                <a:solidFill>
                  <a:srgbClr val="FF0000"/>
                </a:solidFill>
              </a:rPr>
              <a:t>试问能否设计出一种协议使得蓝军 </a:t>
            </a:r>
            <a:r>
              <a:rPr lang="en-US" altLang="zh-CN" dirty="0">
                <a:solidFill>
                  <a:srgbClr val="FF0000"/>
                </a:solidFill>
              </a:rPr>
              <a:t>1 </a:t>
            </a:r>
            <a:r>
              <a:rPr lang="zh-CN" altLang="en-US" dirty="0">
                <a:solidFill>
                  <a:srgbClr val="FF0000"/>
                </a:solidFill>
              </a:rPr>
              <a:t>和蓝军 </a:t>
            </a:r>
            <a:r>
              <a:rPr lang="en-US" altLang="zh-CN" dirty="0">
                <a:solidFill>
                  <a:srgbClr val="FF0000"/>
                </a:solidFill>
              </a:rPr>
              <a:t>2 </a:t>
            </a:r>
            <a:r>
              <a:rPr lang="zh-CN" altLang="en-US" dirty="0">
                <a:solidFill>
                  <a:srgbClr val="FF0000"/>
                </a:solidFill>
              </a:rPr>
              <a:t>能够实现协同作战，因而一定</a:t>
            </a:r>
            <a:r>
              <a:rPr lang="en-US" altLang="zh-CN" dirty="0">
                <a:solidFill>
                  <a:srgbClr val="FF0000"/>
                </a:solidFill>
              </a:rPr>
              <a:t>(</a:t>
            </a:r>
            <a:r>
              <a:rPr lang="zh-CN" altLang="en-US" dirty="0">
                <a:solidFill>
                  <a:srgbClr val="FF0000"/>
                </a:solidFill>
              </a:rPr>
              <a:t>即 </a:t>
            </a:r>
            <a:r>
              <a:rPr lang="en-US" altLang="zh-CN" dirty="0">
                <a:solidFill>
                  <a:srgbClr val="FF0000"/>
                </a:solidFill>
              </a:rPr>
              <a:t>100 %</a:t>
            </a:r>
            <a:r>
              <a:rPr lang="zh-CN" altLang="en-US" dirty="0">
                <a:solidFill>
                  <a:srgbClr val="FF0000"/>
                </a:solidFill>
              </a:rPr>
              <a:t>而不是 </a:t>
            </a:r>
            <a:r>
              <a:rPr lang="en-US" altLang="zh-CN" dirty="0">
                <a:solidFill>
                  <a:srgbClr val="FF0000"/>
                </a:solidFill>
              </a:rPr>
              <a:t>99.999…%)</a:t>
            </a:r>
            <a:r>
              <a:rPr lang="zh-CN" altLang="en-US" dirty="0">
                <a:solidFill>
                  <a:srgbClr val="FF0000"/>
                </a:solidFill>
              </a:rPr>
              <a:t>取得胜利？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3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13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13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13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5" grpId="0" build="p"/>
    </p:bldLst>
  </p:timing>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9266" name="Freeform 2"/>
          <p:cNvSpPr>
            <a:spLocks/>
          </p:cNvSpPr>
          <p:nvPr/>
        </p:nvSpPr>
        <p:spPr bwMode="auto">
          <a:xfrm>
            <a:off x="0" y="4276725"/>
            <a:ext cx="8974138" cy="1889125"/>
          </a:xfrm>
          <a:custGeom>
            <a:avLst/>
            <a:gdLst/>
            <a:ahLst/>
            <a:cxnLst>
              <a:cxn ang="0">
                <a:pos x="0" y="1159"/>
              </a:cxn>
              <a:cxn ang="0">
                <a:pos x="928" y="90"/>
              </a:cxn>
              <a:cxn ang="0">
                <a:pos x="1744" y="618"/>
              </a:cxn>
              <a:cxn ang="0">
                <a:pos x="2800" y="1098"/>
              </a:cxn>
              <a:cxn ang="0">
                <a:pos x="3379" y="1127"/>
              </a:cxn>
              <a:cxn ang="0">
                <a:pos x="3808" y="1098"/>
              </a:cxn>
              <a:cxn ang="0">
                <a:pos x="4240" y="666"/>
              </a:cxn>
              <a:cxn ang="0">
                <a:pos x="4558" y="201"/>
              </a:cxn>
              <a:cxn ang="0">
                <a:pos x="4958" y="243"/>
              </a:cxn>
              <a:cxn ang="0">
                <a:pos x="5158" y="727"/>
              </a:cxn>
              <a:cxn ang="0">
                <a:pos x="5316" y="927"/>
              </a:cxn>
              <a:cxn ang="0">
                <a:pos x="5410" y="1033"/>
              </a:cxn>
              <a:cxn ang="0">
                <a:pos x="5653" y="1190"/>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663300"/>
          </a:solidFill>
          <a:ln w="9525">
            <a:solidFill>
              <a:schemeClr val="tx1"/>
            </a:solidFill>
            <a:round/>
            <a:headEnd/>
            <a:tailEnd/>
          </a:ln>
          <a:effectLst/>
        </p:spPr>
        <p:txBody>
          <a:bodyPr wrap="none" anchor="ctr"/>
          <a:lstStyle/>
          <a:p>
            <a:endParaRPr lang="zh-CN" altLang="en-US"/>
          </a:p>
        </p:txBody>
      </p:sp>
      <p:sp>
        <p:nvSpPr>
          <p:cNvPr id="779267" name="Line 3"/>
          <p:cNvSpPr>
            <a:spLocks noChangeShapeType="1"/>
          </p:cNvSpPr>
          <p:nvPr/>
        </p:nvSpPr>
        <p:spPr bwMode="auto">
          <a:xfrm>
            <a:off x="1676400" y="3971925"/>
            <a:ext cx="0" cy="685800"/>
          </a:xfrm>
          <a:prstGeom prst="line">
            <a:avLst/>
          </a:prstGeom>
          <a:noFill/>
          <a:ln w="28575">
            <a:solidFill>
              <a:srgbClr val="000000"/>
            </a:solidFill>
            <a:round/>
            <a:headEnd/>
            <a:tailEnd/>
          </a:ln>
          <a:effectLst/>
        </p:spPr>
        <p:txBody>
          <a:bodyPr wrap="none" anchor="ctr"/>
          <a:lstStyle/>
          <a:p>
            <a:endParaRPr lang="zh-CN" altLang="en-US"/>
          </a:p>
        </p:txBody>
      </p:sp>
      <p:sp>
        <p:nvSpPr>
          <p:cNvPr id="779268" name="AutoShape 4"/>
          <p:cNvSpPr>
            <a:spLocks noChangeArrowheads="1"/>
          </p:cNvSpPr>
          <p:nvPr/>
        </p:nvSpPr>
        <p:spPr bwMode="auto">
          <a:xfrm rot="-252939">
            <a:off x="1524000" y="3438525"/>
            <a:ext cx="838200" cy="533400"/>
          </a:xfrm>
          <a:prstGeom prst="wave">
            <a:avLst>
              <a:gd name="adj1" fmla="val 12500"/>
              <a:gd name="adj2" fmla="val -1639"/>
            </a:avLst>
          </a:prstGeom>
          <a:solidFill>
            <a:srgbClr val="333399"/>
          </a:solidFill>
          <a:ln w="9525">
            <a:noFill/>
            <a:round/>
            <a:headEnd/>
            <a:tailEnd/>
          </a:ln>
          <a:effectLst/>
        </p:spPr>
        <p:txBody>
          <a:bodyPr wrap="none" anchor="ctr"/>
          <a:lstStyle/>
          <a:p>
            <a:endParaRPr lang="zh-CN" altLang="en-US"/>
          </a:p>
        </p:txBody>
      </p:sp>
      <p:sp>
        <p:nvSpPr>
          <p:cNvPr id="779269" name="Line 5"/>
          <p:cNvSpPr>
            <a:spLocks noChangeShapeType="1"/>
          </p:cNvSpPr>
          <p:nvPr/>
        </p:nvSpPr>
        <p:spPr bwMode="auto">
          <a:xfrm>
            <a:off x="7543800" y="4124325"/>
            <a:ext cx="0" cy="685800"/>
          </a:xfrm>
          <a:prstGeom prst="line">
            <a:avLst/>
          </a:prstGeom>
          <a:noFill/>
          <a:ln w="28575">
            <a:solidFill>
              <a:srgbClr val="000000"/>
            </a:solidFill>
            <a:round/>
            <a:headEnd/>
            <a:tailEnd/>
          </a:ln>
          <a:effectLst/>
        </p:spPr>
        <p:txBody>
          <a:bodyPr wrap="none" anchor="ctr"/>
          <a:lstStyle/>
          <a:p>
            <a:endParaRPr lang="zh-CN" altLang="en-US"/>
          </a:p>
        </p:txBody>
      </p:sp>
      <p:sp>
        <p:nvSpPr>
          <p:cNvPr id="779270" name="AutoShape 6"/>
          <p:cNvSpPr>
            <a:spLocks noChangeArrowheads="1"/>
          </p:cNvSpPr>
          <p:nvPr/>
        </p:nvSpPr>
        <p:spPr bwMode="auto">
          <a:xfrm rot="-252939">
            <a:off x="7467600" y="3895725"/>
            <a:ext cx="838200" cy="533400"/>
          </a:xfrm>
          <a:prstGeom prst="wave">
            <a:avLst>
              <a:gd name="adj1" fmla="val 12500"/>
              <a:gd name="adj2" fmla="val -1639"/>
            </a:avLst>
          </a:prstGeom>
          <a:solidFill>
            <a:srgbClr val="333399"/>
          </a:solidFill>
          <a:ln w="9525">
            <a:noFill/>
            <a:round/>
            <a:headEnd/>
            <a:tailEnd/>
          </a:ln>
          <a:effectLst/>
        </p:spPr>
        <p:txBody>
          <a:bodyPr wrap="none" anchor="ctr"/>
          <a:lstStyle/>
          <a:p>
            <a:endParaRPr lang="zh-CN" altLang="en-US"/>
          </a:p>
        </p:txBody>
      </p:sp>
      <p:sp>
        <p:nvSpPr>
          <p:cNvPr id="779271" name="AutoShape 7"/>
          <p:cNvSpPr>
            <a:spLocks noChangeArrowheads="1"/>
          </p:cNvSpPr>
          <p:nvPr/>
        </p:nvSpPr>
        <p:spPr bwMode="auto">
          <a:xfrm rot="-252939">
            <a:off x="4514850" y="4962525"/>
            <a:ext cx="1276350" cy="762000"/>
          </a:xfrm>
          <a:prstGeom prst="wave">
            <a:avLst>
              <a:gd name="adj1" fmla="val 12500"/>
              <a:gd name="adj2" fmla="val -1639"/>
            </a:avLst>
          </a:prstGeom>
          <a:solidFill>
            <a:schemeClr val="bg1"/>
          </a:solidFill>
          <a:ln w="9525">
            <a:solidFill>
              <a:srgbClr val="333399"/>
            </a:solidFill>
            <a:round/>
            <a:headEnd/>
            <a:tailEnd/>
          </a:ln>
          <a:effectLst/>
        </p:spPr>
        <p:txBody>
          <a:bodyPr wrap="none" anchor="ctr"/>
          <a:lstStyle/>
          <a:p>
            <a:endParaRPr lang="zh-CN" altLang="en-US"/>
          </a:p>
        </p:txBody>
      </p:sp>
      <p:sp>
        <p:nvSpPr>
          <p:cNvPr id="779272" name="Line 8"/>
          <p:cNvSpPr>
            <a:spLocks noChangeShapeType="1"/>
          </p:cNvSpPr>
          <p:nvPr/>
        </p:nvSpPr>
        <p:spPr bwMode="auto">
          <a:xfrm>
            <a:off x="4572000" y="5267325"/>
            <a:ext cx="0" cy="862013"/>
          </a:xfrm>
          <a:prstGeom prst="line">
            <a:avLst/>
          </a:prstGeom>
          <a:noFill/>
          <a:ln w="28575">
            <a:solidFill>
              <a:srgbClr val="000000"/>
            </a:solidFill>
            <a:round/>
            <a:headEnd/>
            <a:tailEnd/>
          </a:ln>
          <a:effectLst/>
        </p:spPr>
        <p:txBody>
          <a:bodyPr wrap="none" anchor="ctr"/>
          <a:lstStyle/>
          <a:p>
            <a:endParaRPr lang="zh-CN" altLang="en-US"/>
          </a:p>
        </p:txBody>
      </p:sp>
      <p:grpSp>
        <p:nvGrpSpPr>
          <p:cNvPr id="779273" name="Group 9"/>
          <p:cNvGrpSpPr>
            <a:grpSpLocks/>
          </p:cNvGrpSpPr>
          <p:nvPr/>
        </p:nvGrpSpPr>
        <p:grpSpPr bwMode="auto">
          <a:xfrm>
            <a:off x="762000" y="314325"/>
            <a:ext cx="3505200" cy="914400"/>
            <a:chOff x="912" y="192"/>
            <a:chExt cx="2208" cy="576"/>
          </a:xfrm>
        </p:grpSpPr>
        <p:sp>
          <p:nvSpPr>
            <p:cNvPr id="779274" name="AutoShape 10"/>
            <p:cNvSpPr>
              <a:spLocks noChangeArrowheads="1"/>
            </p:cNvSpPr>
            <p:nvPr/>
          </p:nvSpPr>
          <p:spPr bwMode="auto">
            <a:xfrm>
              <a:off x="912" y="192"/>
              <a:ext cx="2208" cy="576"/>
            </a:xfrm>
            <a:prstGeom prst="rightArrow">
              <a:avLst>
                <a:gd name="adj1" fmla="val 50000"/>
                <a:gd name="adj2" fmla="val 95833"/>
              </a:avLst>
            </a:prstGeom>
            <a:solidFill>
              <a:srgbClr val="009900"/>
            </a:solidFill>
            <a:ln w="9525">
              <a:noFill/>
              <a:miter lim="800000"/>
              <a:headEnd/>
              <a:tailEnd/>
            </a:ln>
            <a:effectLst/>
          </p:spPr>
          <p:txBody>
            <a:bodyPr wrap="none" anchor="ctr"/>
            <a:lstStyle/>
            <a:p>
              <a:endParaRPr lang="zh-CN" altLang="en-US"/>
            </a:p>
          </p:txBody>
        </p:sp>
        <p:sp>
          <p:nvSpPr>
            <p:cNvPr id="779275" name="Text Box 11"/>
            <p:cNvSpPr txBox="1">
              <a:spLocks noChangeArrowheads="1"/>
            </p:cNvSpPr>
            <p:nvPr/>
          </p:nvSpPr>
          <p:spPr bwMode="auto">
            <a:xfrm>
              <a:off x="912" y="336"/>
              <a:ext cx="2036" cy="288"/>
            </a:xfrm>
            <a:prstGeom prst="rect">
              <a:avLst/>
            </a:prstGeom>
            <a:noFill/>
            <a:ln w="9525">
              <a:noFill/>
              <a:miter lim="800000"/>
              <a:headEnd/>
              <a:tailEnd/>
            </a:ln>
            <a:effectLst/>
          </p:spPr>
          <p:txBody>
            <a:bodyPr wrap="none">
              <a:spAutoFit/>
            </a:bodyPr>
            <a:lstStyle/>
            <a:p>
              <a:r>
                <a:rPr kumimoji="1" lang="zh-CN" altLang="en-US" sz="2400">
                  <a:solidFill>
                    <a:srgbClr val="FFFF00"/>
                  </a:solidFill>
                  <a:effectLst>
                    <a:outerShdw blurRad="38100" dist="38100" dir="2700000" algn="tl">
                      <a:srgbClr val="C0C0C0"/>
                    </a:outerShdw>
                  </a:effectLst>
                  <a:latin typeface="Times New Roman" pitchFamily="18" charset="0"/>
                  <a:ea typeface="黑体" pitchFamily="49" charset="-122"/>
                </a:rPr>
                <a:t>明日正午进攻，如何？</a:t>
              </a:r>
            </a:p>
          </p:txBody>
        </p:sp>
      </p:grpSp>
      <p:grpSp>
        <p:nvGrpSpPr>
          <p:cNvPr id="779276" name="Group 12"/>
          <p:cNvGrpSpPr>
            <a:grpSpLocks/>
          </p:cNvGrpSpPr>
          <p:nvPr/>
        </p:nvGrpSpPr>
        <p:grpSpPr bwMode="auto">
          <a:xfrm>
            <a:off x="5257800" y="390525"/>
            <a:ext cx="3505200" cy="914400"/>
            <a:chOff x="3303" y="672"/>
            <a:chExt cx="2208" cy="576"/>
          </a:xfrm>
        </p:grpSpPr>
        <p:sp>
          <p:nvSpPr>
            <p:cNvPr id="779277" name="AutoShape 13"/>
            <p:cNvSpPr>
              <a:spLocks noChangeArrowheads="1"/>
            </p:cNvSpPr>
            <p:nvPr/>
          </p:nvSpPr>
          <p:spPr bwMode="auto">
            <a:xfrm rot="-10800000">
              <a:off x="3303" y="672"/>
              <a:ext cx="2208" cy="576"/>
            </a:xfrm>
            <a:prstGeom prst="rightArrow">
              <a:avLst>
                <a:gd name="adj1" fmla="val 50000"/>
                <a:gd name="adj2" fmla="val 95833"/>
              </a:avLst>
            </a:prstGeom>
            <a:solidFill>
              <a:srgbClr val="FFFF99"/>
            </a:solidFill>
            <a:ln w="9525">
              <a:solidFill>
                <a:srgbClr val="333399"/>
              </a:solidFill>
              <a:miter lim="800000"/>
              <a:headEnd/>
              <a:tailEnd/>
            </a:ln>
            <a:effectLst/>
          </p:spPr>
          <p:txBody>
            <a:bodyPr wrap="none" anchor="ctr"/>
            <a:lstStyle/>
            <a:p>
              <a:endParaRPr lang="zh-CN" altLang="en-US"/>
            </a:p>
          </p:txBody>
        </p:sp>
        <p:sp>
          <p:nvSpPr>
            <p:cNvPr id="779278" name="Text Box 14"/>
            <p:cNvSpPr txBox="1">
              <a:spLocks noChangeArrowheads="1"/>
            </p:cNvSpPr>
            <p:nvPr/>
          </p:nvSpPr>
          <p:spPr bwMode="auto">
            <a:xfrm>
              <a:off x="3907" y="816"/>
              <a:ext cx="500" cy="288"/>
            </a:xfrm>
            <a:prstGeom prst="rect">
              <a:avLst/>
            </a:prstGeom>
            <a:noFill/>
            <a:ln w="9525">
              <a:noFill/>
              <a:miter lim="800000"/>
              <a:headEnd/>
              <a:tailEnd/>
            </a:ln>
            <a:effectLst/>
          </p:spPr>
          <p:txBody>
            <a:bodyPr wrap="none">
              <a:spAutoFit/>
            </a:bodyPr>
            <a:lstStyle/>
            <a:p>
              <a:r>
                <a:rPr kumimoji="1" lang="zh-CN" altLang="en-US" sz="2400">
                  <a:solidFill>
                    <a:schemeClr val="tx2"/>
                  </a:solidFill>
                  <a:latin typeface="Times New Roman" pitchFamily="18" charset="0"/>
                  <a:ea typeface="黑体" pitchFamily="49" charset="-122"/>
                </a:rPr>
                <a:t>同意</a:t>
              </a:r>
            </a:p>
          </p:txBody>
        </p:sp>
      </p:grpSp>
      <p:grpSp>
        <p:nvGrpSpPr>
          <p:cNvPr id="779279" name="Group 15"/>
          <p:cNvGrpSpPr>
            <a:grpSpLocks/>
          </p:cNvGrpSpPr>
          <p:nvPr/>
        </p:nvGrpSpPr>
        <p:grpSpPr bwMode="auto">
          <a:xfrm>
            <a:off x="685800" y="1457325"/>
            <a:ext cx="3505200" cy="914400"/>
            <a:chOff x="912" y="192"/>
            <a:chExt cx="2208" cy="576"/>
          </a:xfrm>
        </p:grpSpPr>
        <p:sp>
          <p:nvSpPr>
            <p:cNvPr id="779280" name="AutoShape 16"/>
            <p:cNvSpPr>
              <a:spLocks noChangeArrowheads="1"/>
            </p:cNvSpPr>
            <p:nvPr/>
          </p:nvSpPr>
          <p:spPr bwMode="auto">
            <a:xfrm>
              <a:off x="912" y="192"/>
              <a:ext cx="2208" cy="576"/>
            </a:xfrm>
            <a:prstGeom prst="rightArrow">
              <a:avLst>
                <a:gd name="adj1" fmla="val 50000"/>
                <a:gd name="adj2" fmla="val 95833"/>
              </a:avLst>
            </a:prstGeom>
            <a:solidFill>
              <a:srgbClr val="009900"/>
            </a:solidFill>
            <a:ln w="9525">
              <a:noFill/>
              <a:miter lim="800000"/>
              <a:headEnd/>
              <a:tailEnd/>
            </a:ln>
            <a:effectLst/>
          </p:spPr>
          <p:txBody>
            <a:bodyPr wrap="none" anchor="ctr"/>
            <a:lstStyle/>
            <a:p>
              <a:endParaRPr lang="zh-CN" altLang="en-US"/>
            </a:p>
          </p:txBody>
        </p:sp>
        <p:sp>
          <p:nvSpPr>
            <p:cNvPr id="779281" name="Text Box 17"/>
            <p:cNvSpPr txBox="1">
              <a:spLocks noChangeArrowheads="1"/>
            </p:cNvSpPr>
            <p:nvPr/>
          </p:nvSpPr>
          <p:spPr bwMode="auto">
            <a:xfrm>
              <a:off x="912" y="336"/>
              <a:ext cx="1054" cy="288"/>
            </a:xfrm>
            <a:prstGeom prst="rect">
              <a:avLst/>
            </a:prstGeom>
            <a:noFill/>
            <a:ln w="9525">
              <a:noFill/>
              <a:miter lim="800000"/>
              <a:headEnd/>
              <a:tailEnd/>
            </a:ln>
            <a:effectLst/>
          </p:spPr>
          <p:txBody>
            <a:bodyPr wrap="none">
              <a:spAutoFit/>
            </a:bodyPr>
            <a:lstStyle/>
            <a:p>
              <a:r>
                <a:rPr kumimoji="1" lang="zh-CN" altLang="en-US" sz="2400">
                  <a:solidFill>
                    <a:srgbClr val="FFFF00"/>
                  </a:solidFill>
                  <a:effectLst>
                    <a:outerShdw blurRad="38100" dist="38100" dir="2700000" algn="tl">
                      <a:srgbClr val="C0C0C0"/>
                    </a:outerShdw>
                  </a:effectLst>
                  <a:latin typeface="Times New Roman" pitchFamily="18" charset="0"/>
                  <a:ea typeface="黑体" pitchFamily="49" charset="-122"/>
                </a:rPr>
                <a:t>收到“同意”</a:t>
              </a:r>
            </a:p>
          </p:txBody>
        </p:sp>
      </p:grpSp>
      <p:grpSp>
        <p:nvGrpSpPr>
          <p:cNvPr id="779282" name="Group 18"/>
          <p:cNvGrpSpPr>
            <a:grpSpLocks/>
          </p:cNvGrpSpPr>
          <p:nvPr/>
        </p:nvGrpSpPr>
        <p:grpSpPr bwMode="auto">
          <a:xfrm>
            <a:off x="5257800" y="1533525"/>
            <a:ext cx="3505200" cy="914400"/>
            <a:chOff x="3303" y="1536"/>
            <a:chExt cx="2208" cy="576"/>
          </a:xfrm>
        </p:grpSpPr>
        <p:sp>
          <p:nvSpPr>
            <p:cNvPr id="779283" name="AutoShape 19"/>
            <p:cNvSpPr>
              <a:spLocks noChangeArrowheads="1"/>
            </p:cNvSpPr>
            <p:nvPr/>
          </p:nvSpPr>
          <p:spPr bwMode="auto">
            <a:xfrm rot="-10800000">
              <a:off x="3303" y="1536"/>
              <a:ext cx="2208" cy="576"/>
            </a:xfrm>
            <a:prstGeom prst="rightArrow">
              <a:avLst>
                <a:gd name="adj1" fmla="val 50000"/>
                <a:gd name="adj2" fmla="val 95833"/>
              </a:avLst>
            </a:prstGeom>
            <a:solidFill>
              <a:srgbClr val="FFFF99"/>
            </a:solidFill>
            <a:ln w="9525">
              <a:solidFill>
                <a:srgbClr val="333399"/>
              </a:solidFill>
              <a:miter lim="800000"/>
              <a:headEnd/>
              <a:tailEnd/>
            </a:ln>
            <a:effectLst/>
          </p:spPr>
          <p:txBody>
            <a:bodyPr wrap="none" anchor="ctr"/>
            <a:lstStyle/>
            <a:p>
              <a:endParaRPr lang="zh-CN" altLang="en-US"/>
            </a:p>
          </p:txBody>
        </p:sp>
        <p:sp>
          <p:nvSpPr>
            <p:cNvPr id="779284" name="Text Box 20"/>
            <p:cNvSpPr txBox="1">
              <a:spLocks noChangeArrowheads="1"/>
            </p:cNvSpPr>
            <p:nvPr/>
          </p:nvSpPr>
          <p:spPr bwMode="auto">
            <a:xfrm>
              <a:off x="3495" y="1680"/>
              <a:ext cx="1630" cy="288"/>
            </a:xfrm>
            <a:prstGeom prst="rect">
              <a:avLst/>
            </a:prstGeom>
            <a:noFill/>
            <a:ln w="9525">
              <a:noFill/>
              <a:miter lim="800000"/>
              <a:headEnd/>
              <a:tailEnd/>
            </a:ln>
            <a:effectLst/>
          </p:spPr>
          <p:txBody>
            <a:bodyPr wrap="none">
              <a:spAutoFit/>
            </a:bodyPr>
            <a:lstStyle/>
            <a:p>
              <a:r>
                <a:rPr kumimoji="1" lang="zh-CN" altLang="en-US" sz="2400">
                  <a:solidFill>
                    <a:schemeClr val="tx2"/>
                  </a:solidFill>
                  <a:latin typeface="Times New Roman" pitchFamily="18" charset="0"/>
                  <a:ea typeface="黑体" pitchFamily="49" charset="-122"/>
                </a:rPr>
                <a:t>收到</a:t>
              </a:r>
              <a:r>
                <a:rPr kumimoji="1" lang="zh-CN" altLang="en-US" sz="2400">
                  <a:latin typeface="Times New Roman" pitchFamily="18" charset="0"/>
                  <a:ea typeface="黑体" pitchFamily="49" charset="-122"/>
                </a:rPr>
                <a:t>：</a:t>
              </a:r>
              <a:r>
                <a:rPr kumimoji="1" lang="zh-CN" altLang="en-US" sz="2400">
                  <a:solidFill>
                    <a:schemeClr val="tx2"/>
                  </a:solidFill>
                  <a:latin typeface="Times New Roman" pitchFamily="18" charset="0"/>
                  <a:ea typeface="黑体" pitchFamily="49" charset="-122"/>
                </a:rPr>
                <a:t>收到“同意”</a:t>
              </a:r>
              <a:endParaRPr kumimoji="1" lang="zh-CN" altLang="en-US" sz="2400">
                <a:latin typeface="Times New Roman" pitchFamily="18" charset="0"/>
                <a:ea typeface="黑体" pitchFamily="49" charset="-122"/>
              </a:endParaRPr>
            </a:p>
          </p:txBody>
        </p:sp>
      </p:grpSp>
      <p:sp>
        <p:nvSpPr>
          <p:cNvPr id="779285" name="Text Box 21"/>
          <p:cNvSpPr txBox="1">
            <a:spLocks noChangeArrowheads="1"/>
          </p:cNvSpPr>
          <p:nvPr/>
        </p:nvSpPr>
        <p:spPr bwMode="auto">
          <a:xfrm>
            <a:off x="971550" y="2430463"/>
            <a:ext cx="1022350" cy="1098550"/>
          </a:xfrm>
          <a:prstGeom prst="rect">
            <a:avLst/>
          </a:prstGeom>
          <a:noFill/>
          <a:ln w="12700" cap="sq">
            <a:noFill/>
            <a:miter lim="800000"/>
            <a:headEnd type="none" w="sm" len="sm"/>
            <a:tailEnd type="none" w="sm" len="sm"/>
          </a:ln>
          <a:effectLst/>
        </p:spPr>
        <p:txBody>
          <a:bodyPr wrap="none">
            <a:spAutoFit/>
          </a:bodyPr>
          <a:lstStyle/>
          <a:p>
            <a:r>
              <a:rPr kumimoji="1" lang="en-US" altLang="zh-CN" sz="6600" b="1">
                <a:solidFill>
                  <a:schemeClr val="bg2"/>
                </a:solidFill>
                <a:latin typeface="Times New Roman" pitchFamily="18" charset="0"/>
                <a:ea typeface="黑体" pitchFamily="49" charset="-122"/>
              </a:rPr>
              <a:t>…</a:t>
            </a:r>
          </a:p>
        </p:txBody>
      </p:sp>
      <p:sp>
        <p:nvSpPr>
          <p:cNvPr id="779286" name="Text Box 22"/>
          <p:cNvSpPr txBox="1">
            <a:spLocks noChangeArrowheads="1"/>
          </p:cNvSpPr>
          <p:nvPr/>
        </p:nvSpPr>
        <p:spPr bwMode="auto">
          <a:xfrm>
            <a:off x="7005638" y="2873375"/>
            <a:ext cx="1022350" cy="1098550"/>
          </a:xfrm>
          <a:prstGeom prst="rect">
            <a:avLst/>
          </a:prstGeom>
          <a:noFill/>
          <a:ln w="12700" cap="sq">
            <a:noFill/>
            <a:miter lim="800000"/>
            <a:headEnd type="none" w="sm" len="sm"/>
            <a:tailEnd type="none" w="sm" len="sm"/>
          </a:ln>
          <a:effectLst/>
        </p:spPr>
        <p:txBody>
          <a:bodyPr wrap="none">
            <a:spAutoFit/>
          </a:bodyPr>
          <a:lstStyle/>
          <a:p>
            <a:r>
              <a:rPr kumimoji="1" lang="en-US" altLang="zh-CN" sz="6600" b="1">
                <a:solidFill>
                  <a:schemeClr val="bg2"/>
                </a:solidFill>
                <a:latin typeface="Times New Roman" pitchFamily="18" charset="0"/>
                <a:ea typeface="黑体" pitchFamily="49" charset="-122"/>
              </a:rPr>
              <a:t>…</a:t>
            </a:r>
          </a:p>
        </p:txBody>
      </p:sp>
      <p:sp>
        <p:nvSpPr>
          <p:cNvPr id="779287" name="Text Box 23"/>
          <p:cNvSpPr txBox="1">
            <a:spLocks noChangeArrowheads="1"/>
          </p:cNvSpPr>
          <p:nvPr/>
        </p:nvSpPr>
        <p:spPr bwMode="auto">
          <a:xfrm>
            <a:off x="971550" y="2447925"/>
            <a:ext cx="1022350" cy="1098550"/>
          </a:xfrm>
          <a:prstGeom prst="rect">
            <a:avLst/>
          </a:prstGeom>
          <a:noFill/>
          <a:ln w="12700" cap="sq">
            <a:noFill/>
            <a:miter lim="800000"/>
            <a:headEnd type="none" w="sm" len="sm"/>
            <a:tailEnd type="none" w="sm" len="sm"/>
          </a:ln>
          <a:effectLst/>
        </p:spPr>
        <p:txBody>
          <a:bodyPr wrap="none">
            <a:spAutoFit/>
          </a:bodyPr>
          <a:lstStyle/>
          <a:p>
            <a:r>
              <a:rPr kumimoji="1" lang="en-US" altLang="zh-CN" sz="6600" b="1">
                <a:solidFill>
                  <a:schemeClr val="bg2"/>
                </a:solidFill>
                <a:latin typeface="Times New Roman" pitchFamily="18" charset="0"/>
                <a:ea typeface="黑体" pitchFamily="49" charset="-122"/>
              </a:rPr>
              <a:t>…</a:t>
            </a:r>
          </a:p>
        </p:txBody>
      </p:sp>
      <p:sp>
        <p:nvSpPr>
          <p:cNvPr id="779288" name="Text Box 24"/>
          <p:cNvSpPr txBox="1">
            <a:spLocks noChangeArrowheads="1"/>
          </p:cNvSpPr>
          <p:nvPr/>
        </p:nvSpPr>
        <p:spPr bwMode="auto">
          <a:xfrm>
            <a:off x="7005638" y="2890838"/>
            <a:ext cx="1022350" cy="1098550"/>
          </a:xfrm>
          <a:prstGeom prst="rect">
            <a:avLst/>
          </a:prstGeom>
          <a:noFill/>
          <a:ln w="12700" cap="sq">
            <a:noFill/>
            <a:miter lim="800000"/>
            <a:headEnd type="none" w="sm" len="sm"/>
            <a:tailEnd type="none" w="sm" len="sm"/>
          </a:ln>
          <a:effectLst/>
        </p:spPr>
        <p:txBody>
          <a:bodyPr wrap="none">
            <a:spAutoFit/>
          </a:bodyPr>
          <a:lstStyle/>
          <a:p>
            <a:r>
              <a:rPr kumimoji="1" lang="en-US" altLang="zh-CN" sz="6600" b="1">
                <a:solidFill>
                  <a:schemeClr val="bg2"/>
                </a:solidFill>
                <a:latin typeface="Times New Roman" pitchFamily="18" charset="0"/>
                <a:ea typeface="黑体" pitchFamily="49" charset="-122"/>
              </a:rPr>
              <a:t>…</a:t>
            </a:r>
          </a:p>
        </p:txBody>
      </p:sp>
      <p:sp>
        <p:nvSpPr>
          <p:cNvPr id="779289" name="Text Box 25"/>
          <p:cNvSpPr txBox="1">
            <a:spLocks noChangeArrowheads="1"/>
          </p:cNvSpPr>
          <p:nvPr/>
        </p:nvSpPr>
        <p:spPr bwMode="auto">
          <a:xfrm>
            <a:off x="971550" y="2465388"/>
            <a:ext cx="1022350" cy="1098550"/>
          </a:xfrm>
          <a:prstGeom prst="rect">
            <a:avLst/>
          </a:prstGeom>
          <a:noFill/>
          <a:ln w="12700" cap="sq">
            <a:noFill/>
            <a:miter lim="800000"/>
            <a:headEnd type="none" w="sm" len="sm"/>
            <a:tailEnd type="none" w="sm" len="sm"/>
          </a:ln>
          <a:effectLst/>
        </p:spPr>
        <p:txBody>
          <a:bodyPr wrap="none">
            <a:spAutoFit/>
          </a:bodyPr>
          <a:lstStyle/>
          <a:p>
            <a:r>
              <a:rPr kumimoji="1" lang="en-US" altLang="zh-CN" sz="6600" b="1">
                <a:solidFill>
                  <a:schemeClr val="bg2"/>
                </a:solidFill>
                <a:latin typeface="Times New Roman" pitchFamily="18" charset="0"/>
                <a:ea typeface="黑体" pitchFamily="49" charset="-122"/>
              </a:rPr>
              <a:t>…</a:t>
            </a:r>
          </a:p>
        </p:txBody>
      </p:sp>
      <p:sp>
        <p:nvSpPr>
          <p:cNvPr id="779290" name="Text Box 26"/>
          <p:cNvSpPr txBox="1">
            <a:spLocks noChangeArrowheads="1"/>
          </p:cNvSpPr>
          <p:nvPr/>
        </p:nvSpPr>
        <p:spPr bwMode="auto">
          <a:xfrm>
            <a:off x="7005638" y="2908300"/>
            <a:ext cx="1022350" cy="1098550"/>
          </a:xfrm>
          <a:prstGeom prst="rect">
            <a:avLst/>
          </a:prstGeom>
          <a:noFill/>
          <a:ln w="12700" cap="sq">
            <a:noFill/>
            <a:miter lim="800000"/>
            <a:headEnd type="none" w="sm" len="sm"/>
            <a:tailEnd type="none" w="sm" len="sm"/>
          </a:ln>
          <a:effectLst/>
        </p:spPr>
        <p:txBody>
          <a:bodyPr wrap="none">
            <a:spAutoFit/>
          </a:bodyPr>
          <a:lstStyle/>
          <a:p>
            <a:r>
              <a:rPr kumimoji="1" lang="en-US" altLang="zh-CN" sz="6600" b="1">
                <a:solidFill>
                  <a:schemeClr val="bg2"/>
                </a:solidFill>
                <a:latin typeface="Times New Roman" pitchFamily="18" charset="0"/>
                <a:ea typeface="黑体" pitchFamily="49" charset="-122"/>
              </a:rPr>
              <a:t>…</a:t>
            </a:r>
          </a:p>
        </p:txBody>
      </p:sp>
      <p:sp>
        <p:nvSpPr>
          <p:cNvPr id="779291" name="Text Box 27"/>
          <p:cNvSpPr txBox="1">
            <a:spLocks noChangeArrowheads="1"/>
          </p:cNvSpPr>
          <p:nvPr/>
        </p:nvSpPr>
        <p:spPr bwMode="auto">
          <a:xfrm>
            <a:off x="1828800" y="2447925"/>
            <a:ext cx="6280150" cy="823913"/>
          </a:xfrm>
          <a:prstGeom prst="rect">
            <a:avLst/>
          </a:prstGeom>
          <a:solidFill>
            <a:srgbClr val="FF3300"/>
          </a:solidFill>
          <a:ln w="9525">
            <a:noFill/>
            <a:miter lim="800000"/>
            <a:headEnd/>
            <a:tailEnd/>
          </a:ln>
          <a:effectLst/>
        </p:spPr>
        <p:txBody>
          <a:bodyPr wrap="none">
            <a:spAutoFit/>
          </a:bodyPr>
          <a:lstStyle/>
          <a:p>
            <a:r>
              <a:rPr lang="zh-CN" altLang="en-US" sz="4800">
                <a:effectLst>
                  <a:outerShdw blurRad="38100" dist="38100" dir="2700000" algn="tl">
                    <a:srgbClr val="FFFFFF"/>
                  </a:outerShdw>
                </a:effectLst>
                <a:latin typeface="Bookman Old Style" pitchFamily="18" charset="0"/>
                <a:ea typeface="黑体" pitchFamily="49" charset="-122"/>
              </a:rPr>
              <a:t>这样的协议无法实现！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9273"/>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nodeType="afterEffect">
                                  <p:stCondLst>
                                    <p:cond delay="0"/>
                                  </p:stCondLst>
                                  <p:childTnLst>
                                    <p:animMotion origin="layout" path="M 2.77778E-6 -1.11111E-6 L 0.58021 0.00046 " pathEditMode="relative" rAng="0" ptsTypes="AA">
                                      <p:cBhvr>
                                        <p:cTn id="9" dur="5000" fill="hold"/>
                                        <p:tgtEl>
                                          <p:spTgt spid="779273"/>
                                        </p:tgtEl>
                                        <p:attrNameLst>
                                          <p:attrName>ppt_x</p:attrName>
                                          <p:attrName>ppt_y</p:attrName>
                                        </p:attrNameLst>
                                      </p:cBhvr>
                                      <p:rCtr x="290" y="0"/>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79276"/>
                                        </p:tgtEl>
                                        <p:attrNameLst>
                                          <p:attrName>style.visibility</p:attrName>
                                        </p:attrNameLst>
                                      </p:cBhvr>
                                      <p:to>
                                        <p:strVal val="visible"/>
                                      </p:to>
                                    </p:set>
                                  </p:childTnLst>
                                </p:cTn>
                              </p:par>
                            </p:childTnLst>
                          </p:cTn>
                        </p:par>
                        <p:par>
                          <p:cTn id="14" fill="hold">
                            <p:stCondLst>
                              <p:cond delay="0"/>
                            </p:stCondLst>
                            <p:childTnLst>
                              <p:par>
                                <p:cTn id="15" presetID="35" presetClass="path" presetSubtype="0" accel="50000" decel="50000" fill="hold" nodeType="afterEffect">
                                  <p:stCondLst>
                                    <p:cond delay="0"/>
                                  </p:stCondLst>
                                  <p:childTnLst>
                                    <p:animMotion origin="layout" path="M -4.16667E-6 -2.22222E-6 L -0.55642 -0.00578 " pathEditMode="relative" rAng="0" ptsTypes="AA">
                                      <p:cBhvr>
                                        <p:cTn id="16" dur="2000" fill="hold"/>
                                        <p:tgtEl>
                                          <p:spTgt spid="779276"/>
                                        </p:tgtEl>
                                        <p:attrNameLst>
                                          <p:attrName>ppt_x</p:attrName>
                                          <p:attrName>ppt_y</p:attrName>
                                        </p:attrNameLst>
                                      </p:cBhvr>
                                      <p:rCtr x="-278" y="-3"/>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79279"/>
                                        </p:tgtEl>
                                        <p:attrNameLst>
                                          <p:attrName>style.visibility</p:attrName>
                                        </p:attrNameLst>
                                      </p:cBhvr>
                                      <p:to>
                                        <p:strVal val="visible"/>
                                      </p:to>
                                    </p:set>
                                  </p:childTnLst>
                                </p:cTn>
                              </p:par>
                            </p:childTnLst>
                          </p:cTn>
                        </p:par>
                        <p:par>
                          <p:cTn id="21" fill="hold">
                            <p:stCondLst>
                              <p:cond delay="0"/>
                            </p:stCondLst>
                            <p:childTnLst>
                              <p:par>
                                <p:cTn id="22" presetID="63" presetClass="path" presetSubtype="0" accel="50000" decel="50000" fill="hold" nodeType="afterEffect">
                                  <p:stCondLst>
                                    <p:cond delay="0"/>
                                  </p:stCondLst>
                                  <p:childTnLst>
                                    <p:animMotion origin="layout" path="M 2.77778E-6 -2.22222E-6 L 0.58021 -0.00069 " pathEditMode="relative" rAng="0" ptsTypes="AA">
                                      <p:cBhvr>
                                        <p:cTn id="23" dur="5000" fill="hold"/>
                                        <p:tgtEl>
                                          <p:spTgt spid="779279"/>
                                        </p:tgtEl>
                                        <p:attrNameLst>
                                          <p:attrName>ppt_x</p:attrName>
                                          <p:attrName>ppt_y</p:attrName>
                                        </p:attrNameLst>
                                      </p:cBhvr>
                                      <p:rCtr x="290" y="0"/>
                                    </p:animMotion>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79282"/>
                                        </p:tgtEl>
                                        <p:attrNameLst>
                                          <p:attrName>style.visibility</p:attrName>
                                        </p:attrNameLst>
                                      </p:cBhvr>
                                      <p:to>
                                        <p:strVal val="visible"/>
                                      </p:to>
                                    </p:set>
                                  </p:childTnLst>
                                </p:cTn>
                              </p:par>
                            </p:childTnLst>
                          </p:cTn>
                        </p:par>
                        <p:par>
                          <p:cTn id="28" fill="hold">
                            <p:stCondLst>
                              <p:cond delay="0"/>
                            </p:stCondLst>
                            <p:childTnLst>
                              <p:par>
                                <p:cTn id="29" presetID="35" presetClass="path" presetSubtype="0" accel="50000" decel="50000" fill="hold" nodeType="afterEffect">
                                  <p:stCondLst>
                                    <p:cond delay="0"/>
                                  </p:stCondLst>
                                  <p:childTnLst>
                                    <p:animMotion origin="layout" path="M -4.16667E-6 -2.22222E-6 L -0.54861 0.00417 " pathEditMode="relative" rAng="0" ptsTypes="AA">
                                      <p:cBhvr>
                                        <p:cTn id="30" dur="2000" fill="hold"/>
                                        <p:tgtEl>
                                          <p:spTgt spid="779282"/>
                                        </p:tgtEl>
                                        <p:attrNameLst>
                                          <p:attrName>ppt_x</p:attrName>
                                          <p:attrName>ppt_y</p:attrName>
                                        </p:attrNameLst>
                                      </p:cBhvr>
                                      <p:rCtr x="-274" y="2"/>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79285"/>
                                        </p:tgtEl>
                                        <p:attrNameLst>
                                          <p:attrName>style.visibility</p:attrName>
                                        </p:attrNameLst>
                                      </p:cBhvr>
                                      <p:to>
                                        <p:strVal val="visible"/>
                                      </p:to>
                                    </p:set>
                                  </p:childTnLst>
                                </p:cTn>
                              </p:par>
                            </p:childTnLst>
                          </p:cTn>
                        </p:par>
                        <p:par>
                          <p:cTn id="35" fill="hold">
                            <p:stCondLst>
                              <p:cond delay="0"/>
                            </p:stCondLst>
                            <p:childTnLst>
                              <p:par>
                                <p:cTn id="36" presetID="63" presetClass="path" presetSubtype="0" accel="50000" decel="50000" fill="hold" grpId="1" nodeType="afterEffect">
                                  <p:stCondLst>
                                    <p:cond delay="0"/>
                                  </p:stCondLst>
                                  <p:childTnLst>
                                    <p:animMotion origin="layout" path="M -2.77778E-6 1.48148E-6 L 0.7474 0.00023 " pathEditMode="relative" rAng="0" ptsTypes="AA">
                                      <p:cBhvr>
                                        <p:cTn id="37" dur="2000" fill="hold"/>
                                        <p:tgtEl>
                                          <p:spTgt spid="779285"/>
                                        </p:tgtEl>
                                        <p:attrNameLst>
                                          <p:attrName>ppt_x</p:attrName>
                                          <p:attrName>ppt_y</p:attrName>
                                        </p:attrNameLst>
                                      </p:cBhvr>
                                      <p:rCtr x="374" y="0"/>
                                    </p:animMotion>
                                  </p:childTnLst>
                                </p:cTn>
                              </p:par>
                            </p:childTnLst>
                          </p:cTn>
                        </p:par>
                        <p:par>
                          <p:cTn id="38" fill="hold">
                            <p:stCondLst>
                              <p:cond delay="2000"/>
                            </p:stCondLst>
                            <p:childTnLst>
                              <p:par>
                                <p:cTn id="39" presetID="1" presetClass="exit" presetSubtype="0" fill="hold" grpId="2" nodeType="afterEffect">
                                  <p:stCondLst>
                                    <p:cond delay="0"/>
                                  </p:stCondLst>
                                  <p:childTnLst>
                                    <p:set>
                                      <p:cBhvr>
                                        <p:cTn id="40" dur="1" fill="hold">
                                          <p:stCondLst>
                                            <p:cond delay="0"/>
                                          </p:stCondLst>
                                        </p:cTn>
                                        <p:tgtEl>
                                          <p:spTgt spid="779285"/>
                                        </p:tgtEl>
                                        <p:attrNameLst>
                                          <p:attrName>style.visibility</p:attrName>
                                        </p:attrNameLst>
                                      </p:cBhvr>
                                      <p:to>
                                        <p:strVal val="hidden"/>
                                      </p:to>
                                    </p:set>
                                  </p:childTnLst>
                                </p:cTn>
                              </p:par>
                            </p:childTnLst>
                          </p:cTn>
                        </p:par>
                        <p:par>
                          <p:cTn id="41" fill="hold">
                            <p:stCondLst>
                              <p:cond delay="2000"/>
                            </p:stCondLst>
                            <p:childTnLst>
                              <p:par>
                                <p:cTn id="42" presetID="1" presetClass="entr" presetSubtype="0" fill="hold" grpId="0" nodeType="afterEffect">
                                  <p:stCondLst>
                                    <p:cond delay="0"/>
                                  </p:stCondLst>
                                  <p:childTnLst>
                                    <p:set>
                                      <p:cBhvr>
                                        <p:cTn id="43" dur="1" fill="hold">
                                          <p:stCondLst>
                                            <p:cond delay="0"/>
                                          </p:stCondLst>
                                        </p:cTn>
                                        <p:tgtEl>
                                          <p:spTgt spid="779286"/>
                                        </p:tgtEl>
                                        <p:attrNameLst>
                                          <p:attrName>style.visibility</p:attrName>
                                        </p:attrNameLst>
                                      </p:cBhvr>
                                      <p:to>
                                        <p:strVal val="visible"/>
                                      </p:to>
                                    </p:set>
                                  </p:childTnLst>
                                </p:cTn>
                              </p:par>
                            </p:childTnLst>
                          </p:cTn>
                        </p:par>
                        <p:par>
                          <p:cTn id="44" fill="hold">
                            <p:stCondLst>
                              <p:cond delay="2000"/>
                            </p:stCondLst>
                            <p:childTnLst>
                              <p:par>
                                <p:cTn id="45" presetID="35" presetClass="path" presetSubtype="0" accel="50000" decel="50000" fill="hold" grpId="1" nodeType="afterEffect">
                                  <p:stCondLst>
                                    <p:cond delay="0"/>
                                  </p:stCondLst>
                                  <p:childTnLst>
                                    <p:animMotion origin="layout" path="M 1.38889E-6 -1.85185E-6 L -0.74722 0.00926 " pathEditMode="relative" rAng="0" ptsTypes="AA">
                                      <p:cBhvr>
                                        <p:cTn id="46" dur="2000" fill="hold"/>
                                        <p:tgtEl>
                                          <p:spTgt spid="779286"/>
                                        </p:tgtEl>
                                        <p:attrNameLst>
                                          <p:attrName>ppt_x</p:attrName>
                                          <p:attrName>ppt_y</p:attrName>
                                        </p:attrNameLst>
                                      </p:cBhvr>
                                      <p:rCtr x="-374" y="5"/>
                                    </p:animMotion>
                                  </p:childTnLst>
                                </p:cTn>
                              </p:par>
                            </p:childTnLst>
                          </p:cTn>
                        </p:par>
                        <p:par>
                          <p:cTn id="47" fill="hold">
                            <p:stCondLst>
                              <p:cond delay="4000"/>
                            </p:stCondLst>
                            <p:childTnLst>
                              <p:par>
                                <p:cTn id="48" presetID="1" presetClass="exit" presetSubtype="0" fill="hold" grpId="2" nodeType="afterEffect">
                                  <p:stCondLst>
                                    <p:cond delay="0"/>
                                  </p:stCondLst>
                                  <p:childTnLst>
                                    <p:set>
                                      <p:cBhvr>
                                        <p:cTn id="49" dur="1" fill="hold">
                                          <p:stCondLst>
                                            <p:cond delay="0"/>
                                          </p:stCondLst>
                                        </p:cTn>
                                        <p:tgtEl>
                                          <p:spTgt spid="779286"/>
                                        </p:tgtEl>
                                        <p:attrNameLst>
                                          <p:attrName>style.visibility</p:attrName>
                                        </p:attrNameLst>
                                      </p:cBhvr>
                                      <p:to>
                                        <p:strVal val="hidden"/>
                                      </p:to>
                                    </p:set>
                                  </p:childTnLst>
                                </p:cTn>
                              </p:par>
                            </p:childTnLst>
                          </p:cTn>
                        </p:par>
                        <p:par>
                          <p:cTn id="50" fill="hold">
                            <p:stCondLst>
                              <p:cond delay="4000"/>
                            </p:stCondLst>
                            <p:childTnLst>
                              <p:par>
                                <p:cTn id="51" presetID="1" presetClass="entr" presetSubtype="0" fill="hold" grpId="0" nodeType="afterEffect">
                                  <p:stCondLst>
                                    <p:cond delay="0"/>
                                  </p:stCondLst>
                                  <p:childTnLst>
                                    <p:set>
                                      <p:cBhvr>
                                        <p:cTn id="52" dur="1" fill="hold">
                                          <p:stCondLst>
                                            <p:cond delay="0"/>
                                          </p:stCondLst>
                                        </p:cTn>
                                        <p:tgtEl>
                                          <p:spTgt spid="779287"/>
                                        </p:tgtEl>
                                        <p:attrNameLst>
                                          <p:attrName>style.visibility</p:attrName>
                                        </p:attrNameLst>
                                      </p:cBhvr>
                                      <p:to>
                                        <p:strVal val="visible"/>
                                      </p:to>
                                    </p:set>
                                  </p:childTnLst>
                                </p:cTn>
                              </p:par>
                            </p:childTnLst>
                          </p:cTn>
                        </p:par>
                        <p:par>
                          <p:cTn id="53" fill="hold">
                            <p:stCondLst>
                              <p:cond delay="4000"/>
                            </p:stCondLst>
                            <p:childTnLst>
                              <p:par>
                                <p:cTn id="54" presetID="63" presetClass="path" presetSubtype="0" accel="50000" decel="50000" fill="hold" grpId="1" nodeType="afterEffect">
                                  <p:stCondLst>
                                    <p:cond delay="0"/>
                                  </p:stCondLst>
                                  <p:childTnLst>
                                    <p:animMotion origin="layout" path="M -2.77778E-6 -4.81481E-6 L 0.73941 -0.00231 " pathEditMode="relative" rAng="0" ptsTypes="AA">
                                      <p:cBhvr>
                                        <p:cTn id="55" dur="2000" fill="hold"/>
                                        <p:tgtEl>
                                          <p:spTgt spid="779287"/>
                                        </p:tgtEl>
                                        <p:attrNameLst>
                                          <p:attrName>ppt_x</p:attrName>
                                          <p:attrName>ppt_y</p:attrName>
                                        </p:attrNameLst>
                                      </p:cBhvr>
                                      <p:rCtr x="370" y="-1"/>
                                    </p:animMotion>
                                  </p:childTnLst>
                                </p:cTn>
                              </p:par>
                            </p:childTnLst>
                          </p:cTn>
                        </p:par>
                        <p:par>
                          <p:cTn id="56" fill="hold">
                            <p:stCondLst>
                              <p:cond delay="6000"/>
                            </p:stCondLst>
                            <p:childTnLst>
                              <p:par>
                                <p:cTn id="57" presetID="1" presetClass="exit" presetSubtype="0" fill="hold" grpId="2" nodeType="afterEffect">
                                  <p:stCondLst>
                                    <p:cond delay="0"/>
                                  </p:stCondLst>
                                  <p:childTnLst>
                                    <p:set>
                                      <p:cBhvr>
                                        <p:cTn id="58" dur="1" fill="hold">
                                          <p:stCondLst>
                                            <p:cond delay="0"/>
                                          </p:stCondLst>
                                        </p:cTn>
                                        <p:tgtEl>
                                          <p:spTgt spid="779287"/>
                                        </p:tgtEl>
                                        <p:attrNameLst>
                                          <p:attrName>style.visibility</p:attrName>
                                        </p:attrNameLst>
                                      </p:cBhvr>
                                      <p:to>
                                        <p:strVal val="hidden"/>
                                      </p:to>
                                    </p:set>
                                  </p:childTnLst>
                                </p:cTn>
                              </p:par>
                            </p:childTnLst>
                          </p:cTn>
                        </p:par>
                        <p:par>
                          <p:cTn id="59" fill="hold">
                            <p:stCondLst>
                              <p:cond delay="6000"/>
                            </p:stCondLst>
                            <p:childTnLst>
                              <p:par>
                                <p:cTn id="60" presetID="1" presetClass="entr" presetSubtype="0" fill="hold" grpId="0" nodeType="afterEffect">
                                  <p:stCondLst>
                                    <p:cond delay="0"/>
                                  </p:stCondLst>
                                  <p:childTnLst>
                                    <p:set>
                                      <p:cBhvr>
                                        <p:cTn id="61" dur="1" fill="hold">
                                          <p:stCondLst>
                                            <p:cond delay="0"/>
                                          </p:stCondLst>
                                        </p:cTn>
                                        <p:tgtEl>
                                          <p:spTgt spid="779288"/>
                                        </p:tgtEl>
                                        <p:attrNameLst>
                                          <p:attrName>style.visibility</p:attrName>
                                        </p:attrNameLst>
                                      </p:cBhvr>
                                      <p:to>
                                        <p:strVal val="visible"/>
                                      </p:to>
                                    </p:set>
                                  </p:childTnLst>
                                </p:cTn>
                              </p:par>
                            </p:childTnLst>
                          </p:cTn>
                        </p:par>
                        <p:par>
                          <p:cTn id="62" fill="hold">
                            <p:stCondLst>
                              <p:cond delay="6000"/>
                            </p:stCondLst>
                            <p:childTnLst>
                              <p:par>
                                <p:cTn id="63" presetID="35" presetClass="path" presetSubtype="0" accel="50000" decel="50000" fill="hold" grpId="1" nodeType="afterEffect">
                                  <p:stCondLst>
                                    <p:cond delay="0"/>
                                  </p:stCondLst>
                                  <p:childTnLst>
                                    <p:animMotion origin="layout" path="M 1.38889E-6 1.85185E-6 L -0.74722 0.00671 " pathEditMode="relative" rAng="0" ptsTypes="AA">
                                      <p:cBhvr>
                                        <p:cTn id="64" dur="2000" fill="hold"/>
                                        <p:tgtEl>
                                          <p:spTgt spid="779288"/>
                                        </p:tgtEl>
                                        <p:attrNameLst>
                                          <p:attrName>ppt_x</p:attrName>
                                          <p:attrName>ppt_y</p:attrName>
                                        </p:attrNameLst>
                                      </p:cBhvr>
                                      <p:rCtr x="-374" y="3"/>
                                    </p:animMotion>
                                  </p:childTnLst>
                                </p:cTn>
                              </p:par>
                            </p:childTnLst>
                          </p:cTn>
                        </p:par>
                        <p:par>
                          <p:cTn id="65" fill="hold">
                            <p:stCondLst>
                              <p:cond delay="8000"/>
                            </p:stCondLst>
                            <p:childTnLst>
                              <p:par>
                                <p:cTn id="66" presetID="1" presetClass="exit" presetSubtype="0" fill="hold" grpId="2" nodeType="afterEffect">
                                  <p:stCondLst>
                                    <p:cond delay="0"/>
                                  </p:stCondLst>
                                  <p:childTnLst>
                                    <p:set>
                                      <p:cBhvr>
                                        <p:cTn id="67" dur="1" fill="hold">
                                          <p:stCondLst>
                                            <p:cond delay="0"/>
                                          </p:stCondLst>
                                        </p:cTn>
                                        <p:tgtEl>
                                          <p:spTgt spid="779288"/>
                                        </p:tgtEl>
                                        <p:attrNameLst>
                                          <p:attrName>style.visibility</p:attrName>
                                        </p:attrNameLst>
                                      </p:cBhvr>
                                      <p:to>
                                        <p:strVal val="hidden"/>
                                      </p:to>
                                    </p:set>
                                  </p:childTnLst>
                                </p:cTn>
                              </p:par>
                            </p:childTnLst>
                          </p:cTn>
                        </p:par>
                        <p:par>
                          <p:cTn id="68" fill="hold">
                            <p:stCondLst>
                              <p:cond delay="8000"/>
                            </p:stCondLst>
                            <p:childTnLst>
                              <p:par>
                                <p:cTn id="69" presetID="1" presetClass="entr" presetSubtype="0" fill="hold" grpId="0" nodeType="afterEffect">
                                  <p:stCondLst>
                                    <p:cond delay="0"/>
                                  </p:stCondLst>
                                  <p:childTnLst>
                                    <p:set>
                                      <p:cBhvr>
                                        <p:cTn id="70" dur="1" fill="hold">
                                          <p:stCondLst>
                                            <p:cond delay="0"/>
                                          </p:stCondLst>
                                        </p:cTn>
                                        <p:tgtEl>
                                          <p:spTgt spid="779289"/>
                                        </p:tgtEl>
                                        <p:attrNameLst>
                                          <p:attrName>style.visibility</p:attrName>
                                        </p:attrNameLst>
                                      </p:cBhvr>
                                      <p:to>
                                        <p:strVal val="visible"/>
                                      </p:to>
                                    </p:set>
                                  </p:childTnLst>
                                </p:cTn>
                              </p:par>
                            </p:childTnLst>
                          </p:cTn>
                        </p:par>
                        <p:par>
                          <p:cTn id="71" fill="hold">
                            <p:stCondLst>
                              <p:cond delay="8000"/>
                            </p:stCondLst>
                            <p:childTnLst>
                              <p:par>
                                <p:cTn id="72" presetID="63" presetClass="path" presetSubtype="0" accel="50000" decel="50000" fill="hold" grpId="1" nodeType="afterEffect">
                                  <p:stCondLst>
                                    <p:cond delay="0"/>
                                  </p:stCondLst>
                                  <p:childTnLst>
                                    <p:animMotion origin="layout" path="M -2.77778E-6 -1.11111E-6 L 0.7474 -0.00486 " pathEditMode="relative" rAng="0" ptsTypes="AA">
                                      <p:cBhvr>
                                        <p:cTn id="73" dur="2000" fill="hold"/>
                                        <p:tgtEl>
                                          <p:spTgt spid="779289"/>
                                        </p:tgtEl>
                                        <p:attrNameLst>
                                          <p:attrName>ppt_x</p:attrName>
                                          <p:attrName>ppt_y</p:attrName>
                                        </p:attrNameLst>
                                      </p:cBhvr>
                                      <p:rCtr x="374" y="-3"/>
                                    </p:animMotion>
                                  </p:childTnLst>
                                </p:cTn>
                              </p:par>
                            </p:childTnLst>
                          </p:cTn>
                        </p:par>
                        <p:par>
                          <p:cTn id="74" fill="hold">
                            <p:stCondLst>
                              <p:cond delay="10000"/>
                            </p:stCondLst>
                            <p:childTnLst>
                              <p:par>
                                <p:cTn id="75" presetID="1" presetClass="exit" presetSubtype="0" fill="hold" grpId="2" nodeType="afterEffect">
                                  <p:stCondLst>
                                    <p:cond delay="0"/>
                                  </p:stCondLst>
                                  <p:childTnLst>
                                    <p:set>
                                      <p:cBhvr>
                                        <p:cTn id="76" dur="1" fill="hold">
                                          <p:stCondLst>
                                            <p:cond delay="0"/>
                                          </p:stCondLst>
                                        </p:cTn>
                                        <p:tgtEl>
                                          <p:spTgt spid="779289"/>
                                        </p:tgtEl>
                                        <p:attrNameLst>
                                          <p:attrName>style.visibility</p:attrName>
                                        </p:attrNameLst>
                                      </p:cBhvr>
                                      <p:to>
                                        <p:strVal val="hidden"/>
                                      </p:to>
                                    </p:set>
                                  </p:childTnLst>
                                </p:cTn>
                              </p:par>
                            </p:childTnLst>
                          </p:cTn>
                        </p:par>
                        <p:par>
                          <p:cTn id="77" fill="hold">
                            <p:stCondLst>
                              <p:cond delay="10000"/>
                            </p:stCondLst>
                            <p:childTnLst>
                              <p:par>
                                <p:cTn id="78" presetID="1" presetClass="entr" presetSubtype="0" fill="hold" grpId="0" nodeType="afterEffect">
                                  <p:stCondLst>
                                    <p:cond delay="0"/>
                                  </p:stCondLst>
                                  <p:childTnLst>
                                    <p:set>
                                      <p:cBhvr>
                                        <p:cTn id="79" dur="1" fill="hold">
                                          <p:stCondLst>
                                            <p:cond delay="0"/>
                                          </p:stCondLst>
                                        </p:cTn>
                                        <p:tgtEl>
                                          <p:spTgt spid="779290"/>
                                        </p:tgtEl>
                                        <p:attrNameLst>
                                          <p:attrName>style.visibility</p:attrName>
                                        </p:attrNameLst>
                                      </p:cBhvr>
                                      <p:to>
                                        <p:strVal val="visible"/>
                                      </p:to>
                                    </p:set>
                                  </p:childTnLst>
                                </p:cTn>
                              </p:par>
                            </p:childTnLst>
                          </p:cTn>
                        </p:par>
                        <p:par>
                          <p:cTn id="80" fill="hold">
                            <p:stCondLst>
                              <p:cond delay="10000"/>
                            </p:stCondLst>
                            <p:childTnLst>
                              <p:par>
                                <p:cTn id="81" presetID="35" presetClass="path" presetSubtype="0" accel="50000" decel="50000" fill="hold" grpId="1" nodeType="afterEffect">
                                  <p:stCondLst>
                                    <p:cond delay="0"/>
                                  </p:stCondLst>
                                  <p:childTnLst>
                                    <p:animMotion origin="layout" path="M 1.38889E-6 -4.44444E-6 L -0.74722 0.00417 " pathEditMode="relative" rAng="0" ptsTypes="AA">
                                      <p:cBhvr>
                                        <p:cTn id="82" dur="2000" fill="hold"/>
                                        <p:tgtEl>
                                          <p:spTgt spid="779290"/>
                                        </p:tgtEl>
                                        <p:attrNameLst>
                                          <p:attrName>ppt_x</p:attrName>
                                          <p:attrName>ppt_y</p:attrName>
                                        </p:attrNameLst>
                                      </p:cBhvr>
                                      <p:rCtr x="-374" y="2"/>
                                    </p:animMotion>
                                  </p:childTnLst>
                                </p:cTn>
                              </p:par>
                            </p:childTnLst>
                          </p:cTn>
                        </p:par>
                        <p:par>
                          <p:cTn id="83" fill="hold">
                            <p:stCondLst>
                              <p:cond delay="12000"/>
                            </p:stCondLst>
                            <p:childTnLst>
                              <p:par>
                                <p:cTn id="84" presetID="1" presetClass="exit" presetSubtype="0" fill="hold" grpId="2" nodeType="afterEffect">
                                  <p:stCondLst>
                                    <p:cond delay="0"/>
                                  </p:stCondLst>
                                  <p:childTnLst>
                                    <p:set>
                                      <p:cBhvr>
                                        <p:cTn id="85" dur="1" fill="hold">
                                          <p:stCondLst>
                                            <p:cond delay="0"/>
                                          </p:stCondLst>
                                        </p:cTn>
                                        <p:tgtEl>
                                          <p:spTgt spid="779290"/>
                                        </p:tgtEl>
                                        <p:attrNameLst>
                                          <p:attrName>style.visibility</p:attrName>
                                        </p:attrNameLst>
                                      </p:cBhvr>
                                      <p:to>
                                        <p:strVal val="hidden"/>
                                      </p:to>
                                    </p:set>
                                  </p:childTnLst>
                                </p:cTn>
                              </p:par>
                            </p:childTnLst>
                          </p:cTn>
                        </p:par>
                        <p:par>
                          <p:cTn id="86" fill="hold">
                            <p:stCondLst>
                              <p:cond delay="12000"/>
                            </p:stCondLst>
                            <p:childTnLst>
                              <p:par>
                                <p:cTn id="87" presetID="4" presetClass="entr" presetSubtype="32" fill="hold" grpId="0" nodeType="afterEffect">
                                  <p:stCondLst>
                                    <p:cond delay="0"/>
                                  </p:stCondLst>
                                  <p:childTnLst>
                                    <p:set>
                                      <p:cBhvr>
                                        <p:cTn id="88" dur="1" fill="hold">
                                          <p:stCondLst>
                                            <p:cond delay="0"/>
                                          </p:stCondLst>
                                        </p:cTn>
                                        <p:tgtEl>
                                          <p:spTgt spid="779291"/>
                                        </p:tgtEl>
                                        <p:attrNameLst>
                                          <p:attrName>style.visibility</p:attrName>
                                        </p:attrNameLst>
                                      </p:cBhvr>
                                      <p:to>
                                        <p:strVal val="visible"/>
                                      </p:to>
                                    </p:set>
                                    <p:animEffect transition="in" filter="box(out)">
                                      <p:cBhvr>
                                        <p:cTn id="89" dur="1000"/>
                                        <p:tgtEl>
                                          <p:spTgt spid="779291"/>
                                        </p:tgtEl>
                                      </p:cBhvr>
                                    </p:animEffect>
                                  </p:childTnLst>
                                </p:cTn>
                              </p:par>
                            </p:childTnLst>
                          </p:cTn>
                        </p:par>
                        <p:par>
                          <p:cTn id="90" fill="hold">
                            <p:stCondLst>
                              <p:cond delay="13000"/>
                            </p:stCondLst>
                            <p:childTnLst>
                              <p:par>
                                <p:cTn id="91" presetID="6" presetClass="emph" presetSubtype="0" fill="hold" grpId="1" nodeType="afterEffect">
                                  <p:stCondLst>
                                    <p:cond delay="0"/>
                                  </p:stCondLst>
                                  <p:childTnLst>
                                    <p:animScale>
                                      <p:cBhvr>
                                        <p:cTn id="92" dur="2000" fill="hold"/>
                                        <p:tgtEl>
                                          <p:spTgt spid="77929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85" grpId="0"/>
      <p:bldP spid="779285" grpId="1"/>
      <p:bldP spid="779285" grpId="2"/>
      <p:bldP spid="779286" grpId="0"/>
      <p:bldP spid="779286" grpId="1"/>
      <p:bldP spid="779286" grpId="2"/>
      <p:bldP spid="779287" grpId="0"/>
      <p:bldP spid="779287" grpId="1"/>
      <p:bldP spid="779287" grpId="2"/>
      <p:bldP spid="779288" grpId="0"/>
      <p:bldP spid="779288" grpId="1"/>
      <p:bldP spid="779288" grpId="2"/>
      <p:bldP spid="779289" grpId="0"/>
      <p:bldP spid="779289" grpId="1"/>
      <p:bldP spid="779289" grpId="2"/>
      <p:bldP spid="779290" grpId="0"/>
      <p:bldP spid="779290" grpId="1"/>
      <p:bldP spid="779290" grpId="2"/>
      <p:bldP spid="779291" grpId="0" animBg="1"/>
      <p:bldP spid="779291" grpId="1"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2"/>
          <p:cNvSpPr>
            <a:spLocks noGrp="1" noChangeArrowheads="1"/>
          </p:cNvSpPr>
          <p:nvPr>
            <p:ph type="title" idx="4294967295"/>
          </p:nvPr>
        </p:nvSpPr>
        <p:spPr>
          <a:xfrm>
            <a:off x="354013" y="203200"/>
            <a:ext cx="8394700" cy="557213"/>
          </a:xfrm>
        </p:spPr>
        <p:txBody>
          <a:bodyPr/>
          <a:lstStyle/>
          <a:p>
            <a:r>
              <a:rPr lang="zh-CN" altLang="en-US"/>
              <a:t>结论</a:t>
            </a:r>
          </a:p>
        </p:txBody>
      </p:sp>
      <p:sp>
        <p:nvSpPr>
          <p:cNvPr id="143363" name="Rectangle 3"/>
          <p:cNvSpPr>
            <a:spLocks noGrp="1" noChangeArrowheads="1"/>
          </p:cNvSpPr>
          <p:nvPr>
            <p:ph type="body" idx="4294967295"/>
          </p:nvPr>
        </p:nvSpPr>
        <p:spPr>
          <a:xfrm>
            <a:off x="395288" y="1052513"/>
            <a:ext cx="8497887" cy="5113337"/>
          </a:xfrm>
        </p:spPr>
        <p:txBody>
          <a:bodyPr/>
          <a:lstStyle/>
          <a:p>
            <a:pPr>
              <a:spcBef>
                <a:spcPts val="600"/>
              </a:spcBef>
            </a:pPr>
            <a:r>
              <a:rPr lang="zh-CN" altLang="en-US" dirty="0"/>
              <a:t>这样无限循环下去，蓝军</a:t>
            </a:r>
            <a:r>
              <a:rPr lang="en-US" altLang="zh-CN" dirty="0"/>
              <a:t>1</a:t>
            </a:r>
            <a:r>
              <a:rPr lang="zh-CN" altLang="en-US" dirty="0"/>
              <a:t>和蓝军</a:t>
            </a:r>
            <a:r>
              <a:rPr lang="en-US" altLang="zh-CN" dirty="0"/>
              <a:t>2</a:t>
            </a:r>
            <a:r>
              <a:rPr lang="zh-CN" altLang="en-US" dirty="0">
                <a:solidFill>
                  <a:srgbClr val="FF0000"/>
                </a:solidFill>
              </a:rPr>
              <a:t>都始终无法确定</a:t>
            </a:r>
            <a:r>
              <a:rPr lang="zh-CN" altLang="en-US" dirty="0"/>
              <a:t>自己最后发出的电文对方是否已经收到。</a:t>
            </a:r>
          </a:p>
          <a:p>
            <a:pPr>
              <a:spcBef>
                <a:spcPts val="600"/>
              </a:spcBef>
            </a:pPr>
            <a:endParaRPr lang="zh-CN" altLang="en-US" dirty="0"/>
          </a:p>
          <a:p>
            <a:pPr>
              <a:spcBef>
                <a:spcPts val="600"/>
              </a:spcBef>
            </a:pPr>
            <a:r>
              <a:rPr lang="zh-CN" altLang="en-US" dirty="0">
                <a:solidFill>
                  <a:srgbClr val="FF0000"/>
                </a:solidFill>
              </a:rPr>
              <a:t>因此，在本例题给出的条件下，没有一种协议能够蓝军</a:t>
            </a:r>
            <a:r>
              <a:rPr lang="en-US" altLang="zh-CN" dirty="0">
                <a:solidFill>
                  <a:srgbClr val="FF0000"/>
                </a:solidFill>
              </a:rPr>
              <a:t>1</a:t>
            </a:r>
            <a:r>
              <a:rPr lang="zh-CN" altLang="en-US" dirty="0">
                <a:solidFill>
                  <a:srgbClr val="FF0000"/>
                </a:solidFill>
              </a:rPr>
              <a:t>和蓝军</a:t>
            </a:r>
            <a:r>
              <a:rPr lang="en-US" altLang="zh-CN" dirty="0">
                <a:solidFill>
                  <a:srgbClr val="FF0000"/>
                </a:solidFill>
              </a:rPr>
              <a:t>2</a:t>
            </a:r>
            <a:r>
              <a:rPr lang="zh-CN" altLang="en-US" dirty="0">
                <a:solidFill>
                  <a:srgbClr val="FF0000"/>
                </a:solidFill>
              </a:rPr>
              <a:t>能够 </a:t>
            </a:r>
            <a:r>
              <a:rPr lang="en-US" altLang="zh-CN" dirty="0">
                <a:solidFill>
                  <a:srgbClr val="FF0000"/>
                </a:solidFill>
              </a:rPr>
              <a:t>100% </a:t>
            </a:r>
            <a:r>
              <a:rPr lang="zh-CN" altLang="en-US" dirty="0"/>
              <a:t>确保胜利。</a:t>
            </a:r>
            <a:endParaRPr lang="en-US" altLang="zh-CN" dirty="0"/>
          </a:p>
          <a:p>
            <a:pPr>
              <a:spcBef>
                <a:spcPts val="600"/>
              </a:spcBef>
            </a:pPr>
            <a:endParaRPr lang="en-US" altLang="zh-CN" dirty="0"/>
          </a:p>
          <a:p>
            <a:pPr>
              <a:spcBef>
                <a:spcPts val="600"/>
              </a:spcBef>
            </a:pPr>
            <a:r>
              <a:rPr lang="zh-CN" altLang="zh-CN" dirty="0"/>
              <a:t>这个例子告诉我们，看似非常简单的协议，设计起来要考虑的问题还是比较多的</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4"/>
          <p:cNvSpPr>
            <a:spLocks noGrp="1" noChangeArrowheads="1"/>
          </p:cNvSpPr>
          <p:nvPr>
            <p:ph type="title" idx="4294967295"/>
          </p:nvPr>
        </p:nvSpPr>
        <p:spPr/>
        <p:txBody>
          <a:bodyPr/>
          <a:lstStyle/>
          <a:p>
            <a:r>
              <a:rPr lang="zh-CN" altLang="en-US" dirty="0"/>
              <a:t>第</a:t>
            </a:r>
            <a:r>
              <a:rPr lang="en-US" altLang="zh-CN" dirty="0"/>
              <a:t>1</a:t>
            </a:r>
            <a:r>
              <a:rPr lang="zh-CN" altLang="en-US" dirty="0"/>
              <a:t>章 概述</a:t>
            </a:r>
          </a:p>
        </p:txBody>
      </p:sp>
      <p:sp>
        <p:nvSpPr>
          <p:cNvPr id="490499" name="Rectangle 5"/>
          <p:cNvSpPr>
            <a:spLocks noGrp="1" noChangeArrowheads="1"/>
          </p:cNvSpPr>
          <p:nvPr>
            <p:ph type="body" sz="half" idx="4294967295"/>
          </p:nvPr>
        </p:nvSpPr>
        <p:spPr>
          <a:xfrm>
            <a:off x="330200" y="1028700"/>
            <a:ext cx="4398746" cy="5148263"/>
          </a:xfrm>
        </p:spPr>
        <p:txBody>
          <a:bodyPr/>
          <a:lstStyle/>
          <a:p>
            <a:pPr>
              <a:buFontTx/>
              <a:buNone/>
            </a:pPr>
            <a:r>
              <a:rPr lang="en-US" altLang="zh-CN" sz="2000" dirty="0"/>
              <a:t>1.1 </a:t>
            </a:r>
            <a:r>
              <a:rPr lang="zh-CN" altLang="en-US" sz="2000" dirty="0"/>
              <a:t>计算机网络在信息时代中的作用</a:t>
            </a:r>
          </a:p>
          <a:p>
            <a:pPr>
              <a:buFontTx/>
              <a:buNone/>
            </a:pPr>
            <a:endParaRPr lang="en-US" altLang="zh-CN" sz="2000" dirty="0"/>
          </a:p>
          <a:p>
            <a:pPr>
              <a:buFontTx/>
              <a:buNone/>
            </a:pPr>
            <a:r>
              <a:rPr lang="en-US" altLang="zh-CN" sz="2000" dirty="0"/>
              <a:t>1.2 </a:t>
            </a:r>
            <a:r>
              <a:rPr lang="zh-CN" altLang="en-US" sz="2000" dirty="0"/>
              <a:t>互联网概述</a:t>
            </a:r>
          </a:p>
          <a:p>
            <a:r>
              <a:rPr lang="zh-CN" altLang="en-US" sz="2000" dirty="0"/>
              <a:t>网络的网络</a:t>
            </a:r>
          </a:p>
          <a:p>
            <a:r>
              <a:rPr lang="zh-CN" altLang="en-US" sz="2000" dirty="0"/>
              <a:t>互联网基础结构发展的三个阶段</a:t>
            </a:r>
          </a:p>
          <a:p>
            <a:r>
              <a:rPr lang="zh-CN" altLang="en-US" sz="2000" dirty="0"/>
              <a:t>互联网的标准化工作</a:t>
            </a:r>
          </a:p>
          <a:p>
            <a:pPr>
              <a:buFontTx/>
              <a:buNone/>
            </a:pPr>
            <a:endParaRPr lang="en-US" altLang="zh-CN" sz="2000" dirty="0"/>
          </a:p>
          <a:p>
            <a:pPr>
              <a:buFontTx/>
              <a:buNone/>
            </a:pPr>
            <a:r>
              <a:rPr lang="en-US" altLang="zh-CN" sz="2000" dirty="0"/>
              <a:t>1.3 </a:t>
            </a:r>
            <a:r>
              <a:rPr lang="zh-CN" altLang="en-US" sz="2000" dirty="0"/>
              <a:t>互联网的组成</a:t>
            </a:r>
          </a:p>
          <a:p>
            <a:r>
              <a:rPr lang="zh-CN" altLang="en-US" sz="2000" dirty="0"/>
              <a:t>互联网的边缘部分</a:t>
            </a:r>
          </a:p>
          <a:p>
            <a:r>
              <a:rPr lang="zh-CN" altLang="en-US" sz="2000" dirty="0"/>
              <a:t>互联网的核心部分</a:t>
            </a:r>
          </a:p>
          <a:p>
            <a:pPr>
              <a:buFontTx/>
              <a:buNone/>
            </a:pPr>
            <a:endParaRPr lang="en-US" altLang="zh-CN" sz="2000" dirty="0"/>
          </a:p>
          <a:p>
            <a:pPr>
              <a:buFontTx/>
              <a:buNone/>
            </a:pPr>
            <a:r>
              <a:rPr lang="en-US" altLang="zh-CN" sz="2000" dirty="0"/>
              <a:t>1.4 </a:t>
            </a:r>
            <a:r>
              <a:rPr lang="zh-CN" altLang="en-US" sz="2000" dirty="0"/>
              <a:t>计算机网络在我国的发展</a:t>
            </a:r>
          </a:p>
          <a:p>
            <a:pPr>
              <a:buFontTx/>
              <a:buNone/>
            </a:pPr>
            <a:endParaRPr lang="en-US" altLang="zh-CN" sz="2000" dirty="0"/>
          </a:p>
          <a:p>
            <a:pPr>
              <a:buFontTx/>
              <a:buNone/>
            </a:pPr>
            <a:r>
              <a:rPr lang="en-US" altLang="zh-CN" sz="2000" dirty="0"/>
              <a:t>1.5 </a:t>
            </a:r>
            <a:r>
              <a:rPr lang="zh-CN" altLang="en-US" sz="2000" dirty="0"/>
              <a:t>计算机网络的类别</a:t>
            </a:r>
          </a:p>
          <a:p>
            <a:pPr>
              <a:buFontTx/>
              <a:buNone/>
            </a:pPr>
            <a:endParaRPr lang="zh-CN" altLang="en-US" sz="2000" dirty="0"/>
          </a:p>
          <a:p>
            <a:endParaRPr lang="en-US" altLang="zh-CN" sz="2000" dirty="0"/>
          </a:p>
        </p:txBody>
      </p:sp>
      <p:sp>
        <p:nvSpPr>
          <p:cNvPr id="490500" name="Rectangle 6"/>
          <p:cNvSpPr>
            <a:spLocks noGrp="1" noChangeArrowheads="1"/>
          </p:cNvSpPr>
          <p:nvPr>
            <p:ph type="body" sz="half" idx="4294967295"/>
          </p:nvPr>
        </p:nvSpPr>
        <p:spPr>
          <a:xfrm>
            <a:off x="4728946" y="1039813"/>
            <a:ext cx="4165600" cy="5137150"/>
          </a:xfrm>
        </p:spPr>
        <p:txBody>
          <a:bodyPr/>
          <a:lstStyle/>
          <a:p>
            <a:pPr marL="342900" lvl="1" indent="-342900"/>
            <a:r>
              <a:rPr lang="zh-CN" altLang="en-US" sz="2000" dirty="0"/>
              <a:t>计算机网络的定义</a:t>
            </a:r>
            <a:endParaRPr lang="en-US" altLang="zh-CN" sz="2000" dirty="0"/>
          </a:p>
          <a:p>
            <a:pPr marL="342900" lvl="1" indent="-342900"/>
            <a:r>
              <a:rPr lang="zh-CN" altLang="en-US" sz="2000" dirty="0"/>
              <a:t>几种不同类别的网络</a:t>
            </a:r>
          </a:p>
          <a:p>
            <a:pPr>
              <a:buFontTx/>
              <a:buNone/>
            </a:pPr>
            <a:endParaRPr lang="en-US" altLang="zh-CN" sz="2000" dirty="0"/>
          </a:p>
          <a:p>
            <a:pPr>
              <a:buFontTx/>
              <a:buNone/>
            </a:pPr>
            <a:r>
              <a:rPr lang="en-US" altLang="zh-CN" sz="2000" dirty="0"/>
              <a:t>1.6 </a:t>
            </a:r>
            <a:r>
              <a:rPr lang="zh-CN" altLang="en-US" sz="2000" dirty="0"/>
              <a:t>计算机网络的性能</a:t>
            </a:r>
          </a:p>
          <a:p>
            <a:r>
              <a:rPr lang="zh-CN" altLang="en-US" sz="2000" dirty="0"/>
              <a:t>计算机网络的性能指标</a:t>
            </a:r>
          </a:p>
          <a:p>
            <a:r>
              <a:rPr lang="zh-CN" altLang="en-US" sz="2000" dirty="0"/>
              <a:t>计算机网络的非性能特征</a:t>
            </a:r>
          </a:p>
          <a:p>
            <a:pPr>
              <a:buFontTx/>
              <a:buNone/>
            </a:pPr>
            <a:endParaRPr lang="en-US" altLang="zh-CN" sz="2000" dirty="0"/>
          </a:p>
          <a:p>
            <a:pPr>
              <a:buNone/>
            </a:pPr>
            <a:r>
              <a:rPr lang="en-US" altLang="zh-CN" sz="2000" dirty="0"/>
              <a:t>1.7 </a:t>
            </a:r>
            <a:r>
              <a:rPr lang="zh-CN" altLang="en-US" sz="2000" dirty="0"/>
              <a:t>计算机网络的体系结构</a:t>
            </a:r>
          </a:p>
          <a:p>
            <a:r>
              <a:rPr lang="zh-CN" altLang="en-US" sz="2000" dirty="0"/>
              <a:t>计算机网络体系结构的形成</a:t>
            </a:r>
          </a:p>
          <a:p>
            <a:r>
              <a:rPr lang="zh-CN" altLang="en-US" sz="2000" dirty="0"/>
              <a:t>协议与划分层次</a:t>
            </a:r>
          </a:p>
          <a:p>
            <a:r>
              <a:rPr lang="zh-CN" altLang="en-US" sz="2000" dirty="0"/>
              <a:t>具有五层协议的体系结构</a:t>
            </a:r>
          </a:p>
          <a:p>
            <a:r>
              <a:rPr lang="zh-CN" altLang="en-US" sz="2000" dirty="0"/>
              <a:t>实体、协议、服务和服务访问点</a:t>
            </a:r>
          </a:p>
          <a:p>
            <a:r>
              <a:rPr lang="en-US" altLang="zh-CN" sz="2000" dirty="0">
                <a:solidFill>
                  <a:srgbClr val="FF0000"/>
                </a:solidFill>
              </a:rPr>
              <a:t>TCP/IP </a:t>
            </a:r>
            <a:r>
              <a:rPr lang="zh-CN" altLang="en-US" sz="2000" dirty="0">
                <a:solidFill>
                  <a:srgbClr val="FF0000"/>
                </a:solidFill>
              </a:rPr>
              <a:t>的体系结构</a:t>
            </a:r>
          </a:p>
          <a:p>
            <a:pPr>
              <a:buFontTx/>
              <a:buNone/>
            </a:pPr>
            <a:endParaRPr lang="zh-CN" altLang="en-US" sz="2000" dirty="0"/>
          </a:p>
          <a:p>
            <a:endParaRPr lang="en-US" altLang="zh-CN" sz="2000" dirty="0"/>
          </a:p>
        </p:txBody>
      </p:sp>
    </p:spTree>
    <p:extLst>
      <p:ext uri="{BB962C8B-B14F-4D97-AF65-F5344CB8AC3E}">
        <p14:creationId xmlns:p14="http://schemas.microsoft.com/office/powerpoint/2010/main" xmlns="" val="173755444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6" name="Rectangle 4"/>
          <p:cNvSpPr>
            <a:spLocks noGrp="1" noChangeArrowheads="1"/>
          </p:cNvSpPr>
          <p:nvPr>
            <p:ph type="title"/>
          </p:nvPr>
        </p:nvSpPr>
        <p:spPr/>
        <p:txBody>
          <a:bodyPr/>
          <a:lstStyle/>
          <a:p>
            <a:r>
              <a:rPr lang="en-US" altLang="zh-CN" dirty="0"/>
              <a:t>TCP/IP</a:t>
            </a:r>
            <a:r>
              <a:rPr lang="zh-CN" altLang="en-US" dirty="0"/>
              <a:t>的体系结构</a:t>
            </a:r>
          </a:p>
        </p:txBody>
      </p:sp>
      <p:graphicFrame>
        <p:nvGraphicFramePr>
          <p:cNvPr id="136194" name="Object 2"/>
          <p:cNvGraphicFramePr>
            <a:graphicFrameLocks noGrp="1" noChangeAspect="1"/>
          </p:cNvGraphicFramePr>
          <p:nvPr>
            <p:ph idx="4294967295"/>
            <p:extLst>
              <p:ext uri="{D42A27DB-BD31-4B8C-83A1-F6EECF244321}">
                <p14:modId xmlns:p14="http://schemas.microsoft.com/office/powerpoint/2010/main" xmlns="" val="1400336881"/>
              </p:ext>
            </p:extLst>
          </p:nvPr>
        </p:nvGraphicFramePr>
        <p:xfrm>
          <a:off x="2030189" y="4174841"/>
          <a:ext cx="1944566" cy="1111250"/>
        </p:xfrm>
        <a:graphic>
          <a:graphicData uri="http://schemas.openxmlformats.org/presentationml/2006/ole">
            <p:oleObj spid="_x0000_s1421318" name="VISIO" r:id="rId4" imgW="3514725" imgH="2009775" progId="">
              <p:embed/>
            </p:oleObj>
          </a:graphicData>
        </a:graphic>
      </p:graphicFrame>
      <p:graphicFrame>
        <p:nvGraphicFramePr>
          <p:cNvPr id="136195" name="Object 3"/>
          <p:cNvGraphicFramePr>
            <a:graphicFrameLocks noChangeAspect="1"/>
          </p:cNvGraphicFramePr>
          <p:nvPr>
            <p:extLst>
              <p:ext uri="{D42A27DB-BD31-4B8C-83A1-F6EECF244321}">
                <p14:modId xmlns:p14="http://schemas.microsoft.com/office/powerpoint/2010/main" xmlns="" val="3745574121"/>
              </p:ext>
            </p:extLst>
          </p:nvPr>
        </p:nvGraphicFramePr>
        <p:xfrm>
          <a:off x="4988955" y="4207340"/>
          <a:ext cx="1944688" cy="1111250"/>
        </p:xfrm>
        <a:graphic>
          <a:graphicData uri="http://schemas.openxmlformats.org/presentationml/2006/ole">
            <p:oleObj spid="_x0000_s1421319" name="VISIO" r:id="rId5" imgW="3514725" imgH="2009775" progId="">
              <p:embed/>
            </p:oleObj>
          </a:graphicData>
        </a:graphic>
      </p:graphicFrame>
      <p:sp>
        <p:nvSpPr>
          <p:cNvPr id="136197" name="AutoShape 5"/>
          <p:cNvSpPr>
            <a:spLocks noChangeArrowheads="1"/>
          </p:cNvSpPr>
          <p:nvPr/>
        </p:nvSpPr>
        <p:spPr bwMode="auto">
          <a:xfrm>
            <a:off x="986869" y="1849902"/>
            <a:ext cx="1590675" cy="2273300"/>
          </a:xfrm>
          <a:prstGeom prst="cube">
            <a:avLst>
              <a:gd name="adj" fmla="val 25301"/>
            </a:avLst>
          </a:prstGeom>
          <a:solidFill>
            <a:srgbClr val="FFFF66"/>
          </a:solidFill>
          <a:ln w="28575">
            <a:solidFill>
              <a:schemeClr val="tx1"/>
            </a:solidFill>
            <a:miter lim="800000"/>
            <a:headEnd/>
            <a:tailEnd/>
          </a:ln>
          <a:effectLst/>
          <a:extLst/>
        </p:spPr>
        <p:txBody>
          <a:bodyPr wrap="none" anchor="ctr"/>
          <a:lstStyle/>
          <a:p>
            <a:endParaRPr lang="zh-CN" altLang="en-US">
              <a:solidFill>
                <a:srgbClr val="000099"/>
              </a:solidFill>
            </a:endParaRPr>
          </a:p>
        </p:txBody>
      </p:sp>
      <p:sp>
        <p:nvSpPr>
          <p:cNvPr id="136198" name="Freeform 6"/>
          <p:cNvSpPr>
            <a:spLocks/>
          </p:cNvSpPr>
          <p:nvPr/>
        </p:nvSpPr>
        <p:spPr bwMode="auto">
          <a:xfrm>
            <a:off x="985280" y="2240429"/>
            <a:ext cx="1587500" cy="365125"/>
          </a:xfrm>
          <a:custGeom>
            <a:avLst/>
            <a:gdLst>
              <a:gd name="T0" fmla="*/ 1000 w 1000"/>
              <a:gd name="T1" fmla="*/ 0 h 230"/>
              <a:gd name="T2" fmla="*/ 770 w 1000"/>
              <a:gd name="T3" fmla="*/ 226 h 230"/>
              <a:gd name="T4" fmla="*/ 0 w 1000"/>
              <a:gd name="T5" fmla="*/ 230 h 230"/>
            </a:gdLst>
            <a:ahLst/>
            <a:cxnLst>
              <a:cxn ang="0">
                <a:pos x="T0" y="T1"/>
              </a:cxn>
              <a:cxn ang="0">
                <a:pos x="T2" y="T3"/>
              </a:cxn>
              <a:cxn ang="0">
                <a:pos x="T4" y="T5"/>
              </a:cxn>
            </a:cxnLst>
            <a:rect l="0" t="0" r="r" b="b"/>
            <a:pathLst>
              <a:path w="1000" h="230">
                <a:moveTo>
                  <a:pt x="1000" y="0"/>
                </a:moveTo>
                <a:lnTo>
                  <a:pt x="770" y="226"/>
                </a:lnTo>
                <a:lnTo>
                  <a:pt x="0" y="230"/>
                </a:lnTo>
              </a:path>
            </a:pathLst>
          </a:custGeom>
          <a:noFill/>
          <a:ln w="19050">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136199" name="Text Box 7"/>
          <p:cNvSpPr txBox="1">
            <a:spLocks noChangeArrowheads="1"/>
          </p:cNvSpPr>
          <p:nvPr/>
        </p:nvSpPr>
        <p:spPr bwMode="auto">
          <a:xfrm>
            <a:off x="1191036" y="2182633"/>
            <a:ext cx="958917" cy="19697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lnSpc>
                <a:spcPct val="130000"/>
              </a:lnSpc>
            </a:pPr>
            <a:r>
              <a:rPr kumimoji="1" lang="zh-CN" altLang="en-US" sz="2000" dirty="0">
                <a:solidFill>
                  <a:srgbClr val="000099"/>
                </a:solidFill>
                <a:latin typeface="黑体" pitchFamily="2" charset="-122"/>
                <a:ea typeface="黑体" pitchFamily="2" charset="-122"/>
              </a:rPr>
              <a:t>应用层</a:t>
            </a:r>
          </a:p>
          <a:p>
            <a:pPr algn="ctr">
              <a:lnSpc>
                <a:spcPct val="130000"/>
              </a:lnSpc>
            </a:pPr>
            <a:r>
              <a:rPr kumimoji="1" lang="zh-CN" altLang="en-US" sz="2000" dirty="0">
                <a:solidFill>
                  <a:srgbClr val="000099"/>
                </a:solidFill>
                <a:latin typeface="黑体" pitchFamily="2" charset="-122"/>
                <a:ea typeface="黑体" pitchFamily="2" charset="-122"/>
              </a:rPr>
              <a:t>运输层</a:t>
            </a:r>
          </a:p>
          <a:p>
            <a:pPr algn="ctr">
              <a:lnSpc>
                <a:spcPct val="130000"/>
              </a:lnSpc>
            </a:pPr>
            <a:r>
              <a:rPr kumimoji="1" lang="zh-CN" altLang="en-US" sz="2000" dirty="0">
                <a:solidFill>
                  <a:srgbClr val="000099"/>
                </a:solidFill>
                <a:latin typeface="黑体" pitchFamily="2" charset="-122"/>
                <a:ea typeface="黑体" pitchFamily="2" charset="-122"/>
              </a:rPr>
              <a:t>网际层</a:t>
            </a:r>
          </a:p>
          <a:p>
            <a:pPr algn="ctr">
              <a:lnSpc>
                <a:spcPct val="130000"/>
              </a:lnSpc>
            </a:pPr>
            <a:r>
              <a:rPr kumimoji="1" lang="zh-CN" altLang="en-US" sz="2000" dirty="0">
                <a:solidFill>
                  <a:srgbClr val="000099"/>
                </a:solidFill>
                <a:latin typeface="黑体" pitchFamily="2" charset="-122"/>
                <a:ea typeface="黑体" pitchFamily="2" charset="-122"/>
              </a:rPr>
              <a:t>网络</a:t>
            </a:r>
          </a:p>
          <a:p>
            <a:pPr algn="ctr">
              <a:lnSpc>
                <a:spcPct val="90000"/>
              </a:lnSpc>
            </a:pPr>
            <a:r>
              <a:rPr kumimoji="1" lang="zh-CN" altLang="en-US" sz="2000" dirty="0">
                <a:solidFill>
                  <a:srgbClr val="000099"/>
                </a:solidFill>
                <a:latin typeface="黑体" pitchFamily="2" charset="-122"/>
                <a:ea typeface="黑体" pitchFamily="2" charset="-122"/>
              </a:rPr>
              <a:t>接口层</a:t>
            </a:r>
          </a:p>
        </p:txBody>
      </p:sp>
      <p:sp>
        <p:nvSpPr>
          <p:cNvPr id="136200" name="Freeform 8"/>
          <p:cNvSpPr>
            <a:spLocks/>
          </p:cNvSpPr>
          <p:nvPr/>
        </p:nvSpPr>
        <p:spPr bwMode="auto">
          <a:xfrm>
            <a:off x="982106" y="2630952"/>
            <a:ext cx="1590675" cy="387350"/>
          </a:xfrm>
          <a:custGeom>
            <a:avLst/>
            <a:gdLst>
              <a:gd name="T0" fmla="*/ 1002 w 1002"/>
              <a:gd name="T1" fmla="*/ 0 h 244"/>
              <a:gd name="T2" fmla="*/ 770 w 1002"/>
              <a:gd name="T3" fmla="*/ 240 h 244"/>
              <a:gd name="T4" fmla="*/ 0 w 1002"/>
              <a:gd name="T5" fmla="*/ 244 h 244"/>
            </a:gdLst>
            <a:ahLst/>
            <a:cxnLst>
              <a:cxn ang="0">
                <a:pos x="T0" y="T1"/>
              </a:cxn>
              <a:cxn ang="0">
                <a:pos x="T2" y="T3"/>
              </a:cxn>
              <a:cxn ang="0">
                <a:pos x="T4" y="T5"/>
              </a:cxn>
            </a:cxnLst>
            <a:rect l="0" t="0" r="r" b="b"/>
            <a:pathLst>
              <a:path w="1002" h="244">
                <a:moveTo>
                  <a:pt x="1002" y="0"/>
                </a:moveTo>
                <a:lnTo>
                  <a:pt x="770" y="240"/>
                </a:lnTo>
                <a:lnTo>
                  <a:pt x="0" y="244"/>
                </a:lnTo>
              </a:path>
            </a:pathLst>
          </a:custGeom>
          <a:noFill/>
          <a:ln w="19050">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136201" name="Freeform 9"/>
          <p:cNvSpPr>
            <a:spLocks/>
          </p:cNvSpPr>
          <p:nvPr/>
        </p:nvSpPr>
        <p:spPr bwMode="auto">
          <a:xfrm>
            <a:off x="982106" y="3021479"/>
            <a:ext cx="1590675" cy="409575"/>
          </a:xfrm>
          <a:custGeom>
            <a:avLst/>
            <a:gdLst>
              <a:gd name="T0" fmla="*/ 1002 w 1002"/>
              <a:gd name="T1" fmla="*/ 0 h 258"/>
              <a:gd name="T2" fmla="*/ 770 w 1002"/>
              <a:gd name="T3" fmla="*/ 254 h 258"/>
              <a:gd name="T4" fmla="*/ 0 w 1002"/>
              <a:gd name="T5" fmla="*/ 258 h 258"/>
            </a:gdLst>
            <a:ahLst/>
            <a:cxnLst>
              <a:cxn ang="0">
                <a:pos x="T0" y="T1"/>
              </a:cxn>
              <a:cxn ang="0">
                <a:pos x="T2" y="T3"/>
              </a:cxn>
              <a:cxn ang="0">
                <a:pos x="T4" y="T5"/>
              </a:cxn>
            </a:cxnLst>
            <a:rect l="0" t="0" r="r" b="b"/>
            <a:pathLst>
              <a:path w="1002" h="258">
                <a:moveTo>
                  <a:pt x="1002" y="0"/>
                </a:moveTo>
                <a:lnTo>
                  <a:pt x="770" y="254"/>
                </a:lnTo>
                <a:lnTo>
                  <a:pt x="0" y="258"/>
                </a:lnTo>
              </a:path>
            </a:pathLst>
          </a:custGeom>
          <a:noFill/>
          <a:ln w="19050">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136202" name="AutoShape 10"/>
          <p:cNvSpPr>
            <a:spLocks noChangeArrowheads="1"/>
          </p:cNvSpPr>
          <p:nvPr/>
        </p:nvSpPr>
        <p:spPr bwMode="auto">
          <a:xfrm>
            <a:off x="6778069" y="1849902"/>
            <a:ext cx="1590675" cy="2273300"/>
          </a:xfrm>
          <a:prstGeom prst="cube">
            <a:avLst>
              <a:gd name="adj" fmla="val 25301"/>
            </a:avLst>
          </a:prstGeom>
          <a:solidFill>
            <a:srgbClr val="FFFF66"/>
          </a:solidFill>
          <a:ln w="28575">
            <a:solidFill>
              <a:schemeClr val="tx1"/>
            </a:solidFill>
            <a:miter lim="800000"/>
            <a:headEnd/>
            <a:tailEnd/>
          </a:ln>
          <a:effectLst/>
          <a:extLst/>
        </p:spPr>
        <p:txBody>
          <a:bodyPr wrap="none" anchor="ctr"/>
          <a:lstStyle/>
          <a:p>
            <a:endParaRPr lang="zh-CN" altLang="en-US">
              <a:solidFill>
                <a:srgbClr val="000099"/>
              </a:solidFill>
            </a:endParaRPr>
          </a:p>
        </p:txBody>
      </p:sp>
      <p:sp>
        <p:nvSpPr>
          <p:cNvPr id="136203" name="Freeform 11"/>
          <p:cNvSpPr>
            <a:spLocks/>
          </p:cNvSpPr>
          <p:nvPr/>
        </p:nvSpPr>
        <p:spPr bwMode="auto">
          <a:xfrm>
            <a:off x="6776480" y="2240429"/>
            <a:ext cx="1597025" cy="365125"/>
          </a:xfrm>
          <a:custGeom>
            <a:avLst/>
            <a:gdLst>
              <a:gd name="T0" fmla="*/ 1006 w 1006"/>
              <a:gd name="T1" fmla="*/ 0 h 230"/>
              <a:gd name="T2" fmla="*/ 770 w 1006"/>
              <a:gd name="T3" fmla="*/ 226 h 230"/>
              <a:gd name="T4" fmla="*/ 0 w 1006"/>
              <a:gd name="T5" fmla="*/ 230 h 230"/>
            </a:gdLst>
            <a:ahLst/>
            <a:cxnLst>
              <a:cxn ang="0">
                <a:pos x="T0" y="T1"/>
              </a:cxn>
              <a:cxn ang="0">
                <a:pos x="T2" y="T3"/>
              </a:cxn>
              <a:cxn ang="0">
                <a:pos x="T4" y="T5"/>
              </a:cxn>
            </a:cxnLst>
            <a:rect l="0" t="0" r="r" b="b"/>
            <a:pathLst>
              <a:path w="1006" h="230">
                <a:moveTo>
                  <a:pt x="1006" y="0"/>
                </a:moveTo>
                <a:lnTo>
                  <a:pt x="770" y="226"/>
                </a:lnTo>
                <a:lnTo>
                  <a:pt x="0" y="230"/>
                </a:lnTo>
              </a:path>
            </a:pathLst>
          </a:custGeom>
          <a:noFill/>
          <a:ln w="19050">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136204" name="Freeform 12"/>
          <p:cNvSpPr>
            <a:spLocks/>
          </p:cNvSpPr>
          <p:nvPr/>
        </p:nvSpPr>
        <p:spPr bwMode="auto">
          <a:xfrm>
            <a:off x="6773306" y="2640479"/>
            <a:ext cx="1581150" cy="377825"/>
          </a:xfrm>
          <a:custGeom>
            <a:avLst/>
            <a:gdLst>
              <a:gd name="T0" fmla="*/ 996 w 996"/>
              <a:gd name="T1" fmla="*/ 0 h 238"/>
              <a:gd name="T2" fmla="*/ 770 w 996"/>
              <a:gd name="T3" fmla="*/ 234 h 238"/>
              <a:gd name="T4" fmla="*/ 0 w 996"/>
              <a:gd name="T5" fmla="*/ 238 h 238"/>
            </a:gdLst>
            <a:ahLst/>
            <a:cxnLst>
              <a:cxn ang="0">
                <a:pos x="T0" y="T1"/>
              </a:cxn>
              <a:cxn ang="0">
                <a:pos x="T2" y="T3"/>
              </a:cxn>
              <a:cxn ang="0">
                <a:pos x="T4" y="T5"/>
              </a:cxn>
            </a:cxnLst>
            <a:rect l="0" t="0" r="r" b="b"/>
            <a:pathLst>
              <a:path w="996" h="238">
                <a:moveTo>
                  <a:pt x="996" y="0"/>
                </a:moveTo>
                <a:lnTo>
                  <a:pt x="770" y="234"/>
                </a:lnTo>
                <a:lnTo>
                  <a:pt x="0" y="238"/>
                </a:lnTo>
              </a:path>
            </a:pathLst>
          </a:custGeom>
          <a:noFill/>
          <a:ln w="19050">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136205" name="Freeform 13"/>
          <p:cNvSpPr>
            <a:spLocks/>
          </p:cNvSpPr>
          <p:nvPr/>
        </p:nvSpPr>
        <p:spPr bwMode="auto">
          <a:xfrm>
            <a:off x="6773306" y="3040529"/>
            <a:ext cx="1581150" cy="390525"/>
          </a:xfrm>
          <a:custGeom>
            <a:avLst/>
            <a:gdLst>
              <a:gd name="T0" fmla="*/ 996 w 996"/>
              <a:gd name="T1" fmla="*/ 0 h 246"/>
              <a:gd name="T2" fmla="*/ 770 w 996"/>
              <a:gd name="T3" fmla="*/ 242 h 246"/>
              <a:gd name="T4" fmla="*/ 0 w 996"/>
              <a:gd name="T5" fmla="*/ 246 h 246"/>
            </a:gdLst>
            <a:ahLst/>
            <a:cxnLst>
              <a:cxn ang="0">
                <a:pos x="T0" y="T1"/>
              </a:cxn>
              <a:cxn ang="0">
                <a:pos x="T2" y="T3"/>
              </a:cxn>
              <a:cxn ang="0">
                <a:pos x="T4" y="T5"/>
              </a:cxn>
            </a:cxnLst>
            <a:rect l="0" t="0" r="r" b="b"/>
            <a:pathLst>
              <a:path w="996" h="246">
                <a:moveTo>
                  <a:pt x="996" y="0"/>
                </a:moveTo>
                <a:lnTo>
                  <a:pt x="770" y="242"/>
                </a:lnTo>
                <a:lnTo>
                  <a:pt x="0" y="246"/>
                </a:lnTo>
              </a:path>
            </a:pathLst>
          </a:custGeom>
          <a:noFill/>
          <a:ln w="19050">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136206" name="AutoShape 14"/>
          <p:cNvSpPr>
            <a:spLocks noChangeArrowheads="1"/>
          </p:cNvSpPr>
          <p:nvPr/>
        </p:nvSpPr>
        <p:spPr bwMode="auto">
          <a:xfrm>
            <a:off x="3842781" y="2680165"/>
            <a:ext cx="1590675" cy="1447800"/>
          </a:xfrm>
          <a:prstGeom prst="cube">
            <a:avLst>
              <a:gd name="adj" fmla="val 25301"/>
            </a:avLst>
          </a:prstGeom>
          <a:solidFill>
            <a:srgbClr val="CCFFFF"/>
          </a:solidFill>
          <a:ln w="28575">
            <a:solidFill>
              <a:schemeClr val="tx1"/>
            </a:solidFill>
            <a:miter lim="800000"/>
            <a:headEnd/>
            <a:tailEnd/>
          </a:ln>
          <a:effectLst/>
          <a:extLst/>
        </p:spPr>
        <p:txBody>
          <a:bodyPr wrap="none" anchor="ctr"/>
          <a:lstStyle/>
          <a:p>
            <a:endParaRPr lang="zh-CN" altLang="en-US">
              <a:solidFill>
                <a:srgbClr val="000099"/>
              </a:solidFill>
            </a:endParaRPr>
          </a:p>
        </p:txBody>
      </p:sp>
      <p:sp>
        <p:nvSpPr>
          <p:cNvPr id="136207" name="Freeform 15"/>
          <p:cNvSpPr>
            <a:spLocks/>
          </p:cNvSpPr>
          <p:nvPr/>
        </p:nvSpPr>
        <p:spPr bwMode="auto">
          <a:xfrm>
            <a:off x="3838018" y="3069104"/>
            <a:ext cx="1592262" cy="366713"/>
          </a:xfrm>
          <a:custGeom>
            <a:avLst/>
            <a:gdLst>
              <a:gd name="T0" fmla="*/ 1003 w 1003"/>
              <a:gd name="T1" fmla="*/ 0 h 231"/>
              <a:gd name="T2" fmla="*/ 770 w 1003"/>
              <a:gd name="T3" fmla="*/ 227 h 231"/>
              <a:gd name="T4" fmla="*/ 0 w 1003"/>
              <a:gd name="T5" fmla="*/ 231 h 231"/>
            </a:gdLst>
            <a:ahLst/>
            <a:cxnLst>
              <a:cxn ang="0">
                <a:pos x="T0" y="T1"/>
              </a:cxn>
              <a:cxn ang="0">
                <a:pos x="T2" y="T3"/>
              </a:cxn>
              <a:cxn ang="0">
                <a:pos x="T4" y="T5"/>
              </a:cxn>
            </a:cxnLst>
            <a:rect l="0" t="0" r="r" b="b"/>
            <a:pathLst>
              <a:path w="1003" h="231">
                <a:moveTo>
                  <a:pt x="1003" y="0"/>
                </a:moveTo>
                <a:lnTo>
                  <a:pt x="770" y="227"/>
                </a:lnTo>
                <a:lnTo>
                  <a:pt x="0" y="231"/>
                </a:lnTo>
              </a:path>
            </a:pathLst>
          </a:custGeom>
          <a:noFill/>
          <a:ln w="19050">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136208" name="Text Box 16"/>
          <p:cNvSpPr txBox="1">
            <a:spLocks noChangeArrowheads="1"/>
          </p:cNvSpPr>
          <p:nvPr/>
        </p:nvSpPr>
        <p:spPr bwMode="auto">
          <a:xfrm>
            <a:off x="1317069" y="1390546"/>
            <a:ext cx="1026243" cy="46166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400" dirty="0">
                <a:solidFill>
                  <a:srgbClr val="000099"/>
                </a:solidFill>
                <a:ea typeface="黑体" pitchFamily="2" charset="-122"/>
              </a:rPr>
              <a:t>主机</a:t>
            </a:r>
            <a:r>
              <a:rPr kumimoji="1" lang="en-US" altLang="zh-CN" sz="2400" dirty="0">
                <a:solidFill>
                  <a:srgbClr val="000099"/>
                </a:solidFill>
                <a:ea typeface="黑体" pitchFamily="2" charset="-122"/>
              </a:rPr>
              <a:t>A</a:t>
            </a:r>
          </a:p>
        </p:txBody>
      </p:sp>
      <p:sp>
        <p:nvSpPr>
          <p:cNvPr id="136209" name="Text Box 17"/>
          <p:cNvSpPr txBox="1">
            <a:spLocks noChangeArrowheads="1"/>
          </p:cNvSpPr>
          <p:nvPr/>
        </p:nvSpPr>
        <p:spPr bwMode="auto">
          <a:xfrm>
            <a:off x="7154307" y="1390546"/>
            <a:ext cx="1026243" cy="46166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400">
                <a:solidFill>
                  <a:srgbClr val="000099"/>
                </a:solidFill>
                <a:ea typeface="黑体" pitchFamily="2" charset="-122"/>
              </a:rPr>
              <a:t>主机</a:t>
            </a:r>
            <a:r>
              <a:rPr kumimoji="1" lang="en-US" altLang="zh-CN" sz="2400">
                <a:solidFill>
                  <a:srgbClr val="000099"/>
                </a:solidFill>
                <a:ea typeface="黑体" pitchFamily="2" charset="-122"/>
              </a:rPr>
              <a:t>B</a:t>
            </a:r>
          </a:p>
        </p:txBody>
      </p:sp>
      <p:sp>
        <p:nvSpPr>
          <p:cNvPr id="136210" name="Text Box 18"/>
          <p:cNvSpPr txBox="1">
            <a:spLocks noChangeArrowheads="1"/>
          </p:cNvSpPr>
          <p:nvPr/>
        </p:nvSpPr>
        <p:spPr bwMode="auto">
          <a:xfrm>
            <a:off x="4178147" y="2225025"/>
            <a:ext cx="1112805" cy="46166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400" dirty="0">
                <a:solidFill>
                  <a:srgbClr val="000099"/>
                </a:solidFill>
                <a:latin typeface="黑体" pitchFamily="2" charset="-122"/>
                <a:ea typeface="黑体" pitchFamily="2" charset="-122"/>
              </a:rPr>
              <a:t>路由器</a:t>
            </a:r>
          </a:p>
        </p:txBody>
      </p:sp>
      <p:sp>
        <p:nvSpPr>
          <p:cNvPr id="136211" name="Text Box 19"/>
          <p:cNvSpPr txBox="1">
            <a:spLocks noChangeArrowheads="1"/>
          </p:cNvSpPr>
          <p:nvPr/>
        </p:nvSpPr>
        <p:spPr bwMode="auto">
          <a:xfrm>
            <a:off x="5547755" y="4521666"/>
            <a:ext cx="869149" cy="40011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dirty="0">
                <a:solidFill>
                  <a:srgbClr val="000099"/>
                </a:solidFill>
                <a:latin typeface="黑体" pitchFamily="2" charset="-122"/>
                <a:ea typeface="黑体" pitchFamily="2" charset="-122"/>
              </a:rPr>
              <a:t>网络</a:t>
            </a:r>
            <a:r>
              <a:rPr kumimoji="1" lang="zh-CN" altLang="en-US" sz="600" dirty="0">
                <a:solidFill>
                  <a:srgbClr val="000099"/>
                </a:solidFill>
                <a:latin typeface="黑体" pitchFamily="2" charset="-122"/>
                <a:ea typeface="黑体" pitchFamily="2" charset="-122"/>
              </a:rPr>
              <a:t> </a:t>
            </a:r>
            <a:r>
              <a:rPr kumimoji="1" lang="en-US" altLang="zh-CN" sz="2000" dirty="0">
                <a:solidFill>
                  <a:srgbClr val="000099"/>
                </a:solidFill>
                <a:latin typeface="黑体" pitchFamily="2" charset="-122"/>
                <a:ea typeface="黑体" pitchFamily="2" charset="-122"/>
              </a:rPr>
              <a:t>2</a:t>
            </a:r>
          </a:p>
        </p:txBody>
      </p:sp>
      <p:sp>
        <p:nvSpPr>
          <p:cNvPr id="136212" name="Text Box 20"/>
          <p:cNvSpPr txBox="1">
            <a:spLocks noChangeArrowheads="1"/>
          </p:cNvSpPr>
          <p:nvPr/>
        </p:nvSpPr>
        <p:spPr bwMode="auto">
          <a:xfrm>
            <a:off x="2428860" y="4500570"/>
            <a:ext cx="862737" cy="40011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dirty="0">
                <a:solidFill>
                  <a:srgbClr val="000099"/>
                </a:solidFill>
                <a:latin typeface="黑体" pitchFamily="2" charset="-122"/>
                <a:ea typeface="黑体" pitchFamily="2" charset="-122"/>
              </a:rPr>
              <a:t>网络</a:t>
            </a:r>
            <a:r>
              <a:rPr kumimoji="1" lang="zh-CN" altLang="en-US" sz="500" dirty="0">
                <a:solidFill>
                  <a:srgbClr val="000099"/>
                </a:solidFill>
                <a:latin typeface="黑体" pitchFamily="2" charset="-122"/>
                <a:ea typeface="黑体" pitchFamily="2" charset="-122"/>
              </a:rPr>
              <a:t> </a:t>
            </a:r>
            <a:r>
              <a:rPr kumimoji="1" lang="en-US" altLang="zh-CN" sz="2000" dirty="0">
                <a:solidFill>
                  <a:srgbClr val="000099"/>
                </a:solidFill>
                <a:latin typeface="黑体" pitchFamily="2" charset="-122"/>
                <a:ea typeface="黑体" pitchFamily="2" charset="-122"/>
              </a:rPr>
              <a:t>1</a:t>
            </a:r>
          </a:p>
        </p:txBody>
      </p:sp>
      <p:sp>
        <p:nvSpPr>
          <p:cNvPr id="136213" name="Line 21"/>
          <p:cNvSpPr>
            <a:spLocks noChangeShapeType="1"/>
          </p:cNvSpPr>
          <p:nvPr/>
        </p:nvSpPr>
        <p:spPr bwMode="auto">
          <a:xfrm>
            <a:off x="1653618" y="4124790"/>
            <a:ext cx="755650" cy="481012"/>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136214" name="Line 22"/>
          <p:cNvSpPr>
            <a:spLocks noChangeShapeType="1"/>
          </p:cNvSpPr>
          <p:nvPr/>
        </p:nvSpPr>
        <p:spPr bwMode="auto">
          <a:xfrm flipH="1">
            <a:off x="3669744" y="4124790"/>
            <a:ext cx="587375" cy="41275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136215" name="Line 23"/>
          <p:cNvSpPr>
            <a:spLocks noChangeShapeType="1"/>
          </p:cNvSpPr>
          <p:nvPr/>
        </p:nvSpPr>
        <p:spPr bwMode="auto">
          <a:xfrm>
            <a:off x="4593668" y="4124790"/>
            <a:ext cx="755650" cy="481012"/>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136216" name="Line 24"/>
          <p:cNvSpPr>
            <a:spLocks noChangeShapeType="1"/>
          </p:cNvSpPr>
          <p:nvPr/>
        </p:nvSpPr>
        <p:spPr bwMode="auto">
          <a:xfrm flipH="1">
            <a:off x="6647893" y="4124790"/>
            <a:ext cx="717550" cy="481012"/>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136217" name="Text Box 25"/>
          <p:cNvSpPr txBox="1">
            <a:spLocks noChangeArrowheads="1"/>
          </p:cNvSpPr>
          <p:nvPr/>
        </p:nvSpPr>
        <p:spPr bwMode="auto">
          <a:xfrm>
            <a:off x="6955248" y="2182633"/>
            <a:ext cx="958917" cy="19697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lnSpc>
                <a:spcPct val="130000"/>
              </a:lnSpc>
            </a:pPr>
            <a:r>
              <a:rPr kumimoji="1" lang="zh-CN" altLang="en-US" sz="2000" dirty="0">
                <a:solidFill>
                  <a:srgbClr val="000099"/>
                </a:solidFill>
                <a:latin typeface="黑体" pitchFamily="2" charset="-122"/>
                <a:ea typeface="黑体" pitchFamily="2" charset="-122"/>
              </a:rPr>
              <a:t>应用层</a:t>
            </a:r>
          </a:p>
          <a:p>
            <a:pPr algn="ctr">
              <a:lnSpc>
                <a:spcPct val="130000"/>
              </a:lnSpc>
            </a:pPr>
            <a:r>
              <a:rPr kumimoji="1" lang="zh-CN" altLang="en-US" sz="2000" dirty="0">
                <a:solidFill>
                  <a:srgbClr val="000099"/>
                </a:solidFill>
                <a:latin typeface="黑体" pitchFamily="2" charset="-122"/>
                <a:ea typeface="黑体" pitchFamily="2" charset="-122"/>
              </a:rPr>
              <a:t>运输层</a:t>
            </a:r>
          </a:p>
          <a:p>
            <a:pPr algn="ctr">
              <a:lnSpc>
                <a:spcPct val="130000"/>
              </a:lnSpc>
            </a:pPr>
            <a:r>
              <a:rPr kumimoji="1" lang="zh-CN" altLang="en-US" sz="2000" dirty="0">
                <a:solidFill>
                  <a:srgbClr val="000099"/>
                </a:solidFill>
                <a:latin typeface="黑体" pitchFamily="2" charset="-122"/>
                <a:ea typeface="黑体" pitchFamily="2" charset="-122"/>
              </a:rPr>
              <a:t>网际层</a:t>
            </a:r>
          </a:p>
          <a:p>
            <a:pPr algn="ctr">
              <a:lnSpc>
                <a:spcPct val="130000"/>
              </a:lnSpc>
            </a:pPr>
            <a:r>
              <a:rPr kumimoji="1" lang="zh-CN" altLang="en-US" sz="2000" dirty="0">
                <a:solidFill>
                  <a:srgbClr val="000099"/>
                </a:solidFill>
                <a:latin typeface="黑体" pitchFamily="2" charset="-122"/>
                <a:ea typeface="黑体" pitchFamily="2" charset="-122"/>
              </a:rPr>
              <a:t>网络</a:t>
            </a:r>
          </a:p>
          <a:p>
            <a:pPr algn="ctr">
              <a:lnSpc>
                <a:spcPct val="90000"/>
              </a:lnSpc>
            </a:pPr>
            <a:r>
              <a:rPr kumimoji="1" lang="zh-CN" altLang="en-US" sz="2000" dirty="0">
                <a:solidFill>
                  <a:srgbClr val="000099"/>
                </a:solidFill>
                <a:latin typeface="黑体" pitchFamily="2" charset="-122"/>
                <a:ea typeface="黑体" pitchFamily="2" charset="-122"/>
              </a:rPr>
              <a:t>接口层</a:t>
            </a:r>
          </a:p>
        </p:txBody>
      </p:sp>
      <p:sp>
        <p:nvSpPr>
          <p:cNvPr id="136218" name="Text Box 26"/>
          <p:cNvSpPr txBox="1">
            <a:spLocks noChangeArrowheads="1"/>
          </p:cNvSpPr>
          <p:nvPr/>
        </p:nvSpPr>
        <p:spPr bwMode="auto">
          <a:xfrm>
            <a:off x="4004086" y="2957979"/>
            <a:ext cx="958917" cy="11695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lnSpc>
                <a:spcPct val="130000"/>
              </a:lnSpc>
            </a:pPr>
            <a:r>
              <a:rPr kumimoji="1" lang="zh-CN" altLang="en-US" sz="2000">
                <a:solidFill>
                  <a:srgbClr val="000099"/>
                </a:solidFill>
                <a:latin typeface="黑体" pitchFamily="2" charset="-122"/>
                <a:ea typeface="黑体" pitchFamily="2" charset="-122"/>
              </a:rPr>
              <a:t>网际层</a:t>
            </a:r>
          </a:p>
          <a:p>
            <a:pPr algn="ctr">
              <a:lnSpc>
                <a:spcPct val="130000"/>
              </a:lnSpc>
            </a:pPr>
            <a:r>
              <a:rPr kumimoji="1" lang="zh-CN" altLang="en-US" sz="2000">
                <a:solidFill>
                  <a:srgbClr val="000099"/>
                </a:solidFill>
                <a:latin typeface="黑体" pitchFamily="2" charset="-122"/>
                <a:ea typeface="黑体" pitchFamily="2" charset="-122"/>
              </a:rPr>
              <a:t>网络</a:t>
            </a:r>
          </a:p>
          <a:p>
            <a:pPr algn="ctr">
              <a:lnSpc>
                <a:spcPct val="90000"/>
              </a:lnSpc>
            </a:pPr>
            <a:r>
              <a:rPr kumimoji="1" lang="zh-CN" altLang="en-US" sz="2000">
                <a:solidFill>
                  <a:srgbClr val="000099"/>
                </a:solidFill>
                <a:latin typeface="黑体" pitchFamily="2" charset="-122"/>
                <a:ea typeface="黑体" pitchFamily="2" charset="-122"/>
              </a:rPr>
              <a:t>接口层</a:t>
            </a:r>
          </a:p>
        </p:txBody>
      </p:sp>
      <p:sp>
        <p:nvSpPr>
          <p:cNvPr id="136219" name="Text Box 27"/>
          <p:cNvSpPr txBox="1">
            <a:spLocks noChangeArrowheads="1"/>
          </p:cNvSpPr>
          <p:nvPr/>
        </p:nvSpPr>
        <p:spPr bwMode="auto">
          <a:xfrm>
            <a:off x="571472" y="2167404"/>
            <a:ext cx="327334" cy="17697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lnSpc>
                <a:spcPct val="130000"/>
              </a:lnSpc>
            </a:pPr>
            <a:r>
              <a:rPr kumimoji="1" lang="en-US" altLang="zh-CN" sz="2000">
                <a:solidFill>
                  <a:srgbClr val="000099"/>
                </a:solidFill>
                <a:ea typeface="黑体" pitchFamily="2" charset="-122"/>
              </a:rPr>
              <a:t>4</a:t>
            </a:r>
          </a:p>
          <a:p>
            <a:pPr algn="ctr">
              <a:lnSpc>
                <a:spcPct val="130000"/>
              </a:lnSpc>
            </a:pPr>
            <a:r>
              <a:rPr kumimoji="1" lang="en-US" altLang="zh-CN" sz="2000">
                <a:solidFill>
                  <a:srgbClr val="000099"/>
                </a:solidFill>
                <a:ea typeface="黑体" pitchFamily="2" charset="-122"/>
              </a:rPr>
              <a:t>3</a:t>
            </a:r>
          </a:p>
          <a:p>
            <a:pPr algn="ctr">
              <a:lnSpc>
                <a:spcPct val="130000"/>
              </a:lnSpc>
            </a:pPr>
            <a:r>
              <a:rPr kumimoji="1" lang="en-US" altLang="zh-CN" sz="2000">
                <a:solidFill>
                  <a:srgbClr val="000099"/>
                </a:solidFill>
                <a:ea typeface="黑体" pitchFamily="2" charset="-122"/>
              </a:rPr>
              <a:t>2</a:t>
            </a:r>
          </a:p>
          <a:p>
            <a:pPr algn="ctr">
              <a:lnSpc>
                <a:spcPct val="155000"/>
              </a:lnSpc>
            </a:pPr>
            <a:r>
              <a:rPr kumimoji="1" lang="en-US" altLang="zh-CN" sz="2000">
                <a:solidFill>
                  <a:srgbClr val="000099"/>
                </a:solidFill>
                <a:ea typeface="黑体" pitchFamily="2" charset="-122"/>
              </a:rPr>
              <a:t>1</a:t>
            </a:r>
          </a:p>
        </p:txBody>
      </p:sp>
      <p:sp>
        <p:nvSpPr>
          <p:cNvPr id="136220" name="Text Box 28"/>
          <p:cNvSpPr txBox="1">
            <a:spLocks noChangeArrowheads="1"/>
          </p:cNvSpPr>
          <p:nvPr/>
        </p:nvSpPr>
        <p:spPr bwMode="auto">
          <a:xfrm>
            <a:off x="2174078" y="5384085"/>
            <a:ext cx="5444119" cy="830997"/>
          </a:xfrm>
          <a:prstGeom prst="rect">
            <a:avLst/>
          </a:prstGeom>
          <a:solidFill>
            <a:srgbClr val="00FF99"/>
          </a:solidFill>
          <a:ln>
            <a:solidFill>
              <a:srgbClr val="000066"/>
            </a:solidFill>
          </a:ln>
          <a:effectLst/>
          <a:extLst/>
        </p:spPr>
        <p:txBody>
          <a:bodyPr wrap="none">
            <a:spAutoFit/>
          </a:bodyPr>
          <a:lstStyle/>
          <a:p>
            <a:pPr algn="ctr"/>
            <a:r>
              <a:rPr lang="zh-CN" altLang="en-US" sz="2400" dirty="0">
                <a:solidFill>
                  <a:srgbClr val="000099"/>
                </a:solidFill>
                <a:latin typeface="黑体" pitchFamily="2" charset="-122"/>
                <a:ea typeface="黑体" pitchFamily="2" charset="-122"/>
              </a:rPr>
              <a:t>路由器在转发分组时最高只用到网际层</a:t>
            </a:r>
          </a:p>
          <a:p>
            <a:pPr algn="ctr"/>
            <a:r>
              <a:rPr lang="zh-CN" altLang="en-US" sz="2400" dirty="0">
                <a:solidFill>
                  <a:srgbClr val="000099"/>
                </a:solidFill>
                <a:latin typeface="黑体" pitchFamily="2" charset="-122"/>
                <a:ea typeface="黑体" pitchFamily="2" charset="-122"/>
              </a:rPr>
              <a:t>而没有使用运输层和应用层。 </a:t>
            </a:r>
          </a:p>
        </p:txBody>
      </p:sp>
      <p:sp>
        <p:nvSpPr>
          <p:cNvPr id="2" name="矩形 1"/>
          <p:cNvSpPr/>
          <p:nvPr/>
        </p:nvSpPr>
        <p:spPr>
          <a:xfrm>
            <a:off x="2947595" y="1021794"/>
            <a:ext cx="3896772" cy="523220"/>
          </a:xfrm>
          <a:prstGeom prst="rect">
            <a:avLst/>
          </a:prstGeom>
          <a:solidFill>
            <a:srgbClr val="FF66FF"/>
          </a:solidFill>
        </p:spPr>
        <p:txBody>
          <a:bodyPr wrap="none">
            <a:spAutoFit/>
          </a:bodyPr>
          <a:lstStyle/>
          <a:p>
            <a:r>
              <a:rPr lang="en-US" altLang="zh-CN" sz="2800" dirty="0">
                <a:solidFill>
                  <a:srgbClr val="000099"/>
                </a:solidFill>
                <a:latin typeface="+mn-lt"/>
                <a:ea typeface="黑体" pitchFamily="2" charset="-122"/>
              </a:rPr>
              <a:t>TCP/IP </a:t>
            </a:r>
            <a:r>
              <a:rPr lang="zh-CN" altLang="en-US" sz="2800" dirty="0">
                <a:solidFill>
                  <a:srgbClr val="000099"/>
                </a:solidFill>
                <a:latin typeface="+mn-lt"/>
                <a:ea typeface="黑体" pitchFamily="2" charset="-122"/>
              </a:rPr>
              <a:t>是四层体系结构</a:t>
            </a:r>
          </a:p>
        </p:txBody>
      </p:sp>
    </p:spTree>
    <p:extLst>
      <p:ext uri="{BB962C8B-B14F-4D97-AF65-F5344CB8AC3E}">
        <p14:creationId xmlns:p14="http://schemas.microsoft.com/office/powerpoint/2010/main" xmlns="" val="268584540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666" name="Rectangle 3"/>
          <p:cNvSpPr>
            <a:spLocks noChangeArrowheads="1"/>
          </p:cNvSpPr>
          <p:nvPr/>
        </p:nvSpPr>
        <p:spPr bwMode="auto">
          <a:xfrm>
            <a:off x="2647950" y="2343150"/>
            <a:ext cx="9144000" cy="0"/>
          </a:xfrm>
          <a:prstGeom prst="rect">
            <a:avLst/>
          </a:prstGeom>
          <a:noFill/>
          <a:ln w="9525">
            <a:noFill/>
            <a:miter lim="800000"/>
            <a:headEnd/>
            <a:tailEnd/>
          </a:ln>
        </p:spPr>
        <p:txBody>
          <a:bodyPr>
            <a:spAutoFit/>
          </a:bodyPr>
          <a:lstStyle/>
          <a:p>
            <a:endParaRPr lang="zh-CN" altLang="zh-CN"/>
          </a:p>
        </p:txBody>
      </p:sp>
      <p:graphicFrame>
        <p:nvGraphicFramePr>
          <p:cNvPr id="753667" name="Object 4"/>
          <p:cNvGraphicFramePr>
            <a:graphicFrameLocks noChangeAspect="1"/>
          </p:cNvGraphicFramePr>
          <p:nvPr/>
        </p:nvGraphicFramePr>
        <p:xfrm>
          <a:off x="395288" y="1196975"/>
          <a:ext cx="8382000" cy="4816475"/>
        </p:xfrm>
        <a:graphic>
          <a:graphicData uri="http://schemas.openxmlformats.org/presentationml/2006/ole">
            <p:oleObj spid="_x0000_s753692" r:id="rId3" imgW="24022050" imgH="13573125" progId="">
              <p:embed/>
            </p:oleObj>
          </a:graphicData>
        </a:graphic>
      </p:graphicFrame>
      <p:sp>
        <p:nvSpPr>
          <p:cNvPr id="753668" name="Rectangle 5"/>
          <p:cNvSpPr>
            <a:spLocks noGrp="1" noChangeArrowheads="1"/>
          </p:cNvSpPr>
          <p:nvPr>
            <p:ph type="title" idx="4294967295"/>
          </p:nvPr>
        </p:nvSpPr>
        <p:spPr/>
        <p:txBody>
          <a:bodyPr/>
          <a:lstStyle/>
          <a:p>
            <a:r>
              <a:rPr lang="zh-CN" altLang="en-US" dirty="0"/>
              <a:t>补充</a:t>
            </a:r>
            <a:r>
              <a:rPr lang="en-US" altLang="zh-CN" dirty="0"/>
              <a:t>: </a:t>
            </a:r>
            <a:r>
              <a:rPr lang="zh-CN" altLang="en-US" dirty="0"/>
              <a:t>参考模型的另一种表示</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TCP/IP </a:t>
            </a:r>
            <a:r>
              <a:rPr lang="zh-CN" altLang="zh-CN" dirty="0"/>
              <a:t>体系结构</a:t>
            </a:r>
            <a:r>
              <a:rPr lang="zh-CN" altLang="en-US" dirty="0"/>
              <a:t>的另一种表示方法</a:t>
            </a:r>
          </a:p>
        </p:txBody>
      </p:sp>
      <p:sp>
        <p:nvSpPr>
          <p:cNvPr id="14" name="内容占位符 13"/>
          <p:cNvSpPr>
            <a:spLocks noGrp="1"/>
          </p:cNvSpPr>
          <p:nvPr>
            <p:ph idx="1"/>
          </p:nvPr>
        </p:nvSpPr>
        <p:spPr/>
        <p:txBody>
          <a:bodyPr/>
          <a:lstStyle/>
          <a:p>
            <a:r>
              <a:rPr lang="zh-CN" altLang="zh-CN" dirty="0"/>
              <a:t>实际上</a:t>
            </a:r>
            <a:r>
              <a:rPr lang="zh-CN" altLang="en-US" dirty="0"/>
              <a:t>，</a:t>
            </a:r>
            <a:r>
              <a:rPr lang="zh-CN" altLang="zh-CN" dirty="0"/>
              <a:t>现在的互联网使用的</a:t>
            </a:r>
            <a:r>
              <a:rPr lang="en-US" altLang="zh-CN" dirty="0"/>
              <a:t> TCP/IP </a:t>
            </a:r>
            <a:r>
              <a:rPr lang="zh-CN" altLang="zh-CN" dirty="0"/>
              <a:t>体系结构有时已经</a:t>
            </a:r>
            <a:r>
              <a:rPr lang="zh-CN" altLang="en-US" dirty="0"/>
              <a:t>发生了</a:t>
            </a:r>
            <a:r>
              <a:rPr lang="zh-CN" altLang="zh-CN" dirty="0"/>
              <a:t>演变</a:t>
            </a:r>
            <a:r>
              <a:rPr lang="en-US" altLang="zh-CN" dirty="0"/>
              <a:t>(evolution)</a:t>
            </a:r>
            <a:r>
              <a:rPr lang="zh-CN" altLang="zh-CN" dirty="0"/>
              <a:t>，即某些应用程序可以</a:t>
            </a:r>
            <a:r>
              <a:rPr lang="zh-CN" altLang="zh-CN" dirty="0">
                <a:solidFill>
                  <a:srgbClr val="FF0000"/>
                </a:solidFill>
              </a:rPr>
              <a:t>直接</a:t>
            </a:r>
            <a:r>
              <a:rPr lang="zh-CN" altLang="zh-CN" dirty="0"/>
              <a:t>使用</a:t>
            </a:r>
            <a:r>
              <a:rPr lang="en-US" altLang="zh-CN" dirty="0"/>
              <a:t> IP </a:t>
            </a:r>
            <a:r>
              <a:rPr lang="zh-CN" altLang="zh-CN" dirty="0"/>
              <a:t>层，或甚至直接使用最下面的</a:t>
            </a:r>
            <a:r>
              <a:rPr lang="zh-CN" altLang="zh-CN" dirty="0">
                <a:solidFill>
                  <a:srgbClr val="FF0000"/>
                </a:solidFill>
              </a:rPr>
              <a:t>网络接口层</a:t>
            </a:r>
            <a:r>
              <a:rPr lang="zh-CN" altLang="en-US" dirty="0"/>
              <a:t>。</a:t>
            </a:r>
          </a:p>
          <a:p>
            <a:endParaRPr lang="zh-CN" altLang="en-US" sz="2800" dirty="0"/>
          </a:p>
        </p:txBody>
      </p:sp>
      <p:grpSp>
        <p:nvGrpSpPr>
          <p:cNvPr id="12" name="组合 11"/>
          <p:cNvGrpSpPr/>
          <p:nvPr/>
        </p:nvGrpSpPr>
        <p:grpSpPr>
          <a:xfrm>
            <a:off x="2492619" y="2924920"/>
            <a:ext cx="4156683" cy="2736329"/>
            <a:chOff x="2700338" y="1628775"/>
            <a:chExt cx="3311525" cy="2016125"/>
          </a:xfrm>
        </p:grpSpPr>
        <p:sp>
          <p:nvSpPr>
            <p:cNvPr id="3" name="Rectangle 5"/>
            <p:cNvSpPr>
              <a:spLocks noChangeArrowheads="1"/>
            </p:cNvSpPr>
            <p:nvPr/>
          </p:nvSpPr>
          <p:spPr bwMode="auto">
            <a:xfrm>
              <a:off x="2700338" y="1628775"/>
              <a:ext cx="3311525" cy="2016125"/>
            </a:xfrm>
            <a:prstGeom prst="rect">
              <a:avLst/>
            </a:prstGeom>
            <a:solidFill>
              <a:schemeClr val="bg1"/>
            </a:solidFill>
            <a:ln w="28575">
              <a:solidFill>
                <a:schemeClr val="tx1"/>
              </a:solidFill>
              <a:miter lim="800000"/>
              <a:headEnd/>
              <a:tailEnd/>
            </a:ln>
            <a:effectLst>
              <a:outerShdw dist="35921" dir="2700000" algn="ctr" rotWithShape="0">
                <a:schemeClr val="bg2"/>
              </a:outerShdw>
            </a:effectLst>
          </p:spPr>
          <p:txBody>
            <a:bodyPr wrap="none" anchor="ctr"/>
            <a:lstStyle/>
            <a:p>
              <a:endParaRPr lang="zh-CN" altLang="en-US" sz="3200">
                <a:solidFill>
                  <a:srgbClr val="000099"/>
                </a:solidFill>
                <a:latin typeface="+mn-lt"/>
                <a:ea typeface="黑体" pitchFamily="2" charset="-122"/>
              </a:endParaRPr>
            </a:p>
          </p:txBody>
        </p:sp>
        <p:sp>
          <p:nvSpPr>
            <p:cNvPr id="4" name="Line 6"/>
            <p:cNvSpPr>
              <a:spLocks noChangeShapeType="1"/>
            </p:cNvSpPr>
            <p:nvPr/>
          </p:nvSpPr>
          <p:spPr bwMode="auto">
            <a:xfrm>
              <a:off x="2700338" y="3141663"/>
              <a:ext cx="3311525"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3200">
                <a:solidFill>
                  <a:srgbClr val="000099"/>
                </a:solidFill>
                <a:latin typeface="+mn-lt"/>
                <a:ea typeface="黑体" pitchFamily="2" charset="-122"/>
              </a:endParaRPr>
            </a:p>
          </p:txBody>
        </p:sp>
        <p:sp>
          <p:nvSpPr>
            <p:cNvPr id="5" name="Freeform 7"/>
            <p:cNvSpPr>
              <a:spLocks/>
            </p:cNvSpPr>
            <p:nvPr/>
          </p:nvSpPr>
          <p:spPr bwMode="auto">
            <a:xfrm>
              <a:off x="2700338" y="2636838"/>
              <a:ext cx="2447925" cy="504825"/>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no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3200">
                <a:solidFill>
                  <a:srgbClr val="000099"/>
                </a:solidFill>
                <a:latin typeface="+mn-lt"/>
                <a:ea typeface="黑体" pitchFamily="2" charset="-122"/>
              </a:endParaRPr>
            </a:p>
          </p:txBody>
        </p:sp>
        <p:sp>
          <p:nvSpPr>
            <p:cNvPr id="6" name="Freeform 8"/>
            <p:cNvSpPr>
              <a:spLocks/>
            </p:cNvSpPr>
            <p:nvPr/>
          </p:nvSpPr>
          <p:spPr bwMode="auto">
            <a:xfrm>
              <a:off x="2700338" y="2133600"/>
              <a:ext cx="1584325" cy="504825"/>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noFill/>
            <a:ln w="2857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3200">
                <a:solidFill>
                  <a:srgbClr val="000099"/>
                </a:solidFill>
                <a:latin typeface="+mn-lt"/>
                <a:ea typeface="黑体" pitchFamily="2" charset="-122"/>
              </a:endParaRPr>
            </a:p>
          </p:txBody>
        </p:sp>
        <p:sp>
          <p:nvSpPr>
            <p:cNvPr id="7" name="Line 9"/>
            <p:cNvSpPr>
              <a:spLocks noChangeShapeType="1"/>
            </p:cNvSpPr>
            <p:nvPr/>
          </p:nvSpPr>
          <p:spPr bwMode="auto">
            <a:xfrm>
              <a:off x="3492500" y="2133600"/>
              <a:ext cx="0" cy="503238"/>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3200">
                <a:solidFill>
                  <a:srgbClr val="000099"/>
                </a:solidFill>
                <a:latin typeface="+mn-lt"/>
                <a:ea typeface="黑体" pitchFamily="2" charset="-122"/>
              </a:endParaRPr>
            </a:p>
          </p:txBody>
        </p:sp>
        <p:sp>
          <p:nvSpPr>
            <p:cNvPr id="8" name="Text Box 10"/>
            <p:cNvSpPr txBox="1">
              <a:spLocks noChangeArrowheads="1"/>
            </p:cNvSpPr>
            <p:nvPr/>
          </p:nvSpPr>
          <p:spPr bwMode="auto">
            <a:xfrm>
              <a:off x="2815009" y="2193259"/>
              <a:ext cx="1445543" cy="3855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sz="2800" dirty="0">
                  <a:solidFill>
                    <a:srgbClr val="000099"/>
                  </a:solidFill>
                  <a:latin typeface="+mn-lt"/>
                  <a:ea typeface="黑体" pitchFamily="2" charset="-122"/>
                </a:rPr>
                <a:t>TCP   UDP</a:t>
              </a:r>
            </a:p>
          </p:txBody>
        </p:sp>
        <p:sp>
          <p:nvSpPr>
            <p:cNvPr id="9" name="Text Box 11"/>
            <p:cNvSpPr txBox="1">
              <a:spLocks noChangeArrowheads="1"/>
            </p:cNvSpPr>
            <p:nvPr/>
          </p:nvSpPr>
          <p:spPr bwMode="auto">
            <a:xfrm>
              <a:off x="3670300" y="2722563"/>
              <a:ext cx="411473" cy="3855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sz="2800" dirty="0">
                  <a:solidFill>
                    <a:srgbClr val="000099"/>
                  </a:solidFill>
                  <a:latin typeface="+mn-lt"/>
                  <a:ea typeface="黑体" pitchFamily="2" charset="-122"/>
                </a:rPr>
                <a:t>IP</a:t>
              </a:r>
            </a:p>
          </p:txBody>
        </p:sp>
        <p:sp>
          <p:nvSpPr>
            <p:cNvPr id="10" name="Text Box 4"/>
            <p:cNvSpPr txBox="1">
              <a:spLocks noChangeArrowheads="1"/>
            </p:cNvSpPr>
            <p:nvPr/>
          </p:nvSpPr>
          <p:spPr bwMode="auto">
            <a:xfrm>
              <a:off x="3995738" y="1700213"/>
              <a:ext cx="1016926" cy="3855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2800">
                  <a:solidFill>
                    <a:srgbClr val="000099"/>
                  </a:solidFill>
                  <a:latin typeface="+mn-lt"/>
                  <a:ea typeface="黑体" pitchFamily="2" charset="-122"/>
                </a:rPr>
                <a:t>应用层</a:t>
              </a:r>
            </a:p>
          </p:txBody>
        </p:sp>
        <p:sp>
          <p:nvSpPr>
            <p:cNvPr id="11" name="Text Box 12"/>
            <p:cNvSpPr txBox="1">
              <a:spLocks noChangeArrowheads="1"/>
            </p:cNvSpPr>
            <p:nvPr/>
          </p:nvSpPr>
          <p:spPr bwMode="auto">
            <a:xfrm>
              <a:off x="3219450" y="3213100"/>
              <a:ext cx="2706372" cy="3855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2800" dirty="0">
                  <a:solidFill>
                    <a:srgbClr val="000099"/>
                  </a:solidFill>
                  <a:latin typeface="+mn-lt"/>
                  <a:ea typeface="黑体" pitchFamily="2" charset="-122"/>
                </a:rPr>
                <a:t>网络接口层</a:t>
              </a:r>
              <a:r>
                <a:rPr lang="en-US" altLang="zh-CN" sz="2800" dirty="0">
                  <a:solidFill>
                    <a:srgbClr val="000099"/>
                  </a:solidFill>
                  <a:latin typeface="+mn-lt"/>
                  <a:ea typeface="黑体" pitchFamily="2" charset="-122"/>
                </a:rPr>
                <a:t>(</a:t>
              </a:r>
              <a:r>
                <a:rPr lang="zh-CN" altLang="en-US" sz="2800" dirty="0">
                  <a:solidFill>
                    <a:srgbClr val="000099"/>
                  </a:solidFill>
                  <a:latin typeface="+mn-lt"/>
                  <a:ea typeface="黑体" pitchFamily="2" charset="-122"/>
                </a:rPr>
                <a:t>子网层</a:t>
              </a:r>
              <a:r>
                <a:rPr lang="en-US" altLang="zh-CN" sz="2800" dirty="0">
                  <a:solidFill>
                    <a:srgbClr val="000099"/>
                  </a:solidFill>
                  <a:latin typeface="+mn-lt"/>
                  <a:ea typeface="黑体" pitchFamily="2" charset="-122"/>
                </a:rPr>
                <a:t>)</a:t>
              </a:r>
              <a:endParaRPr lang="zh-CN" altLang="en-US" sz="2800" dirty="0">
                <a:solidFill>
                  <a:srgbClr val="000099"/>
                </a:solidFill>
                <a:latin typeface="+mn-lt"/>
                <a:ea typeface="黑体" pitchFamily="2" charset="-122"/>
              </a:endParaRPr>
            </a:p>
          </p:txBody>
        </p:sp>
      </p:grpSp>
    </p:spTree>
    <p:extLst>
      <p:ext uri="{BB962C8B-B14F-4D97-AF65-F5344CB8AC3E}">
        <p14:creationId xmlns:p14="http://schemas.microsoft.com/office/powerpoint/2010/main" xmlns="" val="31532620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3"/>
          <p:cNvSpPr>
            <a:spLocks noChangeArrowheads="1"/>
          </p:cNvSpPr>
          <p:nvPr/>
        </p:nvSpPr>
        <p:spPr bwMode="auto">
          <a:xfrm>
            <a:off x="3605213" y="2609850"/>
            <a:ext cx="9144000" cy="0"/>
          </a:xfrm>
          <a:prstGeom prst="rect">
            <a:avLst/>
          </a:prstGeom>
          <a:noFill/>
          <a:ln w="9525">
            <a:noFill/>
            <a:miter lim="800000"/>
            <a:headEnd/>
            <a:tailEnd/>
          </a:ln>
        </p:spPr>
        <p:txBody>
          <a:bodyPr>
            <a:spAutoFit/>
          </a:bodyPr>
          <a:lstStyle/>
          <a:p>
            <a:endParaRPr lang="zh-CN" altLang="zh-CN"/>
          </a:p>
        </p:txBody>
      </p:sp>
      <p:graphicFrame>
        <p:nvGraphicFramePr>
          <p:cNvPr id="755715" name="Object 4"/>
          <p:cNvGraphicFramePr>
            <a:graphicFrameLocks noChangeAspect="1"/>
          </p:cNvGraphicFramePr>
          <p:nvPr/>
        </p:nvGraphicFramePr>
        <p:xfrm>
          <a:off x="900113" y="1268413"/>
          <a:ext cx="6781800" cy="4648200"/>
        </p:xfrm>
        <a:graphic>
          <a:graphicData uri="http://schemas.openxmlformats.org/presentationml/2006/ole">
            <p:oleObj spid="_x0000_s755741" r:id="rId3" imgW="12096750" imgH="10220325" progId="">
              <p:embed/>
            </p:oleObj>
          </a:graphicData>
        </a:graphic>
      </p:graphicFrame>
      <p:sp>
        <p:nvSpPr>
          <p:cNvPr id="755716" name="Rectangle 5"/>
          <p:cNvSpPr>
            <a:spLocks noGrp="1" noChangeArrowheads="1"/>
          </p:cNvSpPr>
          <p:nvPr>
            <p:ph type="title" idx="4294967295"/>
          </p:nvPr>
        </p:nvSpPr>
        <p:spPr/>
        <p:txBody>
          <a:bodyPr/>
          <a:lstStyle/>
          <a:p>
            <a:r>
              <a:rPr lang="zh-CN" altLang="en-US" b="1" dirty="0">
                <a:latin typeface="+mn-lt"/>
              </a:rPr>
              <a:t>补充</a:t>
            </a:r>
            <a:r>
              <a:rPr lang="en-US" altLang="zh-CN" dirty="0">
                <a:latin typeface="+mn-lt"/>
              </a:rPr>
              <a:t>: </a:t>
            </a:r>
            <a:r>
              <a:rPr lang="zh-CN" altLang="en-US" dirty="0">
                <a:latin typeface="+mn-lt"/>
              </a:rPr>
              <a:t>计算机网络实现模型</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Internet </a:t>
            </a:r>
            <a:r>
              <a:rPr lang="zh-CN" altLang="en-US" dirty="0"/>
              <a:t>发展</a:t>
            </a:r>
          </a:p>
        </p:txBody>
      </p:sp>
      <p:sp>
        <p:nvSpPr>
          <p:cNvPr id="3" name="内容占位符 2"/>
          <p:cNvSpPr>
            <a:spLocks noGrp="1"/>
          </p:cNvSpPr>
          <p:nvPr>
            <p:ph idx="1"/>
          </p:nvPr>
        </p:nvSpPr>
        <p:spPr/>
        <p:txBody>
          <a:bodyPr/>
          <a:lstStyle/>
          <a:p>
            <a:r>
              <a:rPr lang="zh-CN" altLang="zh-CN" dirty="0"/>
              <a:t>自从</a:t>
            </a:r>
            <a:r>
              <a:rPr lang="en-US" altLang="zh-CN" dirty="0"/>
              <a:t> 20 </a:t>
            </a:r>
            <a:r>
              <a:rPr lang="zh-CN" altLang="zh-CN" dirty="0"/>
              <a:t>世纪</a:t>
            </a:r>
            <a:r>
              <a:rPr lang="en-US" altLang="zh-CN" dirty="0"/>
              <a:t> 90 </a:t>
            </a:r>
            <a:r>
              <a:rPr lang="zh-CN" altLang="zh-CN" dirty="0"/>
              <a:t>年代以后，以</a:t>
            </a:r>
            <a:r>
              <a:rPr lang="en-US" altLang="zh-CN" dirty="0"/>
              <a:t> Internet </a:t>
            </a:r>
            <a:r>
              <a:rPr lang="zh-CN" altLang="zh-CN" dirty="0"/>
              <a:t>为代表的计算机网络得到了飞速的发展</a:t>
            </a:r>
            <a:r>
              <a:rPr lang="zh-CN" altLang="en-US" dirty="0"/>
              <a:t>。</a:t>
            </a:r>
            <a:endParaRPr lang="en-US" altLang="zh-CN" dirty="0"/>
          </a:p>
          <a:p>
            <a:endParaRPr lang="en-US" altLang="zh-CN" dirty="0"/>
          </a:p>
          <a:p>
            <a:r>
              <a:rPr lang="zh-CN" altLang="en-US" dirty="0"/>
              <a:t>已从最初的教育科研网络</a:t>
            </a:r>
            <a:r>
              <a:rPr lang="en-US" altLang="zh-CN" dirty="0"/>
              <a:t>(</a:t>
            </a:r>
            <a:r>
              <a:rPr lang="zh-CN" altLang="en-US" dirty="0"/>
              <a:t>免费</a:t>
            </a:r>
            <a:r>
              <a:rPr lang="en-US" altLang="zh-CN" dirty="0"/>
              <a:t>)</a:t>
            </a:r>
            <a:r>
              <a:rPr lang="zh-CN" altLang="en-US" dirty="0"/>
              <a:t>逐步发展成为商业网络</a:t>
            </a:r>
            <a:r>
              <a:rPr lang="en-US" altLang="zh-CN" dirty="0"/>
              <a:t>(</a:t>
            </a:r>
            <a:r>
              <a:rPr lang="zh-CN" altLang="en-US" dirty="0"/>
              <a:t>有偿使用</a:t>
            </a:r>
            <a:r>
              <a:rPr lang="en-US" altLang="zh-CN" dirty="0"/>
              <a:t>)</a:t>
            </a:r>
            <a:r>
              <a:rPr lang="zh-CN" altLang="en-US" dirty="0"/>
              <a:t>。</a:t>
            </a:r>
            <a:endParaRPr lang="en-US" altLang="zh-CN" dirty="0"/>
          </a:p>
          <a:p>
            <a:endParaRPr lang="en-US" altLang="zh-CN" dirty="0"/>
          </a:p>
          <a:p>
            <a:r>
              <a:rPr lang="zh-CN" altLang="en-US" dirty="0"/>
              <a:t>已</a:t>
            </a:r>
            <a:r>
              <a:rPr lang="zh-CN" altLang="zh-CN" dirty="0"/>
              <a:t>成为全球最大的和最重要的计算机网络</a:t>
            </a:r>
            <a:r>
              <a:rPr lang="zh-CN" altLang="en-US" dirty="0"/>
              <a:t>。</a:t>
            </a:r>
            <a:endParaRPr lang="en-US" altLang="zh-CN" dirty="0"/>
          </a:p>
          <a:p>
            <a:endParaRPr lang="en-US" altLang="zh-CN" dirty="0"/>
          </a:p>
          <a:p>
            <a:r>
              <a:rPr lang="zh-CN" altLang="zh-CN" dirty="0"/>
              <a:t>是人类自印刷术</a:t>
            </a:r>
            <a:r>
              <a:rPr lang="en-US" altLang="zh-CN" dirty="0"/>
              <a:t>(art of printing)</a:t>
            </a:r>
            <a:r>
              <a:rPr lang="zh-CN" altLang="zh-CN" dirty="0"/>
              <a:t>发明以来人类在</a:t>
            </a:r>
            <a:r>
              <a:rPr lang="zh-CN" altLang="zh-CN" dirty="0">
                <a:solidFill>
                  <a:srgbClr val="FF0000"/>
                </a:solidFill>
              </a:rPr>
              <a:t>存储</a:t>
            </a:r>
            <a:r>
              <a:rPr lang="zh-CN" altLang="zh-CN" dirty="0"/>
              <a:t>和</a:t>
            </a:r>
            <a:r>
              <a:rPr lang="zh-CN" altLang="zh-CN" dirty="0">
                <a:solidFill>
                  <a:srgbClr val="FF0000"/>
                </a:solidFill>
              </a:rPr>
              <a:t>交换信息</a:t>
            </a:r>
            <a:r>
              <a:rPr lang="zh-CN" altLang="zh-CN" dirty="0"/>
              <a:t>领域中的最大变革</a:t>
            </a:r>
            <a:r>
              <a:rPr lang="zh-CN" altLang="en-US" dirty="0"/>
              <a:t>。</a:t>
            </a:r>
          </a:p>
        </p:txBody>
      </p:sp>
    </p:spTree>
    <p:extLst>
      <p:ext uri="{BB962C8B-B14F-4D97-AF65-F5344CB8AC3E}">
        <p14:creationId xmlns:p14="http://schemas.microsoft.com/office/powerpoint/2010/main" xmlns="" val="226555647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3"/>
          <p:cNvSpPr>
            <a:spLocks noChangeArrowheads="1"/>
          </p:cNvSpPr>
          <p:nvPr/>
        </p:nvSpPr>
        <p:spPr bwMode="auto">
          <a:xfrm>
            <a:off x="2566988" y="2867025"/>
            <a:ext cx="9144000" cy="0"/>
          </a:xfrm>
          <a:prstGeom prst="rect">
            <a:avLst/>
          </a:prstGeom>
          <a:noFill/>
          <a:ln w="9525">
            <a:noFill/>
            <a:miter lim="800000"/>
            <a:headEnd/>
            <a:tailEnd/>
          </a:ln>
        </p:spPr>
        <p:txBody>
          <a:bodyPr>
            <a:spAutoFit/>
          </a:bodyPr>
          <a:lstStyle/>
          <a:p>
            <a:endParaRPr lang="zh-CN" altLang="zh-CN"/>
          </a:p>
        </p:txBody>
      </p:sp>
      <p:graphicFrame>
        <p:nvGraphicFramePr>
          <p:cNvPr id="754691" name="Object 4"/>
          <p:cNvGraphicFramePr>
            <a:graphicFrameLocks noChangeAspect="1"/>
          </p:cNvGraphicFramePr>
          <p:nvPr/>
        </p:nvGraphicFramePr>
        <p:xfrm>
          <a:off x="395288" y="2276475"/>
          <a:ext cx="8137525" cy="2476500"/>
        </p:xfrm>
        <a:graphic>
          <a:graphicData uri="http://schemas.openxmlformats.org/presentationml/2006/ole">
            <p:oleObj spid="_x0000_s754717" r:id="rId3" imgW="25088850" imgH="7010400" progId="">
              <p:embed/>
            </p:oleObj>
          </a:graphicData>
        </a:graphic>
      </p:graphicFrame>
      <p:sp>
        <p:nvSpPr>
          <p:cNvPr id="754692" name="Rectangle 5"/>
          <p:cNvSpPr>
            <a:spLocks noGrp="1" noChangeArrowheads="1"/>
          </p:cNvSpPr>
          <p:nvPr>
            <p:ph type="title" idx="4294967295"/>
          </p:nvPr>
        </p:nvSpPr>
        <p:spPr/>
        <p:txBody>
          <a:bodyPr/>
          <a:lstStyle/>
          <a:p>
            <a:r>
              <a:rPr lang="zh-CN" altLang="en-US" dirty="0">
                <a:latin typeface="+mn-lt"/>
              </a:rPr>
              <a:t>补充</a:t>
            </a:r>
            <a:r>
              <a:rPr lang="en-US" altLang="zh-CN" dirty="0">
                <a:latin typeface="+mn-lt"/>
              </a:rPr>
              <a:t>: </a:t>
            </a:r>
            <a:r>
              <a:rPr lang="zh-CN" altLang="en-US" dirty="0">
                <a:latin typeface="+mn-lt"/>
              </a:rPr>
              <a:t>计算机网络主机系统模型</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idx="4294967295"/>
          </p:nvPr>
        </p:nvSpPr>
        <p:spPr>
          <a:xfrm>
            <a:off x="323850" y="188913"/>
            <a:ext cx="8420100" cy="627062"/>
          </a:xfrm>
        </p:spPr>
        <p:txBody>
          <a:bodyPr/>
          <a:lstStyle/>
          <a:p>
            <a:r>
              <a:rPr lang="zh-CN" altLang="en-US" b="1" dirty="0"/>
              <a:t>补充</a:t>
            </a:r>
            <a:r>
              <a:rPr lang="en-US" altLang="zh-CN" dirty="0"/>
              <a:t>: </a:t>
            </a:r>
            <a:r>
              <a:rPr lang="zh-CN" altLang="en-US" dirty="0"/>
              <a:t>协议族和协议栈</a:t>
            </a:r>
          </a:p>
        </p:txBody>
      </p:sp>
      <p:sp>
        <p:nvSpPr>
          <p:cNvPr id="766979" name="Rectangle 3"/>
          <p:cNvSpPr>
            <a:spLocks noGrp="1" noChangeArrowheads="1"/>
          </p:cNvSpPr>
          <p:nvPr>
            <p:ph type="body" idx="4294967295"/>
          </p:nvPr>
        </p:nvSpPr>
        <p:spPr>
          <a:xfrm>
            <a:off x="323850" y="1052512"/>
            <a:ext cx="8496622" cy="5112791"/>
          </a:xfrm>
        </p:spPr>
        <p:txBody>
          <a:bodyPr/>
          <a:lstStyle/>
          <a:p>
            <a:pPr>
              <a:spcBef>
                <a:spcPts val="600"/>
              </a:spcBef>
            </a:pPr>
            <a:r>
              <a:rPr lang="zh-CN" altLang="en-US" dirty="0"/>
              <a:t>按照层次思想</a:t>
            </a:r>
            <a:r>
              <a:rPr lang="zh-CN" altLang="en-US" dirty="0">
                <a:solidFill>
                  <a:srgbClr val="FF0000"/>
                </a:solidFill>
              </a:rPr>
              <a:t>构成的</a:t>
            </a:r>
            <a:r>
              <a:rPr lang="zh-CN" altLang="en-US" dirty="0"/>
              <a:t>一组从上到下</a:t>
            </a:r>
            <a:r>
              <a:rPr lang="zh-CN" altLang="en-US" dirty="0">
                <a:solidFill>
                  <a:srgbClr val="FF0000"/>
                </a:solidFill>
              </a:rPr>
              <a:t>单向依赖</a:t>
            </a:r>
            <a:r>
              <a:rPr lang="zh-CN" altLang="en-US" dirty="0"/>
              <a:t>各层协议称为</a:t>
            </a:r>
            <a:r>
              <a:rPr lang="zh-CN" altLang="en-US" b="1" dirty="0">
                <a:solidFill>
                  <a:schemeClr val="hlink"/>
                </a:solidFill>
              </a:rPr>
              <a:t>协议族 </a:t>
            </a:r>
            <a:r>
              <a:rPr lang="en-US" altLang="zh-CN" dirty="0"/>
              <a:t>(protocol suite)</a:t>
            </a:r>
            <a:r>
              <a:rPr lang="zh-CN" altLang="en-US" dirty="0"/>
              <a:t>；</a:t>
            </a:r>
          </a:p>
          <a:p>
            <a:pPr>
              <a:spcBef>
                <a:spcPts val="600"/>
              </a:spcBef>
            </a:pPr>
            <a:endParaRPr lang="zh-CN" altLang="en-US" dirty="0"/>
          </a:p>
          <a:p>
            <a:pPr>
              <a:spcBef>
                <a:spcPts val="600"/>
              </a:spcBef>
            </a:pPr>
            <a:r>
              <a:rPr lang="zh-CN" altLang="en-US" dirty="0"/>
              <a:t>协议族中的各层协议的具体实现称为</a:t>
            </a:r>
            <a:r>
              <a:rPr lang="zh-CN" altLang="en-US" b="1" dirty="0">
                <a:solidFill>
                  <a:schemeClr val="hlink"/>
                </a:solidFill>
              </a:rPr>
              <a:t>协议栈</a:t>
            </a:r>
            <a:r>
              <a:rPr lang="zh-CN" altLang="en-US" b="1" dirty="0"/>
              <a:t> </a:t>
            </a:r>
            <a:r>
              <a:rPr lang="en-US" altLang="zh-CN" dirty="0"/>
              <a:t>(protocol stack)</a:t>
            </a:r>
            <a:r>
              <a:rPr lang="zh-CN" altLang="en-US" dirty="0"/>
              <a:t>。</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220" name="Rectangle 4"/>
          <p:cNvSpPr>
            <a:spLocks noGrp="1" noChangeArrowheads="1"/>
          </p:cNvSpPr>
          <p:nvPr>
            <p:ph type="title"/>
          </p:nvPr>
        </p:nvSpPr>
        <p:spPr/>
        <p:txBody>
          <a:bodyPr/>
          <a:lstStyle/>
          <a:p>
            <a:pPr algn="ctr"/>
            <a:r>
              <a:rPr lang="zh-CN" altLang="en-US" sz="4000" dirty="0"/>
              <a:t>沙漏计时器形状的</a:t>
            </a:r>
            <a:r>
              <a:rPr lang="en-US" altLang="zh-CN" sz="4000" dirty="0"/>
              <a:t>TCP/IP</a:t>
            </a:r>
            <a:r>
              <a:rPr lang="zh-CN" altLang="en-US" sz="4000" dirty="0"/>
              <a:t>协议族 </a:t>
            </a:r>
          </a:p>
        </p:txBody>
      </p:sp>
      <p:sp>
        <p:nvSpPr>
          <p:cNvPr id="137218" name="AutoShape 2"/>
          <p:cNvSpPr>
            <a:spLocks noChangeArrowheads="1"/>
          </p:cNvSpPr>
          <p:nvPr/>
        </p:nvSpPr>
        <p:spPr bwMode="auto">
          <a:xfrm>
            <a:off x="1316115" y="3068093"/>
            <a:ext cx="7235825" cy="2808287"/>
          </a:xfrm>
          <a:prstGeom prst="triangle">
            <a:avLst>
              <a:gd name="adj" fmla="val 50000"/>
            </a:avLst>
          </a:prstGeom>
          <a:solidFill>
            <a:srgbClr val="CC99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latin typeface="+mn-lt"/>
              <a:ea typeface="黑体" pitchFamily="2" charset="-122"/>
            </a:endParaRPr>
          </a:p>
        </p:txBody>
      </p:sp>
      <p:sp>
        <p:nvSpPr>
          <p:cNvPr id="137219" name="AutoShape 3"/>
          <p:cNvSpPr>
            <a:spLocks noChangeArrowheads="1"/>
          </p:cNvSpPr>
          <p:nvPr/>
        </p:nvSpPr>
        <p:spPr bwMode="auto">
          <a:xfrm flipV="1">
            <a:off x="1316115" y="1556793"/>
            <a:ext cx="7235825" cy="3095625"/>
          </a:xfrm>
          <a:prstGeom prst="triangle">
            <a:avLst>
              <a:gd name="adj" fmla="val 50000"/>
            </a:avLst>
          </a:prstGeom>
          <a:solidFill>
            <a:srgbClr val="CC99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latin typeface="+mn-lt"/>
              <a:ea typeface="黑体" pitchFamily="2" charset="-122"/>
            </a:endParaRPr>
          </a:p>
        </p:txBody>
      </p:sp>
      <p:sp>
        <p:nvSpPr>
          <p:cNvPr id="137221" name="Rectangle 5"/>
          <p:cNvSpPr>
            <a:spLocks noChangeArrowheads="1"/>
          </p:cNvSpPr>
          <p:nvPr/>
        </p:nvSpPr>
        <p:spPr bwMode="auto">
          <a:xfrm>
            <a:off x="2417839" y="1747291"/>
            <a:ext cx="814388"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p>
            <a:pPr algn="ctr"/>
            <a:r>
              <a:rPr kumimoji="1" lang="en-US" altLang="zh-CN" sz="2000" dirty="0">
                <a:solidFill>
                  <a:srgbClr val="000099"/>
                </a:solidFill>
                <a:latin typeface="+mn-lt"/>
                <a:ea typeface="黑体" pitchFamily="2" charset="-122"/>
              </a:rPr>
              <a:t>HTTP</a:t>
            </a:r>
          </a:p>
        </p:txBody>
      </p:sp>
      <p:sp>
        <p:nvSpPr>
          <p:cNvPr id="137222" name="Rectangle 6"/>
          <p:cNvSpPr>
            <a:spLocks noChangeArrowheads="1"/>
          </p:cNvSpPr>
          <p:nvPr/>
        </p:nvSpPr>
        <p:spPr bwMode="auto">
          <a:xfrm>
            <a:off x="3965653" y="1747291"/>
            <a:ext cx="815975"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p>
            <a:pPr algn="ctr"/>
            <a:r>
              <a:rPr kumimoji="1" lang="en-US" altLang="zh-CN" sz="2000" dirty="0">
                <a:solidFill>
                  <a:srgbClr val="000099"/>
                </a:solidFill>
                <a:latin typeface="+mn-lt"/>
                <a:ea typeface="黑体" pitchFamily="2" charset="-122"/>
              </a:rPr>
              <a:t>SMTP</a:t>
            </a:r>
          </a:p>
        </p:txBody>
      </p:sp>
      <p:sp>
        <p:nvSpPr>
          <p:cNvPr id="137223" name="Rectangle 7"/>
          <p:cNvSpPr>
            <a:spLocks noChangeArrowheads="1"/>
          </p:cNvSpPr>
          <p:nvPr/>
        </p:nvSpPr>
        <p:spPr bwMode="auto">
          <a:xfrm>
            <a:off x="5107064" y="1747291"/>
            <a:ext cx="814388"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p>
            <a:pPr algn="ctr"/>
            <a:r>
              <a:rPr kumimoji="1" lang="en-US" altLang="zh-CN" sz="2000" dirty="0">
                <a:solidFill>
                  <a:srgbClr val="000099"/>
                </a:solidFill>
                <a:latin typeface="+mn-lt"/>
                <a:ea typeface="黑体" pitchFamily="2" charset="-122"/>
              </a:rPr>
              <a:t>DNS</a:t>
            </a:r>
          </a:p>
        </p:txBody>
      </p:sp>
      <p:sp>
        <p:nvSpPr>
          <p:cNvPr id="137224" name="Rectangle 8"/>
          <p:cNvSpPr>
            <a:spLocks noChangeArrowheads="1"/>
          </p:cNvSpPr>
          <p:nvPr/>
        </p:nvSpPr>
        <p:spPr bwMode="auto">
          <a:xfrm>
            <a:off x="6654877" y="1747291"/>
            <a:ext cx="815975" cy="393700"/>
          </a:xfrm>
          <a:prstGeom prst="rect">
            <a:avLst/>
          </a:prstGeom>
          <a:solidFill>
            <a:srgbClr val="CCECFF"/>
          </a:solidFill>
          <a:ln w="9525">
            <a:solidFill>
              <a:schemeClr val="tx1"/>
            </a:solidFill>
            <a:miter lim="800000"/>
            <a:headEnd/>
            <a:tailEnd/>
          </a:ln>
          <a:effectLst>
            <a:outerShdw dist="53882" dir="2700000" algn="ctr" rotWithShape="0">
              <a:schemeClr val="bg2"/>
            </a:outerShdw>
          </a:effectLst>
        </p:spPr>
        <p:txBody>
          <a:bodyPr wrap="none" anchor="ctr"/>
          <a:lstStyle/>
          <a:p>
            <a:pPr algn="ctr"/>
            <a:r>
              <a:rPr kumimoji="1" lang="en-US" altLang="zh-CN" sz="2000" dirty="0">
                <a:solidFill>
                  <a:srgbClr val="000099"/>
                </a:solidFill>
                <a:latin typeface="+mn-lt"/>
                <a:ea typeface="黑体" pitchFamily="2" charset="-122"/>
              </a:rPr>
              <a:t>RTP</a:t>
            </a:r>
          </a:p>
        </p:txBody>
      </p:sp>
      <p:sp>
        <p:nvSpPr>
          <p:cNvPr id="137225" name="Rectangle 9"/>
          <p:cNvSpPr>
            <a:spLocks noChangeArrowheads="1"/>
          </p:cNvSpPr>
          <p:nvPr/>
        </p:nvSpPr>
        <p:spPr bwMode="auto">
          <a:xfrm>
            <a:off x="3151264" y="2691853"/>
            <a:ext cx="814388" cy="3937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2000" dirty="0">
                <a:solidFill>
                  <a:srgbClr val="000099"/>
                </a:solidFill>
                <a:latin typeface="+mn-lt"/>
                <a:ea typeface="黑体" pitchFamily="2" charset="-122"/>
              </a:rPr>
              <a:t>TCP</a:t>
            </a:r>
          </a:p>
        </p:txBody>
      </p:sp>
      <p:sp>
        <p:nvSpPr>
          <p:cNvPr id="137226" name="Rectangle 10"/>
          <p:cNvSpPr>
            <a:spLocks noChangeArrowheads="1"/>
          </p:cNvSpPr>
          <p:nvPr/>
        </p:nvSpPr>
        <p:spPr bwMode="auto">
          <a:xfrm>
            <a:off x="5921453" y="2691853"/>
            <a:ext cx="815975" cy="393700"/>
          </a:xfrm>
          <a:prstGeom prst="rect">
            <a:avLst/>
          </a:prstGeom>
          <a:solidFill>
            <a:srgbClr val="FFFF99"/>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2000" dirty="0">
                <a:solidFill>
                  <a:srgbClr val="000099"/>
                </a:solidFill>
                <a:latin typeface="+mn-lt"/>
                <a:ea typeface="黑体" pitchFamily="2" charset="-122"/>
              </a:rPr>
              <a:t>UDP</a:t>
            </a:r>
          </a:p>
        </p:txBody>
      </p:sp>
      <p:sp>
        <p:nvSpPr>
          <p:cNvPr id="137227" name="Rectangle 11"/>
          <p:cNvSpPr>
            <a:spLocks noChangeArrowheads="1"/>
          </p:cNvSpPr>
          <p:nvPr/>
        </p:nvSpPr>
        <p:spPr bwMode="auto">
          <a:xfrm>
            <a:off x="4535565" y="3796753"/>
            <a:ext cx="815975" cy="393700"/>
          </a:xfrm>
          <a:prstGeom prst="rect">
            <a:avLst/>
          </a:prstGeom>
          <a:solidFill>
            <a:srgbClr val="FF99FF"/>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kumimoji="1" lang="en-US" altLang="zh-CN" sz="2000" dirty="0">
                <a:solidFill>
                  <a:srgbClr val="000099"/>
                </a:solidFill>
                <a:latin typeface="+mn-lt"/>
                <a:ea typeface="黑体" pitchFamily="2" charset="-122"/>
              </a:rPr>
              <a:t>IP</a:t>
            </a:r>
          </a:p>
        </p:txBody>
      </p:sp>
      <p:sp>
        <p:nvSpPr>
          <p:cNvPr id="137228" name="Rectangle 12"/>
          <p:cNvSpPr>
            <a:spLocks noChangeArrowheads="1"/>
          </p:cNvSpPr>
          <p:nvPr/>
        </p:nvSpPr>
        <p:spPr bwMode="auto">
          <a:xfrm>
            <a:off x="2417840" y="5076280"/>
            <a:ext cx="1304925" cy="549275"/>
          </a:xfrm>
          <a:prstGeom prst="rect">
            <a:avLst/>
          </a:prstGeom>
          <a:solidFill>
            <a:srgbClr val="99FF66"/>
          </a:solidFill>
          <a:ln w="9525">
            <a:solidFill>
              <a:schemeClr val="tx1"/>
            </a:solidFill>
            <a:miter lim="800000"/>
            <a:headEnd/>
            <a:tailEnd/>
          </a:ln>
          <a:effectLst>
            <a:outerShdw dist="35921" dir="2700000" algn="ctr" rotWithShape="0">
              <a:schemeClr val="bg2"/>
            </a:outerShdw>
          </a:effectLst>
        </p:spPr>
        <p:txBody>
          <a:bodyPr wrap="none" anchor="ctr"/>
          <a:lstStyle/>
          <a:p>
            <a:pPr algn="ctr"/>
            <a:endParaRPr kumimoji="1" lang="zh-CN" altLang="zh-CN" sz="1600">
              <a:solidFill>
                <a:srgbClr val="000099"/>
              </a:solidFill>
              <a:latin typeface="+mn-lt"/>
              <a:ea typeface="黑体" pitchFamily="2" charset="-122"/>
            </a:endParaRPr>
          </a:p>
        </p:txBody>
      </p:sp>
      <p:sp>
        <p:nvSpPr>
          <p:cNvPr id="137229" name="Rectangle 13"/>
          <p:cNvSpPr>
            <a:spLocks noChangeArrowheads="1"/>
          </p:cNvSpPr>
          <p:nvPr/>
        </p:nvSpPr>
        <p:spPr bwMode="auto">
          <a:xfrm>
            <a:off x="4129164" y="5076280"/>
            <a:ext cx="1303338" cy="549275"/>
          </a:xfrm>
          <a:prstGeom prst="rect">
            <a:avLst/>
          </a:prstGeom>
          <a:solidFill>
            <a:srgbClr val="99FF66"/>
          </a:solidFill>
          <a:ln w="9525">
            <a:solidFill>
              <a:schemeClr val="tx1"/>
            </a:solidFill>
            <a:miter lim="800000"/>
            <a:headEnd/>
            <a:tailEnd/>
          </a:ln>
          <a:effectLst>
            <a:outerShdw dist="35921" dir="2700000" algn="ctr" rotWithShape="0">
              <a:schemeClr val="bg2"/>
            </a:outerShdw>
          </a:effectLst>
        </p:spPr>
        <p:txBody>
          <a:bodyPr wrap="none" anchor="ctr"/>
          <a:lstStyle/>
          <a:p>
            <a:pPr algn="ctr"/>
            <a:endParaRPr kumimoji="1" lang="zh-CN" altLang="zh-CN" sz="1600">
              <a:solidFill>
                <a:srgbClr val="000099"/>
              </a:solidFill>
              <a:latin typeface="+mn-lt"/>
              <a:ea typeface="黑体" pitchFamily="2" charset="-122"/>
            </a:endParaRPr>
          </a:p>
        </p:txBody>
      </p:sp>
      <p:sp>
        <p:nvSpPr>
          <p:cNvPr id="137230" name="Rectangle 14"/>
          <p:cNvSpPr>
            <a:spLocks noChangeArrowheads="1"/>
          </p:cNvSpPr>
          <p:nvPr/>
        </p:nvSpPr>
        <p:spPr bwMode="auto">
          <a:xfrm>
            <a:off x="6167514" y="5076280"/>
            <a:ext cx="1303338" cy="549275"/>
          </a:xfrm>
          <a:prstGeom prst="rect">
            <a:avLst/>
          </a:prstGeom>
          <a:solidFill>
            <a:srgbClr val="99FF66"/>
          </a:solidFill>
          <a:ln w="9525">
            <a:solidFill>
              <a:schemeClr val="tx1"/>
            </a:solidFill>
            <a:miter lim="800000"/>
            <a:headEnd/>
            <a:tailEnd/>
          </a:ln>
          <a:effectLst>
            <a:outerShdw dist="35921" dir="2700000" algn="ctr" rotWithShape="0">
              <a:schemeClr val="bg2"/>
            </a:outerShdw>
          </a:effectLst>
        </p:spPr>
        <p:txBody>
          <a:bodyPr wrap="none" anchor="ctr"/>
          <a:lstStyle/>
          <a:p>
            <a:pPr algn="ctr"/>
            <a:endParaRPr kumimoji="1" lang="zh-CN" altLang="zh-CN" sz="1600">
              <a:solidFill>
                <a:srgbClr val="000099"/>
              </a:solidFill>
              <a:latin typeface="+mn-lt"/>
              <a:ea typeface="黑体" pitchFamily="2" charset="-122"/>
            </a:endParaRPr>
          </a:p>
        </p:txBody>
      </p:sp>
      <p:sp>
        <p:nvSpPr>
          <p:cNvPr id="137231" name="Line 15"/>
          <p:cNvSpPr>
            <a:spLocks noChangeShapeType="1"/>
          </p:cNvSpPr>
          <p:nvPr/>
        </p:nvSpPr>
        <p:spPr bwMode="auto">
          <a:xfrm>
            <a:off x="462039" y="4506366"/>
            <a:ext cx="7334250"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latin typeface="+mn-lt"/>
              <a:ea typeface="黑体" pitchFamily="2" charset="-122"/>
            </a:endParaRPr>
          </a:p>
        </p:txBody>
      </p:sp>
      <p:sp>
        <p:nvSpPr>
          <p:cNvPr id="137232" name="Line 16"/>
          <p:cNvSpPr>
            <a:spLocks noChangeShapeType="1"/>
          </p:cNvSpPr>
          <p:nvPr/>
        </p:nvSpPr>
        <p:spPr bwMode="auto">
          <a:xfrm>
            <a:off x="462039" y="3482428"/>
            <a:ext cx="7334250"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latin typeface="+mn-lt"/>
              <a:ea typeface="黑体" pitchFamily="2" charset="-122"/>
            </a:endParaRPr>
          </a:p>
        </p:txBody>
      </p:sp>
      <p:sp>
        <p:nvSpPr>
          <p:cNvPr id="137233" name="Line 17"/>
          <p:cNvSpPr>
            <a:spLocks noChangeShapeType="1"/>
          </p:cNvSpPr>
          <p:nvPr/>
        </p:nvSpPr>
        <p:spPr bwMode="auto">
          <a:xfrm>
            <a:off x="462039" y="2455316"/>
            <a:ext cx="7334250"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latin typeface="+mn-lt"/>
              <a:ea typeface="黑体" pitchFamily="2" charset="-122"/>
            </a:endParaRPr>
          </a:p>
        </p:txBody>
      </p:sp>
      <p:sp>
        <p:nvSpPr>
          <p:cNvPr id="137234" name="Text Box 18"/>
          <p:cNvSpPr txBox="1">
            <a:spLocks noChangeArrowheads="1"/>
          </p:cNvSpPr>
          <p:nvPr/>
        </p:nvSpPr>
        <p:spPr bwMode="auto">
          <a:xfrm>
            <a:off x="687679" y="3752304"/>
            <a:ext cx="95891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dirty="0">
                <a:solidFill>
                  <a:srgbClr val="000099"/>
                </a:solidFill>
                <a:latin typeface="+mn-lt"/>
                <a:ea typeface="黑体" pitchFamily="2" charset="-122"/>
              </a:rPr>
              <a:t>网际层</a:t>
            </a:r>
          </a:p>
        </p:txBody>
      </p:sp>
      <p:sp>
        <p:nvSpPr>
          <p:cNvPr id="137235" name="Text Box 19"/>
          <p:cNvSpPr txBox="1">
            <a:spLocks noChangeArrowheads="1"/>
          </p:cNvSpPr>
          <p:nvPr/>
        </p:nvSpPr>
        <p:spPr bwMode="auto">
          <a:xfrm>
            <a:off x="450927" y="5012779"/>
            <a:ext cx="147508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dirty="0">
                <a:solidFill>
                  <a:srgbClr val="000099"/>
                </a:solidFill>
                <a:latin typeface="+mn-lt"/>
                <a:ea typeface="黑体" pitchFamily="2" charset="-122"/>
              </a:rPr>
              <a:t>网络接口层</a:t>
            </a:r>
          </a:p>
        </p:txBody>
      </p:sp>
      <p:sp>
        <p:nvSpPr>
          <p:cNvPr id="137236" name="Text Box 20"/>
          <p:cNvSpPr txBox="1">
            <a:spLocks noChangeArrowheads="1"/>
          </p:cNvSpPr>
          <p:nvPr/>
        </p:nvSpPr>
        <p:spPr bwMode="auto">
          <a:xfrm>
            <a:off x="687679" y="2744242"/>
            <a:ext cx="95891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dirty="0">
                <a:solidFill>
                  <a:srgbClr val="000099"/>
                </a:solidFill>
                <a:latin typeface="+mn-lt"/>
                <a:ea typeface="黑体" pitchFamily="2" charset="-122"/>
              </a:rPr>
              <a:t>运输层</a:t>
            </a:r>
          </a:p>
        </p:txBody>
      </p:sp>
      <p:sp>
        <p:nvSpPr>
          <p:cNvPr id="137237" name="Text Box 21"/>
          <p:cNvSpPr txBox="1">
            <a:spLocks noChangeArrowheads="1"/>
          </p:cNvSpPr>
          <p:nvPr/>
        </p:nvSpPr>
        <p:spPr bwMode="auto">
          <a:xfrm>
            <a:off x="687679" y="1736179"/>
            <a:ext cx="95891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dirty="0">
                <a:solidFill>
                  <a:srgbClr val="000099"/>
                </a:solidFill>
                <a:latin typeface="+mn-lt"/>
                <a:ea typeface="黑体" pitchFamily="2" charset="-122"/>
              </a:rPr>
              <a:t>应用层</a:t>
            </a:r>
          </a:p>
        </p:txBody>
      </p:sp>
      <p:sp>
        <p:nvSpPr>
          <p:cNvPr id="137238" name="Text Box 22"/>
          <p:cNvSpPr txBox="1">
            <a:spLocks noChangeArrowheads="1"/>
          </p:cNvSpPr>
          <p:nvPr/>
        </p:nvSpPr>
        <p:spPr bwMode="auto">
          <a:xfrm>
            <a:off x="3359226" y="1663154"/>
            <a:ext cx="39466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2000">
                <a:solidFill>
                  <a:srgbClr val="000099"/>
                </a:solidFill>
                <a:latin typeface="+mn-lt"/>
                <a:ea typeface="黑体" pitchFamily="2" charset="-122"/>
              </a:rPr>
              <a:t>…</a:t>
            </a:r>
          </a:p>
        </p:txBody>
      </p:sp>
      <p:sp>
        <p:nvSpPr>
          <p:cNvPr id="137239" name="Text Box 23"/>
          <p:cNvSpPr txBox="1">
            <a:spLocks noChangeArrowheads="1"/>
          </p:cNvSpPr>
          <p:nvPr/>
        </p:nvSpPr>
        <p:spPr bwMode="auto">
          <a:xfrm>
            <a:off x="6054801" y="1663154"/>
            <a:ext cx="39466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2000">
                <a:solidFill>
                  <a:srgbClr val="000099"/>
                </a:solidFill>
                <a:latin typeface="+mn-lt"/>
                <a:ea typeface="黑体" pitchFamily="2" charset="-122"/>
              </a:rPr>
              <a:t>…</a:t>
            </a:r>
          </a:p>
        </p:txBody>
      </p:sp>
      <p:sp>
        <p:nvSpPr>
          <p:cNvPr id="137240" name="Text Box 24"/>
          <p:cNvSpPr txBox="1">
            <a:spLocks noChangeArrowheads="1"/>
          </p:cNvSpPr>
          <p:nvPr/>
        </p:nvSpPr>
        <p:spPr bwMode="auto">
          <a:xfrm>
            <a:off x="5600776" y="5060403"/>
            <a:ext cx="352982"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1600">
                <a:solidFill>
                  <a:srgbClr val="000099"/>
                </a:solidFill>
                <a:latin typeface="+mn-lt"/>
                <a:ea typeface="黑体" pitchFamily="2" charset="-122"/>
              </a:rPr>
              <a:t>…</a:t>
            </a:r>
          </a:p>
        </p:txBody>
      </p:sp>
      <p:sp>
        <p:nvSpPr>
          <p:cNvPr id="137241" name="Line 25"/>
          <p:cNvSpPr>
            <a:spLocks noChangeShapeType="1"/>
          </p:cNvSpPr>
          <p:nvPr/>
        </p:nvSpPr>
        <p:spPr bwMode="auto">
          <a:xfrm>
            <a:off x="2813127" y="2167978"/>
            <a:ext cx="509587" cy="547688"/>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latin typeface="+mn-lt"/>
              <a:ea typeface="黑体" pitchFamily="2" charset="-122"/>
            </a:endParaRPr>
          </a:p>
        </p:txBody>
      </p:sp>
      <p:sp>
        <p:nvSpPr>
          <p:cNvPr id="137242" name="Line 26"/>
          <p:cNvSpPr>
            <a:spLocks noChangeShapeType="1"/>
          </p:cNvSpPr>
          <p:nvPr/>
        </p:nvSpPr>
        <p:spPr bwMode="auto">
          <a:xfrm>
            <a:off x="5497590" y="2185441"/>
            <a:ext cx="587375" cy="49530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latin typeface="+mn-lt"/>
              <a:ea typeface="黑体" pitchFamily="2" charset="-122"/>
            </a:endParaRPr>
          </a:p>
        </p:txBody>
      </p:sp>
      <p:sp>
        <p:nvSpPr>
          <p:cNvPr id="137243" name="Line 27"/>
          <p:cNvSpPr>
            <a:spLocks noChangeShapeType="1"/>
          </p:cNvSpPr>
          <p:nvPr/>
        </p:nvSpPr>
        <p:spPr bwMode="auto">
          <a:xfrm flipH="1">
            <a:off x="3775152" y="2169566"/>
            <a:ext cx="584200" cy="52070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latin typeface="+mn-lt"/>
              <a:ea typeface="黑体" pitchFamily="2" charset="-122"/>
            </a:endParaRPr>
          </a:p>
        </p:txBody>
      </p:sp>
      <p:sp>
        <p:nvSpPr>
          <p:cNvPr id="137244" name="Line 28"/>
          <p:cNvSpPr>
            <a:spLocks noChangeShapeType="1"/>
          </p:cNvSpPr>
          <p:nvPr/>
        </p:nvSpPr>
        <p:spPr bwMode="auto">
          <a:xfrm flipH="1">
            <a:off x="6489777" y="2169566"/>
            <a:ext cx="573087" cy="52705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latin typeface="+mn-lt"/>
              <a:ea typeface="黑体" pitchFamily="2" charset="-122"/>
            </a:endParaRPr>
          </a:p>
        </p:txBody>
      </p:sp>
      <p:sp>
        <p:nvSpPr>
          <p:cNvPr id="137245" name="Line 29"/>
          <p:cNvSpPr>
            <a:spLocks noChangeShapeType="1"/>
          </p:cNvSpPr>
          <p:nvPr/>
        </p:nvSpPr>
        <p:spPr bwMode="auto">
          <a:xfrm>
            <a:off x="3554489" y="3117303"/>
            <a:ext cx="1149350" cy="661988"/>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latin typeface="+mn-lt"/>
              <a:ea typeface="黑体" pitchFamily="2" charset="-122"/>
            </a:endParaRPr>
          </a:p>
        </p:txBody>
      </p:sp>
      <p:sp>
        <p:nvSpPr>
          <p:cNvPr id="137246" name="Line 30"/>
          <p:cNvSpPr>
            <a:spLocks noChangeShapeType="1"/>
          </p:cNvSpPr>
          <p:nvPr/>
        </p:nvSpPr>
        <p:spPr bwMode="auto">
          <a:xfrm flipH="1">
            <a:off x="5188028" y="3133178"/>
            <a:ext cx="1152525" cy="64770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latin typeface="+mn-lt"/>
              <a:ea typeface="黑体" pitchFamily="2" charset="-122"/>
            </a:endParaRPr>
          </a:p>
        </p:txBody>
      </p:sp>
      <p:sp>
        <p:nvSpPr>
          <p:cNvPr id="137247" name="Line 31"/>
          <p:cNvSpPr>
            <a:spLocks noChangeShapeType="1"/>
          </p:cNvSpPr>
          <p:nvPr/>
        </p:nvSpPr>
        <p:spPr bwMode="auto">
          <a:xfrm>
            <a:off x="5232477" y="4244428"/>
            <a:ext cx="1627187" cy="839788"/>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latin typeface="+mn-lt"/>
              <a:ea typeface="黑体" pitchFamily="2" charset="-122"/>
            </a:endParaRPr>
          </a:p>
        </p:txBody>
      </p:sp>
      <p:sp>
        <p:nvSpPr>
          <p:cNvPr id="137248" name="Line 32"/>
          <p:cNvSpPr>
            <a:spLocks noChangeShapeType="1"/>
          </p:cNvSpPr>
          <p:nvPr/>
        </p:nvSpPr>
        <p:spPr bwMode="auto">
          <a:xfrm flipH="1">
            <a:off x="2971878" y="4234905"/>
            <a:ext cx="1646237" cy="849313"/>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latin typeface="+mn-lt"/>
              <a:ea typeface="黑体" pitchFamily="2" charset="-122"/>
            </a:endParaRPr>
          </a:p>
        </p:txBody>
      </p:sp>
      <p:sp>
        <p:nvSpPr>
          <p:cNvPr id="137249" name="Line 33"/>
          <p:cNvSpPr>
            <a:spLocks noChangeShapeType="1"/>
          </p:cNvSpPr>
          <p:nvPr/>
        </p:nvSpPr>
        <p:spPr bwMode="auto">
          <a:xfrm flipH="1">
            <a:off x="4700664" y="4190455"/>
            <a:ext cx="244475" cy="893763"/>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latin typeface="+mn-lt"/>
              <a:ea typeface="黑体" pitchFamily="2" charset="-122"/>
            </a:endParaRPr>
          </a:p>
        </p:txBody>
      </p:sp>
      <p:sp>
        <p:nvSpPr>
          <p:cNvPr id="137250" name="Text Box 34"/>
          <p:cNvSpPr txBox="1">
            <a:spLocks noChangeArrowheads="1"/>
          </p:cNvSpPr>
          <p:nvPr/>
        </p:nvSpPr>
        <p:spPr bwMode="auto">
          <a:xfrm>
            <a:off x="2371802" y="5173117"/>
            <a:ext cx="141737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a:solidFill>
                  <a:srgbClr val="000099"/>
                </a:solidFill>
                <a:latin typeface="+mn-lt"/>
                <a:ea typeface="黑体" pitchFamily="2" charset="-122"/>
              </a:rPr>
              <a:t>网络接口</a:t>
            </a:r>
            <a:r>
              <a:rPr kumimoji="1" lang="zh-CN" altLang="en-US" sz="1000">
                <a:solidFill>
                  <a:srgbClr val="000099"/>
                </a:solidFill>
                <a:latin typeface="+mn-lt"/>
                <a:ea typeface="黑体" pitchFamily="2" charset="-122"/>
              </a:rPr>
              <a:t> </a:t>
            </a:r>
            <a:r>
              <a:rPr kumimoji="1" lang="en-US" altLang="zh-CN" sz="2000">
                <a:solidFill>
                  <a:srgbClr val="000099"/>
                </a:solidFill>
                <a:latin typeface="+mn-lt"/>
                <a:ea typeface="黑体" pitchFamily="2" charset="-122"/>
              </a:rPr>
              <a:t>1</a:t>
            </a:r>
          </a:p>
        </p:txBody>
      </p:sp>
      <p:sp>
        <p:nvSpPr>
          <p:cNvPr id="137251" name="Text Box 35"/>
          <p:cNvSpPr txBox="1">
            <a:spLocks noChangeArrowheads="1"/>
          </p:cNvSpPr>
          <p:nvPr/>
        </p:nvSpPr>
        <p:spPr bwMode="auto">
          <a:xfrm>
            <a:off x="4089476" y="5141367"/>
            <a:ext cx="141737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dirty="0">
                <a:solidFill>
                  <a:srgbClr val="000099"/>
                </a:solidFill>
                <a:latin typeface="+mn-lt"/>
                <a:ea typeface="黑体" pitchFamily="2" charset="-122"/>
              </a:rPr>
              <a:t>网络接口</a:t>
            </a:r>
            <a:r>
              <a:rPr kumimoji="1" lang="zh-CN" altLang="en-US" sz="1000" dirty="0">
                <a:solidFill>
                  <a:srgbClr val="000099"/>
                </a:solidFill>
                <a:latin typeface="+mn-lt"/>
                <a:ea typeface="黑体" pitchFamily="2" charset="-122"/>
              </a:rPr>
              <a:t> </a:t>
            </a:r>
            <a:r>
              <a:rPr kumimoji="1" lang="en-US" altLang="zh-CN" sz="2000" dirty="0">
                <a:solidFill>
                  <a:srgbClr val="000099"/>
                </a:solidFill>
                <a:latin typeface="+mn-lt"/>
                <a:ea typeface="黑体" pitchFamily="2" charset="-122"/>
              </a:rPr>
              <a:t>2</a:t>
            </a:r>
          </a:p>
        </p:txBody>
      </p:sp>
      <p:sp>
        <p:nvSpPr>
          <p:cNvPr id="137252" name="Text Box 36"/>
          <p:cNvSpPr txBox="1">
            <a:spLocks noChangeArrowheads="1"/>
          </p:cNvSpPr>
          <p:nvPr/>
        </p:nvSpPr>
        <p:spPr bwMode="auto">
          <a:xfrm>
            <a:off x="6140527" y="5120729"/>
            <a:ext cx="141737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dirty="0">
                <a:solidFill>
                  <a:srgbClr val="000099"/>
                </a:solidFill>
                <a:latin typeface="+mn-lt"/>
                <a:ea typeface="黑体" pitchFamily="2" charset="-122"/>
              </a:rPr>
              <a:t>网络接口</a:t>
            </a:r>
            <a:r>
              <a:rPr kumimoji="1" lang="zh-CN" altLang="en-US" sz="1000" dirty="0">
                <a:solidFill>
                  <a:srgbClr val="000099"/>
                </a:solidFill>
                <a:latin typeface="+mn-lt"/>
                <a:ea typeface="黑体" pitchFamily="2" charset="-122"/>
              </a:rPr>
              <a:t> </a:t>
            </a:r>
            <a:r>
              <a:rPr kumimoji="1" lang="en-US" altLang="zh-CN" sz="2000" dirty="0">
                <a:solidFill>
                  <a:srgbClr val="000099"/>
                </a:solidFill>
                <a:latin typeface="+mn-lt"/>
                <a:ea typeface="黑体" pitchFamily="2" charset="-122"/>
              </a:rPr>
              <a:t>3</a:t>
            </a:r>
          </a:p>
        </p:txBody>
      </p:sp>
      <p:sp>
        <p:nvSpPr>
          <p:cNvPr id="137253" name="Text Box 37"/>
          <p:cNvSpPr txBox="1">
            <a:spLocks noChangeArrowheads="1"/>
          </p:cNvSpPr>
          <p:nvPr/>
        </p:nvSpPr>
        <p:spPr bwMode="auto">
          <a:xfrm>
            <a:off x="1047828" y="188641"/>
            <a:ext cx="7183437" cy="1208216"/>
          </a:xfrm>
          <a:prstGeom prst="rect">
            <a:avLst/>
          </a:prstGeom>
          <a:solidFill>
            <a:srgbClr val="FFFF00"/>
          </a:solidFill>
          <a:ln>
            <a:noFill/>
          </a:ln>
          <a:effectLst/>
          <a:extLst/>
        </p:spPr>
        <p:txBody>
          <a:bodyPr>
            <a:spAutoFit/>
          </a:bodyPr>
          <a:lstStyle/>
          <a:p>
            <a:pPr algn="ctr">
              <a:lnSpc>
                <a:spcPct val="120000"/>
              </a:lnSpc>
            </a:pPr>
            <a:r>
              <a:rPr lang="en-US" altLang="zh-CN" sz="3200" dirty="0">
                <a:solidFill>
                  <a:srgbClr val="333399"/>
                </a:solidFill>
                <a:latin typeface="+mn-lt"/>
                <a:ea typeface="黑体" pitchFamily="2" charset="-122"/>
              </a:rPr>
              <a:t>Everything over IP </a:t>
            </a:r>
          </a:p>
          <a:p>
            <a:pPr algn="ctr">
              <a:lnSpc>
                <a:spcPct val="120000"/>
              </a:lnSpc>
            </a:pPr>
            <a:r>
              <a:rPr lang="en-US" altLang="zh-CN" sz="3200" dirty="0">
                <a:solidFill>
                  <a:srgbClr val="333399"/>
                </a:solidFill>
                <a:latin typeface="+mn-lt"/>
                <a:ea typeface="黑体" pitchFamily="2" charset="-122"/>
              </a:rPr>
              <a:t>IP</a:t>
            </a:r>
            <a:r>
              <a:rPr lang="en-US" altLang="zh-CN" sz="1600" dirty="0">
                <a:solidFill>
                  <a:srgbClr val="333399"/>
                </a:solidFill>
                <a:latin typeface="+mn-lt"/>
                <a:ea typeface="黑体" pitchFamily="2" charset="-122"/>
              </a:rPr>
              <a:t> </a:t>
            </a:r>
            <a:r>
              <a:rPr lang="zh-CN" altLang="en-US" sz="3200" dirty="0">
                <a:solidFill>
                  <a:srgbClr val="333399"/>
                </a:solidFill>
                <a:latin typeface="+mn-lt"/>
                <a:ea typeface="黑体" pitchFamily="2" charset="-122"/>
              </a:rPr>
              <a:t>可为各式各样的应用程序提供服务</a:t>
            </a:r>
          </a:p>
        </p:txBody>
      </p:sp>
      <p:sp>
        <p:nvSpPr>
          <p:cNvPr id="137254" name="Text Box 38"/>
          <p:cNvSpPr txBox="1">
            <a:spLocks noChangeArrowheads="1"/>
          </p:cNvSpPr>
          <p:nvPr/>
        </p:nvSpPr>
        <p:spPr bwMode="auto">
          <a:xfrm>
            <a:off x="1047828" y="188641"/>
            <a:ext cx="7183437" cy="1208216"/>
          </a:xfrm>
          <a:prstGeom prst="rect">
            <a:avLst/>
          </a:prstGeom>
          <a:solidFill>
            <a:srgbClr val="00FF99"/>
          </a:solidFill>
          <a:ln>
            <a:noFill/>
          </a:ln>
          <a:effectLst/>
          <a:extLst/>
        </p:spPr>
        <p:txBody>
          <a:bodyPr>
            <a:spAutoFit/>
          </a:bodyPr>
          <a:lstStyle/>
          <a:p>
            <a:pPr algn="ctr">
              <a:lnSpc>
                <a:spcPct val="120000"/>
              </a:lnSpc>
            </a:pPr>
            <a:r>
              <a:rPr lang="en-US" altLang="zh-CN" sz="3200" dirty="0">
                <a:solidFill>
                  <a:srgbClr val="333399"/>
                </a:solidFill>
                <a:latin typeface="+mn-lt"/>
                <a:ea typeface="黑体" pitchFamily="2" charset="-122"/>
              </a:rPr>
              <a:t>IP over Everything </a:t>
            </a:r>
          </a:p>
          <a:p>
            <a:pPr algn="ctr">
              <a:lnSpc>
                <a:spcPct val="120000"/>
              </a:lnSpc>
            </a:pPr>
            <a:r>
              <a:rPr lang="en-US" altLang="zh-CN" sz="3200" dirty="0">
                <a:solidFill>
                  <a:srgbClr val="333399"/>
                </a:solidFill>
                <a:latin typeface="+mn-lt"/>
                <a:ea typeface="黑体" pitchFamily="2" charset="-122"/>
              </a:rPr>
              <a:t>IP</a:t>
            </a:r>
            <a:r>
              <a:rPr lang="en-US" altLang="zh-CN" sz="1200" dirty="0">
                <a:solidFill>
                  <a:srgbClr val="333399"/>
                </a:solidFill>
                <a:latin typeface="+mn-lt"/>
                <a:ea typeface="黑体" pitchFamily="2" charset="-122"/>
              </a:rPr>
              <a:t> </a:t>
            </a:r>
            <a:r>
              <a:rPr lang="zh-CN" altLang="en-US" sz="3200" dirty="0">
                <a:solidFill>
                  <a:srgbClr val="333399"/>
                </a:solidFill>
                <a:latin typeface="+mn-lt"/>
                <a:ea typeface="黑体" pitchFamily="2" charset="-122"/>
              </a:rPr>
              <a:t>可应用到各式各样的网络上</a:t>
            </a:r>
          </a:p>
        </p:txBody>
      </p:sp>
      <p:sp>
        <p:nvSpPr>
          <p:cNvPr id="2" name="矩形 1"/>
          <p:cNvSpPr/>
          <p:nvPr/>
        </p:nvSpPr>
        <p:spPr>
          <a:xfrm>
            <a:off x="1142976" y="6021289"/>
            <a:ext cx="6500857" cy="461665"/>
          </a:xfrm>
          <a:prstGeom prst="rect">
            <a:avLst/>
          </a:prstGeom>
        </p:spPr>
        <p:txBody>
          <a:bodyPr wrap="square">
            <a:spAutoFit/>
          </a:bodyPr>
          <a:lstStyle/>
          <a:p>
            <a:pPr algn="ctr"/>
            <a:r>
              <a:rPr lang="zh-CN" altLang="zh-CN" sz="2400" dirty="0">
                <a:latin typeface="+mn-lt"/>
                <a:ea typeface="黑体" pitchFamily="2" charset="-122"/>
              </a:rPr>
              <a:t>沙漏</a:t>
            </a:r>
            <a:r>
              <a:rPr lang="en-US" altLang="zh-CN" sz="2400" dirty="0">
                <a:latin typeface="+mn-lt"/>
                <a:ea typeface="黑体" pitchFamily="2" charset="-122"/>
              </a:rPr>
              <a:t>(</a:t>
            </a:r>
            <a:r>
              <a:rPr lang="en-US" sz="2400" dirty="0"/>
              <a:t>hourglass</a:t>
            </a:r>
            <a:r>
              <a:rPr lang="en-US" altLang="zh-CN" sz="2400" dirty="0">
                <a:latin typeface="+mn-lt"/>
                <a:ea typeface="黑体" pitchFamily="2" charset="-122"/>
              </a:rPr>
              <a:t>)</a:t>
            </a:r>
            <a:r>
              <a:rPr lang="zh-CN" altLang="zh-CN" sz="2400" dirty="0">
                <a:latin typeface="+mn-lt"/>
                <a:ea typeface="黑体" pitchFamily="2" charset="-122"/>
              </a:rPr>
              <a:t>计时器形状的</a:t>
            </a:r>
            <a:r>
              <a:rPr lang="en-US" altLang="zh-CN" sz="2400" dirty="0">
                <a:latin typeface="+mn-lt"/>
                <a:ea typeface="黑体" pitchFamily="2" charset="-122"/>
              </a:rPr>
              <a:t>TCP/IP</a:t>
            </a:r>
            <a:r>
              <a:rPr lang="zh-CN" altLang="zh-CN" sz="2400" dirty="0">
                <a:solidFill>
                  <a:srgbClr val="FF0000"/>
                </a:solidFill>
                <a:latin typeface="+mn-lt"/>
                <a:ea typeface="黑体" pitchFamily="2" charset="-122"/>
              </a:rPr>
              <a:t>协议族</a:t>
            </a:r>
            <a:endParaRPr lang="zh-CN" altLang="en-US" sz="2400" dirty="0">
              <a:solidFill>
                <a:srgbClr val="FF0000"/>
              </a:solidFill>
              <a:latin typeface="+mn-lt"/>
              <a:ea typeface="黑体" pitchFamily="2" charset="-122"/>
            </a:endParaRPr>
          </a:p>
        </p:txBody>
      </p:sp>
    </p:spTree>
    <p:extLst>
      <p:ext uri="{BB962C8B-B14F-4D97-AF65-F5344CB8AC3E}">
        <p14:creationId xmlns:p14="http://schemas.microsoft.com/office/powerpoint/2010/main" xmlns="" val="3740283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253"/>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7219"/>
                                        </p:tgtEl>
                                        <p:attrNameLst>
                                          <p:attrName>style.visibility</p:attrName>
                                        </p:attrNameLst>
                                      </p:cBhvr>
                                      <p:to>
                                        <p:strVal val="visible"/>
                                      </p:to>
                                    </p:set>
                                  </p:childTnLst>
                                </p:cTn>
                              </p:par>
                            </p:childTnLst>
                          </p:cTn>
                        </p:par>
                        <p:par>
                          <p:cTn id="10" fill="hold" nodeType="afterGroup">
                            <p:stCondLst>
                              <p:cond delay="0"/>
                            </p:stCondLst>
                            <p:childTnLst>
                              <p:par>
                                <p:cTn id="11" presetID="35" presetClass="emph" presetSubtype="0" repeatCount="indefinite" fill="hold" grpId="0" nodeType="afterEffect">
                                  <p:stCondLst>
                                    <p:cond delay="0"/>
                                  </p:stCondLst>
                                  <p:endCondLst>
                                    <p:cond evt="onNext" delay="0">
                                      <p:tgtEl>
                                        <p:sldTgt/>
                                      </p:tgtEl>
                                    </p:cond>
                                  </p:endCondLst>
                                  <p:childTnLst>
                                    <p:anim calcmode="discrete" valueType="str">
                                      <p:cBhvr>
                                        <p:cTn id="12" dur="1000" fill="hold"/>
                                        <p:tgtEl>
                                          <p:spTgt spid="137227"/>
                                        </p:tgtEl>
                                        <p:attrNameLst>
                                          <p:attrName>style.visibility</p:attrName>
                                        </p:attrNameLst>
                                      </p:cBhvr>
                                      <p:tavLst>
                                        <p:tav tm="0">
                                          <p:val>
                                            <p:strVal val="hidden"/>
                                          </p:val>
                                        </p:tav>
                                        <p:tav tm="50000">
                                          <p:val>
                                            <p:strVal val="visible"/>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7254"/>
                                        </p:tgtEl>
                                        <p:attrNameLst>
                                          <p:attrName>style.visibility</p:attrName>
                                        </p:attrNameLst>
                                      </p:cBhvr>
                                      <p:to>
                                        <p:strVal val="visible"/>
                                      </p:to>
                                    </p:set>
                                  </p:childTnLst>
                                </p:cTn>
                              </p:par>
                            </p:childTnLst>
                          </p:cTn>
                        </p:par>
                        <p:par>
                          <p:cTn id="17" fill="hold" nodeType="afterGroup">
                            <p:stCondLst>
                              <p:cond delay="0"/>
                            </p:stCondLst>
                            <p:childTnLst>
                              <p:par>
                                <p:cTn id="18" presetID="1" presetClass="exit" presetSubtype="0" fill="hold" grpId="1" nodeType="afterEffect">
                                  <p:stCondLst>
                                    <p:cond delay="0"/>
                                  </p:stCondLst>
                                  <p:childTnLst>
                                    <p:set>
                                      <p:cBhvr>
                                        <p:cTn id="19" dur="1" fill="hold">
                                          <p:stCondLst>
                                            <p:cond delay="0"/>
                                          </p:stCondLst>
                                        </p:cTn>
                                        <p:tgtEl>
                                          <p:spTgt spid="137219"/>
                                        </p:tgtEl>
                                        <p:attrNameLst>
                                          <p:attrName>style.visibility</p:attrName>
                                        </p:attrNameLst>
                                      </p:cBhvr>
                                      <p:to>
                                        <p:strVal val="hidden"/>
                                      </p:to>
                                    </p:set>
                                  </p:childTnLst>
                                </p:cTn>
                              </p:par>
                            </p:childTnLst>
                          </p:cTn>
                        </p:par>
                        <p:par>
                          <p:cTn id="20" fill="hold" nodeType="afterGroup">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137218"/>
                                        </p:tgtEl>
                                        <p:attrNameLst>
                                          <p:attrName>style.visibility</p:attrName>
                                        </p:attrNameLst>
                                      </p:cBhvr>
                                      <p:to>
                                        <p:strVal val="visible"/>
                                      </p:to>
                                    </p:set>
                                  </p:childTnLst>
                                </p:cTn>
                              </p:par>
                            </p:childTnLst>
                          </p:cTn>
                        </p:par>
                        <p:par>
                          <p:cTn id="23" fill="hold" nodeType="afterGroup">
                            <p:stCondLst>
                              <p:cond delay="0"/>
                            </p:stCondLst>
                            <p:childTnLst>
                              <p:par>
                                <p:cTn id="24" presetID="35" presetClass="emph" presetSubtype="0" repeatCount="indefinite" fill="hold" grpId="1" nodeType="afterEffect">
                                  <p:stCondLst>
                                    <p:cond delay="0"/>
                                  </p:stCondLst>
                                  <p:endCondLst>
                                    <p:cond evt="onNext" delay="0">
                                      <p:tgtEl>
                                        <p:sldTgt/>
                                      </p:tgtEl>
                                    </p:cond>
                                  </p:endCondLst>
                                  <p:childTnLst>
                                    <p:anim calcmode="discrete" valueType="str">
                                      <p:cBhvr>
                                        <p:cTn id="25" dur="1000" fill="hold"/>
                                        <p:tgtEl>
                                          <p:spTgt spid="13722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animBg="1"/>
      <p:bldP spid="137219" grpId="0" animBg="1"/>
      <p:bldP spid="137219" grpId="1" animBg="1"/>
      <p:bldP spid="137227" grpId="0" animBg="1"/>
      <p:bldP spid="137227" grpId="1" animBg="1"/>
      <p:bldP spid="137253" grpId="0" animBg="1"/>
      <p:bldP spid="137254"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algn="ctr"/>
            <a:r>
              <a:rPr lang="en-US" altLang="zh-CN" dirty="0"/>
              <a:t>【</a:t>
            </a:r>
            <a:r>
              <a:rPr lang="zh-CN" altLang="en-US" dirty="0"/>
              <a:t>例</a:t>
            </a:r>
            <a:r>
              <a:rPr lang="en-US" altLang="zh-CN" b="1" dirty="0"/>
              <a:t>1-2】</a:t>
            </a:r>
            <a:r>
              <a:rPr lang="zh-CN" altLang="en-US" dirty="0"/>
              <a:t>客户进程和服务器进程</a:t>
            </a:r>
            <a:r>
              <a:rPr lang="en-US" altLang="zh-CN" dirty="0"/>
              <a:t/>
            </a:r>
            <a:br>
              <a:rPr lang="en-US" altLang="zh-CN" dirty="0"/>
            </a:br>
            <a:r>
              <a:rPr lang="zh-CN" altLang="en-US" dirty="0"/>
              <a:t>使用 </a:t>
            </a:r>
            <a:r>
              <a:rPr lang="en-US" altLang="zh-CN" dirty="0"/>
              <a:t>TCP/IP </a:t>
            </a:r>
            <a:r>
              <a:rPr lang="zh-CN" altLang="en-US" dirty="0"/>
              <a:t>协议栈进行通信</a:t>
            </a:r>
          </a:p>
        </p:txBody>
      </p:sp>
      <p:sp>
        <p:nvSpPr>
          <p:cNvPr id="148483" name="Freeform 3"/>
          <p:cNvSpPr>
            <a:spLocks/>
          </p:cNvSpPr>
          <p:nvPr/>
        </p:nvSpPr>
        <p:spPr bwMode="auto">
          <a:xfrm>
            <a:off x="1970089" y="4545607"/>
            <a:ext cx="5280025" cy="442912"/>
          </a:xfrm>
          <a:custGeom>
            <a:avLst/>
            <a:gdLst>
              <a:gd name="T0" fmla="*/ 0 w 2752"/>
              <a:gd name="T1" fmla="*/ 0 h 240"/>
              <a:gd name="T2" fmla="*/ 0 w 2752"/>
              <a:gd name="T3" fmla="*/ 92 h 240"/>
              <a:gd name="T4" fmla="*/ 3 w 2752"/>
              <a:gd name="T5" fmla="*/ 156 h 240"/>
              <a:gd name="T6" fmla="*/ 30 w 2752"/>
              <a:gd name="T7" fmla="*/ 213 h 240"/>
              <a:gd name="T8" fmla="*/ 96 w 2752"/>
              <a:gd name="T9" fmla="*/ 234 h 240"/>
              <a:gd name="T10" fmla="*/ 138 w 2752"/>
              <a:gd name="T11" fmla="*/ 236 h 240"/>
              <a:gd name="T12" fmla="*/ 2621 w 2752"/>
              <a:gd name="T13" fmla="*/ 238 h 240"/>
              <a:gd name="T14" fmla="*/ 2670 w 2752"/>
              <a:gd name="T15" fmla="*/ 240 h 240"/>
              <a:gd name="T16" fmla="*/ 2727 w 2752"/>
              <a:gd name="T17" fmla="*/ 216 h 240"/>
              <a:gd name="T18" fmla="*/ 2748 w 2752"/>
              <a:gd name="T19" fmla="*/ 159 h 240"/>
              <a:gd name="T20" fmla="*/ 2752 w 2752"/>
              <a:gd name="T21" fmla="*/ 113 h 240"/>
              <a:gd name="T22" fmla="*/ 2751 w 2752"/>
              <a:gd name="T2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333399"/>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ndParaRPr>
          </a:p>
        </p:txBody>
      </p:sp>
      <p:graphicFrame>
        <p:nvGraphicFramePr>
          <p:cNvPr id="148484" name="Object 4"/>
          <p:cNvGraphicFramePr>
            <a:graphicFrameLocks noGrp="1" noChangeAspect="1"/>
          </p:cNvGraphicFramePr>
          <p:nvPr>
            <p:ph idx="1"/>
            <p:extLst>
              <p:ext uri="{D42A27DB-BD31-4B8C-83A1-F6EECF244321}">
                <p14:modId xmlns:p14="http://schemas.microsoft.com/office/powerpoint/2010/main" xmlns="" val="3316392580"/>
              </p:ext>
            </p:extLst>
          </p:nvPr>
        </p:nvGraphicFramePr>
        <p:xfrm>
          <a:off x="3624264" y="4394796"/>
          <a:ext cx="2041525" cy="1122363"/>
        </p:xfrm>
        <a:graphic>
          <a:graphicData uri="http://schemas.openxmlformats.org/presentationml/2006/ole">
            <p:oleObj spid="_x0000_s1422340" name="VISIO" r:id="rId4" imgW="3514725" imgH="2009775" progId="">
              <p:embed/>
            </p:oleObj>
          </a:graphicData>
        </a:graphic>
      </p:graphicFrame>
      <p:sp>
        <p:nvSpPr>
          <p:cNvPr id="148485" name="Rectangle 5"/>
          <p:cNvSpPr>
            <a:spLocks noChangeArrowheads="1"/>
          </p:cNvSpPr>
          <p:nvPr/>
        </p:nvSpPr>
        <p:spPr bwMode="auto">
          <a:xfrm>
            <a:off x="6437314" y="1708746"/>
            <a:ext cx="1565275" cy="2836863"/>
          </a:xfrm>
          <a:prstGeom prst="rect">
            <a:avLst/>
          </a:prstGeom>
          <a:solidFill>
            <a:srgbClr val="FFFF66"/>
          </a:solidFill>
          <a:ln w="28575">
            <a:solidFill>
              <a:srgbClr val="333399"/>
            </a:solidFill>
            <a:miter lim="800000"/>
            <a:headEnd/>
            <a:tailEnd/>
          </a:ln>
          <a:effectLst>
            <a:outerShdw dist="35921" dir="2700000" algn="ctr" rotWithShape="0">
              <a:schemeClr val="bg2"/>
            </a:outerShdw>
          </a:effectLst>
        </p:spPr>
        <p:txBody>
          <a:bodyPr wrap="none" anchor="ctr"/>
          <a:lstStyle/>
          <a:p>
            <a:endParaRPr lang="zh-CN" altLang="en-US">
              <a:latin typeface="+mn-lt"/>
            </a:endParaRPr>
          </a:p>
        </p:txBody>
      </p:sp>
      <p:sp>
        <p:nvSpPr>
          <p:cNvPr id="148486" name="Text Box 6"/>
          <p:cNvSpPr txBox="1">
            <a:spLocks noChangeArrowheads="1"/>
          </p:cNvSpPr>
          <p:nvPr/>
        </p:nvSpPr>
        <p:spPr bwMode="auto">
          <a:xfrm>
            <a:off x="6483350" y="3628033"/>
            <a:ext cx="147508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a:latin typeface="+mn-lt"/>
                <a:ea typeface="黑体" pitchFamily="2" charset="-122"/>
              </a:rPr>
              <a:t>数据链路层</a:t>
            </a:r>
          </a:p>
        </p:txBody>
      </p:sp>
      <p:sp>
        <p:nvSpPr>
          <p:cNvPr id="148487" name="Line 7"/>
          <p:cNvSpPr>
            <a:spLocks noChangeShapeType="1"/>
          </p:cNvSpPr>
          <p:nvPr/>
        </p:nvSpPr>
        <p:spPr bwMode="auto">
          <a:xfrm>
            <a:off x="6437314" y="4102694"/>
            <a:ext cx="1565275" cy="0"/>
          </a:xfrm>
          <a:prstGeom prst="line">
            <a:avLst/>
          </a:prstGeom>
          <a:noFill/>
          <a:ln w="952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48488" name="Line 8"/>
          <p:cNvSpPr>
            <a:spLocks noChangeShapeType="1"/>
          </p:cNvSpPr>
          <p:nvPr/>
        </p:nvSpPr>
        <p:spPr bwMode="auto">
          <a:xfrm>
            <a:off x="6437314" y="3659782"/>
            <a:ext cx="1565275" cy="0"/>
          </a:xfrm>
          <a:prstGeom prst="line">
            <a:avLst/>
          </a:prstGeom>
          <a:noFill/>
          <a:ln w="952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48489" name="Line 9"/>
          <p:cNvSpPr>
            <a:spLocks noChangeShapeType="1"/>
          </p:cNvSpPr>
          <p:nvPr/>
        </p:nvSpPr>
        <p:spPr bwMode="auto">
          <a:xfrm>
            <a:off x="6437314" y="3216869"/>
            <a:ext cx="1565275" cy="0"/>
          </a:xfrm>
          <a:prstGeom prst="line">
            <a:avLst/>
          </a:prstGeom>
          <a:noFill/>
          <a:ln w="952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48490" name="Line 10"/>
          <p:cNvSpPr>
            <a:spLocks noChangeShapeType="1"/>
          </p:cNvSpPr>
          <p:nvPr/>
        </p:nvSpPr>
        <p:spPr bwMode="auto">
          <a:xfrm>
            <a:off x="6437314" y="2772369"/>
            <a:ext cx="1565275" cy="0"/>
          </a:xfrm>
          <a:prstGeom prst="line">
            <a:avLst/>
          </a:prstGeom>
          <a:noFill/>
          <a:ln w="952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48491" name="Text Box 11"/>
          <p:cNvSpPr txBox="1">
            <a:spLocks noChangeArrowheads="1"/>
          </p:cNvSpPr>
          <p:nvPr/>
        </p:nvSpPr>
        <p:spPr bwMode="auto">
          <a:xfrm>
            <a:off x="6727825" y="4070945"/>
            <a:ext cx="95891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a:latin typeface="+mn-lt"/>
                <a:ea typeface="黑体" pitchFamily="2" charset="-122"/>
              </a:rPr>
              <a:t>物理层</a:t>
            </a:r>
          </a:p>
        </p:txBody>
      </p:sp>
      <p:sp>
        <p:nvSpPr>
          <p:cNvPr id="148492" name="Text Box 12"/>
          <p:cNvSpPr txBox="1">
            <a:spLocks noChangeArrowheads="1"/>
          </p:cNvSpPr>
          <p:nvPr/>
        </p:nvSpPr>
        <p:spPr bwMode="auto">
          <a:xfrm>
            <a:off x="6727825" y="2756495"/>
            <a:ext cx="95891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a:latin typeface="+mn-lt"/>
                <a:ea typeface="黑体" pitchFamily="2" charset="-122"/>
              </a:rPr>
              <a:t>运输层</a:t>
            </a:r>
          </a:p>
        </p:txBody>
      </p:sp>
      <p:sp>
        <p:nvSpPr>
          <p:cNvPr id="148493" name="Text Box 13"/>
          <p:cNvSpPr txBox="1">
            <a:spLocks noChangeArrowheads="1"/>
          </p:cNvSpPr>
          <p:nvPr/>
        </p:nvSpPr>
        <p:spPr bwMode="auto">
          <a:xfrm>
            <a:off x="6727825" y="3199408"/>
            <a:ext cx="95891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a:latin typeface="+mn-lt"/>
                <a:ea typeface="黑体" pitchFamily="2" charset="-122"/>
              </a:rPr>
              <a:t>网络层</a:t>
            </a:r>
          </a:p>
        </p:txBody>
      </p:sp>
      <p:sp>
        <p:nvSpPr>
          <p:cNvPr id="148494" name="Rectangle 14"/>
          <p:cNvSpPr>
            <a:spLocks noChangeArrowheads="1"/>
          </p:cNvSpPr>
          <p:nvPr/>
        </p:nvSpPr>
        <p:spPr bwMode="auto">
          <a:xfrm>
            <a:off x="1187451" y="1708746"/>
            <a:ext cx="1565275" cy="2836863"/>
          </a:xfrm>
          <a:prstGeom prst="rect">
            <a:avLst/>
          </a:prstGeom>
          <a:solidFill>
            <a:srgbClr val="FFFF66"/>
          </a:solidFill>
          <a:ln w="28575">
            <a:solidFill>
              <a:srgbClr val="333399"/>
            </a:solidFill>
            <a:miter lim="800000"/>
            <a:headEnd/>
            <a:tailEnd/>
          </a:ln>
          <a:effectLst>
            <a:outerShdw dist="35921" dir="2700000" algn="ctr" rotWithShape="0">
              <a:schemeClr val="bg2"/>
            </a:outerShdw>
          </a:effectLst>
        </p:spPr>
        <p:txBody>
          <a:bodyPr wrap="none" anchor="ctr"/>
          <a:lstStyle/>
          <a:p>
            <a:endParaRPr lang="zh-CN" altLang="en-US">
              <a:latin typeface="+mn-lt"/>
            </a:endParaRPr>
          </a:p>
        </p:txBody>
      </p:sp>
      <p:sp>
        <p:nvSpPr>
          <p:cNvPr id="148495" name="Text Box 15"/>
          <p:cNvSpPr txBox="1">
            <a:spLocks noChangeArrowheads="1"/>
          </p:cNvSpPr>
          <p:nvPr/>
        </p:nvSpPr>
        <p:spPr bwMode="auto">
          <a:xfrm>
            <a:off x="1233488" y="3628033"/>
            <a:ext cx="147508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a:latin typeface="+mn-lt"/>
                <a:ea typeface="黑体" pitchFamily="2" charset="-122"/>
              </a:rPr>
              <a:t>数据链路层</a:t>
            </a:r>
          </a:p>
        </p:txBody>
      </p:sp>
      <p:sp>
        <p:nvSpPr>
          <p:cNvPr id="148496" name="Line 16"/>
          <p:cNvSpPr>
            <a:spLocks noChangeShapeType="1"/>
          </p:cNvSpPr>
          <p:nvPr/>
        </p:nvSpPr>
        <p:spPr bwMode="auto">
          <a:xfrm>
            <a:off x="1187451" y="4102694"/>
            <a:ext cx="1565275" cy="0"/>
          </a:xfrm>
          <a:prstGeom prst="line">
            <a:avLst/>
          </a:prstGeom>
          <a:noFill/>
          <a:ln w="952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48497" name="Line 17"/>
          <p:cNvSpPr>
            <a:spLocks noChangeShapeType="1"/>
          </p:cNvSpPr>
          <p:nvPr/>
        </p:nvSpPr>
        <p:spPr bwMode="auto">
          <a:xfrm>
            <a:off x="1187451" y="3659782"/>
            <a:ext cx="1565275" cy="0"/>
          </a:xfrm>
          <a:prstGeom prst="line">
            <a:avLst/>
          </a:prstGeom>
          <a:noFill/>
          <a:ln w="952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48498" name="Line 18"/>
          <p:cNvSpPr>
            <a:spLocks noChangeShapeType="1"/>
          </p:cNvSpPr>
          <p:nvPr/>
        </p:nvSpPr>
        <p:spPr bwMode="auto">
          <a:xfrm>
            <a:off x="1187451" y="3216869"/>
            <a:ext cx="1565275" cy="0"/>
          </a:xfrm>
          <a:prstGeom prst="line">
            <a:avLst/>
          </a:prstGeom>
          <a:noFill/>
          <a:ln w="952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48499" name="Line 19"/>
          <p:cNvSpPr>
            <a:spLocks noChangeShapeType="1"/>
          </p:cNvSpPr>
          <p:nvPr/>
        </p:nvSpPr>
        <p:spPr bwMode="auto">
          <a:xfrm>
            <a:off x="1187451" y="2772369"/>
            <a:ext cx="1565275" cy="0"/>
          </a:xfrm>
          <a:prstGeom prst="line">
            <a:avLst/>
          </a:prstGeom>
          <a:noFill/>
          <a:ln w="952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48500" name="Text Box 20"/>
          <p:cNvSpPr txBox="1">
            <a:spLocks noChangeArrowheads="1"/>
          </p:cNvSpPr>
          <p:nvPr/>
        </p:nvSpPr>
        <p:spPr bwMode="auto">
          <a:xfrm>
            <a:off x="1479551" y="4070945"/>
            <a:ext cx="95891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a:latin typeface="+mn-lt"/>
                <a:ea typeface="黑体" pitchFamily="2" charset="-122"/>
              </a:rPr>
              <a:t>物理层</a:t>
            </a:r>
          </a:p>
        </p:txBody>
      </p:sp>
      <p:sp>
        <p:nvSpPr>
          <p:cNvPr id="148501" name="Text Box 21"/>
          <p:cNvSpPr txBox="1">
            <a:spLocks noChangeArrowheads="1"/>
          </p:cNvSpPr>
          <p:nvPr/>
        </p:nvSpPr>
        <p:spPr bwMode="auto">
          <a:xfrm>
            <a:off x="1479551" y="2756495"/>
            <a:ext cx="95891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a:latin typeface="+mn-lt"/>
                <a:ea typeface="黑体" pitchFamily="2" charset="-122"/>
              </a:rPr>
              <a:t>运输层</a:t>
            </a:r>
          </a:p>
        </p:txBody>
      </p:sp>
      <p:sp>
        <p:nvSpPr>
          <p:cNvPr id="148502" name="Text Box 22"/>
          <p:cNvSpPr txBox="1">
            <a:spLocks noChangeArrowheads="1"/>
          </p:cNvSpPr>
          <p:nvPr/>
        </p:nvSpPr>
        <p:spPr bwMode="auto">
          <a:xfrm>
            <a:off x="1479551" y="3199408"/>
            <a:ext cx="95891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a:latin typeface="+mn-lt"/>
                <a:ea typeface="黑体" pitchFamily="2" charset="-122"/>
              </a:rPr>
              <a:t>网络层</a:t>
            </a:r>
          </a:p>
        </p:txBody>
      </p:sp>
      <p:sp>
        <p:nvSpPr>
          <p:cNvPr id="148503" name="Line 23"/>
          <p:cNvSpPr>
            <a:spLocks noChangeShapeType="1"/>
          </p:cNvSpPr>
          <p:nvPr/>
        </p:nvSpPr>
        <p:spPr bwMode="auto">
          <a:xfrm>
            <a:off x="1954213" y="2640607"/>
            <a:ext cx="3175" cy="131762"/>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48504" name="Line 24"/>
          <p:cNvSpPr>
            <a:spLocks noChangeShapeType="1"/>
          </p:cNvSpPr>
          <p:nvPr/>
        </p:nvSpPr>
        <p:spPr bwMode="auto">
          <a:xfrm>
            <a:off x="7248525" y="2640607"/>
            <a:ext cx="1588" cy="131762"/>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ndParaRPr>
          </a:p>
        </p:txBody>
      </p:sp>
      <p:grpSp>
        <p:nvGrpSpPr>
          <p:cNvPr id="2" name="Group 25"/>
          <p:cNvGrpSpPr>
            <a:grpSpLocks/>
          </p:cNvGrpSpPr>
          <p:nvPr/>
        </p:nvGrpSpPr>
        <p:grpSpPr bwMode="auto">
          <a:xfrm>
            <a:off x="2568576" y="1867496"/>
            <a:ext cx="4019550" cy="481013"/>
            <a:chOff x="1618" y="1358"/>
            <a:chExt cx="2532" cy="303"/>
          </a:xfrm>
        </p:grpSpPr>
        <p:sp>
          <p:nvSpPr>
            <p:cNvPr id="148506" name="Line 26"/>
            <p:cNvSpPr>
              <a:spLocks noChangeShapeType="1"/>
            </p:cNvSpPr>
            <p:nvPr/>
          </p:nvSpPr>
          <p:spPr bwMode="auto">
            <a:xfrm>
              <a:off x="1618" y="1649"/>
              <a:ext cx="2532" cy="12"/>
            </a:xfrm>
            <a:prstGeom prst="line">
              <a:avLst/>
            </a:prstGeom>
            <a:noFill/>
            <a:ln w="38100">
              <a:solidFill>
                <a:srgbClr val="000099"/>
              </a:solidFill>
              <a:prstDash val="dash"/>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48507" name="Text Box 27"/>
            <p:cNvSpPr txBox="1">
              <a:spLocks noChangeArrowheads="1"/>
            </p:cNvSpPr>
            <p:nvPr/>
          </p:nvSpPr>
          <p:spPr bwMode="auto">
            <a:xfrm>
              <a:off x="1908" y="1358"/>
              <a:ext cx="194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2000">
                  <a:latin typeface="+mn-lt"/>
                  <a:ea typeface="黑体" pitchFamily="2" charset="-122"/>
                </a:rPr>
                <a:t>①</a:t>
              </a:r>
              <a:r>
                <a:rPr kumimoji="1" lang="en-US" altLang="zh-CN" sz="1000">
                  <a:latin typeface="+mn-lt"/>
                  <a:ea typeface="黑体" pitchFamily="2" charset="-122"/>
                </a:rPr>
                <a:t> </a:t>
              </a:r>
              <a:r>
                <a:rPr kumimoji="1" lang="zh-CN" altLang="en-US" sz="2000">
                  <a:latin typeface="+mn-lt"/>
                  <a:ea typeface="黑体" pitchFamily="2" charset="-122"/>
                </a:rPr>
                <a:t>客户发起连接建立请求</a:t>
              </a:r>
            </a:p>
          </p:txBody>
        </p:sp>
      </p:grpSp>
      <p:grpSp>
        <p:nvGrpSpPr>
          <p:cNvPr id="4" name="Group 28"/>
          <p:cNvGrpSpPr>
            <a:grpSpLocks/>
          </p:cNvGrpSpPr>
          <p:nvPr/>
        </p:nvGrpSpPr>
        <p:grpSpPr bwMode="auto">
          <a:xfrm>
            <a:off x="2555875" y="2492970"/>
            <a:ext cx="3994150" cy="434975"/>
            <a:chOff x="1655" y="1752"/>
            <a:chExt cx="2516" cy="274"/>
          </a:xfrm>
        </p:grpSpPr>
        <p:sp>
          <p:nvSpPr>
            <p:cNvPr id="148509" name="Line 29"/>
            <p:cNvSpPr>
              <a:spLocks noChangeShapeType="1"/>
            </p:cNvSpPr>
            <p:nvPr/>
          </p:nvSpPr>
          <p:spPr bwMode="auto">
            <a:xfrm flipH="1" flipV="1">
              <a:off x="1655" y="1752"/>
              <a:ext cx="2516" cy="9"/>
            </a:xfrm>
            <a:prstGeom prst="line">
              <a:avLst/>
            </a:prstGeom>
            <a:noFill/>
            <a:ln w="38100">
              <a:solidFill>
                <a:srgbClr val="FF33CC"/>
              </a:solidFill>
              <a:prstDash val="dash"/>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mn-lt"/>
              </a:endParaRPr>
            </a:p>
          </p:txBody>
        </p:sp>
        <p:sp>
          <p:nvSpPr>
            <p:cNvPr id="148510" name="Text Box 30"/>
            <p:cNvSpPr txBox="1">
              <a:spLocks noChangeArrowheads="1"/>
            </p:cNvSpPr>
            <p:nvPr/>
          </p:nvSpPr>
          <p:spPr bwMode="auto">
            <a:xfrm>
              <a:off x="1973" y="1774"/>
              <a:ext cx="2108"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2000">
                  <a:latin typeface="+mn-lt"/>
                  <a:ea typeface="黑体" pitchFamily="2" charset="-122"/>
                </a:rPr>
                <a:t>②</a:t>
              </a:r>
              <a:r>
                <a:rPr kumimoji="1" lang="en-US" altLang="zh-CN" sz="1000">
                  <a:latin typeface="+mn-lt"/>
                  <a:ea typeface="黑体" pitchFamily="2" charset="-122"/>
                </a:rPr>
                <a:t> </a:t>
              </a:r>
              <a:r>
                <a:rPr kumimoji="1" lang="zh-CN" altLang="en-US" sz="2000">
                  <a:latin typeface="+mn-lt"/>
                  <a:ea typeface="黑体" pitchFamily="2" charset="-122"/>
                </a:rPr>
                <a:t>服务器接受连接建立请求</a:t>
              </a:r>
            </a:p>
          </p:txBody>
        </p:sp>
      </p:grpSp>
      <p:sp>
        <p:nvSpPr>
          <p:cNvPr id="148511" name="Text Box 31"/>
          <p:cNvSpPr txBox="1">
            <a:spLocks noChangeArrowheads="1"/>
          </p:cNvSpPr>
          <p:nvPr/>
        </p:nvSpPr>
        <p:spPr bwMode="auto">
          <a:xfrm>
            <a:off x="1479551" y="1715095"/>
            <a:ext cx="95891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a:latin typeface="+mn-lt"/>
                <a:ea typeface="黑体" pitchFamily="2" charset="-122"/>
              </a:rPr>
              <a:t>应用层</a:t>
            </a:r>
          </a:p>
        </p:txBody>
      </p:sp>
      <p:sp>
        <p:nvSpPr>
          <p:cNvPr id="148512" name="Text Box 32"/>
          <p:cNvSpPr txBox="1">
            <a:spLocks noChangeArrowheads="1"/>
          </p:cNvSpPr>
          <p:nvPr/>
        </p:nvSpPr>
        <p:spPr bwMode="auto">
          <a:xfrm>
            <a:off x="6727825" y="1700808"/>
            <a:ext cx="95891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a:latin typeface="+mn-lt"/>
                <a:ea typeface="黑体" pitchFamily="2" charset="-122"/>
              </a:rPr>
              <a:t>应用层</a:t>
            </a:r>
          </a:p>
        </p:txBody>
      </p:sp>
      <p:sp>
        <p:nvSpPr>
          <p:cNvPr id="148513" name="Text Box 33"/>
          <p:cNvSpPr txBox="1">
            <a:spLocks noChangeArrowheads="1"/>
          </p:cNvSpPr>
          <p:nvPr/>
        </p:nvSpPr>
        <p:spPr bwMode="auto">
          <a:xfrm>
            <a:off x="4140201" y="4724996"/>
            <a:ext cx="111280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400" dirty="0">
                <a:latin typeface="+mn-lt"/>
                <a:ea typeface="黑体" pitchFamily="2" charset="-122"/>
              </a:rPr>
              <a:t>互联网</a:t>
            </a:r>
          </a:p>
        </p:txBody>
      </p:sp>
      <p:grpSp>
        <p:nvGrpSpPr>
          <p:cNvPr id="5" name="Group 34"/>
          <p:cNvGrpSpPr>
            <a:grpSpLocks/>
          </p:cNvGrpSpPr>
          <p:nvPr/>
        </p:nvGrpSpPr>
        <p:grpSpPr bwMode="auto">
          <a:xfrm>
            <a:off x="1325564" y="2123082"/>
            <a:ext cx="1289050" cy="531812"/>
            <a:chOff x="835" y="1519"/>
            <a:chExt cx="812" cy="335"/>
          </a:xfrm>
        </p:grpSpPr>
        <p:sp>
          <p:nvSpPr>
            <p:cNvPr id="148515" name="Oval 35"/>
            <p:cNvSpPr>
              <a:spLocks noChangeArrowheads="1"/>
            </p:cNvSpPr>
            <p:nvPr/>
          </p:nvSpPr>
          <p:spPr bwMode="auto">
            <a:xfrm>
              <a:off x="835" y="1519"/>
              <a:ext cx="812" cy="335"/>
            </a:xfrm>
            <a:prstGeom prst="ellipse">
              <a:avLst/>
            </a:prstGeom>
            <a:solidFill>
              <a:srgbClr val="99FFCC"/>
            </a:solidFill>
            <a:ln w="19050">
              <a:solidFill>
                <a:schemeClr val="tx1"/>
              </a:solidFill>
              <a:round/>
              <a:headEnd/>
              <a:tailEnd/>
            </a:ln>
            <a:effectLst>
              <a:outerShdw dist="35921" dir="2700000" algn="ctr" rotWithShape="0">
                <a:schemeClr val="bg2"/>
              </a:outerShdw>
            </a:effectLst>
          </p:spPr>
          <p:txBody>
            <a:bodyPr wrap="none" anchor="ctr"/>
            <a:lstStyle/>
            <a:p>
              <a:pPr algn="ctr"/>
              <a:endParaRPr kumimoji="1" lang="zh-CN" altLang="zh-CN" sz="1600">
                <a:latin typeface="+mn-lt"/>
              </a:endParaRPr>
            </a:p>
          </p:txBody>
        </p:sp>
        <p:sp>
          <p:nvSpPr>
            <p:cNvPr id="148516" name="Text Box 36"/>
            <p:cNvSpPr txBox="1">
              <a:spLocks noChangeArrowheads="1"/>
            </p:cNvSpPr>
            <p:nvPr/>
          </p:nvSpPr>
          <p:spPr bwMode="auto">
            <a:xfrm>
              <a:off x="1020" y="1547"/>
              <a:ext cx="441" cy="252"/>
            </a:xfrm>
            <a:prstGeom prst="rect">
              <a:avLst/>
            </a:prstGeom>
            <a:noFill/>
            <a:ln>
              <a:noFill/>
            </a:ln>
            <a:effectLst>
              <a:outerShdw dist="17961" dir="2700000" algn="ctr" rotWithShape="0">
                <a:schemeClr val="accent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kumimoji="1" lang="zh-CN" altLang="en-US" sz="2000" dirty="0">
                  <a:latin typeface="+mn-lt"/>
                  <a:ea typeface="黑体" pitchFamily="2" charset="-122"/>
                </a:rPr>
                <a:t>客户</a:t>
              </a:r>
            </a:p>
          </p:txBody>
        </p:sp>
      </p:grpSp>
      <p:grpSp>
        <p:nvGrpSpPr>
          <p:cNvPr id="6" name="Group 37"/>
          <p:cNvGrpSpPr>
            <a:grpSpLocks/>
          </p:cNvGrpSpPr>
          <p:nvPr/>
        </p:nvGrpSpPr>
        <p:grpSpPr bwMode="auto">
          <a:xfrm>
            <a:off x="6575425" y="2123082"/>
            <a:ext cx="1289050" cy="531812"/>
            <a:chOff x="4142" y="1519"/>
            <a:chExt cx="812" cy="335"/>
          </a:xfrm>
        </p:grpSpPr>
        <p:sp>
          <p:nvSpPr>
            <p:cNvPr id="148518" name="Oval 38"/>
            <p:cNvSpPr>
              <a:spLocks noChangeArrowheads="1"/>
            </p:cNvSpPr>
            <p:nvPr/>
          </p:nvSpPr>
          <p:spPr bwMode="auto">
            <a:xfrm>
              <a:off x="4142" y="1519"/>
              <a:ext cx="812" cy="335"/>
            </a:xfrm>
            <a:prstGeom prst="ellipse">
              <a:avLst/>
            </a:prstGeom>
            <a:solidFill>
              <a:srgbClr val="FF99FF"/>
            </a:solidFill>
            <a:ln w="19050">
              <a:solidFill>
                <a:schemeClr val="tx1"/>
              </a:solidFill>
              <a:round/>
              <a:headEnd/>
              <a:tailEnd/>
            </a:ln>
            <a:effectLst>
              <a:outerShdw dist="35921" dir="2700000" algn="ctr" rotWithShape="0">
                <a:schemeClr val="bg2"/>
              </a:outerShdw>
            </a:effectLst>
          </p:spPr>
          <p:txBody>
            <a:bodyPr wrap="none" anchor="ctr"/>
            <a:lstStyle/>
            <a:p>
              <a:pPr algn="ctr"/>
              <a:endParaRPr kumimoji="1" lang="zh-CN" altLang="zh-CN" sz="1600">
                <a:latin typeface="+mn-lt"/>
              </a:endParaRPr>
            </a:p>
          </p:txBody>
        </p:sp>
        <p:sp>
          <p:nvSpPr>
            <p:cNvPr id="148519" name="Text Box 39"/>
            <p:cNvSpPr txBox="1">
              <a:spLocks noChangeArrowheads="1"/>
            </p:cNvSpPr>
            <p:nvPr/>
          </p:nvSpPr>
          <p:spPr bwMode="auto">
            <a:xfrm>
              <a:off x="4256" y="1543"/>
              <a:ext cx="604" cy="252"/>
            </a:xfrm>
            <a:prstGeom prst="rect">
              <a:avLst/>
            </a:prstGeom>
            <a:noFill/>
            <a:ln>
              <a:noFill/>
            </a:ln>
            <a:effectLst>
              <a:outerShdw dist="35921" sx="1000" sy="1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r>
                <a:rPr kumimoji="1" lang="zh-CN" altLang="en-US" sz="2000" dirty="0">
                  <a:latin typeface="+mn-lt"/>
                  <a:ea typeface="黑体" pitchFamily="2" charset="-122"/>
                </a:rPr>
                <a:t>服务器</a:t>
              </a:r>
            </a:p>
          </p:txBody>
        </p:sp>
      </p:grpSp>
      <p:sp>
        <p:nvSpPr>
          <p:cNvPr id="148520" name="Text Box 40"/>
          <p:cNvSpPr txBox="1">
            <a:spLocks noChangeArrowheads="1"/>
          </p:cNvSpPr>
          <p:nvPr/>
        </p:nvSpPr>
        <p:spPr bwMode="auto">
          <a:xfrm>
            <a:off x="3361064" y="3069234"/>
            <a:ext cx="2503161" cy="1015663"/>
          </a:xfrm>
          <a:prstGeom prst="rect">
            <a:avLst/>
          </a:prstGeom>
          <a:solidFill>
            <a:srgbClr val="CCFFFF"/>
          </a:solidFill>
          <a:ln w="76200" cmpd="tri">
            <a:solidFill>
              <a:srgbClr val="333399"/>
            </a:solidFill>
            <a:miter lim="800000"/>
            <a:headEnd/>
            <a:tailEnd/>
          </a:ln>
          <a:effectLst/>
          <a:extLst/>
        </p:spPr>
        <p:txBody>
          <a:bodyPr wrap="square">
            <a:spAutoFit/>
          </a:bodyPr>
          <a:lstStyle/>
          <a:p>
            <a:pPr algn="ctr"/>
            <a:r>
              <a:rPr lang="zh-CN" altLang="en-US" sz="2000" dirty="0">
                <a:latin typeface="+mn-lt"/>
                <a:ea typeface="黑体" pitchFamily="2" charset="-122"/>
              </a:rPr>
              <a:t>以后就逐级使用下层</a:t>
            </a:r>
          </a:p>
          <a:p>
            <a:pPr algn="ctr"/>
            <a:r>
              <a:rPr lang="zh-CN" altLang="en-US" sz="2000" dirty="0">
                <a:latin typeface="+mn-lt"/>
                <a:ea typeface="黑体" pitchFamily="2" charset="-122"/>
              </a:rPr>
              <a:t>提供的服务</a:t>
            </a:r>
          </a:p>
          <a:p>
            <a:pPr algn="ctr"/>
            <a:r>
              <a:rPr lang="en-US" altLang="zh-CN" sz="2000" dirty="0">
                <a:latin typeface="+mn-lt"/>
                <a:ea typeface="黑体" pitchFamily="2" charset="-122"/>
              </a:rPr>
              <a:t>(</a:t>
            </a:r>
            <a:r>
              <a:rPr lang="zh-CN" altLang="en-US" sz="2000" dirty="0">
                <a:latin typeface="+mn-lt"/>
                <a:ea typeface="黑体" pitchFamily="2" charset="-122"/>
              </a:rPr>
              <a:t>使用 </a:t>
            </a:r>
            <a:r>
              <a:rPr lang="en-US" altLang="zh-CN" sz="2000" dirty="0">
                <a:latin typeface="+mn-lt"/>
                <a:ea typeface="黑体" pitchFamily="2" charset="-122"/>
              </a:rPr>
              <a:t>TCP </a:t>
            </a:r>
            <a:r>
              <a:rPr lang="zh-CN" altLang="en-US" sz="2000" dirty="0">
                <a:latin typeface="+mn-lt"/>
                <a:ea typeface="黑体" pitchFamily="2" charset="-122"/>
              </a:rPr>
              <a:t>和 </a:t>
            </a:r>
            <a:r>
              <a:rPr lang="en-US" altLang="zh-CN" sz="2000" dirty="0">
                <a:latin typeface="+mn-lt"/>
                <a:ea typeface="黑体" pitchFamily="2" charset="-122"/>
              </a:rPr>
              <a:t>IP</a:t>
            </a:r>
            <a:r>
              <a:rPr lang="zh-CN" altLang="en-US" sz="2000" dirty="0">
                <a:latin typeface="+mn-lt"/>
                <a:ea typeface="黑体" pitchFamily="2" charset="-122"/>
              </a:rPr>
              <a:t>）</a:t>
            </a:r>
          </a:p>
        </p:txBody>
      </p:sp>
      <p:sp>
        <p:nvSpPr>
          <p:cNvPr id="3" name="矩形 2"/>
          <p:cNvSpPr/>
          <p:nvPr/>
        </p:nvSpPr>
        <p:spPr>
          <a:xfrm>
            <a:off x="1187451" y="5661249"/>
            <a:ext cx="6815137" cy="461665"/>
          </a:xfrm>
          <a:prstGeom prst="rect">
            <a:avLst/>
          </a:prstGeom>
        </p:spPr>
        <p:txBody>
          <a:bodyPr wrap="square">
            <a:spAutoFit/>
          </a:bodyPr>
          <a:lstStyle/>
          <a:p>
            <a:pPr algn="ctr"/>
            <a:r>
              <a:rPr lang="zh-CN" altLang="zh-CN" sz="2400" dirty="0">
                <a:latin typeface="+mn-lt"/>
                <a:ea typeface="黑体" pitchFamily="2" charset="-122"/>
              </a:rPr>
              <a:t>在应用层的客户进程和服务器进程的交互</a:t>
            </a:r>
            <a:endParaRPr lang="zh-CN" altLang="en-US" sz="2400" dirty="0">
              <a:latin typeface="+mn-lt"/>
              <a:ea typeface="黑体" pitchFamily="2" charset="-122"/>
            </a:endParaRPr>
          </a:p>
        </p:txBody>
      </p:sp>
    </p:spTree>
    <p:extLst>
      <p:ext uri="{BB962C8B-B14F-4D97-AF65-F5344CB8AC3E}">
        <p14:creationId xmlns:p14="http://schemas.microsoft.com/office/powerpoint/2010/main" xmlns="" val="4018690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5"/>
                                        </p:tgtEl>
                                        <p:attrNameLst>
                                          <p:attrName>style.visibility</p:attrName>
                                        </p:attrNameLst>
                                      </p:cBhvr>
                                      <p:tavLst>
                                        <p:tav tm="0">
                                          <p:val>
                                            <p:strVal val="hidden"/>
                                          </p:val>
                                        </p:tav>
                                        <p:tav tm="50000">
                                          <p:val>
                                            <p:strVal val="visible"/>
                                          </p:val>
                                        </p:tav>
                                      </p:tavLst>
                                    </p:anim>
                                  </p:childTnLst>
                                </p:cTn>
                              </p:par>
                            </p:childTnLst>
                          </p:cTn>
                        </p:par>
                        <p:par>
                          <p:cTn id="7" fill="hold" nodeType="afterGroup">
                            <p:stCondLst>
                              <p:cond delay="1500"/>
                            </p:stCondLst>
                            <p:childTnLst>
                              <p:par>
                                <p:cTn id="8" presetID="22" presetClass="entr" presetSubtype="8"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6"/>
                                        </p:tgtEl>
                                        <p:attrNameLst>
                                          <p:attrName>style.visibility</p:attrName>
                                        </p:attrNameLst>
                                      </p:cBhvr>
                                      <p:tavLst>
                                        <p:tav tm="0">
                                          <p:val>
                                            <p:strVal val="hidden"/>
                                          </p:val>
                                        </p:tav>
                                        <p:tav tm="50000">
                                          <p:val>
                                            <p:strVal val="visible"/>
                                          </p:val>
                                        </p:tav>
                                      </p:tavLst>
                                    </p:anim>
                                  </p:childTnLst>
                                </p:cTn>
                              </p:par>
                            </p:childTnLst>
                          </p:cTn>
                        </p:par>
                        <p:par>
                          <p:cTn id="15" fill="hold" nodeType="afterGroup">
                            <p:stCondLst>
                              <p:cond delay="1500"/>
                            </p:stCondLst>
                            <p:childTnLst>
                              <p:par>
                                <p:cTn id="16" presetID="22" presetClass="entr" presetSubtype="2"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right)">
                                      <p:cBhvr>
                                        <p:cTn id="18" dur="1000"/>
                                        <p:tgtEl>
                                          <p:spTgt spid="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8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520"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Rectangle 2"/>
          <p:cNvSpPr>
            <a:spLocks noGrp="1" noChangeArrowheads="1"/>
          </p:cNvSpPr>
          <p:nvPr>
            <p:ph type="title" idx="4294967295"/>
          </p:nvPr>
        </p:nvSpPr>
        <p:spPr>
          <a:xfrm>
            <a:off x="355600" y="44624"/>
            <a:ext cx="8420100" cy="831105"/>
          </a:xfrm>
        </p:spPr>
        <p:txBody>
          <a:bodyPr/>
          <a:lstStyle/>
          <a:p>
            <a:r>
              <a:rPr lang="zh-CN" altLang="en-US" dirty="0"/>
              <a:t>功能较强的计算机</a:t>
            </a:r>
            <a:br>
              <a:rPr lang="zh-CN" altLang="en-US" dirty="0"/>
            </a:br>
            <a:r>
              <a:rPr lang="zh-CN" altLang="en-US" dirty="0"/>
              <a:t>可同时运行多个服务器进程 </a:t>
            </a:r>
          </a:p>
        </p:txBody>
      </p:sp>
      <p:sp>
        <p:nvSpPr>
          <p:cNvPr id="772099" name="Line 3"/>
          <p:cNvSpPr>
            <a:spLocks noChangeShapeType="1"/>
          </p:cNvSpPr>
          <p:nvPr/>
        </p:nvSpPr>
        <p:spPr bwMode="auto">
          <a:xfrm>
            <a:off x="4562475" y="4190984"/>
            <a:ext cx="4763" cy="325437"/>
          </a:xfrm>
          <a:prstGeom prst="line">
            <a:avLst/>
          </a:prstGeom>
          <a:noFill/>
          <a:ln w="38100">
            <a:solidFill>
              <a:srgbClr val="333399"/>
            </a:solidFill>
            <a:round/>
            <a:headEnd/>
            <a:tailEnd/>
          </a:ln>
        </p:spPr>
        <p:txBody>
          <a:bodyPr wrap="none" anchor="ctr"/>
          <a:lstStyle/>
          <a:p>
            <a:endParaRPr lang="zh-CN" altLang="en-US"/>
          </a:p>
        </p:txBody>
      </p:sp>
      <p:sp>
        <p:nvSpPr>
          <p:cNvPr id="149508" name="Rectangle 4"/>
          <p:cNvSpPr>
            <a:spLocks noChangeArrowheads="1"/>
          </p:cNvSpPr>
          <p:nvPr/>
        </p:nvSpPr>
        <p:spPr bwMode="auto">
          <a:xfrm>
            <a:off x="3159125" y="1496996"/>
            <a:ext cx="2898775" cy="2693988"/>
          </a:xfrm>
          <a:prstGeom prst="rect">
            <a:avLst/>
          </a:prstGeom>
          <a:solidFill>
            <a:srgbClr val="FFFFCC"/>
          </a:solidFill>
          <a:ln w="28575">
            <a:solidFill>
              <a:srgbClr val="333399"/>
            </a:solidFill>
            <a:miter lim="800000"/>
            <a:headEnd/>
            <a:tailEnd/>
          </a:ln>
          <a:effectLst>
            <a:outerShdw dist="35921" dir="2700000" algn="ctr" rotWithShape="0">
              <a:schemeClr val="bg2"/>
            </a:outerShdw>
          </a:effectLst>
        </p:spPr>
        <p:txBody>
          <a:bodyPr wrap="none" anchor="ctr"/>
          <a:lstStyle/>
          <a:p>
            <a:pPr>
              <a:defRPr/>
            </a:pPr>
            <a:endParaRPr lang="zh-CN" altLang="en-US">
              <a:latin typeface="Arial" charset="0"/>
            </a:endParaRPr>
          </a:p>
        </p:txBody>
      </p:sp>
      <p:sp>
        <p:nvSpPr>
          <p:cNvPr id="772101" name="Text Box 5"/>
          <p:cNvSpPr txBox="1">
            <a:spLocks noChangeArrowheads="1"/>
          </p:cNvSpPr>
          <p:nvPr/>
        </p:nvSpPr>
        <p:spPr bwMode="auto">
          <a:xfrm>
            <a:off x="3883025" y="3349609"/>
            <a:ext cx="1454150" cy="396875"/>
          </a:xfrm>
          <a:prstGeom prst="rect">
            <a:avLst/>
          </a:prstGeom>
          <a:noFill/>
          <a:ln w="9525">
            <a:noFill/>
            <a:miter lim="800000"/>
            <a:headEnd/>
            <a:tailEnd/>
          </a:ln>
        </p:spPr>
        <p:txBody>
          <a:bodyPr wrap="none">
            <a:spAutoFit/>
          </a:bodyPr>
          <a:lstStyle/>
          <a:p>
            <a:r>
              <a:rPr kumimoji="1" lang="zh-CN" altLang="en-US" sz="2000">
                <a:solidFill>
                  <a:srgbClr val="333399"/>
                </a:solidFill>
                <a:ea typeface="黑体" pitchFamily="49" charset="-122"/>
              </a:rPr>
              <a:t>数据链路层</a:t>
            </a:r>
          </a:p>
        </p:txBody>
      </p:sp>
      <p:sp>
        <p:nvSpPr>
          <p:cNvPr id="772102" name="Line 6"/>
          <p:cNvSpPr>
            <a:spLocks noChangeShapeType="1"/>
          </p:cNvSpPr>
          <p:nvPr/>
        </p:nvSpPr>
        <p:spPr bwMode="auto">
          <a:xfrm>
            <a:off x="3159125" y="3782996"/>
            <a:ext cx="2898775" cy="0"/>
          </a:xfrm>
          <a:prstGeom prst="line">
            <a:avLst/>
          </a:prstGeom>
          <a:noFill/>
          <a:ln w="9525">
            <a:solidFill>
              <a:schemeClr val="tx1"/>
            </a:solidFill>
            <a:round/>
            <a:headEnd/>
            <a:tailEnd/>
          </a:ln>
        </p:spPr>
        <p:txBody>
          <a:bodyPr wrap="none" anchor="ctr"/>
          <a:lstStyle/>
          <a:p>
            <a:endParaRPr lang="zh-CN" altLang="en-US"/>
          </a:p>
        </p:txBody>
      </p:sp>
      <p:sp>
        <p:nvSpPr>
          <p:cNvPr id="772103" name="Line 7"/>
          <p:cNvSpPr>
            <a:spLocks noChangeShapeType="1"/>
          </p:cNvSpPr>
          <p:nvPr/>
        </p:nvSpPr>
        <p:spPr bwMode="auto">
          <a:xfrm>
            <a:off x="3159125" y="3373421"/>
            <a:ext cx="2898775" cy="0"/>
          </a:xfrm>
          <a:prstGeom prst="line">
            <a:avLst/>
          </a:prstGeom>
          <a:noFill/>
          <a:ln w="9525">
            <a:solidFill>
              <a:schemeClr val="tx1"/>
            </a:solidFill>
            <a:round/>
            <a:headEnd/>
            <a:tailEnd/>
          </a:ln>
        </p:spPr>
        <p:txBody>
          <a:bodyPr wrap="none" anchor="ctr"/>
          <a:lstStyle/>
          <a:p>
            <a:endParaRPr lang="zh-CN" altLang="en-US"/>
          </a:p>
        </p:txBody>
      </p:sp>
      <p:sp>
        <p:nvSpPr>
          <p:cNvPr id="772104" name="Line 8"/>
          <p:cNvSpPr>
            <a:spLocks noChangeShapeType="1"/>
          </p:cNvSpPr>
          <p:nvPr/>
        </p:nvSpPr>
        <p:spPr bwMode="auto">
          <a:xfrm>
            <a:off x="3159125" y="2965434"/>
            <a:ext cx="2898775" cy="0"/>
          </a:xfrm>
          <a:prstGeom prst="line">
            <a:avLst/>
          </a:prstGeom>
          <a:noFill/>
          <a:ln w="9525">
            <a:solidFill>
              <a:schemeClr val="tx1"/>
            </a:solidFill>
            <a:round/>
            <a:headEnd/>
            <a:tailEnd/>
          </a:ln>
        </p:spPr>
        <p:txBody>
          <a:bodyPr wrap="none" anchor="ctr"/>
          <a:lstStyle/>
          <a:p>
            <a:endParaRPr lang="zh-CN" altLang="en-US"/>
          </a:p>
        </p:txBody>
      </p:sp>
      <p:sp>
        <p:nvSpPr>
          <p:cNvPr id="772105" name="Line 9"/>
          <p:cNvSpPr>
            <a:spLocks noChangeShapeType="1"/>
          </p:cNvSpPr>
          <p:nvPr/>
        </p:nvSpPr>
        <p:spPr bwMode="auto">
          <a:xfrm>
            <a:off x="3159125" y="2557446"/>
            <a:ext cx="2898775" cy="0"/>
          </a:xfrm>
          <a:prstGeom prst="line">
            <a:avLst/>
          </a:prstGeom>
          <a:noFill/>
          <a:ln w="9525">
            <a:solidFill>
              <a:schemeClr val="tx1"/>
            </a:solidFill>
            <a:round/>
            <a:headEnd/>
            <a:tailEnd/>
          </a:ln>
        </p:spPr>
        <p:txBody>
          <a:bodyPr wrap="none" anchor="ctr"/>
          <a:lstStyle/>
          <a:p>
            <a:endParaRPr lang="zh-CN" altLang="en-US"/>
          </a:p>
        </p:txBody>
      </p:sp>
      <p:sp>
        <p:nvSpPr>
          <p:cNvPr id="772106" name="Text Box 10"/>
          <p:cNvSpPr txBox="1">
            <a:spLocks noChangeArrowheads="1"/>
          </p:cNvSpPr>
          <p:nvPr/>
        </p:nvSpPr>
        <p:spPr bwMode="auto">
          <a:xfrm>
            <a:off x="4117975" y="3757596"/>
            <a:ext cx="946150" cy="396875"/>
          </a:xfrm>
          <a:prstGeom prst="rect">
            <a:avLst/>
          </a:prstGeom>
          <a:noFill/>
          <a:ln w="9525">
            <a:noFill/>
            <a:miter lim="800000"/>
            <a:headEnd/>
            <a:tailEnd/>
          </a:ln>
        </p:spPr>
        <p:txBody>
          <a:bodyPr wrap="none">
            <a:spAutoFit/>
          </a:bodyPr>
          <a:lstStyle/>
          <a:p>
            <a:r>
              <a:rPr kumimoji="1" lang="zh-CN" altLang="en-US" sz="2000">
                <a:solidFill>
                  <a:srgbClr val="333399"/>
                </a:solidFill>
                <a:ea typeface="黑体" pitchFamily="49" charset="-122"/>
              </a:rPr>
              <a:t>物理层</a:t>
            </a:r>
          </a:p>
        </p:txBody>
      </p:sp>
      <p:sp>
        <p:nvSpPr>
          <p:cNvPr id="772107" name="Text Box 11"/>
          <p:cNvSpPr txBox="1">
            <a:spLocks noChangeArrowheads="1"/>
          </p:cNvSpPr>
          <p:nvPr/>
        </p:nvSpPr>
        <p:spPr bwMode="auto">
          <a:xfrm>
            <a:off x="4117975" y="2546334"/>
            <a:ext cx="946150" cy="396875"/>
          </a:xfrm>
          <a:prstGeom prst="rect">
            <a:avLst/>
          </a:prstGeom>
          <a:noFill/>
          <a:ln w="9525">
            <a:noFill/>
            <a:miter lim="800000"/>
            <a:headEnd/>
            <a:tailEnd/>
          </a:ln>
        </p:spPr>
        <p:txBody>
          <a:bodyPr wrap="none">
            <a:spAutoFit/>
          </a:bodyPr>
          <a:lstStyle/>
          <a:p>
            <a:r>
              <a:rPr kumimoji="1" lang="zh-CN" altLang="en-US" sz="2000">
                <a:solidFill>
                  <a:srgbClr val="333399"/>
                </a:solidFill>
                <a:ea typeface="黑体" pitchFamily="49" charset="-122"/>
              </a:rPr>
              <a:t>运输层</a:t>
            </a:r>
          </a:p>
        </p:txBody>
      </p:sp>
      <p:sp>
        <p:nvSpPr>
          <p:cNvPr id="772108" name="Text Box 12"/>
          <p:cNvSpPr txBox="1">
            <a:spLocks noChangeArrowheads="1"/>
          </p:cNvSpPr>
          <p:nvPr/>
        </p:nvSpPr>
        <p:spPr bwMode="auto">
          <a:xfrm>
            <a:off x="4117975" y="2954321"/>
            <a:ext cx="946150" cy="396875"/>
          </a:xfrm>
          <a:prstGeom prst="rect">
            <a:avLst/>
          </a:prstGeom>
          <a:noFill/>
          <a:ln w="9525">
            <a:noFill/>
            <a:miter lim="800000"/>
            <a:headEnd/>
            <a:tailEnd/>
          </a:ln>
        </p:spPr>
        <p:txBody>
          <a:bodyPr wrap="none">
            <a:spAutoFit/>
          </a:bodyPr>
          <a:lstStyle/>
          <a:p>
            <a:r>
              <a:rPr kumimoji="1" lang="zh-CN" altLang="en-US" sz="2000">
                <a:solidFill>
                  <a:srgbClr val="333399"/>
                </a:solidFill>
                <a:ea typeface="黑体" pitchFamily="49" charset="-122"/>
              </a:rPr>
              <a:t>网络层</a:t>
            </a:r>
          </a:p>
        </p:txBody>
      </p:sp>
      <p:sp>
        <p:nvSpPr>
          <p:cNvPr id="772109" name="Text Box 13"/>
          <p:cNvSpPr txBox="1">
            <a:spLocks noChangeArrowheads="1"/>
          </p:cNvSpPr>
          <p:nvPr/>
        </p:nvSpPr>
        <p:spPr bwMode="auto">
          <a:xfrm>
            <a:off x="4087813" y="1457309"/>
            <a:ext cx="946150" cy="396875"/>
          </a:xfrm>
          <a:prstGeom prst="rect">
            <a:avLst/>
          </a:prstGeom>
          <a:noFill/>
          <a:ln w="9525">
            <a:noFill/>
            <a:miter lim="800000"/>
            <a:headEnd/>
            <a:tailEnd/>
          </a:ln>
        </p:spPr>
        <p:txBody>
          <a:bodyPr wrap="none">
            <a:spAutoFit/>
          </a:bodyPr>
          <a:lstStyle/>
          <a:p>
            <a:r>
              <a:rPr kumimoji="1" lang="zh-CN" altLang="en-US" sz="2000">
                <a:solidFill>
                  <a:srgbClr val="333399"/>
                </a:solidFill>
                <a:ea typeface="黑体" pitchFamily="49" charset="-122"/>
              </a:rPr>
              <a:t>应用层</a:t>
            </a:r>
          </a:p>
        </p:txBody>
      </p:sp>
      <p:sp>
        <p:nvSpPr>
          <p:cNvPr id="772110" name="Text Box 14"/>
          <p:cNvSpPr txBox="1">
            <a:spLocks noChangeArrowheads="1"/>
          </p:cNvSpPr>
          <p:nvPr/>
        </p:nvSpPr>
        <p:spPr bwMode="auto">
          <a:xfrm>
            <a:off x="4008438" y="1071546"/>
            <a:ext cx="1157287" cy="396875"/>
          </a:xfrm>
          <a:prstGeom prst="rect">
            <a:avLst/>
          </a:prstGeom>
          <a:noFill/>
          <a:ln w="9525">
            <a:noFill/>
            <a:miter lim="800000"/>
            <a:headEnd/>
            <a:tailEnd/>
          </a:ln>
        </p:spPr>
        <p:txBody>
          <a:bodyPr wrap="none">
            <a:spAutoFit/>
          </a:bodyPr>
          <a:lstStyle/>
          <a:p>
            <a:r>
              <a:rPr kumimoji="1" lang="zh-CN" altLang="en-US" sz="2000">
                <a:solidFill>
                  <a:srgbClr val="333399"/>
                </a:solidFill>
                <a:ea typeface="黑体" pitchFamily="49" charset="-122"/>
              </a:rPr>
              <a:t>计算机 </a:t>
            </a:r>
            <a:r>
              <a:rPr kumimoji="1" lang="en-US" altLang="zh-CN" sz="2000">
                <a:solidFill>
                  <a:srgbClr val="333399"/>
                </a:solidFill>
                <a:ea typeface="黑体" pitchFamily="49" charset="-122"/>
              </a:rPr>
              <a:t>3</a:t>
            </a:r>
          </a:p>
        </p:txBody>
      </p:sp>
      <p:grpSp>
        <p:nvGrpSpPr>
          <p:cNvPr id="2" name="Group 15"/>
          <p:cNvGrpSpPr>
            <a:grpSpLocks/>
          </p:cNvGrpSpPr>
          <p:nvPr/>
        </p:nvGrpSpPr>
        <p:grpSpPr bwMode="auto">
          <a:xfrm>
            <a:off x="3333750" y="1822434"/>
            <a:ext cx="1143000" cy="746125"/>
            <a:chOff x="2100" y="1727"/>
            <a:chExt cx="720" cy="470"/>
          </a:xfrm>
        </p:grpSpPr>
        <p:sp>
          <p:nvSpPr>
            <p:cNvPr id="772112" name="Line 16"/>
            <p:cNvSpPr>
              <a:spLocks noChangeShapeType="1"/>
            </p:cNvSpPr>
            <p:nvPr/>
          </p:nvSpPr>
          <p:spPr bwMode="auto">
            <a:xfrm>
              <a:off x="2460" y="2119"/>
              <a:ext cx="1" cy="78"/>
            </a:xfrm>
            <a:prstGeom prst="line">
              <a:avLst/>
            </a:prstGeom>
            <a:noFill/>
            <a:ln w="28575">
              <a:solidFill>
                <a:srgbClr val="333399"/>
              </a:solidFill>
              <a:round/>
              <a:headEnd/>
              <a:tailEnd/>
            </a:ln>
          </p:spPr>
          <p:txBody>
            <a:bodyPr wrap="none" anchor="ctr"/>
            <a:lstStyle/>
            <a:p>
              <a:endParaRPr lang="zh-CN" altLang="en-US"/>
            </a:p>
          </p:txBody>
        </p:sp>
        <p:sp>
          <p:nvSpPr>
            <p:cNvPr id="149521" name="Oval 17"/>
            <p:cNvSpPr>
              <a:spLocks noChangeArrowheads="1"/>
            </p:cNvSpPr>
            <p:nvPr/>
          </p:nvSpPr>
          <p:spPr bwMode="auto">
            <a:xfrm>
              <a:off x="2100" y="1727"/>
              <a:ext cx="720" cy="412"/>
            </a:xfrm>
            <a:prstGeom prst="ellipse">
              <a:avLst/>
            </a:prstGeom>
            <a:solidFill>
              <a:schemeClr val="hlink"/>
            </a:solidFill>
            <a:ln w="19050">
              <a:solidFill>
                <a:schemeClr val="tx1"/>
              </a:solidFill>
              <a:round/>
              <a:headEnd/>
              <a:tailEnd/>
            </a:ln>
            <a:effectLst>
              <a:outerShdw dist="35921" dir="2700000" algn="ctr" rotWithShape="0">
                <a:schemeClr val="bg2"/>
              </a:outerShdw>
            </a:effectLst>
          </p:spPr>
          <p:txBody>
            <a:bodyPr wrap="none" anchor="ctr"/>
            <a:lstStyle/>
            <a:p>
              <a:pPr algn="ctr">
                <a:defRPr/>
              </a:pPr>
              <a:endParaRPr kumimoji="1" lang="zh-CN" altLang="zh-CN" sz="1600">
                <a:latin typeface="Times New Roman" pitchFamily="18" charset="0"/>
              </a:endParaRPr>
            </a:p>
          </p:txBody>
        </p:sp>
        <p:sp>
          <p:nvSpPr>
            <p:cNvPr id="149522" name="Text Box 18"/>
            <p:cNvSpPr txBox="1">
              <a:spLocks noChangeArrowheads="1"/>
            </p:cNvSpPr>
            <p:nvPr/>
          </p:nvSpPr>
          <p:spPr bwMode="auto">
            <a:xfrm>
              <a:off x="2171" y="1756"/>
              <a:ext cx="596" cy="404"/>
            </a:xfrm>
            <a:prstGeom prst="rect">
              <a:avLst/>
            </a:prstGeom>
            <a:noFill/>
            <a:ln w="9525">
              <a:noFill/>
              <a:miter lim="800000"/>
              <a:headEnd/>
              <a:tailEnd/>
            </a:ln>
            <a:effectLst>
              <a:outerShdw dist="35921" dir="2700000" algn="ctr" rotWithShape="0">
                <a:schemeClr val="bg2"/>
              </a:outerShdw>
            </a:effectLst>
          </p:spPr>
          <p:txBody>
            <a:bodyPr wrap="none">
              <a:spAutoFit/>
            </a:bodyPr>
            <a:lstStyle/>
            <a:p>
              <a:pPr algn="ctr">
                <a:lnSpc>
                  <a:spcPct val="90000"/>
                </a:lnSpc>
                <a:defRPr/>
              </a:pPr>
              <a:r>
                <a:rPr kumimoji="1" lang="zh-CN" altLang="en-US" sz="2000">
                  <a:solidFill>
                    <a:srgbClr val="FFFF66"/>
                  </a:solidFill>
                  <a:latin typeface="Arial" charset="0"/>
                  <a:ea typeface="黑体" pitchFamily="49" charset="-122"/>
                </a:rPr>
                <a:t>服务器</a:t>
              </a:r>
            </a:p>
            <a:p>
              <a:pPr algn="ctr">
                <a:lnSpc>
                  <a:spcPct val="90000"/>
                </a:lnSpc>
                <a:defRPr/>
              </a:pPr>
              <a:r>
                <a:rPr kumimoji="1" lang="en-US" altLang="zh-CN" sz="2000">
                  <a:solidFill>
                    <a:srgbClr val="FFFF66"/>
                  </a:solidFill>
                  <a:latin typeface="Arial" charset="0"/>
                  <a:ea typeface="黑体" pitchFamily="49" charset="-122"/>
                </a:rPr>
                <a:t>1</a:t>
              </a:r>
              <a:endParaRPr kumimoji="1" lang="en-US" altLang="zh-CN" sz="3200">
                <a:solidFill>
                  <a:srgbClr val="FFFF66"/>
                </a:solidFill>
                <a:latin typeface="Arial" charset="0"/>
                <a:ea typeface="黑体" pitchFamily="49" charset="-122"/>
              </a:endParaRPr>
            </a:p>
          </p:txBody>
        </p:sp>
      </p:grpSp>
      <p:grpSp>
        <p:nvGrpSpPr>
          <p:cNvPr id="3" name="Group 19"/>
          <p:cNvGrpSpPr>
            <a:grpSpLocks/>
          </p:cNvGrpSpPr>
          <p:nvPr/>
        </p:nvGrpSpPr>
        <p:grpSpPr bwMode="auto">
          <a:xfrm>
            <a:off x="4740275" y="1822434"/>
            <a:ext cx="1141413" cy="735012"/>
            <a:chOff x="2986" y="1727"/>
            <a:chExt cx="719" cy="463"/>
          </a:xfrm>
        </p:grpSpPr>
        <p:sp>
          <p:nvSpPr>
            <p:cNvPr id="772116" name="Line 20"/>
            <p:cNvSpPr>
              <a:spLocks noChangeShapeType="1"/>
            </p:cNvSpPr>
            <p:nvPr/>
          </p:nvSpPr>
          <p:spPr bwMode="auto">
            <a:xfrm>
              <a:off x="3344" y="2113"/>
              <a:ext cx="1" cy="77"/>
            </a:xfrm>
            <a:prstGeom prst="line">
              <a:avLst/>
            </a:prstGeom>
            <a:noFill/>
            <a:ln w="28575">
              <a:solidFill>
                <a:srgbClr val="333399"/>
              </a:solidFill>
              <a:round/>
              <a:headEnd/>
              <a:tailEnd/>
            </a:ln>
          </p:spPr>
          <p:txBody>
            <a:bodyPr wrap="none" anchor="ctr"/>
            <a:lstStyle/>
            <a:p>
              <a:endParaRPr lang="zh-CN" altLang="en-US"/>
            </a:p>
          </p:txBody>
        </p:sp>
        <p:sp>
          <p:nvSpPr>
            <p:cNvPr id="149525" name="Oval 21"/>
            <p:cNvSpPr>
              <a:spLocks noChangeArrowheads="1"/>
            </p:cNvSpPr>
            <p:nvPr/>
          </p:nvSpPr>
          <p:spPr bwMode="auto">
            <a:xfrm>
              <a:off x="2986" y="1727"/>
              <a:ext cx="719" cy="412"/>
            </a:xfrm>
            <a:prstGeom prst="ellipse">
              <a:avLst/>
            </a:prstGeom>
            <a:solidFill>
              <a:schemeClr val="hlink"/>
            </a:solidFill>
            <a:ln w="19050">
              <a:solidFill>
                <a:schemeClr val="tx1"/>
              </a:solidFill>
              <a:round/>
              <a:headEnd/>
              <a:tailEnd/>
            </a:ln>
            <a:effectLst>
              <a:outerShdw dist="35921" dir="2700000" algn="ctr" rotWithShape="0">
                <a:schemeClr val="bg2"/>
              </a:outerShdw>
            </a:effectLst>
          </p:spPr>
          <p:txBody>
            <a:bodyPr wrap="none" anchor="ctr"/>
            <a:lstStyle/>
            <a:p>
              <a:pPr algn="ctr">
                <a:defRPr/>
              </a:pPr>
              <a:endParaRPr kumimoji="1" lang="zh-CN" altLang="zh-CN" sz="1600">
                <a:latin typeface="Times New Roman" pitchFamily="18" charset="0"/>
              </a:endParaRPr>
            </a:p>
          </p:txBody>
        </p:sp>
        <p:sp>
          <p:nvSpPr>
            <p:cNvPr id="149526" name="Text Box 22"/>
            <p:cNvSpPr txBox="1">
              <a:spLocks noChangeArrowheads="1"/>
            </p:cNvSpPr>
            <p:nvPr/>
          </p:nvSpPr>
          <p:spPr bwMode="auto">
            <a:xfrm>
              <a:off x="3056" y="1752"/>
              <a:ext cx="596" cy="404"/>
            </a:xfrm>
            <a:prstGeom prst="rect">
              <a:avLst/>
            </a:prstGeom>
            <a:noFill/>
            <a:ln w="9525">
              <a:noFill/>
              <a:miter lim="800000"/>
              <a:headEnd/>
              <a:tailEnd/>
            </a:ln>
            <a:effectLst>
              <a:outerShdw dist="35921" dir="2700000" algn="ctr" rotWithShape="0">
                <a:schemeClr val="bg2"/>
              </a:outerShdw>
            </a:effectLst>
          </p:spPr>
          <p:txBody>
            <a:bodyPr wrap="none">
              <a:spAutoFit/>
            </a:bodyPr>
            <a:lstStyle/>
            <a:p>
              <a:pPr algn="ctr">
                <a:lnSpc>
                  <a:spcPct val="90000"/>
                </a:lnSpc>
                <a:defRPr/>
              </a:pPr>
              <a:r>
                <a:rPr kumimoji="1" lang="zh-CN" altLang="en-US" sz="2000">
                  <a:solidFill>
                    <a:srgbClr val="FFFF66"/>
                  </a:solidFill>
                  <a:latin typeface="Arial" charset="0"/>
                  <a:ea typeface="黑体" pitchFamily="49" charset="-122"/>
                </a:rPr>
                <a:t>服务器</a:t>
              </a:r>
            </a:p>
            <a:p>
              <a:pPr algn="ctr">
                <a:lnSpc>
                  <a:spcPct val="90000"/>
                </a:lnSpc>
                <a:defRPr/>
              </a:pPr>
              <a:r>
                <a:rPr kumimoji="1" lang="en-US" altLang="zh-CN" sz="2000">
                  <a:solidFill>
                    <a:srgbClr val="FFFF66"/>
                  </a:solidFill>
                  <a:latin typeface="Arial" charset="0"/>
                  <a:ea typeface="黑体" pitchFamily="49" charset="-122"/>
                </a:rPr>
                <a:t>2</a:t>
              </a:r>
              <a:endParaRPr kumimoji="1" lang="en-US" altLang="zh-CN" sz="3200">
                <a:solidFill>
                  <a:srgbClr val="FFFF66"/>
                </a:solidFill>
                <a:latin typeface="Arial" charset="0"/>
                <a:ea typeface="黑体" pitchFamily="49" charset="-122"/>
              </a:endParaRPr>
            </a:p>
          </p:txBody>
        </p:sp>
      </p:grpSp>
      <p:grpSp>
        <p:nvGrpSpPr>
          <p:cNvPr id="4" name="Group 23"/>
          <p:cNvGrpSpPr>
            <a:grpSpLocks/>
          </p:cNvGrpSpPr>
          <p:nvPr/>
        </p:nvGrpSpPr>
        <p:grpSpPr bwMode="auto">
          <a:xfrm>
            <a:off x="611188" y="1071546"/>
            <a:ext cx="7910512" cy="3771900"/>
            <a:chOff x="385" y="1254"/>
            <a:chExt cx="4983" cy="2376"/>
          </a:xfrm>
        </p:grpSpPr>
        <p:sp>
          <p:nvSpPr>
            <p:cNvPr id="772120" name="Freeform 24"/>
            <p:cNvSpPr>
              <a:spLocks/>
            </p:cNvSpPr>
            <p:nvPr/>
          </p:nvSpPr>
          <p:spPr bwMode="auto">
            <a:xfrm>
              <a:off x="846" y="3219"/>
              <a:ext cx="4066" cy="411"/>
            </a:xfrm>
            <a:custGeom>
              <a:avLst/>
              <a:gdLst>
                <a:gd name="T0" fmla="*/ 0 w 3527"/>
                <a:gd name="T1" fmla="*/ 0 h 333"/>
                <a:gd name="T2" fmla="*/ 0 w 3527"/>
                <a:gd name="T3" fmla="*/ 129 h 333"/>
                <a:gd name="T4" fmla="*/ 14 w 3527"/>
                <a:gd name="T5" fmla="*/ 192 h 333"/>
                <a:gd name="T6" fmla="*/ 50 w 3527"/>
                <a:gd name="T7" fmla="*/ 270 h 333"/>
                <a:gd name="T8" fmla="*/ 122 w 3527"/>
                <a:gd name="T9" fmla="*/ 318 h 333"/>
                <a:gd name="T10" fmla="*/ 177 w 3527"/>
                <a:gd name="T11" fmla="*/ 330 h 333"/>
                <a:gd name="T12" fmla="*/ 3360 w 3527"/>
                <a:gd name="T13" fmla="*/ 333 h 333"/>
                <a:gd name="T14" fmla="*/ 3422 w 3527"/>
                <a:gd name="T15" fmla="*/ 318 h 333"/>
                <a:gd name="T16" fmla="*/ 3482 w 3527"/>
                <a:gd name="T17" fmla="*/ 282 h 333"/>
                <a:gd name="T18" fmla="*/ 3512 w 3527"/>
                <a:gd name="T19" fmla="*/ 234 h 333"/>
                <a:gd name="T20" fmla="*/ 3524 w 3527"/>
                <a:gd name="T21" fmla="*/ 162 h 333"/>
                <a:gd name="T22" fmla="*/ 3527 w 3527"/>
                <a:gd name="T23" fmla="*/ 0 h 3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27"/>
                <a:gd name="T37" fmla="*/ 0 h 333"/>
                <a:gd name="T38" fmla="*/ 3527 w 3527"/>
                <a:gd name="T39" fmla="*/ 333 h 3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a:solidFill>
                <a:srgbClr val="333399"/>
              </a:solidFill>
              <a:round/>
              <a:headEnd/>
              <a:tailEnd/>
            </a:ln>
          </p:spPr>
          <p:txBody>
            <a:bodyPr wrap="none" anchor="ctr"/>
            <a:lstStyle/>
            <a:p>
              <a:endParaRPr lang="zh-CN" altLang="zh-CN"/>
            </a:p>
          </p:txBody>
        </p:sp>
        <p:grpSp>
          <p:nvGrpSpPr>
            <p:cNvPr id="772121" name="Group 25"/>
            <p:cNvGrpSpPr>
              <a:grpSpLocks/>
            </p:cNvGrpSpPr>
            <p:nvPr/>
          </p:nvGrpSpPr>
          <p:grpSpPr bwMode="auto">
            <a:xfrm>
              <a:off x="385" y="1254"/>
              <a:ext cx="944" cy="1965"/>
              <a:chOff x="385" y="1254"/>
              <a:chExt cx="944" cy="1965"/>
            </a:xfrm>
          </p:grpSpPr>
          <p:sp>
            <p:nvSpPr>
              <p:cNvPr id="149530" name="Rectangle 26"/>
              <p:cNvSpPr>
                <a:spLocks noChangeArrowheads="1"/>
              </p:cNvSpPr>
              <p:nvPr/>
            </p:nvSpPr>
            <p:spPr bwMode="auto">
              <a:xfrm>
                <a:off x="385" y="1522"/>
                <a:ext cx="941" cy="1697"/>
              </a:xfrm>
              <a:prstGeom prst="rect">
                <a:avLst/>
              </a:prstGeom>
              <a:solidFill>
                <a:srgbClr val="FFFFCC"/>
              </a:solidFill>
              <a:ln w="28575">
                <a:solidFill>
                  <a:srgbClr val="333399"/>
                </a:solidFill>
                <a:miter lim="800000"/>
                <a:headEnd/>
                <a:tailEnd/>
              </a:ln>
              <a:effectLst>
                <a:outerShdw dist="35921" dir="2700000" algn="ctr" rotWithShape="0">
                  <a:schemeClr val="bg2"/>
                </a:outerShdw>
              </a:effectLst>
            </p:spPr>
            <p:txBody>
              <a:bodyPr wrap="none" anchor="ctr"/>
              <a:lstStyle/>
              <a:p>
                <a:pPr>
                  <a:defRPr/>
                </a:pPr>
                <a:endParaRPr lang="zh-CN" altLang="en-US">
                  <a:latin typeface="Arial" charset="0"/>
                </a:endParaRPr>
              </a:p>
            </p:txBody>
          </p:sp>
          <p:sp>
            <p:nvSpPr>
              <p:cNvPr id="772123" name="Text Box 27"/>
              <p:cNvSpPr txBox="1">
                <a:spLocks noChangeArrowheads="1"/>
              </p:cNvSpPr>
              <p:nvPr/>
            </p:nvSpPr>
            <p:spPr bwMode="auto">
              <a:xfrm>
                <a:off x="413" y="2689"/>
                <a:ext cx="916" cy="250"/>
              </a:xfrm>
              <a:prstGeom prst="rect">
                <a:avLst/>
              </a:prstGeom>
              <a:noFill/>
              <a:ln w="9525">
                <a:noFill/>
                <a:miter lim="800000"/>
                <a:headEnd/>
                <a:tailEnd/>
              </a:ln>
            </p:spPr>
            <p:txBody>
              <a:bodyPr wrap="none">
                <a:spAutoFit/>
              </a:bodyPr>
              <a:lstStyle/>
              <a:p>
                <a:r>
                  <a:rPr kumimoji="1" lang="zh-CN" altLang="en-US" sz="2000">
                    <a:solidFill>
                      <a:srgbClr val="333399"/>
                    </a:solidFill>
                    <a:ea typeface="黑体" pitchFamily="49" charset="-122"/>
                  </a:rPr>
                  <a:t>数据链路层</a:t>
                </a:r>
              </a:p>
            </p:txBody>
          </p:sp>
          <p:sp>
            <p:nvSpPr>
              <p:cNvPr id="772124" name="Line 28"/>
              <p:cNvSpPr>
                <a:spLocks noChangeShapeType="1"/>
              </p:cNvSpPr>
              <p:nvPr/>
            </p:nvSpPr>
            <p:spPr bwMode="auto">
              <a:xfrm>
                <a:off x="385" y="2962"/>
                <a:ext cx="941" cy="0"/>
              </a:xfrm>
              <a:prstGeom prst="line">
                <a:avLst/>
              </a:prstGeom>
              <a:noFill/>
              <a:ln w="9525">
                <a:solidFill>
                  <a:schemeClr val="tx1"/>
                </a:solidFill>
                <a:round/>
                <a:headEnd/>
                <a:tailEnd/>
              </a:ln>
            </p:spPr>
            <p:txBody>
              <a:bodyPr wrap="none" anchor="ctr"/>
              <a:lstStyle/>
              <a:p>
                <a:endParaRPr lang="zh-CN" altLang="en-US"/>
              </a:p>
            </p:txBody>
          </p:sp>
          <p:sp>
            <p:nvSpPr>
              <p:cNvPr id="772125" name="Line 29"/>
              <p:cNvSpPr>
                <a:spLocks noChangeShapeType="1"/>
              </p:cNvSpPr>
              <p:nvPr/>
            </p:nvSpPr>
            <p:spPr bwMode="auto">
              <a:xfrm>
                <a:off x="385" y="2704"/>
                <a:ext cx="941" cy="0"/>
              </a:xfrm>
              <a:prstGeom prst="line">
                <a:avLst/>
              </a:prstGeom>
              <a:noFill/>
              <a:ln w="9525">
                <a:solidFill>
                  <a:schemeClr val="tx1"/>
                </a:solidFill>
                <a:round/>
                <a:headEnd/>
                <a:tailEnd/>
              </a:ln>
            </p:spPr>
            <p:txBody>
              <a:bodyPr wrap="none" anchor="ctr"/>
              <a:lstStyle/>
              <a:p>
                <a:endParaRPr lang="zh-CN" altLang="en-US"/>
              </a:p>
            </p:txBody>
          </p:sp>
          <p:sp>
            <p:nvSpPr>
              <p:cNvPr id="772126" name="Line 30"/>
              <p:cNvSpPr>
                <a:spLocks noChangeShapeType="1"/>
              </p:cNvSpPr>
              <p:nvPr/>
            </p:nvSpPr>
            <p:spPr bwMode="auto">
              <a:xfrm>
                <a:off x="385" y="2447"/>
                <a:ext cx="941" cy="0"/>
              </a:xfrm>
              <a:prstGeom prst="line">
                <a:avLst/>
              </a:prstGeom>
              <a:noFill/>
              <a:ln w="9525">
                <a:solidFill>
                  <a:schemeClr val="tx1"/>
                </a:solidFill>
                <a:round/>
                <a:headEnd/>
                <a:tailEnd/>
              </a:ln>
            </p:spPr>
            <p:txBody>
              <a:bodyPr wrap="none" anchor="ctr"/>
              <a:lstStyle/>
              <a:p>
                <a:endParaRPr lang="zh-CN" altLang="en-US"/>
              </a:p>
            </p:txBody>
          </p:sp>
          <p:sp>
            <p:nvSpPr>
              <p:cNvPr id="772127" name="Line 31"/>
              <p:cNvSpPr>
                <a:spLocks noChangeShapeType="1"/>
              </p:cNvSpPr>
              <p:nvPr/>
            </p:nvSpPr>
            <p:spPr bwMode="auto">
              <a:xfrm>
                <a:off x="385" y="2190"/>
                <a:ext cx="941" cy="0"/>
              </a:xfrm>
              <a:prstGeom prst="line">
                <a:avLst/>
              </a:prstGeom>
              <a:noFill/>
              <a:ln w="9525">
                <a:solidFill>
                  <a:schemeClr val="tx1"/>
                </a:solidFill>
                <a:round/>
                <a:headEnd/>
                <a:tailEnd/>
              </a:ln>
            </p:spPr>
            <p:txBody>
              <a:bodyPr wrap="none" anchor="ctr"/>
              <a:lstStyle/>
              <a:p>
                <a:endParaRPr lang="zh-CN" altLang="en-US"/>
              </a:p>
            </p:txBody>
          </p:sp>
          <p:sp>
            <p:nvSpPr>
              <p:cNvPr id="772128" name="Text Box 32"/>
              <p:cNvSpPr txBox="1">
                <a:spLocks noChangeArrowheads="1"/>
              </p:cNvSpPr>
              <p:nvPr/>
            </p:nvSpPr>
            <p:spPr bwMode="auto">
              <a:xfrm>
                <a:off x="560" y="2946"/>
                <a:ext cx="596" cy="250"/>
              </a:xfrm>
              <a:prstGeom prst="rect">
                <a:avLst/>
              </a:prstGeom>
              <a:noFill/>
              <a:ln w="9525">
                <a:noFill/>
                <a:miter lim="800000"/>
                <a:headEnd/>
                <a:tailEnd/>
              </a:ln>
            </p:spPr>
            <p:txBody>
              <a:bodyPr wrap="none">
                <a:spAutoFit/>
              </a:bodyPr>
              <a:lstStyle/>
              <a:p>
                <a:r>
                  <a:rPr kumimoji="1" lang="zh-CN" altLang="en-US" sz="2000">
                    <a:solidFill>
                      <a:srgbClr val="333399"/>
                    </a:solidFill>
                    <a:ea typeface="黑体" pitchFamily="49" charset="-122"/>
                  </a:rPr>
                  <a:t>物理层</a:t>
                </a:r>
              </a:p>
            </p:txBody>
          </p:sp>
          <p:sp>
            <p:nvSpPr>
              <p:cNvPr id="772129" name="Text Box 33"/>
              <p:cNvSpPr txBox="1">
                <a:spLocks noChangeArrowheads="1"/>
              </p:cNvSpPr>
              <p:nvPr/>
            </p:nvSpPr>
            <p:spPr bwMode="auto">
              <a:xfrm>
                <a:off x="560" y="2183"/>
                <a:ext cx="596" cy="250"/>
              </a:xfrm>
              <a:prstGeom prst="rect">
                <a:avLst/>
              </a:prstGeom>
              <a:noFill/>
              <a:ln w="9525">
                <a:noFill/>
                <a:miter lim="800000"/>
                <a:headEnd/>
                <a:tailEnd/>
              </a:ln>
            </p:spPr>
            <p:txBody>
              <a:bodyPr wrap="none">
                <a:spAutoFit/>
              </a:bodyPr>
              <a:lstStyle/>
              <a:p>
                <a:r>
                  <a:rPr kumimoji="1" lang="zh-CN" altLang="en-US" sz="2000">
                    <a:solidFill>
                      <a:srgbClr val="333399"/>
                    </a:solidFill>
                    <a:ea typeface="黑体" pitchFamily="49" charset="-122"/>
                  </a:rPr>
                  <a:t>运输层</a:t>
                </a:r>
              </a:p>
            </p:txBody>
          </p:sp>
          <p:sp>
            <p:nvSpPr>
              <p:cNvPr id="772130" name="Text Box 34"/>
              <p:cNvSpPr txBox="1">
                <a:spLocks noChangeArrowheads="1"/>
              </p:cNvSpPr>
              <p:nvPr/>
            </p:nvSpPr>
            <p:spPr bwMode="auto">
              <a:xfrm>
                <a:off x="560" y="2440"/>
                <a:ext cx="596" cy="250"/>
              </a:xfrm>
              <a:prstGeom prst="rect">
                <a:avLst/>
              </a:prstGeom>
              <a:noFill/>
              <a:ln w="9525">
                <a:noFill/>
                <a:miter lim="800000"/>
                <a:headEnd/>
                <a:tailEnd/>
              </a:ln>
            </p:spPr>
            <p:txBody>
              <a:bodyPr wrap="none">
                <a:spAutoFit/>
              </a:bodyPr>
              <a:lstStyle/>
              <a:p>
                <a:r>
                  <a:rPr kumimoji="1" lang="zh-CN" altLang="en-US" sz="2000">
                    <a:solidFill>
                      <a:srgbClr val="333399"/>
                    </a:solidFill>
                    <a:ea typeface="黑体" pitchFamily="49" charset="-122"/>
                  </a:rPr>
                  <a:t>网络层</a:t>
                </a:r>
              </a:p>
            </p:txBody>
          </p:sp>
          <p:sp>
            <p:nvSpPr>
              <p:cNvPr id="772131" name="Line 35"/>
              <p:cNvSpPr>
                <a:spLocks noChangeShapeType="1"/>
              </p:cNvSpPr>
              <p:nvPr/>
            </p:nvSpPr>
            <p:spPr bwMode="auto">
              <a:xfrm>
                <a:off x="845" y="2036"/>
                <a:ext cx="2" cy="154"/>
              </a:xfrm>
              <a:prstGeom prst="line">
                <a:avLst/>
              </a:prstGeom>
              <a:noFill/>
              <a:ln w="28575">
                <a:solidFill>
                  <a:srgbClr val="333399"/>
                </a:solidFill>
                <a:round/>
                <a:headEnd/>
                <a:tailEnd/>
              </a:ln>
            </p:spPr>
            <p:txBody>
              <a:bodyPr wrap="none" anchor="ctr"/>
              <a:lstStyle/>
              <a:p>
                <a:endParaRPr lang="zh-CN" altLang="en-US"/>
              </a:p>
            </p:txBody>
          </p:sp>
          <p:sp>
            <p:nvSpPr>
              <p:cNvPr id="149540" name="Oval 36"/>
              <p:cNvSpPr>
                <a:spLocks noChangeArrowheads="1"/>
              </p:cNvSpPr>
              <p:nvPr/>
            </p:nvSpPr>
            <p:spPr bwMode="auto">
              <a:xfrm>
                <a:off x="468" y="1779"/>
                <a:ext cx="775" cy="308"/>
              </a:xfrm>
              <a:prstGeom prst="ellipse">
                <a:avLst/>
              </a:prstGeom>
              <a:solidFill>
                <a:srgbClr val="00FF99"/>
              </a:solidFill>
              <a:ln w="19050">
                <a:solidFill>
                  <a:schemeClr val="tx1"/>
                </a:solidFill>
                <a:round/>
                <a:headEnd/>
                <a:tailEnd/>
              </a:ln>
              <a:effectLst>
                <a:outerShdw dist="35921" dir="2700000" algn="ctr" rotWithShape="0">
                  <a:schemeClr val="bg2"/>
                </a:outerShdw>
              </a:effectLst>
            </p:spPr>
            <p:txBody>
              <a:bodyPr wrap="none" anchor="ctr"/>
              <a:lstStyle/>
              <a:p>
                <a:pPr algn="ctr">
                  <a:defRPr/>
                </a:pPr>
                <a:endParaRPr kumimoji="1" lang="zh-CN" altLang="zh-CN" sz="1600">
                  <a:latin typeface="Times New Roman" pitchFamily="18" charset="0"/>
                </a:endParaRPr>
              </a:p>
            </p:txBody>
          </p:sp>
          <p:sp>
            <p:nvSpPr>
              <p:cNvPr id="772133" name="Text Box 37"/>
              <p:cNvSpPr txBox="1">
                <a:spLocks noChangeArrowheads="1"/>
              </p:cNvSpPr>
              <p:nvPr/>
            </p:nvSpPr>
            <p:spPr bwMode="auto">
              <a:xfrm>
                <a:off x="565" y="1506"/>
                <a:ext cx="596" cy="250"/>
              </a:xfrm>
              <a:prstGeom prst="rect">
                <a:avLst/>
              </a:prstGeom>
              <a:noFill/>
              <a:ln w="9525">
                <a:noFill/>
                <a:miter lim="800000"/>
                <a:headEnd/>
                <a:tailEnd/>
              </a:ln>
            </p:spPr>
            <p:txBody>
              <a:bodyPr wrap="none">
                <a:spAutoFit/>
              </a:bodyPr>
              <a:lstStyle/>
              <a:p>
                <a:r>
                  <a:rPr kumimoji="1" lang="zh-CN" altLang="en-US" sz="2000">
                    <a:solidFill>
                      <a:srgbClr val="333399"/>
                    </a:solidFill>
                    <a:ea typeface="黑体" pitchFamily="49" charset="-122"/>
                  </a:rPr>
                  <a:t>应用层</a:t>
                </a:r>
              </a:p>
            </p:txBody>
          </p:sp>
          <p:sp>
            <p:nvSpPr>
              <p:cNvPr id="772134" name="Text Box 38"/>
              <p:cNvSpPr txBox="1">
                <a:spLocks noChangeArrowheads="1"/>
              </p:cNvSpPr>
              <p:nvPr/>
            </p:nvSpPr>
            <p:spPr bwMode="auto">
              <a:xfrm>
                <a:off x="523" y="1254"/>
                <a:ext cx="729" cy="250"/>
              </a:xfrm>
              <a:prstGeom prst="rect">
                <a:avLst/>
              </a:prstGeom>
              <a:noFill/>
              <a:ln w="9525">
                <a:noFill/>
                <a:miter lim="800000"/>
                <a:headEnd/>
                <a:tailEnd/>
              </a:ln>
            </p:spPr>
            <p:txBody>
              <a:bodyPr wrap="none">
                <a:spAutoFit/>
              </a:bodyPr>
              <a:lstStyle/>
              <a:p>
                <a:r>
                  <a:rPr kumimoji="1" lang="zh-CN" altLang="en-US" sz="2000">
                    <a:solidFill>
                      <a:srgbClr val="333399"/>
                    </a:solidFill>
                    <a:ea typeface="黑体" pitchFamily="49" charset="-122"/>
                  </a:rPr>
                  <a:t>计算机 </a:t>
                </a:r>
                <a:r>
                  <a:rPr kumimoji="1" lang="en-US" altLang="zh-CN" sz="2000">
                    <a:solidFill>
                      <a:srgbClr val="333399"/>
                    </a:solidFill>
                    <a:ea typeface="黑体" pitchFamily="49" charset="-122"/>
                  </a:rPr>
                  <a:t>1</a:t>
                </a:r>
              </a:p>
            </p:txBody>
          </p:sp>
          <p:sp>
            <p:nvSpPr>
              <p:cNvPr id="772135" name="Text Box 39"/>
              <p:cNvSpPr txBox="1">
                <a:spLocks noChangeArrowheads="1"/>
              </p:cNvSpPr>
              <p:nvPr/>
            </p:nvSpPr>
            <p:spPr bwMode="auto">
              <a:xfrm>
                <a:off x="567" y="1789"/>
                <a:ext cx="569" cy="250"/>
              </a:xfrm>
              <a:prstGeom prst="rect">
                <a:avLst/>
              </a:prstGeom>
              <a:noFill/>
              <a:ln w="9525">
                <a:noFill/>
                <a:miter lim="800000"/>
                <a:headEnd/>
                <a:tailEnd/>
              </a:ln>
            </p:spPr>
            <p:txBody>
              <a:bodyPr wrap="none">
                <a:spAutoFit/>
              </a:bodyPr>
              <a:lstStyle/>
              <a:p>
                <a:r>
                  <a:rPr kumimoji="1" lang="zh-CN" altLang="en-US" sz="2000">
                    <a:solidFill>
                      <a:srgbClr val="333399"/>
                    </a:solidFill>
                    <a:ea typeface="黑体" pitchFamily="49" charset="-122"/>
                  </a:rPr>
                  <a:t>客户 </a:t>
                </a:r>
                <a:r>
                  <a:rPr kumimoji="1" lang="en-US" altLang="zh-CN" sz="2000">
                    <a:solidFill>
                      <a:srgbClr val="333399"/>
                    </a:solidFill>
                    <a:ea typeface="黑体" pitchFamily="49" charset="-122"/>
                  </a:rPr>
                  <a:t>1</a:t>
                </a:r>
                <a:endParaRPr kumimoji="1" lang="en-US" altLang="zh-CN" sz="3200">
                  <a:solidFill>
                    <a:srgbClr val="333399"/>
                  </a:solidFill>
                  <a:ea typeface="黑体" pitchFamily="49" charset="-122"/>
                </a:endParaRPr>
              </a:p>
            </p:txBody>
          </p:sp>
        </p:grpSp>
        <p:grpSp>
          <p:nvGrpSpPr>
            <p:cNvPr id="772136" name="Group 40"/>
            <p:cNvGrpSpPr>
              <a:grpSpLocks/>
            </p:cNvGrpSpPr>
            <p:nvPr/>
          </p:nvGrpSpPr>
          <p:grpSpPr bwMode="auto">
            <a:xfrm>
              <a:off x="4424" y="1254"/>
              <a:ext cx="944" cy="1965"/>
              <a:chOff x="4424" y="1254"/>
              <a:chExt cx="944" cy="1965"/>
            </a:xfrm>
          </p:grpSpPr>
          <p:sp>
            <p:nvSpPr>
              <p:cNvPr id="149545" name="Rectangle 41"/>
              <p:cNvSpPr>
                <a:spLocks noChangeArrowheads="1"/>
              </p:cNvSpPr>
              <p:nvPr/>
            </p:nvSpPr>
            <p:spPr bwMode="auto">
              <a:xfrm>
                <a:off x="4424" y="1522"/>
                <a:ext cx="941" cy="1697"/>
              </a:xfrm>
              <a:prstGeom prst="rect">
                <a:avLst/>
              </a:prstGeom>
              <a:solidFill>
                <a:srgbClr val="FFFFCC"/>
              </a:solidFill>
              <a:ln w="28575">
                <a:solidFill>
                  <a:srgbClr val="333399"/>
                </a:solidFill>
                <a:miter lim="800000"/>
                <a:headEnd/>
                <a:tailEnd/>
              </a:ln>
              <a:effectLst>
                <a:outerShdw dist="35921" dir="2700000" algn="ctr" rotWithShape="0">
                  <a:schemeClr val="bg2"/>
                </a:outerShdw>
              </a:effectLst>
            </p:spPr>
            <p:txBody>
              <a:bodyPr wrap="none" anchor="ctr"/>
              <a:lstStyle/>
              <a:p>
                <a:pPr>
                  <a:defRPr/>
                </a:pPr>
                <a:endParaRPr lang="zh-CN" altLang="en-US">
                  <a:latin typeface="Arial" charset="0"/>
                </a:endParaRPr>
              </a:p>
            </p:txBody>
          </p:sp>
          <p:sp>
            <p:nvSpPr>
              <p:cNvPr id="772138" name="Text Box 42"/>
              <p:cNvSpPr txBox="1">
                <a:spLocks noChangeArrowheads="1"/>
              </p:cNvSpPr>
              <p:nvPr/>
            </p:nvSpPr>
            <p:spPr bwMode="auto">
              <a:xfrm>
                <a:off x="4452" y="2689"/>
                <a:ext cx="916" cy="250"/>
              </a:xfrm>
              <a:prstGeom prst="rect">
                <a:avLst/>
              </a:prstGeom>
              <a:noFill/>
              <a:ln w="9525">
                <a:noFill/>
                <a:miter lim="800000"/>
                <a:headEnd/>
                <a:tailEnd/>
              </a:ln>
            </p:spPr>
            <p:txBody>
              <a:bodyPr wrap="none">
                <a:spAutoFit/>
              </a:bodyPr>
              <a:lstStyle/>
              <a:p>
                <a:r>
                  <a:rPr kumimoji="1" lang="zh-CN" altLang="en-US" sz="2000">
                    <a:solidFill>
                      <a:srgbClr val="333399"/>
                    </a:solidFill>
                    <a:ea typeface="黑体" pitchFamily="49" charset="-122"/>
                  </a:rPr>
                  <a:t>数据链路层</a:t>
                </a:r>
              </a:p>
            </p:txBody>
          </p:sp>
          <p:sp>
            <p:nvSpPr>
              <p:cNvPr id="772139" name="Line 43"/>
              <p:cNvSpPr>
                <a:spLocks noChangeShapeType="1"/>
              </p:cNvSpPr>
              <p:nvPr/>
            </p:nvSpPr>
            <p:spPr bwMode="auto">
              <a:xfrm>
                <a:off x="4424" y="2962"/>
                <a:ext cx="941" cy="0"/>
              </a:xfrm>
              <a:prstGeom prst="line">
                <a:avLst/>
              </a:prstGeom>
              <a:noFill/>
              <a:ln w="9525">
                <a:solidFill>
                  <a:schemeClr val="tx1"/>
                </a:solidFill>
                <a:round/>
                <a:headEnd/>
                <a:tailEnd/>
              </a:ln>
            </p:spPr>
            <p:txBody>
              <a:bodyPr wrap="none" anchor="ctr"/>
              <a:lstStyle/>
              <a:p>
                <a:endParaRPr lang="zh-CN" altLang="en-US"/>
              </a:p>
            </p:txBody>
          </p:sp>
          <p:sp>
            <p:nvSpPr>
              <p:cNvPr id="772140" name="Line 44"/>
              <p:cNvSpPr>
                <a:spLocks noChangeShapeType="1"/>
              </p:cNvSpPr>
              <p:nvPr/>
            </p:nvSpPr>
            <p:spPr bwMode="auto">
              <a:xfrm>
                <a:off x="4424" y="2704"/>
                <a:ext cx="941" cy="0"/>
              </a:xfrm>
              <a:prstGeom prst="line">
                <a:avLst/>
              </a:prstGeom>
              <a:noFill/>
              <a:ln w="9525">
                <a:solidFill>
                  <a:schemeClr val="tx1"/>
                </a:solidFill>
                <a:round/>
                <a:headEnd/>
                <a:tailEnd/>
              </a:ln>
            </p:spPr>
            <p:txBody>
              <a:bodyPr wrap="none" anchor="ctr"/>
              <a:lstStyle/>
              <a:p>
                <a:endParaRPr lang="zh-CN" altLang="en-US"/>
              </a:p>
            </p:txBody>
          </p:sp>
          <p:sp>
            <p:nvSpPr>
              <p:cNvPr id="772141" name="Line 45"/>
              <p:cNvSpPr>
                <a:spLocks noChangeShapeType="1"/>
              </p:cNvSpPr>
              <p:nvPr/>
            </p:nvSpPr>
            <p:spPr bwMode="auto">
              <a:xfrm>
                <a:off x="4424" y="2447"/>
                <a:ext cx="941" cy="0"/>
              </a:xfrm>
              <a:prstGeom prst="line">
                <a:avLst/>
              </a:prstGeom>
              <a:noFill/>
              <a:ln w="9525">
                <a:solidFill>
                  <a:schemeClr val="tx1"/>
                </a:solidFill>
                <a:round/>
                <a:headEnd/>
                <a:tailEnd/>
              </a:ln>
            </p:spPr>
            <p:txBody>
              <a:bodyPr wrap="none" anchor="ctr"/>
              <a:lstStyle/>
              <a:p>
                <a:endParaRPr lang="zh-CN" altLang="en-US"/>
              </a:p>
            </p:txBody>
          </p:sp>
          <p:sp>
            <p:nvSpPr>
              <p:cNvPr id="772142" name="Line 46"/>
              <p:cNvSpPr>
                <a:spLocks noChangeShapeType="1"/>
              </p:cNvSpPr>
              <p:nvPr/>
            </p:nvSpPr>
            <p:spPr bwMode="auto">
              <a:xfrm>
                <a:off x="4424" y="2190"/>
                <a:ext cx="941" cy="0"/>
              </a:xfrm>
              <a:prstGeom prst="line">
                <a:avLst/>
              </a:prstGeom>
              <a:noFill/>
              <a:ln w="9525">
                <a:solidFill>
                  <a:schemeClr val="tx1"/>
                </a:solidFill>
                <a:round/>
                <a:headEnd/>
                <a:tailEnd/>
              </a:ln>
            </p:spPr>
            <p:txBody>
              <a:bodyPr wrap="none" anchor="ctr"/>
              <a:lstStyle/>
              <a:p>
                <a:endParaRPr lang="zh-CN" altLang="en-US"/>
              </a:p>
            </p:txBody>
          </p:sp>
          <p:sp>
            <p:nvSpPr>
              <p:cNvPr id="772143" name="Text Box 47"/>
              <p:cNvSpPr txBox="1">
                <a:spLocks noChangeArrowheads="1"/>
              </p:cNvSpPr>
              <p:nvPr/>
            </p:nvSpPr>
            <p:spPr bwMode="auto">
              <a:xfrm>
                <a:off x="4600" y="2946"/>
                <a:ext cx="596" cy="250"/>
              </a:xfrm>
              <a:prstGeom prst="rect">
                <a:avLst/>
              </a:prstGeom>
              <a:noFill/>
              <a:ln w="9525">
                <a:noFill/>
                <a:miter lim="800000"/>
                <a:headEnd/>
                <a:tailEnd/>
              </a:ln>
            </p:spPr>
            <p:txBody>
              <a:bodyPr wrap="none">
                <a:spAutoFit/>
              </a:bodyPr>
              <a:lstStyle/>
              <a:p>
                <a:r>
                  <a:rPr kumimoji="1" lang="zh-CN" altLang="en-US" sz="2000">
                    <a:solidFill>
                      <a:srgbClr val="333399"/>
                    </a:solidFill>
                    <a:ea typeface="黑体" pitchFamily="49" charset="-122"/>
                  </a:rPr>
                  <a:t>物理层</a:t>
                </a:r>
              </a:p>
            </p:txBody>
          </p:sp>
          <p:sp>
            <p:nvSpPr>
              <p:cNvPr id="772144" name="Text Box 48"/>
              <p:cNvSpPr txBox="1">
                <a:spLocks noChangeArrowheads="1"/>
              </p:cNvSpPr>
              <p:nvPr/>
            </p:nvSpPr>
            <p:spPr bwMode="auto">
              <a:xfrm>
                <a:off x="4600" y="2183"/>
                <a:ext cx="596" cy="250"/>
              </a:xfrm>
              <a:prstGeom prst="rect">
                <a:avLst/>
              </a:prstGeom>
              <a:noFill/>
              <a:ln w="9525">
                <a:noFill/>
                <a:miter lim="800000"/>
                <a:headEnd/>
                <a:tailEnd/>
              </a:ln>
            </p:spPr>
            <p:txBody>
              <a:bodyPr wrap="none">
                <a:spAutoFit/>
              </a:bodyPr>
              <a:lstStyle/>
              <a:p>
                <a:r>
                  <a:rPr kumimoji="1" lang="zh-CN" altLang="en-US" sz="2000">
                    <a:solidFill>
                      <a:srgbClr val="333399"/>
                    </a:solidFill>
                    <a:ea typeface="黑体" pitchFamily="49" charset="-122"/>
                  </a:rPr>
                  <a:t>运输层</a:t>
                </a:r>
              </a:p>
            </p:txBody>
          </p:sp>
          <p:sp>
            <p:nvSpPr>
              <p:cNvPr id="772145" name="Text Box 49"/>
              <p:cNvSpPr txBox="1">
                <a:spLocks noChangeArrowheads="1"/>
              </p:cNvSpPr>
              <p:nvPr/>
            </p:nvSpPr>
            <p:spPr bwMode="auto">
              <a:xfrm>
                <a:off x="4600" y="2440"/>
                <a:ext cx="596" cy="250"/>
              </a:xfrm>
              <a:prstGeom prst="rect">
                <a:avLst/>
              </a:prstGeom>
              <a:noFill/>
              <a:ln w="9525">
                <a:noFill/>
                <a:miter lim="800000"/>
                <a:headEnd/>
                <a:tailEnd/>
              </a:ln>
            </p:spPr>
            <p:txBody>
              <a:bodyPr wrap="none">
                <a:spAutoFit/>
              </a:bodyPr>
              <a:lstStyle/>
              <a:p>
                <a:r>
                  <a:rPr kumimoji="1" lang="zh-CN" altLang="en-US" sz="2000">
                    <a:solidFill>
                      <a:srgbClr val="333399"/>
                    </a:solidFill>
                    <a:ea typeface="黑体" pitchFamily="49" charset="-122"/>
                  </a:rPr>
                  <a:t>网络层</a:t>
                </a:r>
              </a:p>
            </p:txBody>
          </p:sp>
          <p:sp>
            <p:nvSpPr>
              <p:cNvPr id="772146" name="Line 50"/>
              <p:cNvSpPr>
                <a:spLocks noChangeShapeType="1"/>
              </p:cNvSpPr>
              <p:nvPr/>
            </p:nvSpPr>
            <p:spPr bwMode="auto">
              <a:xfrm>
                <a:off x="4911" y="2065"/>
                <a:ext cx="2" cy="125"/>
              </a:xfrm>
              <a:prstGeom prst="line">
                <a:avLst/>
              </a:prstGeom>
              <a:noFill/>
              <a:ln w="28575">
                <a:solidFill>
                  <a:srgbClr val="333399"/>
                </a:solidFill>
                <a:round/>
                <a:headEnd/>
                <a:tailEnd/>
              </a:ln>
            </p:spPr>
            <p:txBody>
              <a:bodyPr wrap="none" anchor="ctr"/>
              <a:lstStyle/>
              <a:p>
                <a:endParaRPr lang="zh-CN" altLang="en-US"/>
              </a:p>
            </p:txBody>
          </p:sp>
          <p:sp>
            <p:nvSpPr>
              <p:cNvPr id="149555" name="Oval 51"/>
              <p:cNvSpPr>
                <a:spLocks noChangeArrowheads="1"/>
              </p:cNvSpPr>
              <p:nvPr/>
            </p:nvSpPr>
            <p:spPr bwMode="auto">
              <a:xfrm>
                <a:off x="4507" y="1779"/>
                <a:ext cx="775" cy="308"/>
              </a:xfrm>
              <a:prstGeom prst="ellipse">
                <a:avLst/>
              </a:prstGeom>
              <a:solidFill>
                <a:srgbClr val="00FF99"/>
              </a:solidFill>
              <a:ln w="19050">
                <a:solidFill>
                  <a:schemeClr val="tx1"/>
                </a:solidFill>
                <a:round/>
                <a:headEnd/>
                <a:tailEnd/>
              </a:ln>
              <a:effectLst>
                <a:outerShdw dist="35921" dir="2700000" algn="ctr" rotWithShape="0">
                  <a:schemeClr val="bg2"/>
                </a:outerShdw>
              </a:effectLst>
            </p:spPr>
            <p:txBody>
              <a:bodyPr wrap="none" anchor="ctr"/>
              <a:lstStyle/>
              <a:p>
                <a:pPr algn="ctr">
                  <a:defRPr/>
                </a:pPr>
                <a:endParaRPr kumimoji="1" lang="zh-CN" altLang="zh-CN" sz="1600">
                  <a:latin typeface="Times New Roman" pitchFamily="18" charset="0"/>
                </a:endParaRPr>
              </a:p>
            </p:txBody>
          </p:sp>
          <p:sp>
            <p:nvSpPr>
              <p:cNvPr id="772148" name="Text Box 52"/>
              <p:cNvSpPr txBox="1">
                <a:spLocks noChangeArrowheads="1"/>
              </p:cNvSpPr>
              <p:nvPr/>
            </p:nvSpPr>
            <p:spPr bwMode="auto">
              <a:xfrm>
                <a:off x="4595" y="1514"/>
                <a:ext cx="596" cy="250"/>
              </a:xfrm>
              <a:prstGeom prst="rect">
                <a:avLst/>
              </a:prstGeom>
              <a:noFill/>
              <a:ln w="9525">
                <a:noFill/>
                <a:miter lim="800000"/>
                <a:headEnd/>
                <a:tailEnd/>
              </a:ln>
            </p:spPr>
            <p:txBody>
              <a:bodyPr wrap="none">
                <a:spAutoFit/>
              </a:bodyPr>
              <a:lstStyle/>
              <a:p>
                <a:r>
                  <a:rPr kumimoji="1" lang="zh-CN" altLang="en-US" sz="2000">
                    <a:solidFill>
                      <a:srgbClr val="333399"/>
                    </a:solidFill>
                    <a:ea typeface="黑体" pitchFamily="49" charset="-122"/>
                  </a:rPr>
                  <a:t>应用层</a:t>
                </a:r>
              </a:p>
            </p:txBody>
          </p:sp>
          <p:sp>
            <p:nvSpPr>
              <p:cNvPr id="772149" name="Text Box 53"/>
              <p:cNvSpPr txBox="1">
                <a:spLocks noChangeArrowheads="1"/>
              </p:cNvSpPr>
              <p:nvPr/>
            </p:nvSpPr>
            <p:spPr bwMode="auto">
              <a:xfrm>
                <a:off x="4567" y="1254"/>
                <a:ext cx="729" cy="250"/>
              </a:xfrm>
              <a:prstGeom prst="rect">
                <a:avLst/>
              </a:prstGeom>
              <a:noFill/>
              <a:ln w="9525">
                <a:noFill/>
                <a:miter lim="800000"/>
                <a:headEnd/>
                <a:tailEnd/>
              </a:ln>
            </p:spPr>
            <p:txBody>
              <a:bodyPr wrap="none">
                <a:spAutoFit/>
              </a:bodyPr>
              <a:lstStyle/>
              <a:p>
                <a:r>
                  <a:rPr kumimoji="1" lang="zh-CN" altLang="en-US" sz="2000">
                    <a:solidFill>
                      <a:srgbClr val="333399"/>
                    </a:solidFill>
                    <a:ea typeface="黑体" pitchFamily="49" charset="-122"/>
                  </a:rPr>
                  <a:t>计算机 </a:t>
                </a:r>
                <a:r>
                  <a:rPr kumimoji="1" lang="en-US" altLang="zh-CN" sz="2000">
                    <a:solidFill>
                      <a:srgbClr val="333399"/>
                    </a:solidFill>
                    <a:ea typeface="黑体" pitchFamily="49" charset="-122"/>
                  </a:rPr>
                  <a:t>2</a:t>
                </a:r>
              </a:p>
            </p:txBody>
          </p:sp>
          <p:sp>
            <p:nvSpPr>
              <p:cNvPr id="772150" name="Text Box 54"/>
              <p:cNvSpPr txBox="1">
                <a:spLocks noChangeArrowheads="1"/>
              </p:cNvSpPr>
              <p:nvPr/>
            </p:nvSpPr>
            <p:spPr bwMode="auto">
              <a:xfrm>
                <a:off x="4625" y="1789"/>
                <a:ext cx="569" cy="250"/>
              </a:xfrm>
              <a:prstGeom prst="rect">
                <a:avLst/>
              </a:prstGeom>
              <a:noFill/>
              <a:ln w="9525">
                <a:noFill/>
                <a:miter lim="800000"/>
                <a:headEnd/>
                <a:tailEnd/>
              </a:ln>
            </p:spPr>
            <p:txBody>
              <a:bodyPr wrap="none">
                <a:spAutoFit/>
              </a:bodyPr>
              <a:lstStyle/>
              <a:p>
                <a:r>
                  <a:rPr kumimoji="1" lang="zh-CN" altLang="en-US" sz="2000">
                    <a:solidFill>
                      <a:srgbClr val="333399"/>
                    </a:solidFill>
                    <a:ea typeface="黑体" pitchFamily="49" charset="-122"/>
                  </a:rPr>
                  <a:t>客户 </a:t>
                </a:r>
                <a:r>
                  <a:rPr kumimoji="1" lang="en-US" altLang="zh-CN" sz="2000">
                    <a:solidFill>
                      <a:srgbClr val="333399"/>
                    </a:solidFill>
                    <a:ea typeface="黑体" pitchFamily="49" charset="-122"/>
                  </a:rPr>
                  <a:t>2</a:t>
                </a:r>
                <a:endParaRPr kumimoji="1" lang="en-US" altLang="zh-CN" sz="3200">
                  <a:solidFill>
                    <a:srgbClr val="333399"/>
                  </a:solidFill>
                  <a:ea typeface="黑体" pitchFamily="49" charset="-122"/>
                </a:endParaRPr>
              </a:p>
            </p:txBody>
          </p:sp>
        </p:grpSp>
      </p:grpSp>
      <p:grpSp>
        <p:nvGrpSpPr>
          <p:cNvPr id="772151" name="Group 55"/>
          <p:cNvGrpSpPr>
            <a:grpSpLocks/>
          </p:cNvGrpSpPr>
          <p:nvPr/>
        </p:nvGrpSpPr>
        <p:grpSpPr bwMode="auto">
          <a:xfrm>
            <a:off x="3563938" y="4381484"/>
            <a:ext cx="2041525" cy="1255712"/>
            <a:chOff x="2245" y="3313"/>
            <a:chExt cx="1286" cy="707"/>
          </a:xfrm>
        </p:grpSpPr>
        <p:graphicFrame>
          <p:nvGraphicFramePr>
            <p:cNvPr id="772152" name="Object 56"/>
            <p:cNvGraphicFramePr>
              <a:graphicFrameLocks noChangeAspect="1"/>
            </p:cNvGraphicFramePr>
            <p:nvPr/>
          </p:nvGraphicFramePr>
          <p:xfrm>
            <a:off x="2245" y="3313"/>
            <a:ext cx="1286" cy="707"/>
          </p:xfrm>
          <a:graphic>
            <a:graphicData uri="http://schemas.openxmlformats.org/presentationml/2006/ole">
              <p:oleObj spid="_x0000_s772178" name="VISIO" r:id="rId4" imgW="3514725" imgH="2009775" progId="">
                <p:embed/>
              </p:oleObj>
            </a:graphicData>
          </a:graphic>
        </p:graphicFrame>
        <p:sp>
          <p:nvSpPr>
            <p:cNvPr id="772153" name="Text Box 57"/>
            <p:cNvSpPr txBox="1">
              <a:spLocks noChangeArrowheads="1"/>
            </p:cNvSpPr>
            <p:nvPr/>
          </p:nvSpPr>
          <p:spPr bwMode="auto">
            <a:xfrm>
              <a:off x="2562" y="3521"/>
              <a:ext cx="596" cy="224"/>
            </a:xfrm>
            <a:prstGeom prst="rect">
              <a:avLst/>
            </a:prstGeom>
            <a:noFill/>
            <a:ln w="9525">
              <a:noFill/>
              <a:miter lim="800000"/>
              <a:headEnd/>
              <a:tailEnd/>
            </a:ln>
          </p:spPr>
          <p:txBody>
            <a:bodyPr wrap="none">
              <a:spAutoFit/>
            </a:bodyPr>
            <a:lstStyle/>
            <a:p>
              <a:r>
                <a:rPr kumimoji="1" lang="zh-CN" altLang="en-US" sz="2000" dirty="0">
                  <a:solidFill>
                    <a:srgbClr val="333399"/>
                  </a:solidFill>
                  <a:latin typeface="Bookman Old Style" pitchFamily="18" charset="0"/>
                  <a:ea typeface="黑体" pitchFamily="49" charset="-122"/>
                </a:rPr>
                <a:t>互联网</a:t>
              </a:r>
            </a:p>
          </p:txBody>
        </p:sp>
      </p:grpSp>
      <p:grpSp>
        <p:nvGrpSpPr>
          <p:cNvPr id="8" name="Group 58"/>
          <p:cNvGrpSpPr>
            <a:grpSpLocks/>
          </p:cNvGrpSpPr>
          <p:nvPr/>
        </p:nvGrpSpPr>
        <p:grpSpPr bwMode="auto">
          <a:xfrm>
            <a:off x="2016125" y="2149459"/>
            <a:ext cx="5183188" cy="0"/>
            <a:chOff x="2016125" y="2149459"/>
            <a:chExt cx="5183188" cy="0"/>
          </a:xfrm>
        </p:grpSpPr>
        <p:sp>
          <p:nvSpPr>
            <p:cNvPr id="772155" name="Line 59"/>
            <p:cNvSpPr>
              <a:spLocks noChangeShapeType="1"/>
            </p:cNvSpPr>
            <p:nvPr/>
          </p:nvSpPr>
          <p:spPr bwMode="auto">
            <a:xfrm>
              <a:off x="3705" y="1933"/>
              <a:ext cx="830" cy="0"/>
            </a:xfrm>
            <a:prstGeom prst="line">
              <a:avLst/>
            </a:prstGeom>
            <a:noFill/>
            <a:ln w="38100">
              <a:solidFill>
                <a:srgbClr val="333399"/>
              </a:solidFill>
              <a:prstDash val="dash"/>
              <a:round/>
              <a:headEnd type="triangle" w="sm" len="lg"/>
              <a:tailEnd type="triangle" w="sm" len="lg"/>
            </a:ln>
          </p:spPr>
          <p:txBody>
            <a:bodyPr wrap="none" anchor="ctr"/>
            <a:lstStyle/>
            <a:p>
              <a:endParaRPr lang="zh-CN" altLang="en-US"/>
            </a:p>
          </p:txBody>
        </p:sp>
        <p:sp>
          <p:nvSpPr>
            <p:cNvPr id="772156" name="Line 60"/>
            <p:cNvSpPr>
              <a:spLocks noChangeShapeType="1"/>
            </p:cNvSpPr>
            <p:nvPr/>
          </p:nvSpPr>
          <p:spPr bwMode="auto">
            <a:xfrm>
              <a:off x="1270" y="1933"/>
              <a:ext cx="830" cy="0"/>
            </a:xfrm>
            <a:prstGeom prst="line">
              <a:avLst/>
            </a:prstGeom>
            <a:noFill/>
            <a:ln w="38100">
              <a:solidFill>
                <a:srgbClr val="333399"/>
              </a:solidFill>
              <a:prstDash val="dash"/>
              <a:round/>
              <a:headEnd type="triangle" w="sm" len="lg"/>
              <a:tailEnd type="triangle" w="sm" len="lg"/>
            </a:ln>
          </p:spPr>
          <p:txBody>
            <a:bodyPr wrap="none" anchor="ctr"/>
            <a:lstStyle/>
            <a:p>
              <a:endParaRPr lang="zh-CN" altLang="en-US"/>
            </a:p>
          </p:txBody>
        </p:sp>
      </p:grpSp>
      <p:sp>
        <p:nvSpPr>
          <p:cNvPr id="61" name="矩形 60"/>
          <p:cNvSpPr/>
          <p:nvPr/>
        </p:nvSpPr>
        <p:spPr>
          <a:xfrm>
            <a:off x="285720" y="5715016"/>
            <a:ext cx="8643998" cy="461665"/>
          </a:xfrm>
          <a:prstGeom prst="rect">
            <a:avLst/>
          </a:prstGeom>
        </p:spPr>
        <p:txBody>
          <a:bodyPr wrap="square">
            <a:spAutoFit/>
          </a:bodyPr>
          <a:lstStyle/>
          <a:p>
            <a:pPr algn="ctr"/>
            <a:r>
              <a:rPr lang="zh-CN" altLang="en-US" sz="2400" dirty="0">
                <a:ea typeface="黑体" pitchFamily="2" charset="-122"/>
              </a:rPr>
              <a:t>计算</a:t>
            </a:r>
            <a:r>
              <a:rPr lang="zh-CN" altLang="zh-CN" sz="2400" dirty="0">
                <a:ea typeface="黑体" pitchFamily="2" charset="-122"/>
              </a:rPr>
              <a:t>机</a:t>
            </a:r>
            <a:r>
              <a:rPr lang="en-US" altLang="zh-CN" sz="2400" dirty="0">
                <a:ea typeface="黑体" pitchFamily="2" charset="-122"/>
              </a:rPr>
              <a:t> 3 </a:t>
            </a:r>
            <a:r>
              <a:rPr lang="zh-CN" altLang="zh-CN" sz="2400" dirty="0">
                <a:ea typeface="黑体" pitchFamily="2" charset="-122"/>
              </a:rPr>
              <a:t>的两个服务器进程分别向</a:t>
            </a:r>
            <a:r>
              <a:rPr lang="en-US" altLang="zh-CN" sz="2400" dirty="0">
                <a:ea typeface="黑体" pitchFamily="2" charset="-122"/>
              </a:rPr>
              <a:t> 1 </a:t>
            </a:r>
            <a:r>
              <a:rPr lang="zh-CN" altLang="zh-CN" sz="2400" dirty="0">
                <a:ea typeface="黑体" pitchFamily="2" charset="-122"/>
              </a:rPr>
              <a:t>和</a:t>
            </a:r>
            <a:r>
              <a:rPr lang="en-US" altLang="zh-CN" sz="2400" dirty="0">
                <a:ea typeface="黑体" pitchFamily="2" charset="-122"/>
              </a:rPr>
              <a:t> 2 </a:t>
            </a:r>
            <a:r>
              <a:rPr lang="zh-CN" altLang="zh-CN" sz="2400" dirty="0">
                <a:ea typeface="黑体" pitchFamily="2" charset="-122"/>
              </a:rPr>
              <a:t>的客户进程提供服务</a:t>
            </a:r>
            <a:endParaRPr lang="zh-CN" altLang="en-US" sz="2400" dirty="0">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2"/>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ntr" presetSubtype="0" fill="hold" nodeType="afterEffect">
                                  <p:stCondLst>
                                    <p:cond delay="50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2000"/>
                            </p:stCondLst>
                            <p:childTnLst>
                              <p:par>
                                <p:cTn id="14" presetID="35" presetClass="emph" presetSubtype="0" repeatCount="3000" fill="hold" nodeType="afterEffect">
                                  <p:stCondLst>
                                    <p:cond delay="0"/>
                                  </p:stCondLst>
                                  <p:childTnLst>
                                    <p:anim calcmode="discrete" valueType="str">
                                      <p:cBhvr>
                                        <p:cTn id="15" dur="500" fill="hold"/>
                                        <p:tgtEl>
                                          <p:spTgt spid="3"/>
                                        </p:tgtEl>
                                        <p:attrNameLst>
                                          <p:attrName>style.visibility</p:attrName>
                                        </p:attrNameLst>
                                      </p:cBhvr>
                                      <p:tavLst>
                                        <p:tav tm="0">
                                          <p:val>
                                            <p:strVal val="hidden"/>
                                          </p:val>
                                        </p:tav>
                                        <p:tav tm="50000">
                                          <p:val>
                                            <p:strVal val="visible"/>
                                          </p:val>
                                        </p:tav>
                                      </p:tavLst>
                                    </p:anim>
                                  </p:childTnLst>
                                </p:cTn>
                              </p:par>
                            </p:childTnLst>
                          </p:cTn>
                        </p:par>
                        <p:par>
                          <p:cTn id="16" fill="hold">
                            <p:stCondLst>
                              <p:cond delay="3500"/>
                            </p:stCondLst>
                            <p:childTnLst>
                              <p:par>
                                <p:cTn id="17" presetID="1" presetClass="entr" presetSubtype="0" fill="hold" nodeType="afterEffect">
                                  <p:stCondLst>
                                    <p:cond delay="500"/>
                                  </p:stCondLst>
                                  <p:childTnLst>
                                    <p:set>
                                      <p:cBhvr>
                                        <p:cTn id="18" dur="1" fill="hold">
                                          <p:stCondLst>
                                            <p:cond delay="0"/>
                                          </p:stCondLst>
                                        </p:cTn>
                                        <p:tgtEl>
                                          <p:spTgt spid="4"/>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nodeType="afterEffect">
                                  <p:stCondLst>
                                    <p:cond delay="500"/>
                                  </p:stCondLst>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4500"/>
                            </p:stCondLst>
                            <p:childTnLst>
                              <p:par>
                                <p:cTn id="23" presetID="35" presetClass="emph" presetSubtype="0" repeatCount="6000" fill="hold" nodeType="afterEffect">
                                  <p:stCondLst>
                                    <p:cond delay="0"/>
                                  </p:stCondLst>
                                  <p:childTnLst>
                                    <p:anim calcmode="discrete" valueType="str">
                                      <p:cBhvr>
                                        <p:cTn id="24" dur="5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3"/>
          <p:cNvSpPr>
            <a:spLocks noGrp="1" noChangeArrowheads="1"/>
          </p:cNvSpPr>
          <p:nvPr>
            <p:ph type="body" idx="4294967295"/>
          </p:nvPr>
        </p:nvSpPr>
        <p:spPr>
          <a:xfrm>
            <a:off x="395288" y="1052513"/>
            <a:ext cx="8353425" cy="5113337"/>
          </a:xfrm>
        </p:spPr>
        <p:txBody>
          <a:bodyPr/>
          <a:lstStyle/>
          <a:p>
            <a:pPr marL="609600" indent="-609600">
              <a:buSzPct val="110000"/>
              <a:buFontTx/>
              <a:buNone/>
            </a:pPr>
            <a:r>
              <a:rPr lang="zh-CN" altLang="en-US" dirty="0"/>
              <a:t>相同点：</a:t>
            </a:r>
          </a:p>
          <a:p>
            <a:pPr marL="342000" indent="-342000">
              <a:spcBef>
                <a:spcPts val="600"/>
              </a:spcBef>
              <a:buFontTx/>
              <a:buAutoNum type="circleNumDbPlain"/>
            </a:pPr>
            <a:r>
              <a:rPr lang="zh-CN" altLang="en-US" dirty="0"/>
              <a:t>都是由计算机系统和通信系统联合组成；</a:t>
            </a:r>
          </a:p>
          <a:p>
            <a:pPr marL="342000" indent="-342000">
              <a:spcBef>
                <a:spcPts val="600"/>
              </a:spcBef>
              <a:buFontTx/>
              <a:buAutoNum type="circleNumDbPlain"/>
            </a:pPr>
            <a:r>
              <a:rPr lang="zh-CN" altLang="en-US" dirty="0"/>
              <a:t>都可以进行数据通信；</a:t>
            </a:r>
          </a:p>
          <a:p>
            <a:pPr marL="342000" indent="-342000">
              <a:spcBef>
                <a:spcPts val="600"/>
              </a:spcBef>
              <a:buFontTx/>
              <a:buAutoNum type="circleNumDbPlain"/>
            </a:pPr>
            <a:r>
              <a:rPr lang="zh-CN" altLang="en-US" dirty="0"/>
              <a:t>所传输的都是数据；</a:t>
            </a:r>
          </a:p>
          <a:p>
            <a:pPr marL="609600" indent="-609600">
              <a:buSzPct val="110000"/>
              <a:buFontTx/>
              <a:buNone/>
            </a:pPr>
            <a:endParaRPr lang="en-US" altLang="zh-CN" dirty="0"/>
          </a:p>
          <a:p>
            <a:pPr marL="609600" indent="-609600">
              <a:buSzPct val="110000"/>
              <a:buFontTx/>
              <a:buNone/>
            </a:pPr>
            <a:r>
              <a:rPr lang="zh-CN" altLang="en-US" dirty="0"/>
              <a:t>不同点：</a:t>
            </a:r>
          </a:p>
          <a:p>
            <a:pPr marL="342000" indent="-342000">
              <a:spcBef>
                <a:spcPts val="600"/>
              </a:spcBef>
              <a:buFontTx/>
              <a:buAutoNum type="circleNumDbPlain"/>
            </a:pPr>
            <a:r>
              <a:rPr lang="zh-CN" altLang="en-US" dirty="0"/>
              <a:t>信息网络的目的是进行信息交流；</a:t>
            </a:r>
            <a:endParaRPr lang="en-US" altLang="zh-CN" dirty="0"/>
          </a:p>
          <a:p>
            <a:pPr marL="342000" indent="-342000">
              <a:spcBef>
                <a:spcPts val="600"/>
              </a:spcBef>
              <a:buFontTx/>
              <a:buAutoNum type="circleNumDbPlain"/>
            </a:pPr>
            <a:r>
              <a:rPr lang="zh-CN" altLang="en-US" dirty="0"/>
              <a:t>计算机网络的目的是实现网络软、硬件资源的共享。</a:t>
            </a:r>
          </a:p>
        </p:txBody>
      </p:sp>
      <p:sp>
        <p:nvSpPr>
          <p:cNvPr id="774147" name="Rectangle 4"/>
          <p:cNvSpPr>
            <a:spLocks noGrp="1" noChangeArrowheads="1"/>
          </p:cNvSpPr>
          <p:nvPr>
            <p:ph type="title" idx="4294967295"/>
          </p:nvPr>
        </p:nvSpPr>
        <p:spPr/>
        <p:txBody>
          <a:bodyPr/>
          <a:lstStyle/>
          <a:p>
            <a:r>
              <a:rPr lang="zh-CN" altLang="en-US" dirty="0"/>
              <a:t>补充</a:t>
            </a:r>
            <a:r>
              <a:rPr lang="en-US" altLang="zh-CN" dirty="0"/>
              <a:t>1: </a:t>
            </a:r>
            <a:r>
              <a:rPr lang="zh-CN" altLang="en-US" dirty="0"/>
              <a:t>计算机网络和信息网络的区别和联系</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3"/>
          <p:cNvSpPr>
            <a:spLocks noGrp="1" noChangeArrowheads="1"/>
          </p:cNvSpPr>
          <p:nvPr>
            <p:ph type="body" idx="4294967295"/>
          </p:nvPr>
        </p:nvSpPr>
        <p:spPr>
          <a:xfrm>
            <a:off x="320785" y="1071546"/>
            <a:ext cx="8496622" cy="5093758"/>
          </a:xfrm>
        </p:spPr>
        <p:txBody>
          <a:bodyPr/>
          <a:lstStyle/>
          <a:p>
            <a:pPr marL="342000" indent="-342000">
              <a:lnSpc>
                <a:spcPct val="80000"/>
              </a:lnSpc>
              <a:spcBef>
                <a:spcPts val="600"/>
              </a:spcBef>
            </a:pPr>
            <a:r>
              <a:rPr lang="zh-CN" altLang="en-US" dirty="0"/>
              <a:t>信息网络的基本功能就是传输数据。基于抽象的观点，数据的传输可以分为两种情形：</a:t>
            </a:r>
          </a:p>
          <a:p>
            <a:pPr marL="342000" indent="-342000">
              <a:lnSpc>
                <a:spcPct val="80000"/>
              </a:lnSpc>
              <a:spcBef>
                <a:spcPts val="600"/>
              </a:spcBef>
              <a:buFont typeface="Wingdings" pitchFamily="2" charset="2"/>
              <a:buChar char="ü"/>
            </a:pPr>
            <a:endParaRPr lang="zh-CN" altLang="en-US" dirty="0"/>
          </a:p>
          <a:p>
            <a:pPr marL="342000" indent="-342000">
              <a:lnSpc>
                <a:spcPct val="80000"/>
              </a:lnSpc>
              <a:spcBef>
                <a:spcPts val="600"/>
              </a:spcBef>
              <a:buFont typeface="+mj-lt"/>
              <a:buAutoNum type="alphaLcParenR"/>
            </a:pPr>
            <a:r>
              <a:rPr lang="zh-CN" altLang="en-US" dirty="0"/>
              <a:t>将数据从一个结点传送到相邻另一个结点，即在一段链路中的数据传输。</a:t>
            </a:r>
          </a:p>
          <a:p>
            <a:pPr marL="342000" indent="-342000">
              <a:lnSpc>
                <a:spcPct val="80000"/>
              </a:lnSpc>
              <a:spcBef>
                <a:spcPts val="600"/>
              </a:spcBef>
              <a:buFont typeface="+mj-lt"/>
              <a:buAutoNum type="alphaLcParenR"/>
            </a:pPr>
            <a:endParaRPr lang="zh-CN" altLang="en-US" dirty="0"/>
          </a:p>
          <a:p>
            <a:pPr marL="342000" indent="-342000">
              <a:lnSpc>
                <a:spcPct val="80000"/>
              </a:lnSpc>
              <a:spcBef>
                <a:spcPts val="600"/>
              </a:spcBef>
              <a:buFont typeface="+mj-lt"/>
              <a:buAutoNum type="alphaLcParenR"/>
            </a:pPr>
            <a:r>
              <a:rPr lang="zh-CN" altLang="en-US" dirty="0"/>
              <a:t>通过一个中间结点，将数据从一个信息通道传输到另一个信息通道中。</a:t>
            </a:r>
          </a:p>
          <a:p>
            <a:pPr marL="342000" indent="-342000">
              <a:lnSpc>
                <a:spcPct val="80000"/>
              </a:lnSpc>
              <a:spcBef>
                <a:spcPts val="600"/>
              </a:spcBef>
            </a:pPr>
            <a:endParaRPr lang="zh-CN" altLang="en-US" dirty="0"/>
          </a:p>
          <a:p>
            <a:pPr marL="342000" indent="-342000">
              <a:lnSpc>
                <a:spcPct val="80000"/>
              </a:lnSpc>
              <a:spcBef>
                <a:spcPts val="600"/>
              </a:spcBef>
            </a:pPr>
            <a:r>
              <a:rPr lang="zh-CN" altLang="en-US" dirty="0"/>
              <a:t>通常将前一种情形称为</a:t>
            </a:r>
            <a:r>
              <a:rPr lang="zh-CN" altLang="en-US" dirty="0">
                <a:solidFill>
                  <a:srgbClr val="FF0000"/>
                </a:solidFill>
              </a:rPr>
              <a:t>传输 </a:t>
            </a:r>
            <a:r>
              <a:rPr lang="en-US" altLang="zh-CN" dirty="0">
                <a:solidFill>
                  <a:srgbClr val="FF0000"/>
                </a:solidFill>
              </a:rPr>
              <a:t>(</a:t>
            </a:r>
            <a:r>
              <a:rPr lang="zh-CN" altLang="en-US" dirty="0">
                <a:solidFill>
                  <a:srgbClr val="FF0000"/>
                </a:solidFill>
              </a:rPr>
              <a:t>传送</a:t>
            </a:r>
            <a:r>
              <a:rPr lang="en-US" altLang="zh-CN" dirty="0">
                <a:solidFill>
                  <a:srgbClr val="FF0000"/>
                </a:solidFill>
              </a:rPr>
              <a:t>, transfer)</a:t>
            </a:r>
            <a:r>
              <a:rPr lang="zh-CN" altLang="en-US" dirty="0"/>
              <a:t>，后一种情形称为</a:t>
            </a:r>
            <a:r>
              <a:rPr lang="zh-CN" altLang="en-US" dirty="0">
                <a:solidFill>
                  <a:srgbClr val="FF0000"/>
                </a:solidFill>
              </a:rPr>
              <a:t>交换</a:t>
            </a:r>
            <a:r>
              <a:rPr lang="en-US" altLang="zh-CN" dirty="0">
                <a:solidFill>
                  <a:srgbClr val="FF0000"/>
                </a:solidFill>
              </a:rPr>
              <a:t>(</a:t>
            </a:r>
            <a:r>
              <a:rPr lang="zh-CN" altLang="en-US" dirty="0">
                <a:solidFill>
                  <a:srgbClr val="FF0000"/>
                </a:solidFill>
              </a:rPr>
              <a:t>转发</a:t>
            </a:r>
            <a:r>
              <a:rPr lang="en-US" altLang="zh-CN" dirty="0">
                <a:solidFill>
                  <a:srgbClr val="FF0000"/>
                </a:solidFill>
              </a:rPr>
              <a:t>, switching or forwarding) </a:t>
            </a:r>
            <a:r>
              <a:rPr lang="en-US" altLang="zh-CN" dirty="0"/>
              <a:t>(</a:t>
            </a:r>
            <a:r>
              <a:rPr lang="zh-CN" altLang="en-US" dirty="0"/>
              <a:t>如同乘一个航班的飞机到一个中间机场</a:t>
            </a:r>
            <a:r>
              <a:rPr lang="zh-CN" altLang="en-US" dirty="0">
                <a:solidFill>
                  <a:srgbClr val="FF0000"/>
                </a:solidFill>
              </a:rPr>
              <a:t>转乘</a:t>
            </a:r>
            <a:r>
              <a:rPr lang="zh-CN" altLang="en-US" dirty="0"/>
              <a:t>另一个航班的飞机</a:t>
            </a:r>
            <a:r>
              <a:rPr lang="en-US" altLang="zh-CN" dirty="0"/>
              <a:t>)</a:t>
            </a:r>
            <a:r>
              <a:rPr lang="zh-CN" altLang="en-US" dirty="0"/>
              <a:t>。</a:t>
            </a:r>
          </a:p>
          <a:p>
            <a:pPr marL="342000" indent="-342000">
              <a:lnSpc>
                <a:spcPct val="80000"/>
              </a:lnSpc>
              <a:spcBef>
                <a:spcPts val="600"/>
              </a:spcBef>
            </a:pPr>
            <a:endParaRPr lang="zh-CN" altLang="en-US" dirty="0"/>
          </a:p>
          <a:p>
            <a:pPr marL="342000" indent="-342000">
              <a:lnSpc>
                <a:spcPct val="80000"/>
              </a:lnSpc>
              <a:spcBef>
                <a:spcPts val="600"/>
              </a:spcBef>
            </a:pPr>
            <a:r>
              <a:rPr lang="zh-CN" altLang="en-US" dirty="0"/>
              <a:t>数据传输技术主要应用于物理层、数据链路层和运输层。</a:t>
            </a:r>
          </a:p>
        </p:txBody>
      </p:sp>
      <p:sp>
        <p:nvSpPr>
          <p:cNvPr id="775171" name="Rectangle 4"/>
          <p:cNvSpPr>
            <a:spLocks noGrp="1" noChangeArrowheads="1"/>
          </p:cNvSpPr>
          <p:nvPr>
            <p:ph type="title" idx="4294967295"/>
          </p:nvPr>
        </p:nvSpPr>
        <p:spPr/>
        <p:txBody>
          <a:bodyPr/>
          <a:lstStyle/>
          <a:p>
            <a:r>
              <a:rPr lang="zh-CN" altLang="en-US" dirty="0"/>
              <a:t>补充</a:t>
            </a:r>
            <a:r>
              <a:rPr lang="en-US" altLang="zh-CN" dirty="0"/>
              <a:t>2: </a:t>
            </a:r>
            <a:r>
              <a:rPr lang="zh-CN" altLang="en-US" dirty="0"/>
              <a:t>数据传输和交换技术</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4"/>
          <p:cNvSpPr>
            <a:spLocks noGrp="1" noChangeArrowheads="1"/>
          </p:cNvSpPr>
          <p:nvPr>
            <p:ph type="title" idx="4294967295"/>
          </p:nvPr>
        </p:nvSpPr>
        <p:spPr/>
        <p:txBody>
          <a:bodyPr/>
          <a:lstStyle/>
          <a:p>
            <a:r>
              <a:rPr lang="zh-CN" altLang="en-US" dirty="0"/>
              <a:t>第</a:t>
            </a:r>
            <a:r>
              <a:rPr lang="en-US" altLang="zh-CN" dirty="0"/>
              <a:t>1</a:t>
            </a:r>
            <a:r>
              <a:rPr lang="zh-CN" altLang="en-US" dirty="0"/>
              <a:t>章 概述</a:t>
            </a:r>
          </a:p>
        </p:txBody>
      </p:sp>
      <p:sp>
        <p:nvSpPr>
          <p:cNvPr id="490499" name="Rectangle 5"/>
          <p:cNvSpPr>
            <a:spLocks noGrp="1" noChangeArrowheads="1"/>
          </p:cNvSpPr>
          <p:nvPr>
            <p:ph type="body" sz="half" idx="4294967295"/>
          </p:nvPr>
        </p:nvSpPr>
        <p:spPr>
          <a:xfrm>
            <a:off x="330200" y="1028700"/>
            <a:ext cx="4398746" cy="5148263"/>
          </a:xfrm>
        </p:spPr>
        <p:txBody>
          <a:bodyPr/>
          <a:lstStyle/>
          <a:p>
            <a:pPr>
              <a:buFontTx/>
              <a:buNone/>
            </a:pPr>
            <a:r>
              <a:rPr lang="en-US" altLang="zh-CN" sz="2000" dirty="0"/>
              <a:t>1.1 </a:t>
            </a:r>
            <a:r>
              <a:rPr lang="zh-CN" altLang="en-US" sz="2000" dirty="0"/>
              <a:t>计算机网络在信息时代中的作用</a:t>
            </a:r>
          </a:p>
          <a:p>
            <a:pPr>
              <a:buFontTx/>
              <a:buNone/>
            </a:pPr>
            <a:endParaRPr lang="en-US" altLang="zh-CN" sz="2000" dirty="0"/>
          </a:p>
          <a:p>
            <a:pPr>
              <a:buFontTx/>
              <a:buNone/>
            </a:pPr>
            <a:r>
              <a:rPr lang="en-US" altLang="zh-CN" sz="2000" dirty="0"/>
              <a:t>1.2 </a:t>
            </a:r>
            <a:r>
              <a:rPr lang="zh-CN" altLang="en-US" sz="2000" dirty="0"/>
              <a:t>互联网概述</a:t>
            </a:r>
          </a:p>
          <a:p>
            <a:r>
              <a:rPr lang="zh-CN" altLang="en-US" sz="2000" dirty="0"/>
              <a:t>网络的网络</a:t>
            </a:r>
          </a:p>
          <a:p>
            <a:r>
              <a:rPr lang="zh-CN" altLang="en-US" sz="2000" dirty="0"/>
              <a:t>互联网基础结构发展的三个阶段</a:t>
            </a:r>
          </a:p>
          <a:p>
            <a:r>
              <a:rPr lang="zh-CN" altLang="en-US" sz="2000" dirty="0"/>
              <a:t>互联网的标准化工作</a:t>
            </a:r>
          </a:p>
          <a:p>
            <a:pPr>
              <a:buFontTx/>
              <a:buNone/>
            </a:pPr>
            <a:endParaRPr lang="en-US" altLang="zh-CN" sz="2000" dirty="0"/>
          </a:p>
          <a:p>
            <a:pPr>
              <a:buFontTx/>
              <a:buNone/>
            </a:pPr>
            <a:r>
              <a:rPr lang="en-US" altLang="zh-CN" sz="2000" dirty="0"/>
              <a:t>1.3 </a:t>
            </a:r>
            <a:r>
              <a:rPr lang="zh-CN" altLang="en-US" sz="2000" dirty="0"/>
              <a:t>互联网的组成</a:t>
            </a:r>
          </a:p>
          <a:p>
            <a:r>
              <a:rPr lang="zh-CN" altLang="en-US" sz="2000" dirty="0"/>
              <a:t>互联网的边缘部分</a:t>
            </a:r>
          </a:p>
          <a:p>
            <a:r>
              <a:rPr lang="zh-CN" altLang="en-US" sz="2000" dirty="0"/>
              <a:t>互联网的核心部分</a:t>
            </a:r>
          </a:p>
          <a:p>
            <a:pPr>
              <a:buFontTx/>
              <a:buNone/>
            </a:pPr>
            <a:endParaRPr lang="en-US" altLang="zh-CN" sz="2000" dirty="0"/>
          </a:p>
          <a:p>
            <a:pPr>
              <a:buFontTx/>
              <a:buNone/>
            </a:pPr>
            <a:r>
              <a:rPr lang="en-US" altLang="zh-CN" sz="2000" dirty="0"/>
              <a:t>1.4 </a:t>
            </a:r>
            <a:r>
              <a:rPr lang="zh-CN" altLang="en-US" sz="2000" dirty="0"/>
              <a:t>计算机网络在我国的发展</a:t>
            </a:r>
          </a:p>
          <a:p>
            <a:pPr>
              <a:buFontTx/>
              <a:buNone/>
            </a:pPr>
            <a:endParaRPr lang="en-US" altLang="zh-CN" sz="2000" dirty="0"/>
          </a:p>
          <a:p>
            <a:pPr>
              <a:buFontTx/>
              <a:buNone/>
            </a:pPr>
            <a:r>
              <a:rPr lang="en-US" altLang="zh-CN" sz="2000" dirty="0"/>
              <a:t>1.5 </a:t>
            </a:r>
            <a:r>
              <a:rPr lang="zh-CN" altLang="en-US" sz="2000" dirty="0"/>
              <a:t>计算机网络的类别</a:t>
            </a:r>
          </a:p>
          <a:p>
            <a:pPr>
              <a:buFontTx/>
              <a:buNone/>
            </a:pPr>
            <a:endParaRPr lang="zh-CN" altLang="en-US" sz="2000" dirty="0"/>
          </a:p>
          <a:p>
            <a:endParaRPr lang="en-US" altLang="zh-CN" sz="2000" dirty="0"/>
          </a:p>
        </p:txBody>
      </p:sp>
      <p:sp>
        <p:nvSpPr>
          <p:cNvPr id="490500" name="Rectangle 6"/>
          <p:cNvSpPr>
            <a:spLocks noGrp="1" noChangeArrowheads="1"/>
          </p:cNvSpPr>
          <p:nvPr>
            <p:ph type="body" sz="half" idx="4294967295"/>
          </p:nvPr>
        </p:nvSpPr>
        <p:spPr>
          <a:xfrm>
            <a:off x="4728946" y="1039813"/>
            <a:ext cx="4165600" cy="5137150"/>
          </a:xfrm>
        </p:spPr>
        <p:txBody>
          <a:bodyPr/>
          <a:lstStyle/>
          <a:p>
            <a:pPr marL="342900" lvl="1" indent="-342900"/>
            <a:r>
              <a:rPr lang="zh-CN" altLang="en-US" sz="2000" dirty="0"/>
              <a:t>计算机网络的定义</a:t>
            </a:r>
            <a:endParaRPr lang="en-US" altLang="zh-CN" sz="2000" dirty="0"/>
          </a:p>
          <a:p>
            <a:pPr marL="342900" lvl="1" indent="-342900"/>
            <a:r>
              <a:rPr lang="zh-CN" altLang="en-US" sz="2000" dirty="0"/>
              <a:t>几种不同类别的网络</a:t>
            </a:r>
          </a:p>
          <a:p>
            <a:pPr>
              <a:buFontTx/>
              <a:buNone/>
            </a:pPr>
            <a:endParaRPr lang="en-US" altLang="zh-CN" sz="2000" dirty="0"/>
          </a:p>
          <a:p>
            <a:pPr>
              <a:buFontTx/>
              <a:buNone/>
            </a:pPr>
            <a:r>
              <a:rPr lang="en-US" altLang="zh-CN" sz="2000" dirty="0"/>
              <a:t>1.6 </a:t>
            </a:r>
            <a:r>
              <a:rPr lang="zh-CN" altLang="en-US" sz="2000" dirty="0"/>
              <a:t>计算机网络的性能</a:t>
            </a:r>
          </a:p>
          <a:p>
            <a:r>
              <a:rPr lang="zh-CN" altLang="en-US" sz="2000" dirty="0"/>
              <a:t>计算机网络的性能指标</a:t>
            </a:r>
          </a:p>
          <a:p>
            <a:r>
              <a:rPr lang="zh-CN" altLang="en-US" sz="2000" dirty="0"/>
              <a:t>计算机网络的非性能特征</a:t>
            </a:r>
          </a:p>
          <a:p>
            <a:pPr>
              <a:buFontTx/>
              <a:buNone/>
            </a:pPr>
            <a:endParaRPr lang="en-US" altLang="zh-CN" sz="2000" dirty="0"/>
          </a:p>
          <a:p>
            <a:pPr>
              <a:buNone/>
            </a:pPr>
            <a:r>
              <a:rPr lang="en-US" altLang="zh-CN" sz="2000" dirty="0"/>
              <a:t>1.7 </a:t>
            </a:r>
            <a:r>
              <a:rPr lang="zh-CN" altLang="en-US" sz="2000" dirty="0"/>
              <a:t>计算机网络的体系结构</a:t>
            </a:r>
          </a:p>
          <a:p>
            <a:r>
              <a:rPr lang="zh-CN" altLang="en-US" sz="2000" dirty="0"/>
              <a:t>计算机网络体系结构的形成</a:t>
            </a:r>
          </a:p>
          <a:p>
            <a:r>
              <a:rPr lang="zh-CN" altLang="en-US" sz="2000" dirty="0"/>
              <a:t>协议与划分层次</a:t>
            </a:r>
          </a:p>
          <a:p>
            <a:r>
              <a:rPr lang="zh-CN" altLang="en-US" sz="2000" dirty="0"/>
              <a:t>具有五层协议的体系结构</a:t>
            </a:r>
          </a:p>
          <a:p>
            <a:r>
              <a:rPr lang="zh-CN" altLang="en-US" sz="2000" dirty="0"/>
              <a:t>实体、协议、服务和服务访问点</a:t>
            </a:r>
          </a:p>
          <a:p>
            <a:r>
              <a:rPr lang="en-US" altLang="zh-CN" sz="2000" dirty="0"/>
              <a:t>TCP/IP </a:t>
            </a:r>
            <a:r>
              <a:rPr lang="zh-CN" altLang="en-US" sz="2000" dirty="0"/>
              <a:t>的体系结构</a:t>
            </a:r>
          </a:p>
          <a:p>
            <a:pPr>
              <a:buFontTx/>
              <a:buNone/>
            </a:pPr>
            <a:endParaRPr lang="zh-CN" altLang="en-US" sz="2000" dirty="0"/>
          </a:p>
          <a:p>
            <a:endParaRPr lang="en-US" altLang="zh-CN" sz="2000" dirty="0"/>
          </a:p>
        </p:txBody>
      </p:sp>
    </p:spTree>
    <p:extLst>
      <p:ext uri="{BB962C8B-B14F-4D97-AF65-F5344CB8AC3E}">
        <p14:creationId xmlns:p14="http://schemas.microsoft.com/office/powerpoint/2010/main" xmlns="" val="417674924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ctrTitle"/>
          </p:nvPr>
        </p:nvSpPr>
        <p:spPr>
          <a:xfrm>
            <a:off x="762000" y="2362200"/>
            <a:ext cx="7772400" cy="776288"/>
          </a:xfrm>
        </p:spPr>
        <p:txBody>
          <a:bodyPr/>
          <a:lstStyle/>
          <a:p>
            <a:r>
              <a:rPr lang="zh-CN" altLang="en-US"/>
              <a:t>计算机网络</a:t>
            </a:r>
          </a:p>
        </p:txBody>
      </p:sp>
      <p:sp>
        <p:nvSpPr>
          <p:cNvPr id="398339" name="Rectangle 3"/>
          <p:cNvSpPr>
            <a:spLocks noGrp="1" noChangeArrowheads="1"/>
          </p:cNvSpPr>
          <p:nvPr>
            <p:ph type="subTitle" idx="1"/>
          </p:nvPr>
        </p:nvSpPr>
        <p:spPr>
          <a:xfrm>
            <a:off x="357158" y="3429000"/>
            <a:ext cx="8501122" cy="2667000"/>
          </a:xfrm>
        </p:spPr>
        <p:txBody>
          <a:bodyPr/>
          <a:lstStyle/>
          <a:p>
            <a:pPr algn="r"/>
            <a:r>
              <a:rPr lang="zh-CN" altLang="en-US" b="1" dirty="0">
                <a:solidFill>
                  <a:schemeClr val="hlink"/>
                </a:solidFill>
                <a:latin typeface="楷体_GB2312" pitchFamily="49" charset="-122"/>
                <a:ea typeface="楷体_GB2312" pitchFamily="49" charset="-122"/>
              </a:rPr>
              <a:t>中地大计算机学院</a:t>
            </a:r>
            <a:endParaRPr lang="zh-CN" altLang="en-US" dirty="0">
              <a:latin typeface="楷体_GB2312" pitchFamily="49" charset="-122"/>
              <a:ea typeface="楷体_GB2312" pitchFamily="49" charset="-122"/>
            </a:endParaRPr>
          </a:p>
          <a:p>
            <a:pPr algn="r"/>
            <a:r>
              <a:rPr lang="zh-CN" altLang="en-US" b="1" dirty="0">
                <a:effectLst>
                  <a:outerShdw blurRad="38100" dist="38100" dir="2700000" algn="tl">
                    <a:srgbClr val="C0C0C0"/>
                  </a:outerShdw>
                </a:effectLst>
                <a:latin typeface="楷体_GB2312" pitchFamily="49" charset="-122"/>
                <a:ea typeface="楷体_GB2312" pitchFamily="49" charset="-122"/>
              </a:rPr>
              <a:t>                     </a:t>
            </a:r>
            <a:r>
              <a:rPr lang="zh-CN" altLang="en-US" b="1" dirty="0">
                <a:latin typeface="楷体_GB2312" pitchFamily="49" charset="-122"/>
                <a:ea typeface="楷体_GB2312" pitchFamily="49" charset="-122"/>
              </a:rPr>
              <a:t>陈喆</a:t>
            </a:r>
          </a:p>
          <a:p>
            <a:pPr algn="r"/>
            <a:r>
              <a:rPr lang="en-US" altLang="zh-CN" dirty="0">
                <a:ea typeface="楷体_GB2312" pitchFamily="49" charset="-122"/>
              </a:rPr>
              <a:t>E-Mail: chenzhe@cug.edu.cn</a:t>
            </a:r>
          </a:p>
          <a:p>
            <a:pPr algn="r"/>
            <a:r>
              <a:rPr lang="en-US" altLang="zh-CN" dirty="0"/>
              <a:t>Tel: 13035110088</a:t>
            </a:r>
          </a:p>
          <a:p>
            <a:pPr algn="l"/>
            <a:r>
              <a:rPr lang="en-US" altLang="zh-CN" sz="2200" dirty="0"/>
              <a:t>If you have any questions </a:t>
            </a:r>
            <a:r>
              <a:rPr lang="en-US" sz="2200" dirty="0"/>
              <a:t>or concerns</a:t>
            </a:r>
            <a:r>
              <a:rPr lang="en-US" altLang="zh-CN" sz="2200" dirty="0"/>
              <a:t> about the course, </a:t>
            </a:r>
            <a:r>
              <a:rPr lang="en-US" altLang="zh-CN" sz="2200" dirty="0">
                <a:solidFill>
                  <a:srgbClr val="C00000"/>
                </a:solidFill>
              </a:rPr>
              <a:t>feel free </a:t>
            </a:r>
            <a:r>
              <a:rPr lang="en-US" altLang="zh-CN" sz="2200" dirty="0"/>
              <a:t>to </a:t>
            </a:r>
            <a:r>
              <a:rPr lang="en-US" altLang="zh-CN" sz="2200" dirty="0">
                <a:solidFill>
                  <a:srgbClr val="C00000"/>
                </a:solidFill>
              </a:rPr>
              <a:t>get contact with </a:t>
            </a:r>
            <a:r>
              <a:rPr lang="en-US" altLang="zh-CN" sz="2200" dirty="0"/>
              <a:t>me via above-mentioned e-mail or cell phone #.</a:t>
            </a:r>
          </a:p>
          <a:p>
            <a:pPr algn="r"/>
            <a:endParaRPr lang="en-US"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Internet </a:t>
            </a:r>
            <a:r>
              <a:rPr lang="zh-CN" altLang="en-US" dirty="0"/>
              <a:t>中文译名</a:t>
            </a:r>
          </a:p>
        </p:txBody>
      </p:sp>
      <p:sp>
        <p:nvSpPr>
          <p:cNvPr id="3" name="内容占位符 2"/>
          <p:cNvSpPr>
            <a:spLocks noGrp="1"/>
          </p:cNvSpPr>
          <p:nvPr>
            <p:ph idx="1"/>
          </p:nvPr>
        </p:nvSpPr>
        <p:spPr/>
        <p:txBody>
          <a:bodyPr/>
          <a:lstStyle/>
          <a:p>
            <a:r>
              <a:rPr lang="en-US" altLang="zh-CN" dirty="0"/>
              <a:t>Internet </a:t>
            </a:r>
            <a:r>
              <a:rPr lang="zh-CN" altLang="zh-CN" dirty="0"/>
              <a:t>的中文译名并不统一。现有的</a:t>
            </a:r>
            <a:r>
              <a:rPr lang="en-US" altLang="zh-CN" dirty="0"/>
              <a:t> Internet </a:t>
            </a:r>
            <a:r>
              <a:rPr lang="zh-CN" altLang="zh-CN" dirty="0"/>
              <a:t>译名有两种：</a:t>
            </a:r>
            <a:endParaRPr lang="en-US" altLang="zh-CN" dirty="0"/>
          </a:p>
          <a:p>
            <a:pPr lvl="1"/>
            <a:r>
              <a:rPr lang="zh-CN" altLang="en-US" dirty="0">
                <a:solidFill>
                  <a:srgbClr val="FF0000"/>
                </a:solidFill>
              </a:rPr>
              <a:t>因特网</a:t>
            </a:r>
            <a:r>
              <a:rPr lang="zh-CN" altLang="zh-CN" dirty="0">
                <a:solidFill>
                  <a:srgbClr val="FF0000"/>
                </a:solidFill>
              </a:rPr>
              <a:t>，</a:t>
            </a:r>
            <a:r>
              <a:rPr lang="zh-CN" altLang="zh-CN" dirty="0"/>
              <a:t>这个译名是全国科学技术名词审定委员会推荐的</a:t>
            </a:r>
            <a:r>
              <a:rPr lang="zh-CN" altLang="en-US" dirty="0"/>
              <a:t>，</a:t>
            </a:r>
            <a:r>
              <a:rPr lang="zh-CN" altLang="zh-CN" dirty="0">
                <a:solidFill>
                  <a:srgbClr val="0000CC"/>
                </a:solidFill>
              </a:rPr>
              <a:t>但却长期未得到推广</a:t>
            </a:r>
            <a:r>
              <a:rPr lang="zh-CN" altLang="en-US" dirty="0">
                <a:solidFill>
                  <a:srgbClr val="0000CC"/>
                </a:solidFill>
              </a:rPr>
              <a:t>；</a:t>
            </a:r>
            <a:endParaRPr lang="en-US" altLang="zh-CN" dirty="0">
              <a:solidFill>
                <a:srgbClr val="0000CC"/>
              </a:solidFill>
            </a:endParaRPr>
          </a:p>
          <a:p>
            <a:pPr lvl="1"/>
            <a:endParaRPr lang="en-US" altLang="zh-CN" dirty="0">
              <a:solidFill>
                <a:srgbClr val="FF0000"/>
              </a:solidFill>
            </a:endParaRPr>
          </a:p>
          <a:p>
            <a:pPr lvl="1"/>
            <a:r>
              <a:rPr lang="zh-CN" altLang="zh-CN" dirty="0">
                <a:solidFill>
                  <a:srgbClr val="FF0000"/>
                </a:solidFill>
              </a:rPr>
              <a:t>互联网，</a:t>
            </a:r>
            <a:r>
              <a:rPr lang="zh-CN" altLang="zh-CN" dirty="0">
                <a:solidFill>
                  <a:srgbClr val="0000CC"/>
                </a:solidFill>
              </a:rPr>
              <a:t>这是目前流行最广的、事实上的标准译名。</a:t>
            </a:r>
            <a:r>
              <a:rPr lang="zh-CN" altLang="zh-CN" dirty="0"/>
              <a:t>现在我国的各种报刊杂志、政府文件以及电视节目中</a:t>
            </a:r>
            <a:r>
              <a:rPr lang="zh-CN" altLang="zh-CN" dirty="0">
                <a:solidFill>
                  <a:srgbClr val="FF0000"/>
                </a:solidFill>
              </a:rPr>
              <a:t>都</a:t>
            </a:r>
            <a:r>
              <a:rPr lang="zh-CN" altLang="zh-CN" dirty="0"/>
              <a:t>毫无例外地使用这个译名。</a:t>
            </a:r>
            <a:endParaRPr lang="zh-CN" altLang="en-US" dirty="0"/>
          </a:p>
        </p:txBody>
      </p:sp>
      <p:sp>
        <p:nvSpPr>
          <p:cNvPr id="4" name="矩形 3"/>
          <p:cNvSpPr/>
          <p:nvPr/>
        </p:nvSpPr>
        <p:spPr>
          <a:xfrm>
            <a:off x="1071538" y="4500570"/>
            <a:ext cx="7311582" cy="830997"/>
          </a:xfrm>
          <a:prstGeom prst="rect">
            <a:avLst/>
          </a:prstGeom>
          <a:solidFill>
            <a:schemeClr val="bg1"/>
          </a:solidFill>
          <a:ln>
            <a:solidFill>
              <a:srgbClr val="FF0000"/>
            </a:solidFill>
          </a:ln>
        </p:spPr>
        <p:txBody>
          <a:bodyPr wrap="square">
            <a:spAutoFit/>
          </a:bodyPr>
          <a:lstStyle/>
          <a:p>
            <a:r>
              <a:rPr lang="zh-CN" altLang="en-US" sz="2400" dirty="0">
                <a:latin typeface="+mn-lt"/>
                <a:ea typeface="+mn-ea"/>
              </a:rPr>
              <a:t>采用</a:t>
            </a:r>
            <a:r>
              <a:rPr lang="zh-CN" altLang="zh-CN" sz="2400" dirty="0">
                <a:solidFill>
                  <a:srgbClr val="FF0000"/>
                </a:solidFill>
                <a:latin typeface="+mn-lt"/>
                <a:ea typeface="+mn-ea"/>
              </a:rPr>
              <a:t>互联网</a:t>
            </a:r>
            <a:r>
              <a:rPr lang="zh-CN" altLang="zh-CN" sz="2400" dirty="0">
                <a:latin typeface="+mn-lt"/>
                <a:ea typeface="+mn-ea"/>
              </a:rPr>
              <a:t>译名能够体现出</a:t>
            </a:r>
            <a:r>
              <a:rPr lang="en-US" altLang="zh-CN" sz="2400" dirty="0">
                <a:latin typeface="+mn-lt"/>
                <a:ea typeface="+mn-ea"/>
              </a:rPr>
              <a:t> </a:t>
            </a:r>
            <a:r>
              <a:rPr lang="en-US" altLang="zh-CN" sz="2400" dirty="0">
                <a:solidFill>
                  <a:srgbClr val="FF0000"/>
                </a:solidFill>
                <a:latin typeface="+mn-lt"/>
                <a:ea typeface="+mn-ea"/>
              </a:rPr>
              <a:t>Internet </a:t>
            </a:r>
            <a:r>
              <a:rPr lang="zh-CN" altLang="zh-CN" sz="2400" dirty="0">
                <a:solidFill>
                  <a:srgbClr val="FF0000"/>
                </a:solidFill>
                <a:latin typeface="+mn-lt"/>
                <a:ea typeface="+mn-ea"/>
              </a:rPr>
              <a:t>最主要的特征</a:t>
            </a:r>
            <a:r>
              <a:rPr lang="zh-CN" altLang="en-US" sz="2400" dirty="0">
                <a:solidFill>
                  <a:srgbClr val="FF0000"/>
                </a:solidFill>
                <a:latin typeface="+mn-lt"/>
                <a:ea typeface="+mn-ea"/>
              </a:rPr>
              <a:t>：</a:t>
            </a:r>
            <a:r>
              <a:rPr lang="zh-CN" altLang="zh-CN" sz="2400" dirty="0">
                <a:latin typeface="+mn-lt"/>
                <a:ea typeface="+mn-ea"/>
              </a:rPr>
              <a:t>由数量极大的各种计算机网络互连起来的</a:t>
            </a:r>
            <a:r>
              <a:rPr lang="zh-CN" altLang="en-US" sz="2400" dirty="0">
                <a:latin typeface="+mn-lt"/>
                <a:ea typeface="+mn-ea"/>
              </a:rPr>
              <a:t>。</a:t>
            </a:r>
          </a:p>
        </p:txBody>
      </p:sp>
    </p:spTree>
    <p:extLst>
      <p:ext uri="{BB962C8B-B14F-4D97-AF65-F5344CB8AC3E}">
        <p14:creationId xmlns:p14="http://schemas.microsoft.com/office/powerpoint/2010/main" xmlns="" val="2558618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互连网与互联网</a:t>
            </a:r>
          </a:p>
        </p:txBody>
      </p:sp>
      <p:sp>
        <p:nvSpPr>
          <p:cNvPr id="3" name="内容占位符 2"/>
          <p:cNvSpPr>
            <a:spLocks noGrp="1"/>
          </p:cNvSpPr>
          <p:nvPr>
            <p:ph idx="1"/>
          </p:nvPr>
        </p:nvSpPr>
        <p:spPr/>
        <p:txBody>
          <a:bodyPr/>
          <a:lstStyle/>
          <a:p>
            <a:r>
              <a:rPr lang="zh-CN" altLang="en-US" dirty="0"/>
              <a:t>不同的网络。</a:t>
            </a:r>
            <a:endParaRPr lang="en-US" altLang="zh-CN" dirty="0"/>
          </a:p>
          <a:p>
            <a:endParaRPr lang="en-US" altLang="zh-CN" dirty="0">
              <a:solidFill>
                <a:srgbClr val="FF0000"/>
              </a:solidFill>
            </a:endParaRPr>
          </a:p>
          <a:p>
            <a:r>
              <a:rPr lang="zh-CN" altLang="en-US" dirty="0">
                <a:solidFill>
                  <a:srgbClr val="FF0000"/>
                </a:solidFill>
              </a:rPr>
              <a:t>互连网：</a:t>
            </a:r>
            <a:r>
              <a:rPr lang="zh-CN" altLang="en-US" dirty="0"/>
              <a:t>指</a:t>
            </a:r>
            <a:r>
              <a:rPr lang="zh-CN" altLang="zh-CN" dirty="0"/>
              <a:t>在局部范围互连起来的计算机网络</a:t>
            </a:r>
            <a:r>
              <a:rPr lang="zh-CN" altLang="en-US" dirty="0"/>
              <a:t>。</a:t>
            </a:r>
            <a:endParaRPr lang="en-US" altLang="zh-CN" dirty="0"/>
          </a:p>
          <a:p>
            <a:endParaRPr lang="en-US" altLang="zh-CN" dirty="0">
              <a:solidFill>
                <a:srgbClr val="FF0000"/>
              </a:solidFill>
            </a:endParaRPr>
          </a:p>
          <a:p>
            <a:r>
              <a:rPr lang="zh-CN" altLang="en-US" dirty="0">
                <a:solidFill>
                  <a:srgbClr val="FF0000"/>
                </a:solidFill>
              </a:rPr>
              <a:t>互联网：</a:t>
            </a:r>
            <a:r>
              <a:rPr lang="zh-CN" altLang="zh-CN" dirty="0"/>
              <a:t>指当今世界上最大的计算机网络</a:t>
            </a:r>
            <a:r>
              <a:rPr lang="en-US" altLang="zh-CN" dirty="0"/>
              <a:t> </a:t>
            </a:r>
            <a:r>
              <a:rPr lang="zh-CN" altLang="zh-CN" dirty="0"/>
              <a:t>—— </a:t>
            </a:r>
            <a:r>
              <a:rPr lang="en-US" altLang="zh-CN" dirty="0"/>
              <a:t>Internet</a:t>
            </a:r>
            <a:r>
              <a:rPr lang="zh-CN" altLang="en-US" dirty="0"/>
              <a:t>。</a:t>
            </a:r>
            <a:endParaRPr lang="en-US" altLang="zh-CN" dirty="0"/>
          </a:p>
        </p:txBody>
      </p:sp>
    </p:spTree>
    <p:extLst>
      <p:ext uri="{BB962C8B-B14F-4D97-AF65-F5344CB8AC3E}">
        <p14:creationId xmlns:p14="http://schemas.microsoft.com/office/powerpoint/2010/main" xmlns="" val="2944033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“网”与互联网</a:t>
            </a:r>
          </a:p>
        </p:txBody>
      </p:sp>
      <p:sp>
        <p:nvSpPr>
          <p:cNvPr id="3" name="内容占位符 2"/>
          <p:cNvSpPr>
            <a:spLocks noGrp="1"/>
          </p:cNvSpPr>
          <p:nvPr>
            <p:ph idx="1"/>
          </p:nvPr>
        </p:nvSpPr>
        <p:spPr/>
        <p:txBody>
          <a:bodyPr/>
          <a:lstStyle/>
          <a:p>
            <a:r>
              <a:rPr lang="zh-CN" altLang="zh-CN" dirty="0"/>
              <a:t>有时，往往使用更加简洁的方式表示互联网，这就是只用一个 “网”字</a:t>
            </a:r>
            <a:r>
              <a:rPr lang="zh-CN" altLang="en-US" dirty="0"/>
              <a:t>。</a:t>
            </a:r>
            <a:endParaRPr lang="en-US" altLang="zh-CN" dirty="0"/>
          </a:p>
          <a:p>
            <a:endParaRPr lang="en-US" altLang="zh-CN" dirty="0"/>
          </a:p>
          <a:p>
            <a:r>
              <a:rPr lang="zh-CN" altLang="zh-CN" dirty="0"/>
              <a:t>例如</a:t>
            </a:r>
            <a:r>
              <a:rPr lang="zh-CN" altLang="en-US" dirty="0"/>
              <a:t>：</a:t>
            </a:r>
            <a:endParaRPr lang="en-US" altLang="zh-CN" dirty="0"/>
          </a:p>
          <a:p>
            <a:pPr lvl="1"/>
            <a:r>
              <a:rPr lang="zh-CN" altLang="zh-CN" dirty="0"/>
              <a:t>“上网”就是表示使用某个电子设备连接到互联网，而不是连接到其他的网络上。</a:t>
            </a:r>
            <a:endParaRPr lang="en-US" altLang="zh-CN" dirty="0"/>
          </a:p>
          <a:p>
            <a:pPr lvl="1"/>
            <a:endParaRPr lang="en-US" altLang="zh-CN" dirty="0"/>
          </a:p>
          <a:p>
            <a:pPr lvl="1"/>
            <a:r>
              <a:rPr lang="zh-CN" altLang="zh-CN" dirty="0"/>
              <a:t>网民、网吧、网银</a:t>
            </a:r>
            <a:r>
              <a:rPr lang="en-US" altLang="zh-CN" dirty="0"/>
              <a:t>(</a:t>
            </a:r>
            <a:r>
              <a:rPr lang="zh-CN" altLang="zh-CN" dirty="0"/>
              <a:t>网上银行</a:t>
            </a:r>
            <a:r>
              <a:rPr lang="en-US" altLang="zh-CN" dirty="0"/>
              <a:t>)</a:t>
            </a:r>
            <a:r>
              <a:rPr lang="zh-CN" altLang="zh-CN" dirty="0"/>
              <a:t>、网购</a:t>
            </a:r>
            <a:r>
              <a:rPr lang="en-US" altLang="zh-CN" dirty="0"/>
              <a:t>(</a:t>
            </a:r>
            <a:r>
              <a:rPr lang="zh-CN" altLang="zh-CN" dirty="0"/>
              <a:t>网上购物</a:t>
            </a:r>
            <a:r>
              <a:rPr lang="en-US" altLang="zh-CN" dirty="0"/>
              <a:t>)</a:t>
            </a:r>
            <a:r>
              <a:rPr lang="zh-CN" altLang="zh-CN" dirty="0"/>
              <a:t>等。这里的“网”，一般都不是指电信网</a:t>
            </a:r>
            <a:r>
              <a:rPr lang="zh-CN" altLang="zh-CN" dirty="0">
                <a:solidFill>
                  <a:srgbClr val="FF0000"/>
                </a:solidFill>
              </a:rPr>
              <a:t>或</a:t>
            </a:r>
            <a:r>
              <a:rPr lang="zh-CN" altLang="zh-CN" dirty="0"/>
              <a:t>有线电视网，而是指当今世界上最大的计算机网络</a:t>
            </a:r>
            <a:r>
              <a:rPr lang="en-US" altLang="zh-CN" dirty="0"/>
              <a:t> Internet </a:t>
            </a:r>
            <a:r>
              <a:rPr lang="zh-CN" altLang="zh-CN" dirty="0"/>
              <a:t>——互联网。</a:t>
            </a:r>
            <a:endParaRPr lang="en-US" altLang="zh-CN" dirty="0"/>
          </a:p>
        </p:txBody>
      </p:sp>
    </p:spTree>
    <p:extLst>
      <p:ext uri="{BB962C8B-B14F-4D97-AF65-F5344CB8AC3E}">
        <p14:creationId xmlns:p14="http://schemas.microsoft.com/office/powerpoint/2010/main" xmlns="" val="2348917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什么是互联网？</a:t>
            </a:r>
          </a:p>
        </p:txBody>
      </p:sp>
      <p:sp>
        <p:nvSpPr>
          <p:cNvPr id="3" name="内容占位符 2"/>
          <p:cNvSpPr>
            <a:spLocks noGrp="1"/>
          </p:cNvSpPr>
          <p:nvPr>
            <p:ph idx="1"/>
          </p:nvPr>
        </p:nvSpPr>
        <p:spPr/>
        <p:txBody>
          <a:bodyPr/>
          <a:lstStyle/>
          <a:p>
            <a:r>
              <a:rPr lang="zh-CN" altLang="en-US" dirty="0"/>
              <a:t>互联网是</a:t>
            </a:r>
            <a:r>
              <a:rPr lang="zh-CN" altLang="zh-CN" dirty="0"/>
              <a:t>由数量极大的各种计算机网络互连起来</a:t>
            </a:r>
            <a:r>
              <a:rPr lang="zh-CN" altLang="en-US" dirty="0">
                <a:solidFill>
                  <a:srgbClr val="FF0000"/>
                </a:solidFill>
              </a:rPr>
              <a:t>而</a:t>
            </a:r>
            <a:r>
              <a:rPr lang="zh-CN" altLang="en-US" dirty="0"/>
              <a:t>形成的网络。</a:t>
            </a:r>
            <a:endParaRPr lang="en-US" altLang="zh-CN" dirty="0"/>
          </a:p>
          <a:p>
            <a:endParaRPr lang="en-US" altLang="zh-CN" dirty="0"/>
          </a:p>
          <a:p>
            <a:r>
              <a:rPr lang="zh-CN" altLang="zh-CN" dirty="0"/>
              <a:t>可以从两种不同的方面来认识互联网</a:t>
            </a:r>
            <a:r>
              <a:rPr lang="zh-CN" altLang="en-US" dirty="0"/>
              <a:t>：</a:t>
            </a:r>
            <a:endParaRPr lang="en-US" altLang="zh-CN" dirty="0"/>
          </a:p>
          <a:p>
            <a:pPr lvl="1"/>
            <a:r>
              <a:rPr lang="zh-CN" altLang="en-US" dirty="0"/>
              <a:t>互联网</a:t>
            </a:r>
            <a:r>
              <a:rPr lang="zh-CN" altLang="zh-CN" dirty="0"/>
              <a:t>应用</a:t>
            </a:r>
            <a:endParaRPr lang="en-US" altLang="zh-CN" dirty="0"/>
          </a:p>
          <a:p>
            <a:pPr lvl="1"/>
            <a:endParaRPr lang="en-US" altLang="zh-CN" dirty="0"/>
          </a:p>
          <a:p>
            <a:pPr lvl="1"/>
            <a:r>
              <a:rPr lang="zh-CN" altLang="en-US" dirty="0"/>
              <a:t>互联网</a:t>
            </a:r>
            <a:r>
              <a:rPr lang="zh-CN" altLang="zh-CN" dirty="0"/>
              <a:t>工作原理</a:t>
            </a:r>
            <a:r>
              <a:rPr lang="zh-CN" altLang="en-US" dirty="0"/>
              <a:t>与特点</a:t>
            </a:r>
            <a:endParaRPr lang="en-US" altLang="zh-CN" dirty="0"/>
          </a:p>
        </p:txBody>
      </p:sp>
    </p:spTree>
    <p:extLst>
      <p:ext uri="{BB962C8B-B14F-4D97-AF65-F5344CB8AC3E}">
        <p14:creationId xmlns:p14="http://schemas.microsoft.com/office/powerpoint/2010/main" xmlns="" val="3223062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idx="1"/>
          </p:nvPr>
        </p:nvSpPr>
        <p:spPr>
          <a:solidFill>
            <a:srgbClr val="00FF00"/>
          </a:solidFill>
        </p:spPr>
        <p:txBody>
          <a:bodyPr anchor="ctr"/>
          <a:lstStyle/>
          <a:p>
            <a:pPr algn="ctr"/>
            <a:r>
              <a:rPr lang="zh-CN" altLang="zh-CN" sz="2800" b="0" dirty="0"/>
              <a:t>绝大多数人</a:t>
            </a:r>
            <a:r>
              <a:rPr lang="zh-CN" altLang="en-US" sz="2800" b="0" dirty="0"/>
              <a:t>通过使用互联网而</a:t>
            </a:r>
            <a:r>
              <a:rPr lang="zh-CN" altLang="zh-CN" sz="2800" b="0" dirty="0"/>
              <a:t>认识</a:t>
            </a:r>
            <a:r>
              <a:rPr lang="zh-CN" altLang="en-US" sz="2800" b="0" dirty="0"/>
              <a:t>了</a:t>
            </a:r>
            <a:r>
              <a:rPr lang="zh-CN" altLang="zh-CN" sz="2800" b="0" dirty="0"/>
              <a:t>互联网</a:t>
            </a:r>
            <a:r>
              <a:rPr lang="zh-CN" altLang="en-US" sz="2800" b="0" dirty="0"/>
              <a:t>。</a:t>
            </a:r>
            <a:endParaRPr lang="en-US" altLang="zh-CN" sz="2800" b="0" dirty="0"/>
          </a:p>
        </p:txBody>
      </p:sp>
      <p:sp>
        <p:nvSpPr>
          <p:cNvPr id="14" name="内容占位符 13"/>
          <p:cNvSpPr>
            <a:spLocks noGrp="1"/>
          </p:cNvSpPr>
          <p:nvPr>
            <p:ph sz="half" idx="2"/>
          </p:nvPr>
        </p:nvSpPr>
        <p:spPr>
          <a:xfrm>
            <a:off x="457200" y="1944542"/>
            <a:ext cx="4112781" cy="4292770"/>
          </a:xfrm>
        </p:spPr>
        <p:txBody>
          <a:bodyPr/>
          <a:lstStyle/>
          <a:p>
            <a:r>
              <a:rPr lang="zh-CN" altLang="zh-CN" sz="2400" b="0" dirty="0">
                <a:ea typeface="+mn-ea"/>
              </a:rPr>
              <a:t>上网玩游戏</a:t>
            </a:r>
            <a:endParaRPr lang="en-US" altLang="zh-CN" sz="2400" b="0" dirty="0">
              <a:ea typeface="+mn-ea"/>
            </a:endParaRPr>
          </a:p>
          <a:p>
            <a:r>
              <a:rPr lang="zh-CN" altLang="zh-CN" sz="2400" b="0" dirty="0">
                <a:ea typeface="+mn-ea"/>
              </a:rPr>
              <a:t>看网上视频</a:t>
            </a:r>
            <a:endParaRPr lang="en-US" altLang="zh-CN" sz="2400" b="0" dirty="0">
              <a:ea typeface="+mn-ea"/>
            </a:endParaRPr>
          </a:p>
          <a:p>
            <a:r>
              <a:rPr lang="zh-CN" altLang="zh-CN" sz="2400" b="0" dirty="0">
                <a:ea typeface="+mn-ea"/>
              </a:rPr>
              <a:t>和朋友在微信上聊天</a:t>
            </a:r>
            <a:endParaRPr lang="en-US" altLang="zh-CN" sz="2400" b="0" dirty="0">
              <a:ea typeface="+mn-ea"/>
            </a:endParaRPr>
          </a:p>
          <a:p>
            <a:r>
              <a:rPr lang="zh-CN" altLang="zh-CN" sz="2400" b="0" dirty="0">
                <a:ea typeface="+mn-ea"/>
              </a:rPr>
              <a:t>在互联网上搜索和查阅各种信息</a:t>
            </a:r>
            <a:endParaRPr lang="en-US" altLang="zh-CN" sz="2400" b="0" dirty="0">
              <a:ea typeface="+mn-ea"/>
            </a:endParaRPr>
          </a:p>
          <a:p>
            <a:r>
              <a:rPr lang="zh-CN" altLang="zh-CN" sz="2400" b="0" dirty="0">
                <a:ea typeface="+mn-ea"/>
              </a:rPr>
              <a:t>利用互联网的电子邮件相互通信</a:t>
            </a:r>
            <a:r>
              <a:rPr lang="en-US" altLang="zh-CN" sz="2400" b="0" dirty="0">
                <a:ea typeface="+mn-ea"/>
              </a:rPr>
              <a:t>(</a:t>
            </a:r>
            <a:r>
              <a:rPr lang="zh-CN" altLang="zh-CN" sz="2400" b="0" dirty="0">
                <a:ea typeface="+mn-ea"/>
              </a:rPr>
              <a:t>包括传送各种照片和视频文件</a:t>
            </a:r>
            <a:r>
              <a:rPr lang="en-US" altLang="zh-CN" sz="2400" b="0" dirty="0">
                <a:ea typeface="+mn-ea"/>
              </a:rPr>
              <a:t>)</a:t>
            </a:r>
          </a:p>
          <a:p>
            <a:endParaRPr lang="zh-CN" altLang="en-US" sz="2400" b="0" dirty="0"/>
          </a:p>
        </p:txBody>
      </p:sp>
      <p:sp>
        <p:nvSpPr>
          <p:cNvPr id="15" name="内容占位符 14"/>
          <p:cNvSpPr>
            <a:spLocks noGrp="1"/>
          </p:cNvSpPr>
          <p:nvPr>
            <p:ph sz="quarter" idx="4"/>
          </p:nvPr>
        </p:nvSpPr>
        <p:spPr>
          <a:xfrm>
            <a:off x="4711739" y="1944542"/>
            <a:ext cx="4114273" cy="4292770"/>
          </a:xfrm>
        </p:spPr>
        <p:txBody>
          <a:bodyPr/>
          <a:lstStyle/>
          <a:p>
            <a:r>
              <a:rPr lang="zh-CN" altLang="zh-CN" sz="2400" b="0" dirty="0">
                <a:ea typeface="+mn-ea"/>
              </a:rPr>
              <a:t>互联网上购买各种物品</a:t>
            </a:r>
            <a:endParaRPr lang="en-US" altLang="zh-CN" sz="2400" b="0" dirty="0">
              <a:ea typeface="+mn-ea"/>
            </a:endParaRPr>
          </a:p>
          <a:p>
            <a:r>
              <a:rPr lang="zh-CN" altLang="zh-CN" sz="2400" b="0" dirty="0">
                <a:ea typeface="+mn-ea"/>
              </a:rPr>
              <a:t>在互联网上购买机票或火车票</a:t>
            </a:r>
            <a:endParaRPr lang="en-US" altLang="zh-CN" sz="2400" b="0" dirty="0">
              <a:ea typeface="+mn-ea"/>
            </a:endParaRPr>
          </a:p>
          <a:p>
            <a:r>
              <a:rPr lang="zh-CN" altLang="zh-CN" sz="2400" b="0" dirty="0">
                <a:ea typeface="+mn-ea"/>
              </a:rPr>
              <a:t>在互联网上</a:t>
            </a:r>
            <a:r>
              <a:rPr lang="zh-CN" altLang="en-US" sz="2400" b="0" dirty="0">
                <a:ea typeface="+mn-ea"/>
              </a:rPr>
              <a:t>预订酒店</a:t>
            </a:r>
            <a:endParaRPr lang="en-US" altLang="zh-CN" sz="2400" b="0" dirty="0">
              <a:ea typeface="+mn-ea"/>
            </a:endParaRPr>
          </a:p>
          <a:p>
            <a:r>
              <a:rPr lang="zh-CN" altLang="zh-CN" sz="2400" b="0" dirty="0">
                <a:ea typeface="+mn-ea"/>
              </a:rPr>
              <a:t>利用互联网进行转账或买卖股票等交易</a:t>
            </a:r>
            <a:endParaRPr lang="en-US" altLang="zh-CN" sz="2400" b="0" dirty="0">
              <a:ea typeface="+mn-ea"/>
            </a:endParaRPr>
          </a:p>
          <a:p>
            <a:r>
              <a:rPr lang="en-US" altLang="zh-CN" sz="2400" b="0" dirty="0">
                <a:ea typeface="+mn-ea"/>
              </a:rPr>
              <a:t>……</a:t>
            </a:r>
          </a:p>
          <a:p>
            <a:endParaRPr lang="zh-CN" altLang="en-US" sz="2400" b="0" dirty="0"/>
          </a:p>
        </p:txBody>
      </p:sp>
      <p:sp>
        <p:nvSpPr>
          <p:cNvPr id="6" name="标题 5"/>
          <p:cNvSpPr>
            <a:spLocks noGrp="1"/>
          </p:cNvSpPr>
          <p:nvPr>
            <p:ph type="title"/>
          </p:nvPr>
        </p:nvSpPr>
        <p:spPr>
          <a:xfrm>
            <a:off x="357158" y="188640"/>
            <a:ext cx="8468853" cy="668592"/>
          </a:xfrm>
        </p:spPr>
        <p:txBody>
          <a:bodyPr/>
          <a:lstStyle/>
          <a:p>
            <a:r>
              <a:rPr lang="zh-CN" altLang="en-US" dirty="0">
                <a:solidFill>
                  <a:schemeClr val="tx1"/>
                </a:solidFill>
                <a:latin typeface="+mj-lt"/>
                <a:ea typeface="+mj-ea"/>
              </a:rPr>
              <a:t>互联网应用</a:t>
            </a:r>
          </a:p>
        </p:txBody>
      </p:sp>
    </p:spTree>
    <p:extLst>
      <p:ext uri="{BB962C8B-B14F-4D97-AF65-F5344CB8AC3E}">
        <p14:creationId xmlns:p14="http://schemas.microsoft.com/office/powerpoint/2010/main" xmlns="" val="2767400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58" y="188640"/>
            <a:ext cx="8468853" cy="668592"/>
          </a:xfrm>
        </p:spPr>
        <p:txBody>
          <a:bodyPr/>
          <a:lstStyle/>
          <a:p>
            <a:r>
              <a:rPr lang="zh-CN" altLang="en-US" b="0" dirty="0">
                <a:solidFill>
                  <a:schemeClr val="tx1"/>
                </a:solidFill>
                <a:latin typeface="+mj-lt"/>
                <a:ea typeface="+mj-ea"/>
              </a:rPr>
              <a:t>互联网的两个重要特点</a:t>
            </a:r>
          </a:p>
        </p:txBody>
      </p:sp>
      <p:sp>
        <p:nvSpPr>
          <p:cNvPr id="14" name="文本占位符 13"/>
          <p:cNvSpPr>
            <a:spLocks noGrp="1"/>
          </p:cNvSpPr>
          <p:nvPr>
            <p:ph type="body" idx="1"/>
          </p:nvPr>
        </p:nvSpPr>
        <p:spPr>
          <a:xfrm>
            <a:off x="418030" y="1000108"/>
            <a:ext cx="8440250" cy="919574"/>
          </a:xfrm>
        </p:spPr>
        <p:txBody>
          <a:bodyPr/>
          <a:lstStyle/>
          <a:p>
            <a:pPr>
              <a:lnSpc>
                <a:spcPct val="110000"/>
              </a:lnSpc>
              <a:spcBef>
                <a:spcPts val="600"/>
              </a:spcBef>
            </a:pPr>
            <a:r>
              <a:rPr lang="zh-CN" altLang="zh-CN" sz="2400" b="0" dirty="0">
                <a:ea typeface="+mn-ea"/>
              </a:rPr>
              <a:t>互联网之所以能够向用户提供许多服务，是因为互联网具有</a:t>
            </a:r>
            <a:r>
              <a:rPr lang="zh-CN" altLang="zh-CN" sz="2400" b="0" dirty="0">
                <a:solidFill>
                  <a:srgbClr val="FF0000"/>
                </a:solidFill>
                <a:ea typeface="+mn-ea"/>
              </a:rPr>
              <a:t>两个重要基本特点</a:t>
            </a:r>
            <a:r>
              <a:rPr lang="zh-CN" altLang="en-US" sz="2400" b="0" dirty="0">
                <a:solidFill>
                  <a:srgbClr val="FF0000"/>
                </a:solidFill>
                <a:ea typeface="+mn-ea"/>
              </a:rPr>
              <a:t>：</a:t>
            </a:r>
            <a:endParaRPr lang="en-US" altLang="zh-CN" sz="2400" b="0" dirty="0">
              <a:solidFill>
                <a:srgbClr val="FF0000"/>
              </a:solidFill>
              <a:ea typeface="+mn-ea"/>
            </a:endParaRPr>
          </a:p>
        </p:txBody>
      </p:sp>
      <p:sp>
        <p:nvSpPr>
          <p:cNvPr id="4" name="文本占位符 3"/>
          <p:cNvSpPr>
            <a:spLocks noGrp="1"/>
          </p:cNvSpPr>
          <p:nvPr>
            <p:ph sz="half" idx="2"/>
          </p:nvPr>
        </p:nvSpPr>
        <p:spPr>
          <a:xfrm>
            <a:off x="357158" y="2000240"/>
            <a:ext cx="4212823" cy="4165064"/>
          </a:xfrm>
          <a:ln w="12700">
            <a:solidFill>
              <a:schemeClr val="tx1"/>
            </a:solidFill>
          </a:ln>
        </p:spPr>
        <p:txBody>
          <a:bodyPr/>
          <a:lstStyle/>
          <a:p>
            <a:pPr>
              <a:lnSpc>
                <a:spcPct val="100000"/>
              </a:lnSpc>
            </a:pPr>
            <a:r>
              <a:rPr lang="zh-CN" altLang="zh-CN" sz="2400" b="0" dirty="0">
                <a:solidFill>
                  <a:srgbClr val="FF0000"/>
                </a:solidFill>
                <a:ea typeface="+mn-ea"/>
              </a:rPr>
              <a:t>连通性</a:t>
            </a:r>
            <a:r>
              <a:rPr lang="en-US" altLang="zh-CN" sz="2400" b="0" dirty="0">
                <a:solidFill>
                  <a:srgbClr val="FF0000"/>
                </a:solidFill>
                <a:ea typeface="+mn-ea"/>
              </a:rPr>
              <a:t> </a:t>
            </a:r>
            <a:r>
              <a:rPr lang="en-US" altLang="zh-CN" sz="2400" b="0" dirty="0">
                <a:ea typeface="+mn-ea"/>
              </a:rPr>
              <a:t>(connectivity)</a:t>
            </a:r>
          </a:p>
          <a:p>
            <a:pPr lvl="1">
              <a:lnSpc>
                <a:spcPct val="100000"/>
              </a:lnSpc>
            </a:pPr>
            <a:r>
              <a:rPr lang="zh-CN" altLang="en-US" sz="2300" b="0" dirty="0">
                <a:ea typeface="+mn-ea"/>
              </a:rPr>
              <a:t>使上网用户之间都可以交换信息</a:t>
            </a:r>
            <a:r>
              <a:rPr lang="en-US" altLang="zh-CN" sz="2300" b="0" dirty="0">
                <a:ea typeface="+mn-ea"/>
              </a:rPr>
              <a:t>(</a:t>
            </a:r>
            <a:r>
              <a:rPr lang="zh-CN" altLang="zh-CN" sz="2300" b="0" dirty="0">
                <a:ea typeface="+mn-ea"/>
              </a:rPr>
              <a:t>数据，以及各种音频视频</a:t>
            </a:r>
            <a:r>
              <a:rPr lang="en-US" altLang="zh-CN" sz="2300" b="0" dirty="0">
                <a:ea typeface="+mn-ea"/>
              </a:rPr>
              <a:t>)</a:t>
            </a:r>
            <a:r>
              <a:rPr lang="zh-CN" altLang="zh-CN" sz="2300" b="0" dirty="0">
                <a:ea typeface="+mn-ea"/>
              </a:rPr>
              <a:t> </a:t>
            </a:r>
            <a:r>
              <a:rPr lang="zh-CN" altLang="en-US" sz="2300" b="0" dirty="0">
                <a:ea typeface="+mn-ea"/>
              </a:rPr>
              <a:t>，好像这些用户的计算机都可以彼此</a:t>
            </a:r>
            <a:r>
              <a:rPr lang="zh-CN" altLang="en-US" sz="2300" b="0" dirty="0">
                <a:solidFill>
                  <a:srgbClr val="FF0000"/>
                </a:solidFill>
                <a:ea typeface="+mn-ea"/>
              </a:rPr>
              <a:t>直接连通</a:t>
            </a:r>
            <a:r>
              <a:rPr lang="zh-CN" altLang="en-US" sz="2300" b="0" dirty="0">
                <a:ea typeface="+mn-ea"/>
              </a:rPr>
              <a:t>一样。</a:t>
            </a:r>
            <a:endParaRPr lang="en-US" altLang="zh-CN" sz="2300" b="0" dirty="0">
              <a:ea typeface="+mn-ea"/>
            </a:endParaRPr>
          </a:p>
          <a:p>
            <a:pPr lvl="1">
              <a:lnSpc>
                <a:spcPct val="100000"/>
              </a:lnSpc>
            </a:pPr>
            <a:endParaRPr lang="en-US" altLang="zh-CN" sz="2300" b="0" dirty="0">
              <a:solidFill>
                <a:srgbClr val="FF0000"/>
              </a:solidFill>
              <a:ea typeface="+mn-ea"/>
            </a:endParaRPr>
          </a:p>
          <a:p>
            <a:pPr lvl="1">
              <a:lnSpc>
                <a:spcPct val="100000"/>
              </a:lnSpc>
            </a:pPr>
            <a:r>
              <a:rPr lang="zh-CN" altLang="zh-CN" sz="2300" b="0" dirty="0">
                <a:solidFill>
                  <a:srgbClr val="FF0000"/>
                </a:solidFill>
                <a:ea typeface="+mn-ea"/>
              </a:rPr>
              <a:t>注意，</a:t>
            </a:r>
            <a:r>
              <a:rPr lang="zh-CN" altLang="zh-CN" sz="2300" b="0" dirty="0">
                <a:ea typeface="+mn-ea"/>
              </a:rPr>
              <a:t>互联网具有</a:t>
            </a:r>
            <a:r>
              <a:rPr lang="zh-CN" altLang="zh-CN" sz="2300" b="0" dirty="0">
                <a:solidFill>
                  <a:srgbClr val="FF0000"/>
                </a:solidFill>
                <a:ea typeface="+mn-ea"/>
              </a:rPr>
              <a:t>虚拟</a:t>
            </a:r>
            <a:r>
              <a:rPr lang="zh-CN" altLang="zh-CN" sz="2300" b="0" dirty="0">
                <a:ea typeface="+mn-ea"/>
              </a:rPr>
              <a:t>的特点</a:t>
            </a:r>
            <a:r>
              <a:rPr lang="zh-CN" altLang="en-US" sz="2300" b="0" dirty="0">
                <a:ea typeface="+mn-ea"/>
              </a:rPr>
              <a:t>，</a:t>
            </a:r>
            <a:r>
              <a:rPr lang="zh-CN" altLang="zh-CN" sz="2300" b="0" dirty="0">
                <a:ea typeface="+mn-ea"/>
              </a:rPr>
              <a:t>无法准确知道对方是谁，也无法知道</a:t>
            </a:r>
            <a:r>
              <a:rPr lang="zh-CN" altLang="en-US" sz="2300" b="0" dirty="0">
                <a:ea typeface="+mn-ea"/>
              </a:rPr>
              <a:t>对方</a:t>
            </a:r>
            <a:r>
              <a:rPr lang="zh-CN" altLang="zh-CN" sz="2300" b="0" dirty="0">
                <a:ea typeface="+mn-ea"/>
              </a:rPr>
              <a:t>的</a:t>
            </a:r>
            <a:r>
              <a:rPr lang="zh-CN" altLang="en-US" sz="2300" b="0" dirty="0">
                <a:ea typeface="+mn-ea"/>
              </a:rPr>
              <a:t>位置。</a:t>
            </a:r>
            <a:endParaRPr lang="en-US" altLang="zh-CN" sz="2300" b="0" dirty="0">
              <a:solidFill>
                <a:srgbClr val="FF0000"/>
              </a:solidFill>
              <a:ea typeface="+mn-ea"/>
            </a:endParaRPr>
          </a:p>
        </p:txBody>
      </p:sp>
      <p:sp>
        <p:nvSpPr>
          <p:cNvPr id="15" name="内容占位符 14"/>
          <p:cNvSpPr>
            <a:spLocks noGrp="1"/>
          </p:cNvSpPr>
          <p:nvPr>
            <p:ph sz="quarter" idx="4"/>
          </p:nvPr>
        </p:nvSpPr>
        <p:spPr>
          <a:xfrm>
            <a:off x="4711739" y="2000240"/>
            <a:ext cx="4114273" cy="4165064"/>
          </a:xfrm>
          <a:ln w="12700">
            <a:solidFill>
              <a:schemeClr val="tx1"/>
            </a:solidFill>
          </a:ln>
        </p:spPr>
        <p:txBody>
          <a:bodyPr/>
          <a:lstStyle/>
          <a:p>
            <a:pPr>
              <a:lnSpc>
                <a:spcPct val="100000"/>
              </a:lnSpc>
            </a:pPr>
            <a:r>
              <a:rPr lang="zh-CN" altLang="zh-CN" sz="2400" b="0" dirty="0">
                <a:solidFill>
                  <a:srgbClr val="FF0000"/>
                </a:solidFill>
                <a:ea typeface="+mn-ea"/>
              </a:rPr>
              <a:t>共享</a:t>
            </a:r>
            <a:r>
              <a:rPr lang="en-US" altLang="zh-CN" sz="2400" b="0" dirty="0">
                <a:solidFill>
                  <a:srgbClr val="FF0000"/>
                </a:solidFill>
                <a:ea typeface="+mn-ea"/>
              </a:rPr>
              <a:t> </a:t>
            </a:r>
            <a:r>
              <a:rPr lang="en-US" altLang="zh-CN" sz="2400" b="0" dirty="0" smtClean="0">
                <a:ea typeface="+mn-ea"/>
              </a:rPr>
              <a:t>(sharing)</a:t>
            </a:r>
            <a:endParaRPr lang="en-US" altLang="zh-CN" sz="2400" b="0" dirty="0">
              <a:ea typeface="+mn-ea"/>
            </a:endParaRPr>
          </a:p>
          <a:p>
            <a:pPr lvl="1">
              <a:lnSpc>
                <a:spcPct val="100000"/>
              </a:lnSpc>
            </a:pPr>
            <a:r>
              <a:rPr lang="zh-CN" altLang="zh-CN" sz="2300" b="0" dirty="0">
                <a:ea typeface="+mn-ea"/>
              </a:rPr>
              <a:t>指资源共享。</a:t>
            </a:r>
            <a:endParaRPr lang="en-US" altLang="zh-CN" sz="2300" b="0" dirty="0">
              <a:ea typeface="+mn-ea"/>
            </a:endParaRPr>
          </a:p>
          <a:p>
            <a:pPr lvl="1">
              <a:lnSpc>
                <a:spcPct val="100000"/>
              </a:lnSpc>
            </a:pPr>
            <a:r>
              <a:rPr lang="zh-CN" altLang="zh-CN" sz="2300" b="0" dirty="0">
                <a:ea typeface="+mn-ea"/>
              </a:rPr>
              <a:t>资源共享的含义是多方面的。可以是信息共享、软件共享，也可以是硬件共享</a:t>
            </a:r>
            <a:r>
              <a:rPr lang="zh-CN" altLang="en-US" sz="2300" b="0" dirty="0">
                <a:ea typeface="+mn-ea"/>
              </a:rPr>
              <a:t>。</a:t>
            </a:r>
            <a:endParaRPr lang="en-US" altLang="zh-CN" sz="2300" b="0" dirty="0">
              <a:ea typeface="+mn-ea"/>
            </a:endParaRPr>
          </a:p>
          <a:p>
            <a:pPr lvl="1">
              <a:lnSpc>
                <a:spcPct val="100000"/>
              </a:lnSpc>
            </a:pPr>
            <a:endParaRPr lang="en-US" altLang="zh-CN" sz="2300" b="0" dirty="0">
              <a:ea typeface="+mn-ea"/>
            </a:endParaRPr>
          </a:p>
          <a:p>
            <a:pPr lvl="1">
              <a:lnSpc>
                <a:spcPct val="100000"/>
              </a:lnSpc>
            </a:pPr>
            <a:r>
              <a:rPr lang="zh-CN" altLang="zh-CN" sz="2300" b="0" dirty="0">
                <a:ea typeface="+mn-ea"/>
              </a:rPr>
              <a:t>由于网络的存在，这些资源好像就在用户身边一样</a:t>
            </a:r>
            <a:r>
              <a:rPr lang="zh-CN" altLang="en-US" sz="2300" b="0" dirty="0">
                <a:ea typeface="+mn-ea"/>
              </a:rPr>
              <a:t>，</a:t>
            </a:r>
            <a:r>
              <a:rPr lang="zh-CN" altLang="zh-CN" sz="2300" b="0" dirty="0">
                <a:ea typeface="+mn-ea"/>
              </a:rPr>
              <a:t>方便使用</a:t>
            </a:r>
            <a:r>
              <a:rPr lang="zh-CN" altLang="en-US" sz="2300" b="0" dirty="0">
                <a:ea typeface="+mn-ea"/>
              </a:rPr>
              <a:t>。</a:t>
            </a:r>
          </a:p>
        </p:txBody>
      </p:sp>
    </p:spTree>
    <p:extLst>
      <p:ext uri="{BB962C8B-B14F-4D97-AF65-F5344CB8AC3E}">
        <p14:creationId xmlns:p14="http://schemas.microsoft.com/office/powerpoint/2010/main" xmlns="" val="2707943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互联网在生活中的地位</a:t>
            </a:r>
          </a:p>
        </p:txBody>
      </p:sp>
      <p:sp>
        <p:nvSpPr>
          <p:cNvPr id="3" name="内容占位符 2"/>
          <p:cNvSpPr>
            <a:spLocks noGrp="1"/>
          </p:cNvSpPr>
          <p:nvPr>
            <p:ph idx="1"/>
          </p:nvPr>
        </p:nvSpPr>
        <p:spPr/>
        <p:txBody>
          <a:bodyPr/>
          <a:lstStyle/>
          <a:p>
            <a:r>
              <a:rPr lang="zh-CN" altLang="zh-CN" dirty="0"/>
              <a:t>现在人们的生活、工作、学习和交往都已离不开互联网</a:t>
            </a:r>
            <a:r>
              <a:rPr lang="zh-CN" altLang="en-US" dirty="0"/>
              <a:t>。</a:t>
            </a:r>
            <a:endParaRPr lang="en-US" altLang="zh-CN" dirty="0"/>
          </a:p>
          <a:p>
            <a:endParaRPr lang="en-US" altLang="zh-CN" dirty="0"/>
          </a:p>
          <a:p>
            <a:r>
              <a:rPr lang="zh-CN" altLang="zh-CN" dirty="0"/>
              <a:t>互联网已经成为</a:t>
            </a:r>
            <a:r>
              <a:rPr lang="zh-CN" altLang="en-US" dirty="0"/>
              <a:t>现代</a:t>
            </a:r>
            <a:r>
              <a:rPr lang="zh-CN" altLang="zh-CN" dirty="0"/>
              <a:t>社会最为重要的基础设施。</a:t>
            </a:r>
            <a:endParaRPr lang="en-US" altLang="zh-CN" dirty="0"/>
          </a:p>
          <a:p>
            <a:endParaRPr lang="en-US" altLang="zh-CN" dirty="0"/>
          </a:p>
          <a:p>
            <a:r>
              <a:rPr lang="zh-CN" altLang="en-US" dirty="0"/>
              <a:t>同时，互联网也</a:t>
            </a:r>
            <a:r>
              <a:rPr lang="zh-CN" altLang="zh-CN" dirty="0"/>
              <a:t>使人们的</a:t>
            </a:r>
            <a:r>
              <a:rPr lang="zh-CN" altLang="en-US" dirty="0"/>
              <a:t>生活</a:t>
            </a:r>
            <a:r>
              <a:rPr lang="zh-CN" altLang="zh-CN" dirty="0"/>
              <a:t>方式</a:t>
            </a:r>
            <a:r>
              <a:rPr lang="en-US" altLang="zh-CN" dirty="0"/>
              <a:t>(life style)</a:t>
            </a:r>
            <a:r>
              <a:rPr lang="zh-CN" altLang="zh-CN" dirty="0"/>
              <a:t>发生了重大的变化</a:t>
            </a:r>
            <a:r>
              <a:rPr lang="zh-CN" altLang="en-US" dirty="0"/>
              <a:t>。</a:t>
            </a:r>
            <a:endParaRPr lang="en-US" altLang="zh-CN" dirty="0"/>
          </a:p>
          <a:p>
            <a:endParaRPr lang="en-US" altLang="zh-CN" dirty="0"/>
          </a:p>
        </p:txBody>
      </p:sp>
    </p:spTree>
    <p:extLst>
      <p:ext uri="{BB962C8B-B14F-4D97-AF65-F5344CB8AC3E}">
        <p14:creationId xmlns:p14="http://schemas.microsoft.com/office/powerpoint/2010/main" xmlns="" val="3046095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教材</a:t>
            </a:r>
          </a:p>
        </p:txBody>
      </p:sp>
      <p:pic>
        <p:nvPicPr>
          <p:cNvPr id="7" name="Picture 2" descr="http://files.jb51.net/do/uploads/litimg/170507/1G5302OD2.jpg"/>
          <p:cNvPicPr>
            <a:picLocks noChangeAspect="1" noChangeArrowheads="1"/>
          </p:cNvPicPr>
          <p:nvPr/>
        </p:nvPicPr>
        <p:blipFill>
          <a:blip r:embed="rId2"/>
          <a:srcRect/>
          <a:stretch>
            <a:fillRect/>
          </a:stretch>
        </p:blipFill>
        <p:spPr bwMode="auto">
          <a:xfrm>
            <a:off x="500034" y="1071546"/>
            <a:ext cx="4071966" cy="5052278"/>
          </a:xfrm>
          <a:prstGeom prst="rect">
            <a:avLst/>
          </a:prstGeom>
          <a:noFill/>
        </p:spPr>
      </p:pic>
      <p:pic>
        <p:nvPicPr>
          <p:cNvPr id="1495042" name="Picture 2" descr="https://images-cn.ssl-images-amazon.com/images/I/51NEOmV7XYL._SX373_BO1,204,203,200_.jpg"/>
          <p:cNvPicPr>
            <a:picLocks noChangeAspect="1" noChangeArrowheads="1"/>
          </p:cNvPicPr>
          <p:nvPr/>
        </p:nvPicPr>
        <p:blipFill>
          <a:blip r:embed="rId3"/>
          <a:srcRect l="4000" t="4509" r="3999" b="3807"/>
          <a:stretch>
            <a:fillRect/>
          </a:stretch>
        </p:blipFill>
        <p:spPr bwMode="auto">
          <a:xfrm>
            <a:off x="4786315" y="1071547"/>
            <a:ext cx="3857652" cy="492922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95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a:t>
            </a:r>
            <a:r>
              <a:rPr lang="en-US" altLang="zh-CN" dirty="0"/>
              <a:t>+</a:t>
            </a:r>
            <a:endParaRPr lang="zh-CN" altLang="en-US" dirty="0"/>
          </a:p>
        </p:txBody>
      </p:sp>
      <p:sp>
        <p:nvSpPr>
          <p:cNvPr id="3" name="内容占位符 2"/>
          <p:cNvSpPr>
            <a:spLocks noGrp="1"/>
          </p:cNvSpPr>
          <p:nvPr>
            <p:ph idx="1"/>
          </p:nvPr>
        </p:nvSpPr>
        <p:spPr/>
        <p:txBody>
          <a:bodyPr/>
          <a:lstStyle/>
          <a:p>
            <a:r>
              <a:rPr lang="zh-CN" altLang="en-US" dirty="0"/>
              <a:t>指</a:t>
            </a:r>
            <a:r>
              <a:rPr lang="zh-CN" altLang="zh-CN" dirty="0"/>
              <a:t>“互联网</a:t>
            </a:r>
            <a:r>
              <a:rPr lang="en-US" altLang="zh-CN" dirty="0"/>
              <a:t> + </a:t>
            </a:r>
            <a:r>
              <a:rPr lang="zh-CN" altLang="zh-CN" dirty="0"/>
              <a:t>各个传统行业”</a:t>
            </a:r>
            <a:r>
              <a:rPr lang="zh-CN" altLang="en-US" dirty="0"/>
              <a:t>。</a:t>
            </a:r>
            <a:endParaRPr lang="en-US" altLang="zh-CN" dirty="0"/>
          </a:p>
          <a:p>
            <a:endParaRPr lang="en-US" altLang="zh-CN" dirty="0"/>
          </a:p>
          <a:p>
            <a:r>
              <a:rPr lang="zh-CN" altLang="en-US" dirty="0"/>
              <a:t>利用</a:t>
            </a:r>
            <a:r>
              <a:rPr lang="zh-CN" altLang="en-US" dirty="0">
                <a:solidFill>
                  <a:srgbClr val="FF0000"/>
                </a:solidFill>
              </a:rPr>
              <a:t>信息通信技术</a:t>
            </a:r>
            <a:r>
              <a:rPr lang="zh-CN" altLang="en-US" dirty="0"/>
              <a:t>以及</a:t>
            </a:r>
            <a:r>
              <a:rPr lang="zh-CN" altLang="en-US" dirty="0">
                <a:solidFill>
                  <a:srgbClr val="FF0000"/>
                </a:solidFill>
              </a:rPr>
              <a:t>互联网平台</a:t>
            </a:r>
            <a:r>
              <a:rPr lang="zh-CN" altLang="en-US" dirty="0"/>
              <a:t>，让互联网与传统行业进行深度融合，创造新的发展生态。</a:t>
            </a:r>
            <a:endParaRPr lang="en-US" altLang="zh-CN" dirty="0"/>
          </a:p>
          <a:p>
            <a:endParaRPr lang="en-US" altLang="zh-CN" dirty="0">
              <a:solidFill>
                <a:srgbClr val="FF0000"/>
              </a:solidFill>
            </a:endParaRPr>
          </a:p>
          <a:p>
            <a:r>
              <a:rPr lang="zh-CN" altLang="zh-CN" dirty="0">
                <a:solidFill>
                  <a:srgbClr val="FF0000"/>
                </a:solidFill>
              </a:rPr>
              <a:t>特点</a:t>
            </a:r>
            <a:r>
              <a:rPr lang="zh-CN" altLang="en-US" dirty="0">
                <a:solidFill>
                  <a:srgbClr val="FF0000"/>
                </a:solidFill>
              </a:rPr>
              <a:t>：</a:t>
            </a:r>
            <a:r>
              <a:rPr lang="zh-CN" altLang="zh-CN" dirty="0"/>
              <a:t>把互联网的创新成果</a:t>
            </a:r>
            <a:r>
              <a:rPr lang="zh-CN" altLang="zh-CN" dirty="0">
                <a:solidFill>
                  <a:srgbClr val="FF0000"/>
                </a:solidFill>
              </a:rPr>
              <a:t>深度融合</a:t>
            </a:r>
            <a:r>
              <a:rPr lang="zh-CN" altLang="zh-CN" dirty="0"/>
              <a:t>于经济社会各领域之中，</a:t>
            </a:r>
            <a:r>
              <a:rPr lang="zh-CN" altLang="en-US" dirty="0"/>
              <a:t>从而</a:t>
            </a:r>
            <a:r>
              <a:rPr lang="zh-CN" altLang="zh-CN" dirty="0"/>
              <a:t>大大地提升了实体经济的创新力和生产力。</a:t>
            </a:r>
            <a:endParaRPr lang="en-US" altLang="zh-CN" dirty="0"/>
          </a:p>
          <a:p>
            <a:endParaRPr lang="en-US" altLang="zh-CN" dirty="0"/>
          </a:p>
        </p:txBody>
      </p:sp>
      <p:pic>
        <p:nvPicPr>
          <p:cNvPr id="19"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439062" y="4000504"/>
            <a:ext cx="3879892" cy="22322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31272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互联网负面影响</a:t>
            </a:r>
          </a:p>
        </p:txBody>
      </p:sp>
      <p:sp>
        <p:nvSpPr>
          <p:cNvPr id="3" name="内容占位符 2"/>
          <p:cNvSpPr>
            <a:spLocks noGrp="1"/>
          </p:cNvSpPr>
          <p:nvPr>
            <p:ph idx="1"/>
          </p:nvPr>
        </p:nvSpPr>
        <p:spPr>
          <a:xfrm>
            <a:off x="330200" y="1028700"/>
            <a:ext cx="8599518" cy="5148263"/>
          </a:xfrm>
        </p:spPr>
        <p:txBody>
          <a:bodyPr/>
          <a:lstStyle/>
          <a:p>
            <a:r>
              <a:rPr lang="zh-CN" altLang="zh-CN" dirty="0"/>
              <a:t>互联网也给人们带来了一些负面影响</a:t>
            </a:r>
            <a:r>
              <a:rPr lang="en-US" altLang="zh-CN" dirty="0"/>
              <a:t>(</a:t>
            </a:r>
            <a:r>
              <a:rPr lang="en-US" dirty="0">
                <a:solidFill>
                  <a:srgbClr val="FF0000"/>
                </a:solidFill>
              </a:rPr>
              <a:t>adverse impact</a:t>
            </a:r>
            <a:r>
              <a:rPr lang="en-US" altLang="zh-CN" dirty="0"/>
              <a:t>)</a:t>
            </a:r>
            <a:r>
              <a:rPr lang="zh-CN" altLang="en-US" dirty="0"/>
              <a:t>，例如：</a:t>
            </a:r>
            <a:endParaRPr lang="en-US" altLang="zh-CN" dirty="0"/>
          </a:p>
          <a:p>
            <a:pPr lvl="1"/>
            <a:r>
              <a:rPr lang="zh-CN" altLang="zh-CN" dirty="0"/>
              <a:t>利用互联网传播计算机病毒</a:t>
            </a:r>
            <a:endParaRPr lang="en-US" altLang="zh-CN" dirty="0"/>
          </a:p>
          <a:p>
            <a:pPr lvl="1"/>
            <a:r>
              <a:rPr lang="zh-CN" altLang="zh-CN" dirty="0"/>
              <a:t>利用互联网窃取国家机密和盗窃银行或储户的钱财</a:t>
            </a:r>
            <a:endParaRPr lang="en-US" altLang="zh-CN" dirty="0"/>
          </a:p>
          <a:p>
            <a:pPr lvl="1"/>
            <a:endParaRPr lang="en-US" altLang="zh-CN" dirty="0"/>
          </a:p>
          <a:p>
            <a:pPr lvl="1"/>
            <a:r>
              <a:rPr lang="zh-CN" altLang="zh-CN" dirty="0"/>
              <a:t>网上欺诈</a:t>
            </a:r>
            <a:endParaRPr lang="en-US" altLang="zh-CN" dirty="0"/>
          </a:p>
          <a:p>
            <a:pPr lvl="1"/>
            <a:r>
              <a:rPr lang="zh-CN" altLang="zh-CN" dirty="0"/>
              <a:t>在网上肆意散布谣言、不良信息和播放不健康的视频节目</a:t>
            </a:r>
            <a:endParaRPr lang="en-US" altLang="zh-CN" dirty="0"/>
          </a:p>
          <a:p>
            <a:pPr lvl="1"/>
            <a:r>
              <a:rPr lang="zh-CN" altLang="zh-CN" dirty="0"/>
              <a:t>青少年弃学而沉溺于网络游戏</a:t>
            </a:r>
            <a:r>
              <a:rPr lang="zh-CN" altLang="en-US" dirty="0"/>
              <a:t>等</a:t>
            </a:r>
            <a:endParaRPr lang="en-US" altLang="zh-CN" dirty="0"/>
          </a:p>
        </p:txBody>
      </p:sp>
      <p:sp>
        <p:nvSpPr>
          <p:cNvPr id="4" name="矩形 3"/>
          <p:cNvSpPr/>
          <p:nvPr/>
        </p:nvSpPr>
        <p:spPr>
          <a:xfrm>
            <a:off x="650333" y="5157193"/>
            <a:ext cx="8042740" cy="523220"/>
          </a:xfrm>
          <a:prstGeom prst="rect">
            <a:avLst/>
          </a:prstGeom>
          <a:solidFill>
            <a:schemeClr val="bg1"/>
          </a:solidFill>
        </p:spPr>
        <p:txBody>
          <a:bodyPr wrap="square">
            <a:spAutoFit/>
          </a:bodyPr>
          <a:lstStyle/>
          <a:p>
            <a:pPr algn="ctr"/>
            <a:r>
              <a:rPr lang="zh-CN" altLang="en-US" sz="2800" b="1" dirty="0">
                <a:solidFill>
                  <a:srgbClr val="0000FF"/>
                </a:solidFill>
                <a:latin typeface="+mn-lt"/>
                <a:ea typeface="黑体" pitchFamily="2" charset="-122"/>
              </a:rPr>
              <a:t>因此，必须加强</a:t>
            </a:r>
            <a:r>
              <a:rPr lang="zh-CN" altLang="zh-CN" sz="2800" b="1" dirty="0">
                <a:solidFill>
                  <a:srgbClr val="0000FF"/>
                </a:solidFill>
                <a:latin typeface="+mn-lt"/>
                <a:ea typeface="黑体" pitchFamily="2" charset="-122"/>
              </a:rPr>
              <a:t>对互联网的管理</a:t>
            </a:r>
            <a:r>
              <a:rPr lang="zh-CN" altLang="en-US" sz="2800" b="1" dirty="0">
                <a:solidFill>
                  <a:srgbClr val="0000FF"/>
                </a:solidFill>
                <a:latin typeface="+mn-lt"/>
                <a:ea typeface="黑体" pitchFamily="2" charset="-122"/>
              </a:rPr>
              <a:t>。</a:t>
            </a:r>
          </a:p>
        </p:txBody>
      </p:sp>
    </p:spTree>
    <p:extLst>
      <p:ext uri="{BB962C8B-B14F-4D97-AF65-F5344CB8AC3E}">
        <p14:creationId xmlns:p14="http://schemas.microsoft.com/office/powerpoint/2010/main" xmlns="" val="216522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4"/>
          <p:cNvSpPr>
            <a:spLocks noGrp="1" noChangeArrowheads="1"/>
          </p:cNvSpPr>
          <p:nvPr>
            <p:ph type="title" idx="4294967295"/>
          </p:nvPr>
        </p:nvSpPr>
        <p:spPr/>
        <p:txBody>
          <a:bodyPr/>
          <a:lstStyle/>
          <a:p>
            <a:r>
              <a:rPr lang="zh-CN" altLang="en-US" dirty="0"/>
              <a:t>第</a:t>
            </a:r>
            <a:r>
              <a:rPr lang="en-US" altLang="zh-CN" dirty="0"/>
              <a:t>1</a:t>
            </a:r>
            <a:r>
              <a:rPr lang="zh-CN" altLang="en-US" dirty="0"/>
              <a:t>章 概述</a:t>
            </a:r>
          </a:p>
        </p:txBody>
      </p:sp>
      <p:sp>
        <p:nvSpPr>
          <p:cNvPr id="490499" name="Rectangle 5"/>
          <p:cNvSpPr>
            <a:spLocks noGrp="1" noChangeArrowheads="1"/>
          </p:cNvSpPr>
          <p:nvPr>
            <p:ph type="body" sz="half" idx="4294967295"/>
          </p:nvPr>
        </p:nvSpPr>
        <p:spPr>
          <a:xfrm>
            <a:off x="330200" y="1028700"/>
            <a:ext cx="4398746" cy="5148263"/>
          </a:xfrm>
        </p:spPr>
        <p:txBody>
          <a:bodyPr/>
          <a:lstStyle/>
          <a:p>
            <a:pPr>
              <a:buFontTx/>
              <a:buNone/>
            </a:pPr>
            <a:r>
              <a:rPr lang="en-US" altLang="zh-CN" sz="2000" dirty="0"/>
              <a:t>1.1 </a:t>
            </a:r>
            <a:r>
              <a:rPr lang="zh-CN" altLang="en-US" sz="2000" dirty="0"/>
              <a:t>计算机网络在信息时代中的作用</a:t>
            </a:r>
          </a:p>
          <a:p>
            <a:pPr>
              <a:buFontTx/>
              <a:buNone/>
            </a:pPr>
            <a:endParaRPr lang="en-US" altLang="zh-CN" sz="2000" dirty="0"/>
          </a:p>
          <a:p>
            <a:pPr>
              <a:buFontTx/>
              <a:buNone/>
            </a:pPr>
            <a:r>
              <a:rPr lang="en-US" altLang="zh-CN" sz="2000" dirty="0"/>
              <a:t>1.2 </a:t>
            </a:r>
            <a:r>
              <a:rPr lang="zh-CN" altLang="en-US" sz="2000" dirty="0">
                <a:solidFill>
                  <a:srgbClr val="FF0000"/>
                </a:solidFill>
              </a:rPr>
              <a:t>互联网概述</a:t>
            </a:r>
          </a:p>
          <a:p>
            <a:r>
              <a:rPr lang="zh-CN" altLang="en-US" sz="2000" dirty="0"/>
              <a:t>网络的网络</a:t>
            </a:r>
          </a:p>
          <a:p>
            <a:r>
              <a:rPr lang="zh-CN" altLang="en-US" sz="2000" dirty="0"/>
              <a:t>互联网基础结构发展的三个阶段</a:t>
            </a:r>
          </a:p>
          <a:p>
            <a:r>
              <a:rPr lang="zh-CN" altLang="en-US" sz="2000" dirty="0"/>
              <a:t>互联网的标准化工作</a:t>
            </a:r>
          </a:p>
          <a:p>
            <a:pPr>
              <a:buFontTx/>
              <a:buNone/>
            </a:pPr>
            <a:endParaRPr lang="en-US" altLang="zh-CN" sz="2000" dirty="0"/>
          </a:p>
          <a:p>
            <a:pPr>
              <a:buFontTx/>
              <a:buNone/>
            </a:pPr>
            <a:r>
              <a:rPr lang="en-US" altLang="zh-CN" sz="2000" dirty="0"/>
              <a:t>1.3 </a:t>
            </a:r>
            <a:r>
              <a:rPr lang="zh-CN" altLang="en-US" sz="2000" dirty="0"/>
              <a:t>互联网的组成</a:t>
            </a:r>
          </a:p>
          <a:p>
            <a:r>
              <a:rPr lang="zh-CN" altLang="en-US" sz="2000" dirty="0"/>
              <a:t>互联网的边缘部分</a:t>
            </a:r>
          </a:p>
          <a:p>
            <a:r>
              <a:rPr lang="zh-CN" altLang="en-US" sz="2000" dirty="0"/>
              <a:t>互联网的核心部分</a:t>
            </a:r>
          </a:p>
          <a:p>
            <a:pPr>
              <a:buFontTx/>
              <a:buNone/>
            </a:pPr>
            <a:r>
              <a:rPr lang="en-US" altLang="zh-CN" sz="2000" dirty="0"/>
              <a:t>1.4 </a:t>
            </a:r>
            <a:r>
              <a:rPr lang="zh-CN" altLang="en-US" sz="2000" dirty="0"/>
              <a:t>计算机网络在我国的发展</a:t>
            </a:r>
          </a:p>
          <a:p>
            <a:pPr>
              <a:buFontTx/>
              <a:buNone/>
            </a:pPr>
            <a:endParaRPr lang="en-US" altLang="zh-CN" sz="2000" dirty="0"/>
          </a:p>
          <a:p>
            <a:pPr>
              <a:buFontTx/>
              <a:buNone/>
            </a:pPr>
            <a:r>
              <a:rPr lang="en-US" altLang="zh-CN" sz="2000" dirty="0"/>
              <a:t>1.5 </a:t>
            </a:r>
            <a:r>
              <a:rPr lang="zh-CN" altLang="en-US" sz="2000" dirty="0"/>
              <a:t>计算机网络的类别</a:t>
            </a:r>
          </a:p>
          <a:p>
            <a:pPr>
              <a:buFontTx/>
              <a:buNone/>
            </a:pPr>
            <a:endParaRPr lang="zh-CN" altLang="en-US" sz="2000" dirty="0"/>
          </a:p>
          <a:p>
            <a:endParaRPr lang="en-US" altLang="zh-CN" sz="2000" dirty="0"/>
          </a:p>
        </p:txBody>
      </p:sp>
      <p:sp>
        <p:nvSpPr>
          <p:cNvPr id="490500" name="Rectangle 6"/>
          <p:cNvSpPr>
            <a:spLocks noGrp="1" noChangeArrowheads="1"/>
          </p:cNvSpPr>
          <p:nvPr>
            <p:ph type="body" sz="half" idx="4294967295"/>
          </p:nvPr>
        </p:nvSpPr>
        <p:spPr>
          <a:xfrm>
            <a:off x="4728946" y="1039813"/>
            <a:ext cx="4165600" cy="5137150"/>
          </a:xfrm>
        </p:spPr>
        <p:txBody>
          <a:bodyPr/>
          <a:lstStyle/>
          <a:p>
            <a:pPr marL="342900" lvl="1" indent="-342900"/>
            <a:r>
              <a:rPr lang="zh-CN" altLang="en-US" sz="2000" dirty="0"/>
              <a:t>计算机网络的定义</a:t>
            </a:r>
            <a:endParaRPr lang="en-US" altLang="zh-CN" sz="2000" dirty="0"/>
          </a:p>
          <a:p>
            <a:pPr marL="342900" lvl="1" indent="-342900"/>
            <a:r>
              <a:rPr lang="zh-CN" altLang="en-US" sz="2000" dirty="0"/>
              <a:t>几种不同类别的网络</a:t>
            </a:r>
          </a:p>
          <a:p>
            <a:pPr>
              <a:buFontTx/>
              <a:buNone/>
            </a:pPr>
            <a:endParaRPr lang="en-US" altLang="zh-CN" sz="2000" dirty="0"/>
          </a:p>
          <a:p>
            <a:pPr>
              <a:buFontTx/>
              <a:buNone/>
            </a:pPr>
            <a:r>
              <a:rPr lang="en-US" altLang="zh-CN" sz="2000" dirty="0"/>
              <a:t>1.6 </a:t>
            </a:r>
            <a:r>
              <a:rPr lang="zh-CN" altLang="en-US" sz="2000" dirty="0"/>
              <a:t>计算机网络的性能</a:t>
            </a:r>
          </a:p>
          <a:p>
            <a:r>
              <a:rPr lang="zh-CN" altLang="en-US" sz="2000" dirty="0"/>
              <a:t>计算机网络的性能指标</a:t>
            </a:r>
          </a:p>
          <a:p>
            <a:r>
              <a:rPr lang="zh-CN" altLang="en-US" sz="2000" dirty="0"/>
              <a:t>计算机网络的非性能特征</a:t>
            </a:r>
          </a:p>
          <a:p>
            <a:pPr>
              <a:buFontTx/>
              <a:buNone/>
            </a:pPr>
            <a:endParaRPr lang="en-US" altLang="zh-CN" sz="2000" dirty="0"/>
          </a:p>
          <a:p>
            <a:pPr>
              <a:buFontTx/>
              <a:buNone/>
            </a:pPr>
            <a:r>
              <a:rPr lang="en-US" altLang="zh-CN" sz="2000" dirty="0"/>
              <a:t>1.7 </a:t>
            </a:r>
            <a:r>
              <a:rPr lang="zh-CN" altLang="en-US" sz="2000" dirty="0"/>
              <a:t>计算机网络的体系结构</a:t>
            </a:r>
          </a:p>
          <a:p>
            <a:r>
              <a:rPr lang="zh-CN" altLang="en-US" sz="2000" dirty="0"/>
              <a:t>计算机网络体系结构的形成</a:t>
            </a:r>
          </a:p>
          <a:p>
            <a:r>
              <a:rPr lang="zh-CN" altLang="en-US" sz="2000" dirty="0"/>
              <a:t>协议与划分层次</a:t>
            </a:r>
          </a:p>
          <a:p>
            <a:r>
              <a:rPr lang="zh-CN" altLang="en-US" sz="2000" dirty="0"/>
              <a:t>具有五层协议的体系结构</a:t>
            </a:r>
          </a:p>
          <a:p>
            <a:r>
              <a:rPr lang="zh-CN" altLang="en-US" sz="2000" dirty="0"/>
              <a:t>实体、协议、服务和服务访问点</a:t>
            </a:r>
          </a:p>
          <a:p>
            <a:r>
              <a:rPr lang="en-US" altLang="zh-CN" sz="2000" dirty="0"/>
              <a:t>TCP/IP </a:t>
            </a:r>
            <a:r>
              <a:rPr lang="zh-CN" altLang="en-US" sz="2000" dirty="0"/>
              <a:t>的体系结构</a:t>
            </a:r>
          </a:p>
          <a:p>
            <a:pPr>
              <a:buFontTx/>
              <a:buNone/>
            </a:pPr>
            <a:endParaRPr lang="zh-CN" altLang="en-US" sz="2000" dirty="0"/>
          </a:p>
          <a:p>
            <a:endParaRPr lang="en-US" altLang="zh-CN" sz="2000" dirty="0"/>
          </a:p>
        </p:txBody>
      </p:sp>
    </p:spTree>
    <p:extLst>
      <p:ext uri="{BB962C8B-B14F-4D97-AF65-F5344CB8AC3E}">
        <p14:creationId xmlns:p14="http://schemas.microsoft.com/office/powerpoint/2010/main" xmlns="" val="27095230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2"/>
          <p:cNvSpPr>
            <a:spLocks noGrp="1" noChangeArrowheads="1"/>
          </p:cNvSpPr>
          <p:nvPr>
            <p:ph type="title" idx="4294967295"/>
          </p:nvPr>
        </p:nvSpPr>
        <p:spPr/>
        <p:txBody>
          <a:bodyPr/>
          <a:lstStyle/>
          <a:p>
            <a:r>
              <a:rPr lang="zh-CN" altLang="en-US" dirty="0"/>
              <a:t>网络的网络</a:t>
            </a:r>
          </a:p>
        </p:txBody>
      </p:sp>
      <p:sp>
        <p:nvSpPr>
          <p:cNvPr id="500739" name="Rectangle 3"/>
          <p:cNvSpPr>
            <a:spLocks noGrp="1" noChangeArrowheads="1"/>
          </p:cNvSpPr>
          <p:nvPr>
            <p:ph type="body" idx="4294967295"/>
          </p:nvPr>
        </p:nvSpPr>
        <p:spPr>
          <a:xfrm>
            <a:off x="323850" y="1052513"/>
            <a:ext cx="8420100" cy="5111750"/>
          </a:xfrm>
        </p:spPr>
        <p:txBody>
          <a:bodyPr/>
          <a:lstStyle/>
          <a:p>
            <a:r>
              <a:rPr lang="zh-CN" altLang="en-US" dirty="0"/>
              <a:t>起源于美国的互联网</a:t>
            </a:r>
            <a:r>
              <a:rPr lang="zh-CN" altLang="zh-CN" dirty="0"/>
              <a:t>现已发展成为世界上最大的</a:t>
            </a:r>
            <a:r>
              <a:rPr lang="zh-CN" altLang="en-US" dirty="0"/>
              <a:t>、</a:t>
            </a:r>
            <a:r>
              <a:rPr lang="zh-CN" altLang="zh-CN" dirty="0"/>
              <a:t>覆盖全球的计算机网络</a:t>
            </a:r>
            <a:r>
              <a:rPr lang="zh-CN" altLang="en-US" dirty="0"/>
              <a:t>。 </a:t>
            </a:r>
          </a:p>
          <a:p>
            <a:endParaRPr lang="zh-CN" altLang="en-US" dirty="0">
              <a:solidFill>
                <a:srgbClr val="CC0000"/>
              </a:solidFill>
            </a:endParaRPr>
          </a:p>
          <a:p>
            <a:r>
              <a:rPr lang="zh-CN" altLang="en-US" dirty="0">
                <a:solidFill>
                  <a:schemeClr val="hlink"/>
                </a:solidFill>
              </a:rPr>
              <a:t>网络</a:t>
            </a:r>
            <a:r>
              <a:rPr lang="en-US" altLang="zh-CN" dirty="0"/>
              <a:t>(network)</a:t>
            </a:r>
            <a:r>
              <a:rPr lang="zh-CN" altLang="en-US" dirty="0"/>
              <a:t>由若干</a:t>
            </a:r>
            <a:r>
              <a:rPr lang="zh-CN" altLang="en-US" dirty="0">
                <a:solidFill>
                  <a:schemeClr val="hlink"/>
                </a:solidFill>
              </a:rPr>
              <a:t>结点</a:t>
            </a:r>
            <a:r>
              <a:rPr lang="en-US" altLang="zh-CN" dirty="0"/>
              <a:t>(node)</a:t>
            </a:r>
            <a:r>
              <a:rPr lang="zh-CN" altLang="en-US" dirty="0"/>
              <a:t>和连接这些结点的</a:t>
            </a:r>
            <a:r>
              <a:rPr lang="zh-CN" altLang="en-US" dirty="0">
                <a:solidFill>
                  <a:schemeClr val="hlink"/>
                </a:solidFill>
              </a:rPr>
              <a:t>链路</a:t>
            </a:r>
            <a:r>
              <a:rPr lang="en-US" altLang="zh-CN" dirty="0"/>
              <a:t>(link)</a:t>
            </a:r>
            <a:r>
              <a:rPr lang="zh-CN" altLang="en-US" dirty="0"/>
              <a:t>组成。 </a:t>
            </a:r>
          </a:p>
          <a:p>
            <a:endParaRPr lang="zh-CN" altLang="en-US" dirty="0"/>
          </a:p>
          <a:p>
            <a:r>
              <a:rPr lang="zh-CN" altLang="en-US" dirty="0"/>
              <a:t>互联网是“</a:t>
            </a:r>
            <a:r>
              <a:rPr lang="zh-CN" altLang="en-US" dirty="0">
                <a:solidFill>
                  <a:schemeClr val="hlink"/>
                </a:solidFill>
              </a:rPr>
              <a:t>网络的网络</a:t>
            </a:r>
            <a:r>
              <a:rPr lang="zh-CN" altLang="en-US" dirty="0"/>
              <a:t>”</a:t>
            </a:r>
            <a:r>
              <a:rPr lang="en-US" altLang="zh-CN" dirty="0"/>
              <a:t>(a network of networks)</a:t>
            </a:r>
            <a:r>
              <a:rPr lang="zh-CN" altLang="en-US" dirty="0"/>
              <a:t>。 </a:t>
            </a:r>
          </a:p>
          <a:p>
            <a:endParaRPr lang="zh-CN" altLang="en-US" dirty="0"/>
          </a:p>
          <a:p>
            <a:r>
              <a:rPr lang="zh-CN" altLang="en-US" dirty="0"/>
              <a:t>连接在互联网上的计算机都称为</a:t>
            </a:r>
            <a:r>
              <a:rPr lang="zh-CN" altLang="en-US" dirty="0">
                <a:solidFill>
                  <a:schemeClr val="hlink"/>
                </a:solidFill>
              </a:rPr>
              <a:t>主机 </a:t>
            </a:r>
            <a:r>
              <a:rPr lang="en-US" altLang="zh-CN" dirty="0"/>
              <a:t>(host)</a:t>
            </a:r>
            <a:r>
              <a:rPr lang="zh-CN" altLang="en-US" dirty="0"/>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网络的网络</a:t>
            </a:r>
          </a:p>
        </p:txBody>
      </p:sp>
      <p:sp>
        <p:nvSpPr>
          <p:cNvPr id="3" name="内容占位符 2"/>
          <p:cNvSpPr>
            <a:spLocks noGrp="1"/>
          </p:cNvSpPr>
          <p:nvPr>
            <p:ph idx="1"/>
          </p:nvPr>
        </p:nvSpPr>
        <p:spPr/>
        <p:txBody>
          <a:bodyPr/>
          <a:lstStyle/>
          <a:p>
            <a:r>
              <a:rPr lang="zh-CN" altLang="zh-CN" dirty="0">
                <a:solidFill>
                  <a:srgbClr val="FF0000"/>
                </a:solidFill>
              </a:rPr>
              <a:t>互联网</a:t>
            </a:r>
            <a:r>
              <a:rPr lang="en-US" altLang="zh-CN" dirty="0">
                <a:solidFill>
                  <a:srgbClr val="FF0000"/>
                </a:solidFill>
              </a:rPr>
              <a:t> </a:t>
            </a:r>
            <a:r>
              <a:rPr lang="en-US" altLang="zh-CN" dirty="0"/>
              <a:t>(Internet)</a:t>
            </a:r>
          </a:p>
          <a:p>
            <a:pPr lvl="1"/>
            <a:r>
              <a:rPr lang="zh-CN" altLang="en-US" dirty="0"/>
              <a:t>特指</a:t>
            </a:r>
            <a:r>
              <a:rPr lang="en-US" altLang="zh-CN" dirty="0"/>
              <a:t>Internet</a:t>
            </a:r>
            <a:r>
              <a:rPr lang="zh-CN" altLang="en-US" dirty="0"/>
              <a:t>，</a:t>
            </a:r>
            <a:r>
              <a:rPr lang="zh-CN" altLang="zh-CN" dirty="0"/>
              <a:t>起源于美国</a:t>
            </a:r>
            <a:r>
              <a:rPr lang="zh-CN" altLang="en-US" dirty="0"/>
              <a:t>，</a:t>
            </a:r>
            <a:r>
              <a:rPr lang="zh-CN" altLang="zh-CN" dirty="0"/>
              <a:t>现已发展成为世界上最大的</a:t>
            </a:r>
            <a:r>
              <a:rPr lang="zh-CN" altLang="en-US" dirty="0"/>
              <a:t>、</a:t>
            </a:r>
            <a:r>
              <a:rPr lang="zh-CN" altLang="zh-CN" dirty="0"/>
              <a:t>覆盖全球的计算机网络</a:t>
            </a:r>
            <a:r>
              <a:rPr lang="zh-CN" altLang="en-US" dirty="0"/>
              <a:t>。</a:t>
            </a:r>
            <a:endParaRPr lang="en-US" altLang="zh-CN" dirty="0"/>
          </a:p>
          <a:p>
            <a:endParaRPr lang="en-US" altLang="zh-CN" dirty="0">
              <a:solidFill>
                <a:srgbClr val="0000CC"/>
              </a:solidFill>
            </a:endParaRPr>
          </a:p>
          <a:p>
            <a:r>
              <a:rPr lang="zh-CN" altLang="zh-CN" dirty="0">
                <a:solidFill>
                  <a:srgbClr val="FF0000"/>
                </a:solidFill>
              </a:rPr>
              <a:t>计算机网络</a:t>
            </a:r>
            <a:r>
              <a:rPr lang="en-US" altLang="zh-CN" dirty="0">
                <a:solidFill>
                  <a:srgbClr val="FF0000"/>
                </a:solidFill>
              </a:rPr>
              <a:t> </a:t>
            </a:r>
            <a:r>
              <a:rPr lang="en-US" altLang="zh-CN" dirty="0"/>
              <a:t>(</a:t>
            </a:r>
            <a:r>
              <a:rPr lang="zh-CN" altLang="zh-CN" dirty="0"/>
              <a:t>简称为网络</a:t>
            </a:r>
            <a:r>
              <a:rPr lang="en-US" altLang="zh-CN" dirty="0"/>
              <a:t>)</a:t>
            </a:r>
          </a:p>
          <a:p>
            <a:pPr lvl="1"/>
            <a:r>
              <a:rPr lang="zh-CN" altLang="zh-CN" dirty="0"/>
              <a:t>由若干结点</a:t>
            </a:r>
            <a:r>
              <a:rPr lang="en-US" altLang="zh-CN" dirty="0"/>
              <a:t>(node)</a:t>
            </a:r>
            <a:r>
              <a:rPr lang="zh-CN" altLang="zh-CN" dirty="0"/>
              <a:t>和连接这些结点的链路</a:t>
            </a:r>
            <a:r>
              <a:rPr lang="en-US" altLang="zh-CN" dirty="0"/>
              <a:t>(link)</a:t>
            </a:r>
            <a:r>
              <a:rPr lang="zh-CN" altLang="zh-CN" dirty="0"/>
              <a:t>组成</a:t>
            </a:r>
            <a:r>
              <a:rPr lang="zh-CN" altLang="en-US" dirty="0"/>
              <a:t>。</a:t>
            </a:r>
            <a:endParaRPr lang="en-US" altLang="zh-CN" dirty="0"/>
          </a:p>
          <a:p>
            <a:endParaRPr lang="en-US" altLang="zh-CN" dirty="0">
              <a:solidFill>
                <a:srgbClr val="0000CC"/>
              </a:solidFill>
            </a:endParaRPr>
          </a:p>
          <a:p>
            <a:r>
              <a:rPr lang="zh-CN" altLang="zh-CN" dirty="0">
                <a:solidFill>
                  <a:srgbClr val="FF0000"/>
                </a:solidFill>
              </a:rPr>
              <a:t>互连网</a:t>
            </a:r>
            <a:r>
              <a:rPr lang="en-US" altLang="zh-CN" dirty="0">
                <a:solidFill>
                  <a:srgbClr val="FF0000"/>
                </a:solidFill>
              </a:rPr>
              <a:t> </a:t>
            </a:r>
            <a:r>
              <a:rPr lang="en-US" altLang="zh-CN" dirty="0"/>
              <a:t>(internetwork </a:t>
            </a:r>
            <a:r>
              <a:rPr lang="zh-CN" altLang="zh-CN" dirty="0"/>
              <a:t>或</a:t>
            </a:r>
            <a:r>
              <a:rPr lang="en-US" altLang="zh-CN" dirty="0"/>
              <a:t> internet)</a:t>
            </a:r>
          </a:p>
          <a:p>
            <a:pPr lvl="1"/>
            <a:r>
              <a:rPr lang="zh-CN" altLang="en-US" dirty="0"/>
              <a:t>可以</a:t>
            </a:r>
            <a:r>
              <a:rPr lang="zh-CN" altLang="zh-CN" dirty="0"/>
              <a:t>通过路由器</a:t>
            </a:r>
            <a:r>
              <a:rPr lang="zh-CN" altLang="en-US" dirty="0">
                <a:solidFill>
                  <a:srgbClr val="FF0000"/>
                </a:solidFill>
              </a:rPr>
              <a:t>把</a:t>
            </a:r>
            <a:r>
              <a:rPr lang="zh-CN" altLang="zh-CN" dirty="0"/>
              <a:t>网络互连起来，这就构成了一个覆盖范围更大的计算机网络</a:t>
            </a:r>
            <a:r>
              <a:rPr lang="zh-CN" altLang="en-US" dirty="0"/>
              <a:t>，称之为</a:t>
            </a:r>
            <a:r>
              <a:rPr lang="zh-CN" altLang="zh-CN" dirty="0"/>
              <a:t>互连网。</a:t>
            </a:r>
            <a:endParaRPr lang="zh-CN" altLang="en-US" dirty="0"/>
          </a:p>
          <a:p>
            <a:pPr lvl="1"/>
            <a:r>
              <a:rPr lang="zh-CN" altLang="zh-CN" dirty="0"/>
              <a:t>“网络的网络”</a:t>
            </a:r>
            <a:r>
              <a:rPr lang="en-US" altLang="zh-CN" dirty="0"/>
              <a:t>(network of networks)</a:t>
            </a:r>
            <a:r>
              <a:rPr lang="zh-CN" altLang="en-US" dirty="0"/>
              <a:t>。</a:t>
            </a:r>
            <a:endParaRPr lang="en-US" altLang="zh-CN" dirty="0"/>
          </a:p>
        </p:txBody>
      </p:sp>
    </p:spTree>
    <p:extLst>
      <p:ext uri="{BB962C8B-B14F-4D97-AF65-F5344CB8AC3E}">
        <p14:creationId xmlns:p14="http://schemas.microsoft.com/office/powerpoint/2010/main" xmlns="" val="2215480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网络的网络</a:t>
            </a:r>
          </a:p>
        </p:txBody>
      </p:sp>
      <p:grpSp>
        <p:nvGrpSpPr>
          <p:cNvPr id="3" name="组合 206"/>
          <p:cNvGrpSpPr/>
          <p:nvPr/>
        </p:nvGrpSpPr>
        <p:grpSpPr>
          <a:xfrm>
            <a:off x="510147" y="1196753"/>
            <a:ext cx="8476301" cy="4330933"/>
            <a:chOff x="552659" y="1196752"/>
            <a:chExt cx="9182660" cy="4330933"/>
          </a:xfrm>
        </p:grpSpPr>
        <p:grpSp>
          <p:nvGrpSpPr>
            <p:cNvPr id="4" name="组合 176"/>
            <p:cNvGrpSpPr/>
            <p:nvPr/>
          </p:nvGrpSpPr>
          <p:grpSpPr>
            <a:xfrm>
              <a:off x="2293827" y="1196752"/>
              <a:ext cx="3125510" cy="3565503"/>
              <a:chOff x="2504629" y="1635667"/>
              <a:chExt cx="2741613" cy="2907445"/>
            </a:xfrm>
          </p:grpSpPr>
          <p:sp>
            <p:nvSpPr>
              <p:cNvPr id="19" name="Text Box 1183"/>
              <p:cNvSpPr txBox="1">
                <a:spLocks noChangeArrowheads="1"/>
              </p:cNvSpPr>
              <p:nvPr/>
            </p:nvSpPr>
            <p:spPr bwMode="auto">
              <a:xfrm>
                <a:off x="3806379" y="4241945"/>
                <a:ext cx="431394" cy="301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Times New Roman" charset="0"/>
                    <a:ea typeface="宋体" charset="-122"/>
                  </a:rPr>
                  <a:t>(a)</a:t>
                </a:r>
              </a:p>
            </p:txBody>
          </p:sp>
          <p:grpSp>
            <p:nvGrpSpPr>
              <p:cNvPr id="5" name="Group 1282"/>
              <p:cNvGrpSpPr>
                <a:grpSpLocks/>
              </p:cNvGrpSpPr>
              <p:nvPr/>
            </p:nvGrpSpPr>
            <p:grpSpPr bwMode="auto">
              <a:xfrm>
                <a:off x="2504629" y="2111400"/>
                <a:ext cx="2741613" cy="1844675"/>
                <a:chOff x="1680" y="240"/>
                <a:chExt cx="2529" cy="1270"/>
              </a:xfrm>
            </p:grpSpPr>
            <p:sp>
              <p:nvSpPr>
                <p:cNvPr id="22" name="Oval 1283"/>
                <p:cNvSpPr>
                  <a:spLocks noChangeArrowheads="1"/>
                </p:cNvSpPr>
                <p:nvPr/>
              </p:nvSpPr>
              <p:spPr bwMode="auto">
                <a:xfrm>
                  <a:off x="2554" y="240"/>
                  <a:ext cx="1088" cy="513"/>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3" name="Oval 1284"/>
                <p:cNvSpPr>
                  <a:spLocks noChangeArrowheads="1"/>
                </p:cNvSpPr>
                <p:nvPr/>
              </p:nvSpPr>
              <p:spPr bwMode="auto">
                <a:xfrm>
                  <a:off x="1941" y="381"/>
                  <a:ext cx="827" cy="513"/>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4" name="Oval 1285"/>
                <p:cNvSpPr>
                  <a:spLocks noChangeArrowheads="1"/>
                </p:cNvSpPr>
                <p:nvPr/>
              </p:nvSpPr>
              <p:spPr bwMode="auto">
                <a:xfrm>
                  <a:off x="1680" y="702"/>
                  <a:ext cx="552" cy="411"/>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5" name="Oval 1286"/>
                <p:cNvSpPr>
                  <a:spLocks noChangeArrowheads="1"/>
                </p:cNvSpPr>
                <p:nvPr/>
              </p:nvSpPr>
              <p:spPr bwMode="auto">
                <a:xfrm>
                  <a:off x="1849" y="894"/>
                  <a:ext cx="842" cy="450"/>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6" name="Oval 1287"/>
                <p:cNvSpPr>
                  <a:spLocks noChangeArrowheads="1"/>
                </p:cNvSpPr>
                <p:nvPr/>
              </p:nvSpPr>
              <p:spPr bwMode="auto">
                <a:xfrm>
                  <a:off x="2462" y="971"/>
                  <a:ext cx="1272" cy="539"/>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7" name="Oval 1288"/>
                <p:cNvSpPr>
                  <a:spLocks noChangeArrowheads="1"/>
                </p:cNvSpPr>
                <p:nvPr/>
              </p:nvSpPr>
              <p:spPr bwMode="auto">
                <a:xfrm>
                  <a:off x="3289" y="394"/>
                  <a:ext cx="797" cy="398"/>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8" name="Oval 1289"/>
                <p:cNvSpPr>
                  <a:spLocks noChangeArrowheads="1"/>
                </p:cNvSpPr>
                <p:nvPr/>
              </p:nvSpPr>
              <p:spPr bwMode="auto">
                <a:xfrm>
                  <a:off x="3412" y="663"/>
                  <a:ext cx="797" cy="398"/>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9" name="Oval 1290"/>
                <p:cNvSpPr>
                  <a:spLocks noChangeArrowheads="1"/>
                </p:cNvSpPr>
                <p:nvPr/>
              </p:nvSpPr>
              <p:spPr bwMode="auto">
                <a:xfrm>
                  <a:off x="3335" y="753"/>
                  <a:ext cx="797" cy="668"/>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30" name="Oval 1291"/>
                <p:cNvSpPr>
                  <a:spLocks noChangeArrowheads="1"/>
                </p:cNvSpPr>
                <p:nvPr/>
              </p:nvSpPr>
              <p:spPr bwMode="auto">
                <a:xfrm>
                  <a:off x="2140" y="548"/>
                  <a:ext cx="1640" cy="667"/>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grpSp>
          <p:sp>
            <p:nvSpPr>
              <p:cNvPr id="31" name="Line 1503"/>
              <p:cNvSpPr>
                <a:spLocks noChangeShapeType="1"/>
              </p:cNvSpPr>
              <p:nvPr/>
            </p:nvSpPr>
            <p:spPr bwMode="auto">
              <a:xfrm flipH="1" flipV="1">
                <a:off x="4087367" y="2398738"/>
                <a:ext cx="727075" cy="9366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32" name="Text Box 1185"/>
              <p:cNvSpPr txBox="1">
                <a:spLocks noChangeArrowheads="1"/>
              </p:cNvSpPr>
              <p:nvPr/>
            </p:nvSpPr>
            <p:spPr bwMode="auto">
              <a:xfrm>
                <a:off x="2815953" y="1635667"/>
                <a:ext cx="2428424" cy="3764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b="1" i="0" u="none" strike="noStrike" kern="0" cap="none" spc="0" normalizeH="0" baseline="0" noProof="0" dirty="0">
                    <a:ln>
                      <a:noFill/>
                    </a:ln>
                    <a:solidFill>
                      <a:srgbClr val="000000"/>
                    </a:solidFill>
                    <a:effectLst/>
                    <a:uLnTx/>
                    <a:uFillTx/>
                    <a:latin typeface="Times New Roman" charset="0"/>
                    <a:ea typeface="宋体" charset="-122"/>
                  </a:rPr>
                  <a:t>计算机网络</a:t>
                </a:r>
                <a:r>
                  <a:rPr kumimoji="1" lang="en-US" altLang="zh-CN" b="1" i="0" u="none" strike="noStrike" kern="0" cap="none" spc="0" normalizeH="0" baseline="0" noProof="0" dirty="0">
                    <a:ln>
                      <a:noFill/>
                    </a:ln>
                    <a:solidFill>
                      <a:srgbClr val="000000"/>
                    </a:solidFill>
                    <a:effectLst/>
                    <a:uLnTx/>
                    <a:uFillTx/>
                    <a:latin typeface="Times New Roman" charset="0"/>
                    <a:ea typeface="宋体" charset="-122"/>
                  </a:rPr>
                  <a:t>(</a:t>
                </a:r>
                <a:r>
                  <a:rPr kumimoji="1" lang="zh-CN" altLang="en-US" b="1" i="0" u="none" strike="noStrike" kern="0" cap="none" spc="0" normalizeH="0" baseline="0" noProof="0" dirty="0">
                    <a:ln>
                      <a:noFill/>
                    </a:ln>
                    <a:solidFill>
                      <a:srgbClr val="000000"/>
                    </a:solidFill>
                    <a:effectLst/>
                    <a:uLnTx/>
                    <a:uFillTx/>
                    <a:latin typeface="Times New Roman" charset="0"/>
                    <a:ea typeface="宋体" charset="-122"/>
                  </a:rPr>
                  <a:t>网络</a:t>
                </a:r>
                <a:r>
                  <a:rPr kumimoji="1" lang="en-US" altLang="zh-CN" b="1" i="0" u="none" strike="noStrike" kern="0" cap="none" spc="0" normalizeH="0" baseline="0" noProof="0" dirty="0">
                    <a:ln>
                      <a:noFill/>
                    </a:ln>
                    <a:solidFill>
                      <a:srgbClr val="000000"/>
                    </a:solidFill>
                    <a:effectLst/>
                    <a:uLnTx/>
                    <a:uFillTx/>
                    <a:latin typeface="Times New Roman" charset="0"/>
                    <a:ea typeface="宋体" charset="-122"/>
                  </a:rPr>
                  <a:t>)</a:t>
                </a:r>
                <a:endParaRPr kumimoji="1" lang="zh-CN" altLang="en-US" b="1" i="0" u="none" strike="noStrike" kern="0" cap="none" spc="0" normalizeH="0" baseline="0" noProof="0" dirty="0">
                  <a:ln>
                    <a:noFill/>
                  </a:ln>
                  <a:solidFill>
                    <a:srgbClr val="000000"/>
                  </a:solidFill>
                  <a:effectLst/>
                  <a:uLnTx/>
                  <a:uFillTx/>
                  <a:latin typeface="Times New Roman" charset="0"/>
                  <a:ea typeface="宋体" charset="-122"/>
                </a:endParaRPr>
              </a:p>
            </p:txBody>
          </p:sp>
          <p:sp>
            <p:nvSpPr>
              <p:cNvPr id="119" name="Line 1209"/>
              <p:cNvSpPr>
                <a:spLocks noChangeShapeType="1"/>
              </p:cNvSpPr>
              <p:nvPr/>
            </p:nvSpPr>
            <p:spPr bwMode="auto">
              <a:xfrm flipV="1">
                <a:off x="2936429" y="2398738"/>
                <a:ext cx="935038" cy="649287"/>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20" name="Line 1204"/>
              <p:cNvSpPr>
                <a:spLocks noChangeShapeType="1"/>
              </p:cNvSpPr>
              <p:nvPr/>
            </p:nvSpPr>
            <p:spPr bwMode="auto">
              <a:xfrm flipV="1">
                <a:off x="3728592" y="2398738"/>
                <a:ext cx="215900" cy="1081087"/>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pic>
            <p:nvPicPr>
              <p:cNvPr id="121" name="Picture 1264"/>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91967" y="2903563"/>
                <a:ext cx="309562"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1" name="Picture 1516"/>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512692" y="3406800"/>
                <a:ext cx="309562"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2" name="Picture 1518"/>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736654" y="3263925"/>
                <a:ext cx="309563" cy="311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3" name="Picture 146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0640517">
                <a:off x="3742879" y="2298725"/>
                <a:ext cx="434975" cy="255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64" name="Oval 1520"/>
              <p:cNvSpPr>
                <a:spLocks noChangeArrowheads="1"/>
              </p:cNvSpPr>
              <p:nvPr/>
            </p:nvSpPr>
            <p:spPr bwMode="auto">
              <a:xfrm>
                <a:off x="4673154" y="3195663"/>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65" name="Text Box 1523"/>
              <p:cNvSpPr txBox="1">
                <a:spLocks noChangeArrowheads="1"/>
              </p:cNvSpPr>
              <p:nvPr/>
            </p:nvSpPr>
            <p:spPr bwMode="auto">
              <a:xfrm>
                <a:off x="4160393" y="2135213"/>
                <a:ext cx="617236" cy="301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a:ln>
                      <a:noFill/>
                    </a:ln>
                    <a:solidFill>
                      <a:srgbClr val="000000"/>
                    </a:solidFill>
                    <a:effectLst/>
                    <a:uLnTx/>
                    <a:uFillTx/>
                    <a:latin typeface="Times New Roman" charset="0"/>
                    <a:ea typeface="宋体" charset="-122"/>
                  </a:rPr>
                  <a:t>结点</a:t>
                </a:r>
              </a:p>
            </p:txBody>
          </p:sp>
          <p:sp>
            <p:nvSpPr>
              <p:cNvPr id="166" name="Text Box 1524"/>
              <p:cNvSpPr txBox="1">
                <a:spLocks noChangeArrowheads="1"/>
              </p:cNvSpPr>
              <p:nvPr/>
            </p:nvSpPr>
            <p:spPr bwMode="auto">
              <a:xfrm>
                <a:off x="4433443" y="2638450"/>
                <a:ext cx="617236" cy="301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a:ln>
                      <a:noFill/>
                    </a:ln>
                    <a:solidFill>
                      <a:srgbClr val="000000"/>
                    </a:solidFill>
                    <a:effectLst/>
                    <a:uLnTx/>
                    <a:uFillTx/>
                    <a:latin typeface="Times New Roman" charset="0"/>
                    <a:ea typeface="宋体" charset="-122"/>
                  </a:rPr>
                  <a:t>链路</a:t>
                </a:r>
              </a:p>
            </p:txBody>
          </p:sp>
          <p:sp>
            <p:nvSpPr>
              <p:cNvPr id="167" name="Oval 1527"/>
              <p:cNvSpPr>
                <a:spLocks noChangeArrowheads="1"/>
              </p:cNvSpPr>
              <p:nvPr/>
            </p:nvSpPr>
            <p:spPr bwMode="auto">
              <a:xfrm>
                <a:off x="3746054" y="2192363"/>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68" name="Oval 1528"/>
              <p:cNvSpPr>
                <a:spLocks noChangeArrowheads="1"/>
              </p:cNvSpPr>
              <p:nvPr/>
            </p:nvSpPr>
            <p:spPr bwMode="auto">
              <a:xfrm>
                <a:off x="2742754" y="2865463"/>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69" name="Oval 1529"/>
              <p:cNvSpPr>
                <a:spLocks noChangeArrowheads="1"/>
              </p:cNvSpPr>
              <p:nvPr/>
            </p:nvSpPr>
            <p:spPr bwMode="auto">
              <a:xfrm>
                <a:off x="3453954" y="3360763"/>
                <a:ext cx="431800" cy="431800"/>
              </a:xfrm>
              <a:prstGeom prst="ellipse">
                <a:avLst/>
              </a:prstGeom>
              <a:noFill/>
              <a:ln w="9525">
                <a:solidFill>
                  <a:srgbClr val="000000"/>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grpSp>
        <p:grpSp>
          <p:nvGrpSpPr>
            <p:cNvPr id="6" name="组合 177"/>
            <p:cNvGrpSpPr/>
            <p:nvPr/>
          </p:nvGrpSpPr>
          <p:grpSpPr>
            <a:xfrm>
              <a:off x="5655531" y="1196753"/>
              <a:ext cx="4079788" cy="3600399"/>
              <a:chOff x="5457379" y="1564229"/>
              <a:chExt cx="3578679" cy="2935901"/>
            </a:xfrm>
          </p:grpSpPr>
          <p:grpSp>
            <p:nvGrpSpPr>
              <p:cNvPr id="8" name="Group 1504"/>
              <p:cNvGrpSpPr>
                <a:grpSpLocks/>
              </p:cNvGrpSpPr>
              <p:nvPr/>
            </p:nvGrpSpPr>
            <p:grpSpPr bwMode="auto">
              <a:xfrm>
                <a:off x="5457379" y="1966938"/>
                <a:ext cx="3527425" cy="2160587"/>
                <a:chOff x="109" y="1226"/>
                <a:chExt cx="2516" cy="1675"/>
              </a:xfrm>
            </p:grpSpPr>
            <p:grpSp>
              <p:nvGrpSpPr>
                <p:cNvPr id="21" name="Group 1505"/>
                <p:cNvGrpSpPr>
                  <a:grpSpLocks/>
                </p:cNvGrpSpPr>
                <p:nvPr/>
              </p:nvGrpSpPr>
              <p:grpSpPr bwMode="auto">
                <a:xfrm>
                  <a:off x="109" y="1226"/>
                  <a:ext cx="2516" cy="1675"/>
                  <a:chOff x="109" y="1226"/>
                  <a:chExt cx="2516" cy="1675"/>
                </a:xfrm>
              </p:grpSpPr>
              <p:grpSp>
                <p:nvGrpSpPr>
                  <p:cNvPr id="46" name="Group 1506"/>
                  <p:cNvGrpSpPr>
                    <a:grpSpLocks/>
                  </p:cNvGrpSpPr>
                  <p:nvPr/>
                </p:nvGrpSpPr>
                <p:grpSpPr bwMode="auto">
                  <a:xfrm>
                    <a:off x="109" y="1226"/>
                    <a:ext cx="2516" cy="1675"/>
                    <a:chOff x="109" y="1226"/>
                    <a:chExt cx="2516" cy="1675"/>
                  </a:xfrm>
                </p:grpSpPr>
                <p:sp>
                  <p:nvSpPr>
                    <p:cNvPr id="10" name="Oval 1507"/>
                    <p:cNvSpPr>
                      <a:spLocks noChangeArrowheads="1"/>
                    </p:cNvSpPr>
                    <p:nvPr/>
                  </p:nvSpPr>
                  <p:spPr bwMode="auto">
                    <a:xfrm>
                      <a:off x="1749" y="1896"/>
                      <a:ext cx="876" cy="829"/>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 name="Oval 1508"/>
                    <p:cNvSpPr>
                      <a:spLocks noChangeArrowheads="1"/>
                    </p:cNvSpPr>
                    <p:nvPr/>
                  </p:nvSpPr>
                  <p:spPr bwMode="auto">
                    <a:xfrm>
                      <a:off x="109" y="1632"/>
                      <a:ext cx="859" cy="831"/>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2" name="Oval 1509"/>
                    <p:cNvSpPr>
                      <a:spLocks noChangeArrowheads="1"/>
                    </p:cNvSpPr>
                    <p:nvPr/>
                  </p:nvSpPr>
                  <p:spPr bwMode="auto">
                    <a:xfrm>
                      <a:off x="1612" y="1341"/>
                      <a:ext cx="874" cy="802"/>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 name="Oval 1510"/>
                    <p:cNvSpPr>
                      <a:spLocks noChangeArrowheads="1"/>
                    </p:cNvSpPr>
                    <p:nvPr/>
                  </p:nvSpPr>
                  <p:spPr bwMode="auto">
                    <a:xfrm>
                      <a:off x="1152" y="2055"/>
                      <a:ext cx="875" cy="846"/>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4" name="Oval 1511"/>
                    <p:cNvSpPr>
                      <a:spLocks noChangeArrowheads="1"/>
                    </p:cNvSpPr>
                    <p:nvPr/>
                  </p:nvSpPr>
                  <p:spPr bwMode="auto">
                    <a:xfrm>
                      <a:off x="400" y="1982"/>
                      <a:ext cx="874" cy="802"/>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5" name="Oval 1512"/>
                    <p:cNvSpPr>
                      <a:spLocks noChangeArrowheads="1"/>
                    </p:cNvSpPr>
                    <p:nvPr/>
                  </p:nvSpPr>
                  <p:spPr bwMode="auto">
                    <a:xfrm>
                      <a:off x="1075" y="1226"/>
                      <a:ext cx="859" cy="829"/>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6" name="Oval 1513"/>
                    <p:cNvSpPr>
                      <a:spLocks noChangeArrowheads="1"/>
                    </p:cNvSpPr>
                    <p:nvPr/>
                  </p:nvSpPr>
                  <p:spPr bwMode="auto">
                    <a:xfrm>
                      <a:off x="523" y="1226"/>
                      <a:ext cx="859" cy="799"/>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grpSp>
              <p:sp>
                <p:nvSpPr>
                  <p:cNvPr id="9" name="Oval 1514"/>
                  <p:cNvSpPr>
                    <a:spLocks noChangeArrowheads="1"/>
                  </p:cNvSpPr>
                  <p:nvPr/>
                </p:nvSpPr>
                <p:spPr bwMode="auto">
                  <a:xfrm>
                    <a:off x="339" y="1414"/>
                    <a:ext cx="2085" cy="1152"/>
                  </a:xfrm>
                  <a:prstGeom prst="ellipse">
                    <a:avLst/>
                  </a:prstGeom>
                  <a:solidFill>
                    <a:srgbClr val="DDDDDD"/>
                  </a:solidFill>
                  <a:ln>
                    <a:noFill/>
                  </a:ln>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grpSp>
            <p:sp>
              <p:nvSpPr>
                <p:cNvPr id="7"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grpSp>
          <p:sp>
            <p:nvSpPr>
              <p:cNvPr id="17" name="Line 1481"/>
              <p:cNvSpPr>
                <a:spLocks noChangeShapeType="1"/>
              </p:cNvSpPr>
              <p:nvPr/>
            </p:nvSpPr>
            <p:spPr bwMode="auto">
              <a:xfrm flipH="1">
                <a:off x="7184579" y="3119463"/>
                <a:ext cx="71438" cy="576262"/>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8" name="Line 1480"/>
              <p:cNvSpPr>
                <a:spLocks noChangeShapeType="1"/>
              </p:cNvSpPr>
              <p:nvPr/>
            </p:nvSpPr>
            <p:spPr bwMode="auto">
              <a:xfrm flipH="1" flipV="1">
                <a:off x="6740079" y="2824188"/>
                <a:ext cx="444500" cy="223837"/>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0" name="Text Box 1184"/>
              <p:cNvSpPr txBox="1">
                <a:spLocks noChangeArrowheads="1"/>
              </p:cNvSpPr>
              <p:nvPr/>
            </p:nvSpPr>
            <p:spPr bwMode="auto">
              <a:xfrm>
                <a:off x="7267129" y="4198963"/>
                <a:ext cx="443581" cy="301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dirty="0">
                    <a:ln>
                      <a:noFill/>
                    </a:ln>
                    <a:solidFill>
                      <a:srgbClr val="000000"/>
                    </a:solidFill>
                    <a:effectLst/>
                    <a:uLnTx/>
                    <a:uFillTx/>
                    <a:latin typeface="Times New Roman" charset="0"/>
                    <a:ea typeface="宋体" charset="-122"/>
                  </a:rPr>
                  <a:t>(b)</a:t>
                </a:r>
              </a:p>
            </p:txBody>
          </p:sp>
          <p:sp>
            <p:nvSpPr>
              <p:cNvPr id="33" name="Line 1296"/>
              <p:cNvSpPr>
                <a:spLocks noChangeShapeType="1"/>
              </p:cNvSpPr>
              <p:nvPr/>
            </p:nvSpPr>
            <p:spPr bwMode="auto">
              <a:xfrm flipH="1" flipV="1">
                <a:off x="6527354" y="3578250"/>
                <a:ext cx="1162050" cy="188913"/>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34" name="Line 1297"/>
              <p:cNvSpPr>
                <a:spLocks noChangeShapeType="1"/>
              </p:cNvSpPr>
              <p:nvPr/>
            </p:nvSpPr>
            <p:spPr bwMode="auto">
              <a:xfrm flipV="1">
                <a:off x="6752779" y="2255863"/>
                <a:ext cx="358775" cy="71437"/>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35" name="Text Box 1318"/>
              <p:cNvSpPr txBox="1">
                <a:spLocks noChangeArrowheads="1"/>
              </p:cNvSpPr>
              <p:nvPr/>
            </p:nvSpPr>
            <p:spPr bwMode="auto">
              <a:xfrm>
                <a:off x="5911578" y="1564229"/>
                <a:ext cx="2722418" cy="3764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b="1" i="0" u="none" strike="noStrike" kern="0" cap="none" spc="0" normalizeH="0" baseline="0" noProof="0" dirty="0">
                    <a:ln>
                      <a:noFill/>
                    </a:ln>
                    <a:solidFill>
                      <a:srgbClr val="000000"/>
                    </a:solidFill>
                    <a:effectLst/>
                    <a:uLnTx/>
                    <a:uFillTx/>
                    <a:latin typeface="Times New Roman" charset="0"/>
                    <a:ea typeface="宋体" charset="-122"/>
                  </a:rPr>
                  <a:t>互连网</a:t>
                </a:r>
                <a:r>
                  <a:rPr kumimoji="1" lang="en-US" altLang="zh-CN" b="1" i="0" u="none" strike="noStrike" kern="0" cap="none" spc="0" normalizeH="0" baseline="0" noProof="0" dirty="0">
                    <a:ln>
                      <a:noFill/>
                    </a:ln>
                    <a:solidFill>
                      <a:srgbClr val="000000"/>
                    </a:solidFill>
                    <a:effectLst/>
                    <a:uLnTx/>
                    <a:uFillTx/>
                    <a:latin typeface="Times New Roman" charset="0"/>
                    <a:ea typeface="宋体" charset="-122"/>
                  </a:rPr>
                  <a:t>(</a:t>
                </a:r>
                <a:r>
                  <a:rPr kumimoji="1" lang="zh-CN" altLang="en-US" b="1" i="0" u="none" strike="noStrike" kern="0" cap="none" spc="0" normalizeH="0" baseline="0" noProof="0" dirty="0">
                    <a:ln>
                      <a:noFill/>
                    </a:ln>
                    <a:solidFill>
                      <a:srgbClr val="000000"/>
                    </a:solidFill>
                    <a:effectLst/>
                    <a:uLnTx/>
                    <a:uFillTx/>
                    <a:latin typeface="Times New Roman" charset="0"/>
                    <a:ea typeface="宋体" charset="-122"/>
                  </a:rPr>
                  <a:t>网络的网络</a:t>
                </a:r>
                <a:r>
                  <a:rPr kumimoji="1" lang="en-US" altLang="zh-CN" b="1" i="0" u="none" strike="noStrike" kern="0" cap="none" spc="0" normalizeH="0" baseline="0" noProof="0" dirty="0">
                    <a:ln>
                      <a:noFill/>
                    </a:ln>
                    <a:solidFill>
                      <a:srgbClr val="000000"/>
                    </a:solidFill>
                    <a:effectLst/>
                    <a:uLnTx/>
                    <a:uFillTx/>
                    <a:latin typeface="Times New Roman" charset="0"/>
                    <a:ea typeface="宋体" charset="-122"/>
                  </a:rPr>
                  <a:t>)</a:t>
                </a:r>
                <a:endParaRPr kumimoji="1" lang="zh-CN" altLang="en-US" b="1" i="0" u="none" strike="noStrike" kern="0" cap="none" spc="0" normalizeH="0" baseline="0" noProof="0" dirty="0">
                  <a:ln>
                    <a:noFill/>
                  </a:ln>
                  <a:solidFill>
                    <a:srgbClr val="000000"/>
                  </a:solidFill>
                  <a:effectLst/>
                  <a:uLnTx/>
                  <a:uFillTx/>
                  <a:latin typeface="Times New Roman" charset="0"/>
                  <a:ea typeface="宋体" charset="-122"/>
                </a:endParaRPr>
              </a:p>
            </p:txBody>
          </p:sp>
          <p:sp>
            <p:nvSpPr>
              <p:cNvPr id="36" name="Line 1440"/>
              <p:cNvSpPr>
                <a:spLocks noChangeShapeType="1"/>
              </p:cNvSpPr>
              <p:nvPr/>
            </p:nvSpPr>
            <p:spPr bwMode="auto">
              <a:xfrm flipH="1">
                <a:off x="6105079" y="2832125"/>
                <a:ext cx="647700" cy="71438"/>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37" name="Line 1443"/>
              <p:cNvSpPr>
                <a:spLocks noChangeShapeType="1"/>
              </p:cNvSpPr>
              <p:nvPr/>
            </p:nvSpPr>
            <p:spPr bwMode="auto">
              <a:xfrm>
                <a:off x="7400479" y="2255863"/>
                <a:ext cx="431800" cy="1428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38" name="Line 1444"/>
              <p:cNvSpPr>
                <a:spLocks noChangeShapeType="1"/>
              </p:cNvSpPr>
              <p:nvPr/>
            </p:nvSpPr>
            <p:spPr bwMode="auto">
              <a:xfrm>
                <a:off x="7976742" y="2471763"/>
                <a:ext cx="647700" cy="6477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39" name="Line 1446"/>
              <p:cNvSpPr>
                <a:spLocks noChangeShapeType="1"/>
              </p:cNvSpPr>
              <p:nvPr/>
            </p:nvSpPr>
            <p:spPr bwMode="auto">
              <a:xfrm flipH="1">
                <a:off x="7832279" y="2543200"/>
                <a:ext cx="73025" cy="4318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40" name="Line 1447"/>
              <p:cNvSpPr>
                <a:spLocks noChangeShapeType="1"/>
              </p:cNvSpPr>
              <p:nvPr/>
            </p:nvSpPr>
            <p:spPr bwMode="auto">
              <a:xfrm flipV="1">
                <a:off x="6740079" y="2471763"/>
                <a:ext cx="949325" cy="338137"/>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41" name="Line 1448"/>
              <p:cNvSpPr>
                <a:spLocks noChangeShapeType="1"/>
              </p:cNvSpPr>
              <p:nvPr/>
            </p:nvSpPr>
            <p:spPr bwMode="auto">
              <a:xfrm>
                <a:off x="6536879" y="2398738"/>
                <a:ext cx="144463" cy="4318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42" name="Line 1449"/>
              <p:cNvSpPr>
                <a:spLocks noChangeShapeType="1"/>
              </p:cNvSpPr>
              <p:nvPr/>
            </p:nvSpPr>
            <p:spPr bwMode="auto">
              <a:xfrm flipV="1">
                <a:off x="7257604" y="3048025"/>
                <a:ext cx="503238" cy="1428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43" name="Line 1452"/>
              <p:cNvSpPr>
                <a:spLocks noChangeShapeType="1"/>
              </p:cNvSpPr>
              <p:nvPr/>
            </p:nvSpPr>
            <p:spPr bwMode="auto">
              <a:xfrm>
                <a:off x="7905304" y="3048025"/>
                <a:ext cx="647700" cy="71438"/>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44" name="Line 1453"/>
              <p:cNvSpPr>
                <a:spLocks noChangeShapeType="1"/>
              </p:cNvSpPr>
              <p:nvPr/>
            </p:nvSpPr>
            <p:spPr bwMode="auto">
              <a:xfrm flipH="1">
                <a:off x="6446392" y="2940075"/>
                <a:ext cx="215900" cy="503238"/>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45" name="Line 1456"/>
              <p:cNvSpPr>
                <a:spLocks noChangeShapeType="1"/>
              </p:cNvSpPr>
              <p:nvPr/>
            </p:nvSpPr>
            <p:spPr bwMode="auto">
              <a:xfrm>
                <a:off x="7832279" y="3119463"/>
                <a:ext cx="0" cy="503237"/>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grpSp>
            <p:nvGrpSpPr>
              <p:cNvPr id="58" name="Group 1320"/>
              <p:cNvGrpSpPr>
                <a:grpSpLocks/>
              </p:cNvGrpSpPr>
              <p:nvPr/>
            </p:nvGrpSpPr>
            <p:grpSpPr bwMode="auto">
              <a:xfrm>
                <a:off x="6176517" y="2182838"/>
                <a:ext cx="647700" cy="360362"/>
                <a:chOff x="2949" y="196"/>
                <a:chExt cx="941" cy="598"/>
              </a:xfrm>
            </p:grpSpPr>
            <p:sp>
              <p:nvSpPr>
                <p:cNvPr id="47" name="Oval 1321"/>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48" name="Oval 1322"/>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49" name="Oval 1323"/>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0" name="Oval 1324"/>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1" name="Oval 1325"/>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2" name="Oval 1326"/>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3" name="Oval 1327"/>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4" name="Oval 1328"/>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5"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6"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7"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grpSp>
          <p:grpSp>
            <p:nvGrpSpPr>
              <p:cNvPr id="70" name="Group 1344"/>
              <p:cNvGrpSpPr>
                <a:grpSpLocks/>
              </p:cNvGrpSpPr>
              <p:nvPr/>
            </p:nvGrpSpPr>
            <p:grpSpPr bwMode="auto">
              <a:xfrm>
                <a:off x="7616379" y="2182838"/>
                <a:ext cx="647700" cy="503237"/>
                <a:chOff x="2949" y="196"/>
                <a:chExt cx="941" cy="598"/>
              </a:xfrm>
            </p:grpSpPr>
            <p:sp>
              <p:nvSpPr>
                <p:cNvPr id="59" name="Oval 1345"/>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0" name="Oval 1346"/>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1" name="Oval 1347"/>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2" name="Oval 1348"/>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3" name="Oval 1349"/>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4" name="Oval 1350"/>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5" name="Oval 1351"/>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6" name="Oval 1352"/>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7"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8"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9"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grpSp>
          <p:grpSp>
            <p:nvGrpSpPr>
              <p:cNvPr id="82" name="Group 1356"/>
              <p:cNvGrpSpPr>
                <a:grpSpLocks/>
              </p:cNvGrpSpPr>
              <p:nvPr/>
            </p:nvGrpSpPr>
            <p:grpSpPr bwMode="auto">
              <a:xfrm rot="-1072061">
                <a:off x="5562154" y="2732113"/>
                <a:ext cx="673100" cy="430212"/>
                <a:chOff x="2949" y="196"/>
                <a:chExt cx="941" cy="598"/>
              </a:xfrm>
            </p:grpSpPr>
            <p:sp>
              <p:nvSpPr>
                <p:cNvPr id="71" name="Oval 1357"/>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2" name="Oval 1358"/>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3" name="Oval 1359"/>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4" name="Oval 1360"/>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5" name="Oval 1361"/>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6" name="Oval 1362"/>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7" name="Oval 1363"/>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8" name="Oval 1364"/>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9"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0"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1"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grpSp>
          <p:grpSp>
            <p:nvGrpSpPr>
              <p:cNvPr id="95" name="Group 1428"/>
              <p:cNvGrpSpPr>
                <a:grpSpLocks/>
              </p:cNvGrpSpPr>
              <p:nvPr/>
            </p:nvGrpSpPr>
            <p:grpSpPr bwMode="auto">
              <a:xfrm rot="-854928">
                <a:off x="6014592" y="3344888"/>
                <a:ext cx="574675" cy="503237"/>
                <a:chOff x="2949" y="196"/>
                <a:chExt cx="941" cy="598"/>
              </a:xfrm>
            </p:grpSpPr>
            <p:sp>
              <p:nvSpPr>
                <p:cNvPr id="83" name="Oval 1429"/>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4" name="Oval 1430"/>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5" name="Oval 1431"/>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6" name="Oval 1432"/>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7" name="Oval 1433"/>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8" name="Oval 1434"/>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9" name="Oval 1435"/>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0" name="Oval 1436"/>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1"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2"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3"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grpSp>
          <p:sp>
            <p:nvSpPr>
              <p:cNvPr id="94" name="Line 1445"/>
              <p:cNvSpPr>
                <a:spLocks noChangeShapeType="1"/>
              </p:cNvSpPr>
              <p:nvPr/>
            </p:nvSpPr>
            <p:spPr bwMode="auto">
              <a:xfrm flipH="1">
                <a:off x="7905304" y="3190900"/>
                <a:ext cx="719138" cy="5048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grpSp>
            <p:nvGrpSpPr>
              <p:cNvPr id="107" name="Group 1404"/>
              <p:cNvGrpSpPr>
                <a:grpSpLocks/>
              </p:cNvGrpSpPr>
              <p:nvPr/>
            </p:nvGrpSpPr>
            <p:grpSpPr bwMode="auto">
              <a:xfrm rot="-666782">
                <a:off x="7621142" y="3468713"/>
                <a:ext cx="536575" cy="427037"/>
                <a:chOff x="2949" y="196"/>
                <a:chExt cx="941" cy="598"/>
              </a:xfrm>
            </p:grpSpPr>
            <p:sp>
              <p:nvSpPr>
                <p:cNvPr id="96" name="Oval 1405"/>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7" name="Oval 1406"/>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8" name="Oval 1407"/>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9" name="Oval 1408"/>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0" name="Oval 1409"/>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1" name="Oval 1410"/>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2" name="Oval 1411"/>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3" name="Oval 1412"/>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4"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5"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6"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grpSp>
          <p:grpSp>
            <p:nvGrpSpPr>
              <p:cNvPr id="122" name="Group 1416"/>
              <p:cNvGrpSpPr>
                <a:grpSpLocks/>
              </p:cNvGrpSpPr>
              <p:nvPr/>
            </p:nvGrpSpPr>
            <p:grpSpPr bwMode="auto">
              <a:xfrm rot="282232">
                <a:off x="8408542" y="2979763"/>
                <a:ext cx="565150" cy="360362"/>
                <a:chOff x="2949" y="196"/>
                <a:chExt cx="941" cy="598"/>
              </a:xfrm>
            </p:grpSpPr>
            <p:sp>
              <p:nvSpPr>
                <p:cNvPr id="108" name="Oval 1417"/>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9" name="Oval 1418"/>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0" name="Oval 1419"/>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1" name="Oval 1420"/>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2" name="Oval 1421"/>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3" name="Oval 1422"/>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4" name="Oval 1423"/>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5" name="Oval 1424"/>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6"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7"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8"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grpSp>
          <p:pic>
            <p:nvPicPr>
              <p:cNvPr id="123" name="Picture 1462"/>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465442" y="2711475"/>
                <a:ext cx="41910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pic>
            <p:nvPicPr>
              <p:cNvPr id="124" name="Picture 1463"/>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968679" y="3622700"/>
                <a:ext cx="41910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pic>
            <p:nvPicPr>
              <p:cNvPr id="125" name="Picture 1464"/>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616379" y="2903563"/>
                <a:ext cx="41910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pic>
            <p:nvPicPr>
              <p:cNvPr id="126" name="Picture 146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121204" y="2687663"/>
                <a:ext cx="41910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pic>
            <p:nvPicPr>
              <p:cNvPr id="127" name="Picture 1466"/>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040117" y="2111400"/>
                <a:ext cx="41910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pic>
            <p:nvPicPr>
              <p:cNvPr id="128" name="Picture 1467"/>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116442" y="3302025"/>
                <a:ext cx="419100" cy="263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grpSp>
            <p:nvGrpSpPr>
              <p:cNvPr id="129" name="Group 1468"/>
              <p:cNvGrpSpPr>
                <a:grpSpLocks/>
              </p:cNvGrpSpPr>
              <p:nvPr/>
            </p:nvGrpSpPr>
            <p:grpSpPr bwMode="auto">
              <a:xfrm rot="-666782">
                <a:off x="6938517" y="2909913"/>
                <a:ext cx="636587" cy="492125"/>
                <a:chOff x="2949" y="196"/>
                <a:chExt cx="941" cy="598"/>
              </a:xfrm>
            </p:grpSpPr>
            <p:sp>
              <p:nvSpPr>
                <p:cNvPr id="130" name="Oval 1469"/>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1" name="Oval 1470"/>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2" name="Oval 1471"/>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3" name="Oval 1472"/>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4" name="Oval 1473"/>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5" name="Oval 1474"/>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6" name="Oval 1475"/>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7" name="Oval 1476"/>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8"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9"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40"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grpSp>
          <p:sp>
            <p:nvSpPr>
              <p:cNvPr id="170" name="Text Box 1524"/>
              <p:cNvSpPr txBox="1">
                <a:spLocks noChangeArrowheads="1"/>
              </p:cNvSpPr>
              <p:nvPr/>
            </p:nvSpPr>
            <p:spPr bwMode="auto">
              <a:xfrm>
                <a:off x="6966063" y="3024602"/>
                <a:ext cx="617236" cy="301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rgbClr val="000000"/>
                    </a:solidFill>
                    <a:effectLst/>
                    <a:uLnTx/>
                    <a:uFillTx/>
                    <a:latin typeface="Times New Roman" charset="0"/>
                    <a:ea typeface="宋体" charset="-122"/>
                  </a:rPr>
                  <a:t>网络</a:t>
                </a:r>
              </a:p>
            </p:txBody>
          </p:sp>
          <p:sp>
            <p:nvSpPr>
              <p:cNvPr id="171" name="Text Box 1524"/>
              <p:cNvSpPr txBox="1">
                <a:spLocks noChangeArrowheads="1"/>
              </p:cNvSpPr>
              <p:nvPr/>
            </p:nvSpPr>
            <p:spPr bwMode="auto">
              <a:xfrm>
                <a:off x="8418822" y="3000902"/>
                <a:ext cx="617236" cy="301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rgbClr val="000000"/>
                    </a:solidFill>
                    <a:effectLst/>
                    <a:uLnTx/>
                    <a:uFillTx/>
                    <a:latin typeface="Times New Roman" charset="0"/>
                    <a:ea typeface="宋体" charset="-122"/>
                  </a:rPr>
                  <a:t>网络</a:t>
                </a:r>
              </a:p>
            </p:txBody>
          </p:sp>
          <p:sp>
            <p:nvSpPr>
              <p:cNvPr id="172" name="Text Box 1524"/>
              <p:cNvSpPr txBox="1">
                <a:spLocks noChangeArrowheads="1"/>
              </p:cNvSpPr>
              <p:nvPr/>
            </p:nvSpPr>
            <p:spPr bwMode="auto">
              <a:xfrm>
                <a:off x="6045510" y="3435628"/>
                <a:ext cx="617236" cy="301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rgbClr val="000000"/>
                    </a:solidFill>
                    <a:effectLst/>
                    <a:uLnTx/>
                    <a:uFillTx/>
                    <a:latin typeface="Times New Roman" charset="0"/>
                    <a:ea typeface="宋体" charset="-122"/>
                  </a:rPr>
                  <a:t>网络</a:t>
                </a:r>
              </a:p>
            </p:txBody>
          </p:sp>
          <p:sp>
            <p:nvSpPr>
              <p:cNvPr id="173" name="Text Box 1524"/>
              <p:cNvSpPr txBox="1">
                <a:spLocks noChangeArrowheads="1"/>
              </p:cNvSpPr>
              <p:nvPr/>
            </p:nvSpPr>
            <p:spPr bwMode="auto">
              <a:xfrm>
                <a:off x="7675872" y="2253045"/>
                <a:ext cx="617236" cy="301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a:ln>
                      <a:noFill/>
                    </a:ln>
                    <a:solidFill>
                      <a:srgbClr val="000000"/>
                    </a:solidFill>
                    <a:effectLst/>
                    <a:uLnTx/>
                    <a:uFillTx/>
                    <a:latin typeface="Times New Roman" charset="0"/>
                    <a:ea typeface="宋体" charset="-122"/>
                  </a:rPr>
                  <a:t>网络</a:t>
                </a:r>
              </a:p>
            </p:txBody>
          </p:sp>
          <p:sp>
            <p:nvSpPr>
              <p:cNvPr id="174" name="Text Box 1524"/>
              <p:cNvSpPr txBox="1">
                <a:spLocks noChangeArrowheads="1"/>
              </p:cNvSpPr>
              <p:nvPr/>
            </p:nvSpPr>
            <p:spPr bwMode="auto">
              <a:xfrm>
                <a:off x="5631172" y="2809511"/>
                <a:ext cx="617236" cy="301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a:ln>
                      <a:noFill/>
                    </a:ln>
                    <a:solidFill>
                      <a:srgbClr val="000000"/>
                    </a:solidFill>
                    <a:effectLst/>
                    <a:uLnTx/>
                    <a:uFillTx/>
                    <a:latin typeface="Times New Roman" charset="0"/>
                    <a:ea typeface="宋体" charset="-122"/>
                  </a:rPr>
                  <a:t>网络</a:t>
                </a:r>
              </a:p>
            </p:txBody>
          </p:sp>
          <p:sp>
            <p:nvSpPr>
              <p:cNvPr id="175" name="Text Box 1524"/>
              <p:cNvSpPr txBox="1">
                <a:spLocks noChangeArrowheads="1"/>
              </p:cNvSpPr>
              <p:nvPr/>
            </p:nvSpPr>
            <p:spPr bwMode="auto">
              <a:xfrm>
                <a:off x="6208101" y="2202550"/>
                <a:ext cx="617236" cy="301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rgbClr val="000000"/>
                    </a:solidFill>
                    <a:effectLst/>
                    <a:uLnTx/>
                    <a:uFillTx/>
                    <a:latin typeface="Times New Roman" charset="0"/>
                    <a:ea typeface="宋体" charset="-122"/>
                  </a:rPr>
                  <a:t>网络</a:t>
                </a:r>
              </a:p>
            </p:txBody>
          </p:sp>
          <p:sp>
            <p:nvSpPr>
              <p:cNvPr id="176" name="Text Box 1524"/>
              <p:cNvSpPr txBox="1">
                <a:spLocks noChangeArrowheads="1"/>
              </p:cNvSpPr>
              <p:nvPr/>
            </p:nvSpPr>
            <p:spPr bwMode="auto">
              <a:xfrm>
                <a:off x="7629835" y="3527809"/>
                <a:ext cx="617236" cy="3011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a:ln>
                      <a:noFill/>
                    </a:ln>
                    <a:solidFill>
                      <a:srgbClr val="000000"/>
                    </a:solidFill>
                    <a:effectLst/>
                    <a:uLnTx/>
                    <a:uFillTx/>
                    <a:latin typeface="Times New Roman" charset="0"/>
                    <a:ea typeface="宋体" charset="-122"/>
                  </a:rPr>
                  <a:t>网络</a:t>
                </a:r>
              </a:p>
            </p:txBody>
          </p:sp>
        </p:grpSp>
        <p:sp>
          <p:nvSpPr>
            <p:cNvPr id="179" name="矩形 178"/>
            <p:cNvSpPr/>
            <p:nvPr/>
          </p:nvSpPr>
          <p:spPr>
            <a:xfrm>
              <a:off x="552659" y="5066020"/>
              <a:ext cx="9143458" cy="461665"/>
            </a:xfrm>
            <a:prstGeom prst="rect">
              <a:avLst/>
            </a:prstGeom>
          </p:spPr>
          <p:txBody>
            <a:bodyPr wrap="square">
              <a:spAutoFit/>
            </a:bodyPr>
            <a:lstStyle/>
            <a:p>
              <a:pPr algn="ctr"/>
              <a:r>
                <a:rPr lang="en-US" altLang="zh-CN" sz="2400" b="1" dirty="0">
                  <a:latin typeface="+mn-lt"/>
                  <a:ea typeface="黑体" pitchFamily="2" charset="-122"/>
                </a:rPr>
                <a:t>  </a:t>
              </a:r>
              <a:r>
                <a:rPr lang="zh-CN" altLang="zh-CN" sz="2400" dirty="0">
                  <a:latin typeface="+mn-lt"/>
                  <a:ea typeface="黑体" pitchFamily="2" charset="-122"/>
                </a:rPr>
                <a:t>简单的网络</a:t>
              </a:r>
              <a:r>
                <a:rPr lang="en-US" altLang="zh-CN" sz="2400" dirty="0">
                  <a:latin typeface="+mn-lt"/>
                  <a:ea typeface="黑体" pitchFamily="2" charset="-122"/>
                </a:rPr>
                <a:t> (a) </a:t>
              </a:r>
              <a:r>
                <a:rPr lang="zh-CN" altLang="zh-CN" sz="2400" dirty="0">
                  <a:latin typeface="+mn-lt"/>
                  <a:ea typeface="黑体" pitchFamily="2" charset="-122"/>
                </a:rPr>
                <a:t>和</a:t>
              </a:r>
              <a:r>
                <a:rPr lang="en-US" altLang="zh-CN" sz="2400" dirty="0">
                  <a:latin typeface="+mn-lt"/>
                  <a:ea typeface="黑体" pitchFamily="2" charset="-122"/>
                </a:rPr>
                <a:t> </a:t>
              </a:r>
              <a:r>
                <a:rPr lang="zh-CN" altLang="zh-CN" sz="2400" dirty="0">
                  <a:latin typeface="+mn-lt"/>
                  <a:ea typeface="黑体" pitchFamily="2" charset="-122"/>
                </a:rPr>
                <a:t>由网络构成的互连网</a:t>
              </a:r>
              <a:r>
                <a:rPr lang="en-US" altLang="zh-CN" sz="2400" dirty="0">
                  <a:latin typeface="+mn-lt"/>
                  <a:ea typeface="黑体" pitchFamily="2" charset="-122"/>
                </a:rPr>
                <a:t> (b)</a:t>
              </a:r>
              <a:endParaRPr lang="zh-CN" altLang="en-US" sz="2400" dirty="0">
                <a:latin typeface="+mn-lt"/>
                <a:ea typeface="黑体" pitchFamily="2" charset="-122"/>
              </a:endParaRPr>
            </a:p>
          </p:txBody>
        </p:sp>
        <p:grpSp>
          <p:nvGrpSpPr>
            <p:cNvPr id="141" name="组合 204"/>
            <p:cNvGrpSpPr/>
            <p:nvPr/>
          </p:nvGrpSpPr>
          <p:grpSpPr>
            <a:xfrm>
              <a:off x="560512" y="1798370"/>
              <a:ext cx="1436144" cy="2278702"/>
              <a:chOff x="609451" y="1582346"/>
              <a:chExt cx="1436144" cy="2278702"/>
            </a:xfrm>
          </p:grpSpPr>
          <p:sp>
            <p:nvSpPr>
              <p:cNvPr id="183" name="Text Box 1271"/>
              <p:cNvSpPr txBox="1">
                <a:spLocks noChangeArrowheads="1"/>
              </p:cNvSpPr>
              <p:nvPr/>
            </p:nvSpPr>
            <p:spPr bwMode="auto">
              <a:xfrm>
                <a:off x="1113507" y="3380505"/>
                <a:ext cx="64809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zh-CN" altLang="en-US" sz="1600" b="1"/>
                  <a:t>网络</a:t>
                </a:r>
              </a:p>
            </p:txBody>
          </p:sp>
          <p:sp>
            <p:nvSpPr>
              <p:cNvPr id="184" name="Text Box 1482"/>
              <p:cNvSpPr txBox="1">
                <a:spLocks noChangeArrowheads="1"/>
              </p:cNvSpPr>
              <p:nvPr/>
            </p:nvSpPr>
            <p:spPr bwMode="auto">
              <a:xfrm>
                <a:off x="1021269" y="1724374"/>
                <a:ext cx="64462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zh-CN" altLang="en-US" sz="1600" dirty="0"/>
                  <a:t>图例</a:t>
                </a:r>
              </a:p>
            </p:txBody>
          </p:sp>
          <p:pic>
            <p:nvPicPr>
              <p:cNvPr id="185" name="Picture 1483"/>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22340" y="2161239"/>
                <a:ext cx="214052" cy="2953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6" name="Text Box 1484"/>
              <p:cNvSpPr txBox="1">
                <a:spLocks noChangeArrowheads="1"/>
              </p:cNvSpPr>
              <p:nvPr/>
            </p:nvSpPr>
            <p:spPr bwMode="auto">
              <a:xfrm>
                <a:off x="1113507" y="2161239"/>
                <a:ext cx="87211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zh-CN" altLang="en-US" sz="1600" b="1" dirty="0"/>
                  <a:t>计算机</a:t>
                </a:r>
              </a:p>
            </p:txBody>
          </p:sp>
          <p:pic>
            <p:nvPicPr>
              <p:cNvPr id="187" name="Picture 148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20640517">
                <a:off x="718804" y="2599627"/>
                <a:ext cx="422288" cy="3257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88" name="Text Box 1486"/>
              <p:cNvSpPr txBox="1">
                <a:spLocks noChangeArrowheads="1"/>
              </p:cNvSpPr>
              <p:nvPr/>
            </p:nvSpPr>
            <p:spPr bwMode="auto">
              <a:xfrm>
                <a:off x="1113507" y="2567662"/>
                <a:ext cx="87211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zh-CN" altLang="en-US" sz="1600" b="1"/>
                  <a:t>集线器</a:t>
                </a:r>
              </a:p>
            </p:txBody>
          </p:sp>
          <p:pic>
            <p:nvPicPr>
              <p:cNvPr id="189" name="Picture 1487"/>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93257" y="3036493"/>
                <a:ext cx="253605" cy="184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sp>
            <p:nvSpPr>
              <p:cNvPr id="190" name="Text Box 1488"/>
              <p:cNvSpPr txBox="1">
                <a:spLocks noChangeArrowheads="1"/>
              </p:cNvSpPr>
              <p:nvPr/>
            </p:nvSpPr>
            <p:spPr bwMode="auto">
              <a:xfrm>
                <a:off x="1113507" y="2974083"/>
                <a:ext cx="87211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eaLnBrk="1" hangingPunct="1"/>
                <a:r>
                  <a:rPr lang="zh-CN" altLang="en-US" sz="1600" b="1"/>
                  <a:t>路由器</a:t>
                </a:r>
              </a:p>
            </p:txBody>
          </p:sp>
          <p:grpSp>
            <p:nvGrpSpPr>
              <p:cNvPr id="142" name="Group 1489"/>
              <p:cNvGrpSpPr>
                <a:grpSpLocks/>
              </p:cNvGrpSpPr>
              <p:nvPr/>
            </p:nvGrpSpPr>
            <p:grpSpPr bwMode="auto">
              <a:xfrm rot="20745072">
                <a:off x="767663" y="3375938"/>
                <a:ext cx="325732" cy="328791"/>
                <a:chOff x="2949" y="196"/>
                <a:chExt cx="941" cy="598"/>
              </a:xfrm>
            </p:grpSpPr>
            <p:sp>
              <p:nvSpPr>
                <p:cNvPr id="192" name="Oval 1490"/>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193" name="Oval 1491"/>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194" name="Oval 1492"/>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195" name="Oval 1493"/>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196" name="Oval 1494"/>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197" name="Oval 1495"/>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198" name="Oval 1496"/>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199" name="Oval 1497"/>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200" name="Freeform 149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01" name="Freeform 149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202" name="Freeform 150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endParaRPr lang="zh-CN" altLang="en-US"/>
                </a:p>
              </p:txBody>
            </p:sp>
          </p:grpSp>
          <p:sp>
            <p:nvSpPr>
              <p:cNvPr id="203" name="Rectangle 1501"/>
              <p:cNvSpPr>
                <a:spLocks noChangeArrowheads="1"/>
              </p:cNvSpPr>
              <p:nvPr/>
            </p:nvSpPr>
            <p:spPr bwMode="auto">
              <a:xfrm>
                <a:off x="609451" y="1582346"/>
                <a:ext cx="1436144" cy="2278702"/>
              </a:xfrm>
              <a:prstGeom prst="rect">
                <a:avLst/>
              </a:prstGeom>
              <a:noFill/>
              <a:ln w="76200" cmpd="tri">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b="1" dirty="0">
                  <a:latin typeface="黑体" pitchFamily="2" charset="-122"/>
                  <a:ea typeface="黑体" pitchFamily="2" charset="-122"/>
                </a:endParaRPr>
              </a:p>
            </p:txBody>
          </p:sp>
        </p:grpSp>
      </p:grpSp>
    </p:spTree>
    <p:extLst>
      <p:ext uri="{BB962C8B-B14F-4D97-AF65-F5344CB8AC3E}">
        <p14:creationId xmlns:p14="http://schemas.microsoft.com/office/powerpoint/2010/main" xmlns="" val="3053331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ChangeArrowheads="1"/>
          </p:cNvSpPr>
          <p:nvPr>
            <p:ph type="title" idx="4294967295"/>
          </p:nvPr>
        </p:nvSpPr>
        <p:spPr/>
        <p:txBody>
          <a:bodyPr/>
          <a:lstStyle/>
          <a:p>
            <a:r>
              <a:rPr lang="zh-CN" altLang="en-US"/>
              <a:t>请注意名词</a:t>
            </a:r>
            <a:r>
              <a:rPr lang="zh-CN" altLang="en-US">
                <a:latin typeface="Tahoma"/>
              </a:rPr>
              <a:t>“</a:t>
            </a:r>
            <a:r>
              <a:rPr lang="zh-CN" altLang="en-US"/>
              <a:t>结点</a:t>
            </a:r>
            <a:r>
              <a:rPr lang="zh-CN" altLang="en-US">
                <a:latin typeface="Tahoma"/>
              </a:rPr>
              <a:t>”</a:t>
            </a:r>
            <a:endParaRPr lang="zh-CN" altLang="en-US"/>
          </a:p>
        </p:txBody>
      </p:sp>
      <p:sp>
        <p:nvSpPr>
          <p:cNvPr id="502787" name="Rectangle 4"/>
          <p:cNvSpPr>
            <a:spLocks noGrp="1" noChangeArrowheads="1"/>
          </p:cNvSpPr>
          <p:nvPr>
            <p:ph type="body" idx="4294967295"/>
          </p:nvPr>
        </p:nvSpPr>
        <p:spPr/>
        <p:txBody>
          <a:bodyPr/>
          <a:lstStyle/>
          <a:p>
            <a:pPr>
              <a:spcBef>
                <a:spcPts val="600"/>
              </a:spcBef>
            </a:pPr>
            <a:r>
              <a:rPr lang="zh-CN" altLang="en-US" dirty="0"/>
              <a:t>“</a:t>
            </a:r>
            <a:r>
              <a:rPr lang="zh-CN" altLang="en-US" dirty="0">
                <a:latin typeface="+mj-lt"/>
              </a:rPr>
              <a:t>结点”的英文名词是</a:t>
            </a:r>
            <a:r>
              <a:rPr lang="en-US" altLang="zh-CN" dirty="0">
                <a:latin typeface="+mj-lt"/>
              </a:rPr>
              <a:t>node</a:t>
            </a:r>
            <a:r>
              <a:rPr lang="zh-CN" altLang="en-US" dirty="0">
                <a:latin typeface="+mj-lt"/>
              </a:rPr>
              <a:t>。</a:t>
            </a:r>
          </a:p>
          <a:p>
            <a:pPr>
              <a:spcBef>
                <a:spcPts val="600"/>
              </a:spcBef>
            </a:pPr>
            <a:endParaRPr lang="zh-CN" altLang="en-US" dirty="0">
              <a:latin typeface="+mj-lt"/>
            </a:endParaRPr>
          </a:p>
          <a:p>
            <a:pPr>
              <a:spcBef>
                <a:spcPts val="600"/>
              </a:spcBef>
            </a:pPr>
            <a:r>
              <a:rPr lang="zh-CN" altLang="en-US" dirty="0">
                <a:latin typeface="+mj-lt"/>
              </a:rPr>
              <a:t>虽然 </a:t>
            </a:r>
            <a:r>
              <a:rPr lang="en-US" altLang="zh-CN" dirty="0">
                <a:latin typeface="+mj-lt"/>
              </a:rPr>
              <a:t>node </a:t>
            </a:r>
            <a:r>
              <a:rPr lang="zh-CN" altLang="en-US" dirty="0">
                <a:latin typeface="+mj-lt"/>
              </a:rPr>
              <a:t>有时也可译为“节点”，但这是指像天线上的</a:t>
            </a:r>
            <a:r>
              <a:rPr lang="zh-CN" altLang="en-US" dirty="0">
                <a:solidFill>
                  <a:srgbClr val="FF0000"/>
                </a:solidFill>
                <a:latin typeface="+mj-lt"/>
              </a:rPr>
              <a:t>驻波的</a:t>
            </a:r>
            <a:r>
              <a:rPr lang="zh-CN" altLang="en-US" dirty="0">
                <a:latin typeface="+mj-lt"/>
              </a:rPr>
              <a:t>节点，这种节点很像竹竿上的“节”。</a:t>
            </a:r>
          </a:p>
          <a:p>
            <a:pPr>
              <a:spcBef>
                <a:spcPts val="600"/>
              </a:spcBef>
            </a:pPr>
            <a:endParaRPr lang="zh-CN" altLang="en-US" dirty="0">
              <a:latin typeface="+mj-lt"/>
            </a:endParaRPr>
          </a:p>
          <a:p>
            <a:pPr>
              <a:spcBef>
                <a:spcPts val="600"/>
              </a:spcBef>
            </a:pPr>
            <a:r>
              <a:rPr lang="zh-CN" altLang="en-US" dirty="0">
                <a:latin typeface="+mj-lt"/>
              </a:rPr>
              <a:t>在网络中的 </a:t>
            </a:r>
            <a:r>
              <a:rPr lang="en-US" altLang="zh-CN" dirty="0">
                <a:latin typeface="+mj-lt"/>
              </a:rPr>
              <a:t>node </a:t>
            </a:r>
            <a:r>
              <a:rPr lang="zh-CN" altLang="en-US" dirty="0">
                <a:latin typeface="+mj-lt"/>
              </a:rPr>
              <a:t>的标准译名是“</a:t>
            </a:r>
            <a:r>
              <a:rPr lang="zh-CN" altLang="en-US" dirty="0">
                <a:solidFill>
                  <a:srgbClr val="FF0000"/>
                </a:solidFill>
                <a:latin typeface="+mj-lt"/>
              </a:rPr>
              <a:t>结点</a:t>
            </a:r>
            <a:r>
              <a:rPr lang="zh-CN" altLang="en-US" dirty="0">
                <a:latin typeface="+mj-lt"/>
              </a:rPr>
              <a:t>”而不是“节点”。</a:t>
            </a:r>
          </a:p>
          <a:p>
            <a:pPr>
              <a:spcBef>
                <a:spcPts val="600"/>
              </a:spcBef>
            </a:pPr>
            <a:endParaRPr lang="zh-CN" altLang="en-US" dirty="0">
              <a:latin typeface="+mj-lt"/>
            </a:endParaRPr>
          </a:p>
          <a:p>
            <a:pPr>
              <a:spcBef>
                <a:spcPts val="600"/>
              </a:spcBef>
            </a:pPr>
            <a:r>
              <a:rPr lang="zh-CN" altLang="en-US" dirty="0">
                <a:latin typeface="+mj-lt"/>
              </a:rPr>
              <a:t>但数据结构的树</a:t>
            </a:r>
            <a:r>
              <a:rPr lang="en-US" altLang="zh-CN" dirty="0">
                <a:latin typeface="+mj-lt"/>
              </a:rPr>
              <a:t>(tree)</a:t>
            </a:r>
            <a:r>
              <a:rPr lang="zh-CN" altLang="en-US" dirty="0">
                <a:latin typeface="+mj-lt"/>
              </a:rPr>
              <a:t>中的 </a:t>
            </a:r>
            <a:r>
              <a:rPr lang="en-US" altLang="zh-CN" dirty="0">
                <a:latin typeface="+mj-lt"/>
              </a:rPr>
              <a:t>node </a:t>
            </a:r>
            <a:r>
              <a:rPr lang="zh-CN" altLang="en-US" dirty="0">
                <a:latin typeface="+mj-lt"/>
              </a:rPr>
              <a:t>应当译为“节点”。</a:t>
            </a:r>
          </a:p>
          <a:p>
            <a:pPr>
              <a:spcBef>
                <a:spcPts val="600"/>
              </a:spcBef>
            </a:pPr>
            <a:endParaRPr lang="en-US" altLang="zh-C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188643"/>
            <a:ext cx="8229600" cy="597152"/>
          </a:xfrm>
        </p:spPr>
        <p:txBody>
          <a:bodyPr/>
          <a:lstStyle/>
          <a:p>
            <a:pPr algn="ctr"/>
            <a:r>
              <a:rPr lang="zh-CN" altLang="en-US" dirty="0"/>
              <a:t>关于“云”</a:t>
            </a:r>
          </a:p>
        </p:txBody>
      </p:sp>
      <p:sp>
        <p:nvSpPr>
          <p:cNvPr id="32771" name="Rectangle 3"/>
          <p:cNvSpPr>
            <a:spLocks noGrp="1" noChangeArrowheads="1"/>
          </p:cNvSpPr>
          <p:nvPr>
            <p:ph type="body" sz="half" idx="1"/>
          </p:nvPr>
        </p:nvSpPr>
        <p:spPr>
          <a:xfrm>
            <a:off x="457200" y="1071547"/>
            <a:ext cx="4380676" cy="5059380"/>
          </a:xfrm>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100000"/>
              </a:lnSpc>
            </a:pPr>
            <a:r>
              <a:rPr lang="zh-CN" altLang="zh-CN" dirty="0"/>
              <a:t>当使用一朵</a:t>
            </a:r>
            <a:r>
              <a:rPr lang="zh-CN" altLang="en-US" dirty="0"/>
              <a:t>“</a:t>
            </a:r>
            <a:r>
              <a:rPr lang="zh-CN" altLang="zh-CN" dirty="0"/>
              <a:t>云</a:t>
            </a:r>
            <a:r>
              <a:rPr lang="zh-CN" altLang="en-US" dirty="0"/>
              <a:t>”</a:t>
            </a:r>
            <a:r>
              <a:rPr lang="zh-CN" altLang="zh-CN" dirty="0"/>
              <a:t>来表示网络时，可能会有两种不同的情况</a:t>
            </a:r>
            <a:r>
              <a:rPr lang="zh-CN" altLang="en-US" dirty="0"/>
              <a:t>：</a:t>
            </a:r>
            <a:endParaRPr lang="en-US" altLang="zh-CN" dirty="0"/>
          </a:p>
          <a:p>
            <a:pPr marL="360363" indent="-360363">
              <a:lnSpc>
                <a:spcPct val="100000"/>
              </a:lnSpc>
              <a:buClr>
                <a:srgbClr val="C00000"/>
              </a:buClr>
              <a:buSzPct val="90000"/>
              <a:buFont typeface="+mj-lt"/>
              <a:buAutoNum type="arabicPeriod"/>
            </a:pPr>
            <a:r>
              <a:rPr lang="zh-CN" altLang="zh-CN" dirty="0"/>
              <a:t>云表示的网络已经包含了和网络相连的计算机</a:t>
            </a:r>
            <a:r>
              <a:rPr lang="zh-CN" altLang="en-US" dirty="0"/>
              <a:t>。</a:t>
            </a:r>
            <a:endParaRPr lang="en-US" altLang="zh-CN" dirty="0"/>
          </a:p>
          <a:p>
            <a:pPr marL="360363" indent="-360363">
              <a:lnSpc>
                <a:spcPct val="100000"/>
              </a:lnSpc>
              <a:buClr>
                <a:srgbClr val="C00000"/>
              </a:buClr>
              <a:buSzPct val="90000"/>
              <a:buFont typeface="+mj-lt"/>
              <a:buAutoNum type="arabicPeriod"/>
            </a:pPr>
            <a:endParaRPr lang="en-US" altLang="zh-CN" dirty="0"/>
          </a:p>
          <a:p>
            <a:pPr marL="360363" indent="-360363">
              <a:lnSpc>
                <a:spcPct val="100000"/>
              </a:lnSpc>
              <a:buClr>
                <a:srgbClr val="C00000"/>
              </a:buClr>
              <a:buSzPct val="90000"/>
              <a:buFont typeface="+mj-lt"/>
              <a:buAutoNum type="arabicPeriod"/>
            </a:pPr>
            <a:r>
              <a:rPr lang="zh-CN" altLang="zh-CN" dirty="0"/>
              <a:t>云表示的</a:t>
            </a:r>
            <a:r>
              <a:rPr lang="zh-CN" altLang="en-US" dirty="0"/>
              <a:t>网络</a:t>
            </a:r>
            <a:r>
              <a:rPr lang="zh-CN" altLang="zh-CN" dirty="0"/>
              <a:t>里面就只剩下许多路由器和连接这些路由器的链路</a:t>
            </a:r>
            <a:r>
              <a:rPr lang="zh-CN" altLang="en-US" dirty="0"/>
              <a:t>，</a:t>
            </a:r>
            <a:r>
              <a:rPr lang="zh-CN" altLang="zh-CN" dirty="0"/>
              <a:t>把有关的计算机画在云的外面</a:t>
            </a:r>
            <a:r>
              <a:rPr lang="zh-CN" altLang="en-US" dirty="0"/>
              <a:t>。</a:t>
            </a:r>
            <a:r>
              <a:rPr lang="zh-CN" altLang="zh-CN" dirty="0">
                <a:solidFill>
                  <a:srgbClr val="0000CC"/>
                </a:solidFill>
              </a:rPr>
              <a:t>习惯上，与网络相连的计算机常称为</a:t>
            </a:r>
            <a:r>
              <a:rPr lang="zh-CN" altLang="zh-CN" dirty="0">
                <a:solidFill>
                  <a:srgbClr val="FF0000"/>
                </a:solidFill>
              </a:rPr>
              <a:t>主机</a:t>
            </a:r>
            <a:r>
              <a:rPr lang="en-US" altLang="zh-CN" dirty="0">
                <a:solidFill>
                  <a:srgbClr val="FF0000"/>
                </a:solidFill>
              </a:rPr>
              <a:t> </a:t>
            </a:r>
            <a:r>
              <a:rPr lang="en-US" altLang="zh-CN" dirty="0">
                <a:solidFill>
                  <a:srgbClr val="0000CC"/>
                </a:solidFill>
              </a:rPr>
              <a:t>(host)</a:t>
            </a:r>
            <a:r>
              <a:rPr lang="zh-CN" altLang="en-US" dirty="0">
                <a:solidFill>
                  <a:srgbClr val="0000CC"/>
                </a:solidFill>
              </a:rPr>
              <a:t>。</a:t>
            </a:r>
          </a:p>
        </p:txBody>
      </p:sp>
      <p:grpSp>
        <p:nvGrpSpPr>
          <p:cNvPr id="2" name="组合 22"/>
          <p:cNvGrpSpPr/>
          <p:nvPr/>
        </p:nvGrpSpPr>
        <p:grpSpPr>
          <a:xfrm>
            <a:off x="4970814" y="1887216"/>
            <a:ext cx="3973848" cy="3774033"/>
            <a:chOff x="5385048" y="1844824"/>
            <a:chExt cx="4305002" cy="3774033"/>
          </a:xfrm>
        </p:grpSpPr>
        <p:grpSp>
          <p:nvGrpSpPr>
            <p:cNvPr id="3" name="组合 3"/>
            <p:cNvGrpSpPr/>
            <p:nvPr/>
          </p:nvGrpSpPr>
          <p:grpSpPr>
            <a:xfrm>
              <a:off x="5385048" y="1844824"/>
              <a:ext cx="4305002" cy="2946676"/>
              <a:chOff x="5600998" y="2477535"/>
              <a:chExt cx="3892550" cy="2601997"/>
            </a:xfrm>
          </p:grpSpPr>
          <p:sp>
            <p:nvSpPr>
              <p:cNvPr id="6" name="Line 1280"/>
              <p:cNvSpPr>
                <a:spLocks noChangeShapeType="1"/>
              </p:cNvSpPr>
              <p:nvPr/>
            </p:nvSpPr>
            <p:spPr bwMode="auto">
              <a:xfrm flipH="1" flipV="1">
                <a:off x="5685135" y="3412657"/>
                <a:ext cx="1068388" cy="207963"/>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i="0" u="none" strike="noStrike" kern="0" cap="none" spc="0" normalizeH="0" baseline="0" noProof="0">
                  <a:ln>
                    <a:noFill/>
                  </a:ln>
                  <a:solidFill>
                    <a:sysClr val="windowText" lastClr="000000"/>
                  </a:solidFill>
                  <a:effectLst/>
                  <a:uLnTx/>
                  <a:uFillTx/>
                  <a:latin typeface="+mn-lt"/>
                  <a:ea typeface="黑体" pitchFamily="2" charset="-122"/>
                </a:endParaRPr>
              </a:p>
            </p:txBody>
          </p:sp>
          <p:sp>
            <p:nvSpPr>
              <p:cNvPr id="7" name="Line 1269"/>
              <p:cNvSpPr>
                <a:spLocks noChangeShapeType="1"/>
              </p:cNvSpPr>
              <p:nvPr/>
            </p:nvSpPr>
            <p:spPr bwMode="auto">
              <a:xfrm flipH="1">
                <a:off x="8553748" y="3692057"/>
                <a:ext cx="685800" cy="0"/>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i="0" u="none" strike="noStrike" kern="0" cap="none" spc="0" normalizeH="0" baseline="0" noProof="0">
                  <a:ln>
                    <a:noFill/>
                  </a:ln>
                  <a:solidFill>
                    <a:sysClr val="windowText" lastClr="000000"/>
                  </a:solidFill>
                  <a:effectLst/>
                  <a:uLnTx/>
                  <a:uFillTx/>
                  <a:latin typeface="+mn-lt"/>
                  <a:ea typeface="黑体" pitchFamily="2" charset="-122"/>
                </a:endParaRPr>
              </a:p>
            </p:txBody>
          </p:sp>
          <p:sp>
            <p:nvSpPr>
              <p:cNvPr id="8" name="Line 1206"/>
              <p:cNvSpPr>
                <a:spLocks noChangeShapeType="1"/>
              </p:cNvSpPr>
              <p:nvPr/>
            </p:nvSpPr>
            <p:spPr bwMode="auto">
              <a:xfrm flipH="1">
                <a:off x="8048923" y="2899895"/>
                <a:ext cx="360362" cy="431800"/>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i="0" u="none" strike="noStrike" kern="0" cap="none" spc="0" normalizeH="0" baseline="0" noProof="0">
                  <a:ln>
                    <a:noFill/>
                  </a:ln>
                  <a:solidFill>
                    <a:sysClr val="windowText" lastClr="000000"/>
                  </a:solidFill>
                  <a:effectLst/>
                  <a:uLnTx/>
                  <a:uFillTx/>
                  <a:latin typeface="+mn-lt"/>
                  <a:ea typeface="黑体" pitchFamily="2" charset="-122"/>
                </a:endParaRPr>
              </a:p>
            </p:txBody>
          </p:sp>
          <p:sp>
            <p:nvSpPr>
              <p:cNvPr id="9" name="Line 1205"/>
              <p:cNvSpPr>
                <a:spLocks noChangeShapeType="1"/>
              </p:cNvSpPr>
              <p:nvPr/>
            </p:nvSpPr>
            <p:spPr bwMode="auto">
              <a:xfrm flipH="1" flipV="1">
                <a:off x="7977485" y="4268320"/>
                <a:ext cx="381000" cy="457200"/>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i="0" u="none" strike="noStrike" kern="0" cap="none" spc="0" normalizeH="0" baseline="0" noProof="0">
                  <a:ln>
                    <a:noFill/>
                  </a:ln>
                  <a:solidFill>
                    <a:sysClr val="windowText" lastClr="000000"/>
                  </a:solidFill>
                  <a:effectLst/>
                  <a:uLnTx/>
                  <a:uFillTx/>
                  <a:latin typeface="+mn-lt"/>
                  <a:ea typeface="黑体" pitchFamily="2" charset="-122"/>
                </a:endParaRPr>
              </a:p>
            </p:txBody>
          </p:sp>
          <p:sp>
            <p:nvSpPr>
              <p:cNvPr id="10" name="Line 1209"/>
              <p:cNvSpPr>
                <a:spLocks noChangeShapeType="1"/>
              </p:cNvSpPr>
              <p:nvPr/>
            </p:nvSpPr>
            <p:spPr bwMode="auto">
              <a:xfrm>
                <a:off x="6753523" y="2899895"/>
                <a:ext cx="287337" cy="504825"/>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i="0" u="none" strike="noStrike" kern="0" cap="none" spc="0" normalizeH="0" baseline="0" noProof="0">
                  <a:ln>
                    <a:noFill/>
                  </a:ln>
                  <a:solidFill>
                    <a:sysClr val="windowText" lastClr="000000"/>
                  </a:solidFill>
                  <a:effectLst/>
                  <a:uLnTx/>
                  <a:uFillTx/>
                  <a:latin typeface="+mn-lt"/>
                  <a:ea typeface="黑体" pitchFamily="2" charset="-122"/>
                </a:endParaRPr>
              </a:p>
            </p:txBody>
          </p:sp>
          <p:sp>
            <p:nvSpPr>
              <p:cNvPr id="11" name="Line 1204"/>
              <p:cNvSpPr>
                <a:spLocks noChangeShapeType="1"/>
              </p:cNvSpPr>
              <p:nvPr/>
            </p:nvSpPr>
            <p:spPr bwMode="auto">
              <a:xfrm flipV="1">
                <a:off x="6896398" y="4196882"/>
                <a:ext cx="144462" cy="528638"/>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i="0" u="none" strike="noStrike" kern="0" cap="none" spc="0" normalizeH="0" baseline="0" noProof="0">
                  <a:ln>
                    <a:noFill/>
                  </a:ln>
                  <a:solidFill>
                    <a:sysClr val="windowText" lastClr="000000"/>
                  </a:solidFill>
                  <a:effectLst/>
                  <a:uLnTx/>
                  <a:uFillTx/>
                  <a:latin typeface="+mn-lt"/>
                  <a:ea typeface="黑体" pitchFamily="2" charset="-122"/>
                </a:endParaRPr>
              </a:p>
            </p:txBody>
          </p:sp>
          <p:sp>
            <p:nvSpPr>
              <p:cNvPr id="12" name="Line 1237"/>
              <p:cNvSpPr>
                <a:spLocks noChangeShapeType="1"/>
              </p:cNvSpPr>
              <p:nvPr/>
            </p:nvSpPr>
            <p:spPr bwMode="auto">
              <a:xfrm flipV="1">
                <a:off x="6142335" y="4022257"/>
                <a:ext cx="533400" cy="304800"/>
              </a:xfrm>
              <a:prstGeom prst="line">
                <a:avLst/>
              </a:prstGeom>
              <a:noFill/>
              <a:ln w="19050">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i="0" u="none" strike="noStrike" kern="0" cap="none" spc="0" normalizeH="0" baseline="0" noProof="0">
                  <a:ln>
                    <a:noFill/>
                  </a:ln>
                  <a:solidFill>
                    <a:sysClr val="windowText" lastClr="000000"/>
                  </a:solidFill>
                  <a:effectLst/>
                  <a:uLnTx/>
                  <a:uFillTx/>
                  <a:latin typeface="+mn-lt"/>
                  <a:ea typeface="黑体" pitchFamily="2" charset="-122"/>
                </a:endParaRPr>
              </a:p>
            </p:txBody>
          </p:sp>
          <p:pic>
            <p:nvPicPr>
              <p:cNvPr id="13" name="Picture 1263"/>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264823" y="2612557"/>
                <a:ext cx="436562"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264"/>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532860" y="2612557"/>
                <a:ext cx="436563"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26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9056985" y="3331695"/>
                <a:ext cx="436563"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266"/>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193385" y="4628682"/>
                <a:ext cx="436563"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267"/>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680498" y="4628682"/>
                <a:ext cx="436562"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268"/>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837535" y="4022257"/>
                <a:ext cx="436563"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Text Box 1271"/>
              <p:cNvSpPr txBox="1">
                <a:spLocks noChangeArrowheads="1"/>
              </p:cNvSpPr>
              <p:nvPr/>
            </p:nvSpPr>
            <p:spPr bwMode="auto">
              <a:xfrm>
                <a:off x="6958038" y="2477535"/>
                <a:ext cx="786988" cy="40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i="0" u="none" strike="noStrike" kern="0" cap="none" spc="0" normalizeH="0" baseline="0" noProof="0" dirty="0">
                    <a:ln>
                      <a:noFill/>
                    </a:ln>
                    <a:solidFill>
                      <a:srgbClr val="000000"/>
                    </a:solidFill>
                    <a:effectLst/>
                    <a:uLnTx/>
                    <a:uFillTx/>
                    <a:latin typeface="+mn-lt"/>
                    <a:ea typeface="黑体" pitchFamily="2" charset="-122"/>
                  </a:rPr>
                  <a:t>主机</a:t>
                </a:r>
              </a:p>
            </p:txBody>
          </p:sp>
          <p:pic>
            <p:nvPicPr>
              <p:cNvPr id="20" name="Picture 1279"/>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600998" y="3188820"/>
                <a:ext cx="436562"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21" name="Object 1461"/>
              <p:cNvGraphicFramePr>
                <a:graphicFrameLocks noChangeAspect="1"/>
              </p:cNvGraphicFramePr>
              <p:nvPr>
                <p:extLst>
                  <p:ext uri="{D42A27DB-BD31-4B8C-83A1-F6EECF244321}">
                    <p14:modId xmlns:p14="http://schemas.microsoft.com/office/powerpoint/2010/main" xmlns="" val="1016199795"/>
                  </p:ext>
                </p:extLst>
              </p:nvPr>
            </p:nvGraphicFramePr>
            <p:xfrm>
              <a:off x="6393118" y="3045136"/>
              <a:ext cx="2447367" cy="1727026"/>
            </p:xfrm>
            <a:graphic>
              <a:graphicData uri="http://schemas.openxmlformats.org/presentationml/2006/ole">
                <p:oleObj spid="_x0000_s1050628" name="Visio" r:id="rId5" imgW="1689885" imgH="964337" progId="">
                  <p:embed/>
                </p:oleObj>
              </a:graphicData>
            </a:graphic>
          </p:graphicFrame>
          <p:sp>
            <p:nvSpPr>
              <p:cNvPr id="22" name="Text Box 1185"/>
              <p:cNvSpPr txBox="1">
                <a:spLocks noChangeArrowheads="1"/>
              </p:cNvSpPr>
              <p:nvPr/>
            </p:nvSpPr>
            <p:spPr bwMode="auto">
              <a:xfrm>
                <a:off x="6959756" y="3586646"/>
                <a:ext cx="1240779" cy="4620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2800" i="0" u="none" strike="noStrike" kern="0" cap="none" spc="0" normalizeH="0" baseline="0" noProof="0" dirty="0">
                    <a:ln>
                      <a:noFill/>
                    </a:ln>
                    <a:solidFill>
                      <a:srgbClr val="000000"/>
                    </a:solidFill>
                    <a:effectLst/>
                    <a:uLnTx/>
                    <a:uFillTx/>
                    <a:latin typeface="+mn-lt"/>
                    <a:ea typeface="黑体" pitchFamily="2" charset="-122"/>
                  </a:rPr>
                  <a:t>互连网</a:t>
                </a:r>
              </a:p>
            </p:txBody>
          </p:sp>
        </p:grpSp>
        <p:sp>
          <p:nvSpPr>
            <p:cNvPr id="5" name="矩形 4"/>
            <p:cNvSpPr/>
            <p:nvPr/>
          </p:nvSpPr>
          <p:spPr>
            <a:xfrm>
              <a:off x="5915514" y="5157192"/>
              <a:ext cx="3648916" cy="461665"/>
            </a:xfrm>
            <a:prstGeom prst="rect">
              <a:avLst/>
            </a:prstGeom>
          </p:spPr>
          <p:txBody>
            <a:bodyPr wrap="none">
              <a:spAutoFit/>
            </a:bodyPr>
            <a:lstStyle/>
            <a:p>
              <a:pPr algn="ctr"/>
              <a:r>
                <a:rPr lang="en-US" altLang="zh-CN" sz="2400" dirty="0">
                  <a:latin typeface="+mn-lt"/>
                  <a:ea typeface="黑体" pitchFamily="2" charset="-122"/>
                </a:rPr>
                <a:t> </a:t>
              </a:r>
              <a:r>
                <a:rPr lang="zh-CN" altLang="zh-CN" sz="2400" dirty="0">
                  <a:latin typeface="+mn-lt"/>
                  <a:ea typeface="黑体" pitchFamily="2" charset="-122"/>
                </a:rPr>
                <a:t>互连网与所连接的主机</a:t>
              </a:r>
              <a:endParaRPr lang="zh-CN" altLang="en-US" sz="2400" dirty="0">
                <a:latin typeface="+mn-lt"/>
                <a:ea typeface="黑体" pitchFamily="2" charset="-122"/>
              </a:endParaRPr>
            </a:p>
          </p:txBody>
        </p:sp>
      </p:grpSp>
    </p:spTree>
    <p:extLst>
      <p:ext uri="{BB962C8B-B14F-4D97-AF65-F5344CB8AC3E}">
        <p14:creationId xmlns:p14="http://schemas.microsoft.com/office/powerpoint/2010/main" xmlns="" val="7856198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algn="ctr"/>
            <a:r>
              <a:rPr lang="zh-CN" altLang="en-US" dirty="0"/>
              <a:t>基本概念要清楚</a:t>
            </a:r>
          </a:p>
        </p:txBody>
      </p:sp>
      <p:sp>
        <p:nvSpPr>
          <p:cNvPr id="6" name="内容占位符 5"/>
          <p:cNvSpPr>
            <a:spLocks noGrp="1"/>
          </p:cNvSpPr>
          <p:nvPr>
            <p:ph idx="1"/>
          </p:nvPr>
        </p:nvSpPr>
        <p:spPr/>
        <p:txBody>
          <a:bodyPr/>
          <a:lstStyle/>
          <a:p>
            <a:r>
              <a:rPr lang="zh-CN" altLang="zh-CN" dirty="0">
                <a:solidFill>
                  <a:srgbClr val="FF0000"/>
                </a:solidFill>
              </a:rPr>
              <a:t>网络</a:t>
            </a:r>
            <a:r>
              <a:rPr lang="zh-CN" altLang="zh-CN" dirty="0"/>
              <a:t>把许多计算机连接在一起</a:t>
            </a:r>
            <a:r>
              <a:rPr lang="zh-CN" altLang="en-US" dirty="0"/>
              <a:t>。</a:t>
            </a:r>
            <a:endParaRPr lang="en-US" altLang="zh-CN" dirty="0"/>
          </a:p>
          <a:p>
            <a:r>
              <a:rPr lang="zh-CN" altLang="zh-CN" dirty="0">
                <a:solidFill>
                  <a:srgbClr val="FF0000"/>
                </a:solidFill>
              </a:rPr>
              <a:t>互连网</a:t>
            </a:r>
            <a:r>
              <a:rPr lang="zh-CN" altLang="zh-CN" dirty="0"/>
              <a:t>则把许多网络通过路由器连接在一起</a:t>
            </a:r>
            <a:r>
              <a:rPr lang="zh-CN" altLang="en-US" dirty="0"/>
              <a:t>。</a:t>
            </a:r>
            <a:endParaRPr lang="en-US" altLang="zh-CN" dirty="0"/>
          </a:p>
          <a:p>
            <a:r>
              <a:rPr lang="zh-CN" altLang="zh-CN" dirty="0"/>
              <a:t>与网络相连的计算机常称为</a:t>
            </a:r>
            <a:r>
              <a:rPr lang="zh-CN" altLang="zh-CN" dirty="0">
                <a:solidFill>
                  <a:srgbClr val="0000CC"/>
                </a:solidFill>
              </a:rPr>
              <a:t>主机</a:t>
            </a:r>
            <a:r>
              <a:rPr lang="zh-CN" altLang="en-US" dirty="0"/>
              <a:t>。</a:t>
            </a:r>
          </a:p>
        </p:txBody>
      </p:sp>
      <p:grpSp>
        <p:nvGrpSpPr>
          <p:cNvPr id="2" name="组合 177"/>
          <p:cNvGrpSpPr/>
          <p:nvPr/>
        </p:nvGrpSpPr>
        <p:grpSpPr>
          <a:xfrm>
            <a:off x="1041664" y="2857496"/>
            <a:ext cx="7245112" cy="3143460"/>
            <a:chOff x="1496616" y="3068960"/>
            <a:chExt cx="7848871" cy="3143460"/>
          </a:xfrm>
        </p:grpSpPr>
        <p:grpSp>
          <p:nvGrpSpPr>
            <p:cNvPr id="3" name="组合 175"/>
            <p:cNvGrpSpPr/>
            <p:nvPr/>
          </p:nvGrpSpPr>
          <p:grpSpPr>
            <a:xfrm>
              <a:off x="1496616" y="3068960"/>
              <a:ext cx="5625654" cy="3143460"/>
              <a:chOff x="2068165" y="2996953"/>
              <a:chExt cx="5625654" cy="3143460"/>
            </a:xfrm>
          </p:grpSpPr>
          <p:grpSp>
            <p:nvGrpSpPr>
              <p:cNvPr id="4" name="Group 1504"/>
              <p:cNvGrpSpPr>
                <a:grpSpLocks/>
              </p:cNvGrpSpPr>
              <p:nvPr/>
            </p:nvGrpSpPr>
            <p:grpSpPr bwMode="auto">
              <a:xfrm>
                <a:off x="2775211" y="3490809"/>
                <a:ext cx="4021357" cy="2649604"/>
                <a:chOff x="109" y="1226"/>
                <a:chExt cx="2516" cy="1675"/>
              </a:xfrm>
            </p:grpSpPr>
            <p:grpSp>
              <p:nvGrpSpPr>
                <p:cNvPr id="7" name="Group 1505"/>
                <p:cNvGrpSpPr>
                  <a:grpSpLocks/>
                </p:cNvGrpSpPr>
                <p:nvPr/>
              </p:nvGrpSpPr>
              <p:grpSpPr bwMode="auto">
                <a:xfrm>
                  <a:off x="109" y="1226"/>
                  <a:ext cx="2516" cy="1675"/>
                  <a:chOff x="109" y="1226"/>
                  <a:chExt cx="2516" cy="1675"/>
                </a:xfrm>
              </p:grpSpPr>
              <p:grpSp>
                <p:nvGrpSpPr>
                  <p:cNvPr id="8" name="Group 1506"/>
                  <p:cNvGrpSpPr>
                    <a:grpSpLocks/>
                  </p:cNvGrpSpPr>
                  <p:nvPr/>
                </p:nvGrpSpPr>
                <p:grpSpPr bwMode="auto">
                  <a:xfrm>
                    <a:off x="109" y="1226"/>
                    <a:ext cx="2516" cy="1675"/>
                    <a:chOff x="109" y="1226"/>
                    <a:chExt cx="2516" cy="1675"/>
                  </a:xfrm>
                </p:grpSpPr>
                <p:sp>
                  <p:nvSpPr>
                    <p:cNvPr id="127" name="Oval 1507"/>
                    <p:cNvSpPr>
                      <a:spLocks noChangeArrowheads="1"/>
                    </p:cNvSpPr>
                    <p:nvPr/>
                  </p:nvSpPr>
                  <p:spPr bwMode="auto">
                    <a:xfrm>
                      <a:off x="1749" y="1896"/>
                      <a:ext cx="876" cy="829"/>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28" name="Oval 1508"/>
                    <p:cNvSpPr>
                      <a:spLocks noChangeArrowheads="1"/>
                    </p:cNvSpPr>
                    <p:nvPr/>
                  </p:nvSpPr>
                  <p:spPr bwMode="auto">
                    <a:xfrm>
                      <a:off x="109" y="1632"/>
                      <a:ext cx="859" cy="831"/>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29" name="Oval 1509"/>
                    <p:cNvSpPr>
                      <a:spLocks noChangeArrowheads="1"/>
                    </p:cNvSpPr>
                    <p:nvPr/>
                  </p:nvSpPr>
                  <p:spPr bwMode="auto">
                    <a:xfrm>
                      <a:off x="1612" y="1341"/>
                      <a:ext cx="874" cy="802"/>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0" name="Oval 1510"/>
                    <p:cNvSpPr>
                      <a:spLocks noChangeArrowheads="1"/>
                    </p:cNvSpPr>
                    <p:nvPr/>
                  </p:nvSpPr>
                  <p:spPr bwMode="auto">
                    <a:xfrm>
                      <a:off x="1152" y="2055"/>
                      <a:ext cx="875" cy="846"/>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1" name="Oval 1511"/>
                    <p:cNvSpPr>
                      <a:spLocks noChangeArrowheads="1"/>
                    </p:cNvSpPr>
                    <p:nvPr/>
                  </p:nvSpPr>
                  <p:spPr bwMode="auto">
                    <a:xfrm>
                      <a:off x="400" y="1982"/>
                      <a:ext cx="874" cy="802"/>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2" name="Oval 1512"/>
                    <p:cNvSpPr>
                      <a:spLocks noChangeArrowheads="1"/>
                    </p:cNvSpPr>
                    <p:nvPr/>
                  </p:nvSpPr>
                  <p:spPr bwMode="auto">
                    <a:xfrm>
                      <a:off x="1075" y="1226"/>
                      <a:ext cx="859" cy="829"/>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3" name="Oval 1513"/>
                    <p:cNvSpPr>
                      <a:spLocks noChangeArrowheads="1"/>
                    </p:cNvSpPr>
                    <p:nvPr/>
                  </p:nvSpPr>
                  <p:spPr bwMode="auto">
                    <a:xfrm>
                      <a:off x="523" y="1226"/>
                      <a:ext cx="859" cy="799"/>
                    </a:xfrm>
                    <a:prstGeom prst="ellipse">
                      <a:avLst/>
                    </a:prstGeom>
                    <a:solidFill>
                      <a:srgbClr val="DDDDDD"/>
                    </a:solidFill>
                    <a:ln w="9525">
                      <a:solidFill>
                        <a:srgbClr val="000000"/>
                      </a:solidFill>
                      <a:prstDash val="dash"/>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grpSp>
              <p:sp>
                <p:nvSpPr>
                  <p:cNvPr id="126" name="Oval 1514"/>
                  <p:cNvSpPr>
                    <a:spLocks noChangeArrowheads="1"/>
                  </p:cNvSpPr>
                  <p:nvPr/>
                </p:nvSpPr>
                <p:spPr bwMode="auto">
                  <a:xfrm>
                    <a:off x="339" y="1414"/>
                    <a:ext cx="2085" cy="1152"/>
                  </a:xfrm>
                  <a:prstGeom prst="ellipse">
                    <a:avLst/>
                  </a:prstGeom>
                  <a:solidFill>
                    <a:srgbClr val="DDDDDD"/>
                  </a:solidFill>
                  <a:ln>
                    <a:noFill/>
                  </a:ln>
                  <a:extLst>
                    <a:ext uri="{91240B29-F687-4F45-9708-019B960494DF}">
                      <a14:hiddenLine xmlns:a14="http://schemas.microsoft.com/office/drawing/2010/main" xmlns="" w="9525">
                        <a:solidFill>
                          <a:srgbClr val="000000"/>
                        </a:solidFill>
                        <a:prstDash val="dash"/>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grpSp>
            <p:sp>
              <p:nvSpPr>
                <p:cNvPr id="124" name="Freeform 1515"/>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grpSp>
          <p:sp>
            <p:nvSpPr>
              <p:cNvPr id="9" name="Line 1481"/>
              <p:cNvSpPr>
                <a:spLocks noChangeShapeType="1"/>
              </p:cNvSpPr>
              <p:nvPr/>
            </p:nvSpPr>
            <p:spPr bwMode="auto">
              <a:xfrm flipH="1">
                <a:off x="4744264" y="4904191"/>
                <a:ext cx="81441" cy="70669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 name="Line 1480"/>
              <p:cNvSpPr>
                <a:spLocks noChangeShapeType="1"/>
              </p:cNvSpPr>
              <p:nvPr/>
            </p:nvSpPr>
            <p:spPr bwMode="auto">
              <a:xfrm flipH="1" flipV="1">
                <a:off x="4237523" y="4542085"/>
                <a:ext cx="506742" cy="274499"/>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2" name="Line 1296"/>
              <p:cNvSpPr>
                <a:spLocks noChangeShapeType="1"/>
              </p:cNvSpPr>
              <p:nvPr/>
            </p:nvSpPr>
            <p:spPr bwMode="auto">
              <a:xfrm flipH="1" flipV="1">
                <a:off x="3995011" y="5466818"/>
                <a:ext cx="1324768" cy="23167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 name="Line 1297"/>
              <p:cNvSpPr>
                <a:spLocks noChangeShapeType="1"/>
              </p:cNvSpPr>
              <p:nvPr/>
            </p:nvSpPr>
            <p:spPr bwMode="auto">
              <a:xfrm flipV="1">
                <a:off x="4252001" y="3845128"/>
                <a:ext cx="409013" cy="87606"/>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4" name="Text Box 1318"/>
              <p:cNvSpPr txBox="1">
                <a:spLocks noChangeArrowheads="1"/>
              </p:cNvSpPr>
              <p:nvPr/>
            </p:nvSpPr>
            <p:spPr bwMode="auto">
              <a:xfrm>
                <a:off x="3224808" y="2996953"/>
                <a:ext cx="321476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b="1" i="0" u="none" strike="noStrike" kern="0" cap="none" spc="0" normalizeH="0" baseline="0" noProof="0" dirty="0">
                    <a:ln>
                      <a:noFill/>
                    </a:ln>
                    <a:solidFill>
                      <a:srgbClr val="000000"/>
                    </a:solidFill>
                    <a:effectLst/>
                    <a:uLnTx/>
                    <a:uFillTx/>
                    <a:latin typeface="Times New Roman" charset="0"/>
                    <a:ea typeface="宋体" charset="-122"/>
                  </a:rPr>
                  <a:t>互连网</a:t>
                </a:r>
                <a:r>
                  <a:rPr kumimoji="1" lang="en-US" altLang="zh-CN" b="1" i="0" u="none" strike="noStrike" kern="0" cap="none" spc="0" normalizeH="0" baseline="0" noProof="0" dirty="0">
                    <a:ln>
                      <a:noFill/>
                    </a:ln>
                    <a:solidFill>
                      <a:srgbClr val="000000"/>
                    </a:solidFill>
                    <a:effectLst/>
                    <a:uLnTx/>
                    <a:uFillTx/>
                    <a:latin typeface="Times New Roman" charset="0"/>
                    <a:ea typeface="宋体" charset="-122"/>
                  </a:rPr>
                  <a:t>(</a:t>
                </a:r>
                <a:r>
                  <a:rPr kumimoji="1" lang="zh-CN" altLang="en-US" b="1" i="0" u="none" strike="noStrike" kern="0" cap="none" spc="0" normalizeH="0" baseline="0" noProof="0" dirty="0">
                    <a:ln>
                      <a:noFill/>
                    </a:ln>
                    <a:solidFill>
                      <a:srgbClr val="000000"/>
                    </a:solidFill>
                    <a:effectLst/>
                    <a:uLnTx/>
                    <a:uFillTx/>
                    <a:latin typeface="Times New Roman" charset="0"/>
                    <a:ea typeface="宋体" charset="-122"/>
                  </a:rPr>
                  <a:t>网络的网络</a:t>
                </a:r>
                <a:r>
                  <a:rPr kumimoji="1" lang="en-US" altLang="zh-CN" b="1" i="0" u="none" strike="noStrike" kern="0" cap="none" spc="0" normalizeH="0" baseline="0" noProof="0" dirty="0">
                    <a:ln>
                      <a:noFill/>
                    </a:ln>
                    <a:solidFill>
                      <a:srgbClr val="000000"/>
                    </a:solidFill>
                    <a:effectLst/>
                    <a:uLnTx/>
                    <a:uFillTx/>
                    <a:latin typeface="Times New Roman" charset="0"/>
                    <a:ea typeface="宋体" charset="-122"/>
                  </a:rPr>
                  <a:t>)</a:t>
                </a:r>
                <a:endParaRPr kumimoji="1" lang="zh-CN" altLang="en-US" b="1" i="0" u="none" strike="noStrike" kern="0" cap="none" spc="0" normalizeH="0" baseline="0" noProof="0" dirty="0">
                  <a:ln>
                    <a:noFill/>
                  </a:ln>
                  <a:solidFill>
                    <a:srgbClr val="000000"/>
                  </a:solidFill>
                  <a:effectLst/>
                  <a:uLnTx/>
                  <a:uFillTx/>
                  <a:latin typeface="Times New Roman" charset="0"/>
                  <a:ea typeface="宋体" charset="-122"/>
                </a:endParaRPr>
              </a:p>
            </p:txBody>
          </p:sp>
          <p:sp>
            <p:nvSpPr>
              <p:cNvPr id="15" name="Line 1440"/>
              <p:cNvSpPr>
                <a:spLocks noChangeShapeType="1"/>
              </p:cNvSpPr>
              <p:nvPr/>
            </p:nvSpPr>
            <p:spPr bwMode="auto">
              <a:xfrm flipH="1">
                <a:off x="3513606" y="4551818"/>
                <a:ext cx="738395" cy="87607"/>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6" name="Line 1443"/>
              <p:cNvSpPr>
                <a:spLocks noChangeShapeType="1"/>
              </p:cNvSpPr>
              <p:nvPr/>
            </p:nvSpPr>
            <p:spPr bwMode="auto">
              <a:xfrm>
                <a:off x="4990396" y="3845128"/>
                <a:ext cx="492263" cy="175213"/>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7" name="Line 1444"/>
              <p:cNvSpPr>
                <a:spLocks noChangeShapeType="1"/>
              </p:cNvSpPr>
              <p:nvPr/>
            </p:nvSpPr>
            <p:spPr bwMode="auto">
              <a:xfrm>
                <a:off x="5647351" y="4109894"/>
                <a:ext cx="738395" cy="794297"/>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8" name="Line 1446"/>
              <p:cNvSpPr>
                <a:spLocks noChangeShapeType="1"/>
              </p:cNvSpPr>
              <p:nvPr/>
            </p:nvSpPr>
            <p:spPr bwMode="auto">
              <a:xfrm flipH="1">
                <a:off x="5482659" y="4197500"/>
                <a:ext cx="83250" cy="529532"/>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9" name="Line 1447"/>
              <p:cNvSpPr>
                <a:spLocks noChangeShapeType="1"/>
              </p:cNvSpPr>
              <p:nvPr/>
            </p:nvSpPr>
            <p:spPr bwMode="auto">
              <a:xfrm flipV="1">
                <a:off x="4237523" y="4109894"/>
                <a:ext cx="1082255" cy="414669"/>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0" name="Line 1448"/>
              <p:cNvSpPr>
                <a:spLocks noChangeShapeType="1"/>
              </p:cNvSpPr>
              <p:nvPr/>
            </p:nvSpPr>
            <p:spPr bwMode="auto">
              <a:xfrm>
                <a:off x="4005869" y="4020341"/>
                <a:ext cx="164692" cy="529532"/>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1" name="Line 1449"/>
              <p:cNvSpPr>
                <a:spLocks noChangeShapeType="1"/>
              </p:cNvSpPr>
              <p:nvPr/>
            </p:nvSpPr>
            <p:spPr bwMode="auto">
              <a:xfrm flipV="1">
                <a:off x="4827515" y="4816584"/>
                <a:ext cx="573705" cy="175213"/>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2" name="Line 1452"/>
              <p:cNvSpPr>
                <a:spLocks noChangeShapeType="1"/>
              </p:cNvSpPr>
              <p:nvPr/>
            </p:nvSpPr>
            <p:spPr bwMode="auto">
              <a:xfrm>
                <a:off x="5565910" y="4816584"/>
                <a:ext cx="738395" cy="87607"/>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3" name="Line 1453"/>
              <p:cNvSpPr>
                <a:spLocks noChangeShapeType="1"/>
              </p:cNvSpPr>
              <p:nvPr/>
            </p:nvSpPr>
            <p:spPr bwMode="auto">
              <a:xfrm flipH="1">
                <a:off x="3902712" y="4684201"/>
                <a:ext cx="246132" cy="617138"/>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4" name="Line 1456"/>
              <p:cNvSpPr>
                <a:spLocks noChangeShapeType="1"/>
              </p:cNvSpPr>
              <p:nvPr/>
            </p:nvSpPr>
            <p:spPr bwMode="auto">
              <a:xfrm>
                <a:off x="5482659" y="4904191"/>
                <a:ext cx="0" cy="617137"/>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9" name="Line 1445"/>
              <p:cNvSpPr>
                <a:spLocks noChangeShapeType="1"/>
              </p:cNvSpPr>
              <p:nvPr/>
            </p:nvSpPr>
            <p:spPr bwMode="auto">
              <a:xfrm flipH="1">
                <a:off x="5565910" y="4991797"/>
                <a:ext cx="819836" cy="61908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pic>
            <p:nvPicPr>
              <p:cNvPr id="32" name="Picture 1462"/>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24429" y="4403861"/>
                <a:ext cx="477785" cy="3231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pic>
            <p:nvPicPr>
              <p:cNvPr id="33" name="Picture 1463"/>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98133" y="5521328"/>
                <a:ext cx="477785" cy="3231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pic>
            <p:nvPicPr>
              <p:cNvPr id="34" name="Picture 1464"/>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236528" y="4639425"/>
                <a:ext cx="477785" cy="3231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pic>
            <p:nvPicPr>
              <p:cNvPr id="35" name="Picture 1465"/>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812042" y="4374660"/>
                <a:ext cx="477785" cy="3231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pic>
            <p:nvPicPr>
              <p:cNvPr id="36" name="Picture 1466"/>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79574" y="3667968"/>
                <a:ext cx="477785" cy="3231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pic>
            <p:nvPicPr>
              <p:cNvPr id="37" name="Picture 1467"/>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806613" y="5128073"/>
                <a:ext cx="477785" cy="3231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cxnSp>
            <p:nvCxnSpPr>
              <p:cNvPr id="141" name="直接连接符 140"/>
              <p:cNvCxnSpPr/>
              <p:nvPr/>
            </p:nvCxnSpPr>
            <p:spPr bwMode="auto">
              <a:xfrm>
                <a:off x="2718495" y="3951781"/>
                <a:ext cx="1026618" cy="9348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3" name="直接连接符 142"/>
              <p:cNvCxnSpPr/>
              <p:nvPr/>
            </p:nvCxnSpPr>
            <p:spPr bwMode="auto">
              <a:xfrm flipV="1">
                <a:off x="2376444" y="4766530"/>
                <a:ext cx="726563" cy="29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5" name="直接连接符 144"/>
              <p:cNvCxnSpPr>
                <a:endCxn id="85" idx="2"/>
              </p:cNvCxnSpPr>
              <p:nvPr/>
            </p:nvCxnSpPr>
            <p:spPr bwMode="auto">
              <a:xfrm flipV="1">
                <a:off x="2594725" y="5584837"/>
                <a:ext cx="829611" cy="15973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8" name="直接连接符 147"/>
              <p:cNvCxnSpPr/>
              <p:nvPr/>
            </p:nvCxnSpPr>
            <p:spPr bwMode="auto">
              <a:xfrm flipH="1" flipV="1">
                <a:off x="5636218" y="5589627"/>
                <a:ext cx="1407271" cy="16921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0" name="直接连接符 149"/>
              <p:cNvCxnSpPr/>
              <p:nvPr/>
            </p:nvCxnSpPr>
            <p:spPr bwMode="auto">
              <a:xfrm flipH="1">
                <a:off x="6603581" y="4858856"/>
                <a:ext cx="871957" cy="8998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4" name="直接连接符 153"/>
              <p:cNvCxnSpPr/>
              <p:nvPr/>
            </p:nvCxnSpPr>
            <p:spPr bwMode="auto">
              <a:xfrm flipH="1">
                <a:off x="5768914" y="3897464"/>
                <a:ext cx="1270645" cy="20041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134" name="Picture 1263"/>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25208" y="3698230"/>
                <a:ext cx="436562"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5" name="Picture 1265"/>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257256" y="4562326"/>
                <a:ext cx="436563"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6" name="Picture 1267"/>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76444" y="5498430"/>
                <a:ext cx="436562"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7" name="Picture 1268"/>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068165" y="4562326"/>
                <a:ext cx="436563"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9" name="Picture 1265"/>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897216" y="5498430"/>
                <a:ext cx="436563"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8" name="Picture 1279"/>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500214" y="3698230"/>
                <a:ext cx="436562" cy="450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1" name="Group 1320"/>
              <p:cNvGrpSpPr>
                <a:grpSpLocks/>
              </p:cNvGrpSpPr>
              <p:nvPr/>
            </p:nvGrpSpPr>
            <p:grpSpPr bwMode="auto">
              <a:xfrm>
                <a:off x="3595047" y="3755575"/>
                <a:ext cx="738395" cy="441925"/>
                <a:chOff x="2949" y="196"/>
                <a:chExt cx="941" cy="598"/>
              </a:xfrm>
            </p:grpSpPr>
            <p:sp>
              <p:nvSpPr>
                <p:cNvPr id="112" name="Oval 1321"/>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3" name="Oval 1322"/>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4" name="Oval 1323"/>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5" name="Oval 1324"/>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6" name="Oval 1325"/>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7" name="Oval 1326"/>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8" name="Oval 1327"/>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9" name="Oval 1328"/>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20" name="Freeform 13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21" name="Freeform 13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22" name="Freeform 13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grpSp>
          <p:grpSp>
            <p:nvGrpSpPr>
              <p:cNvPr id="25" name="Group 1344"/>
              <p:cNvGrpSpPr>
                <a:grpSpLocks/>
              </p:cNvGrpSpPr>
              <p:nvPr/>
            </p:nvGrpSpPr>
            <p:grpSpPr bwMode="auto">
              <a:xfrm>
                <a:off x="5236528" y="3755575"/>
                <a:ext cx="738395" cy="617137"/>
                <a:chOff x="2949" y="196"/>
                <a:chExt cx="941" cy="598"/>
              </a:xfrm>
            </p:grpSpPr>
            <p:sp>
              <p:nvSpPr>
                <p:cNvPr id="101" name="Oval 1345"/>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2" name="Oval 1346"/>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3" name="Oval 1347"/>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4" name="Oval 1348"/>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5" name="Oval 1349"/>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6" name="Oval 1350"/>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7" name="Oval 1351"/>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8" name="Oval 1352"/>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9" name="Freeform 13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0" name="Freeform 13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1" name="Freeform 13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grpSp>
          <p:grpSp>
            <p:nvGrpSpPr>
              <p:cNvPr id="26" name="Group 1356"/>
              <p:cNvGrpSpPr>
                <a:grpSpLocks/>
              </p:cNvGrpSpPr>
              <p:nvPr/>
            </p:nvGrpSpPr>
            <p:grpSpPr bwMode="auto">
              <a:xfrm rot="20527939">
                <a:off x="2894657" y="4429170"/>
                <a:ext cx="767352" cy="527584"/>
                <a:chOff x="2949" y="196"/>
                <a:chExt cx="941" cy="598"/>
              </a:xfrm>
            </p:grpSpPr>
            <p:sp>
              <p:nvSpPr>
                <p:cNvPr id="90" name="Oval 1357"/>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1" name="Oval 1358"/>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2" name="Oval 1359"/>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3" name="Oval 1360"/>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4" name="Oval 1361"/>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5" name="Oval 1362"/>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6" name="Oval 1363"/>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7" name="Oval 1364"/>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8"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9"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0"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grpSp>
          <p:grpSp>
            <p:nvGrpSpPr>
              <p:cNvPr id="27" name="Group 1428"/>
              <p:cNvGrpSpPr>
                <a:grpSpLocks/>
              </p:cNvGrpSpPr>
              <p:nvPr/>
            </p:nvGrpSpPr>
            <p:grpSpPr bwMode="auto">
              <a:xfrm rot="20745072">
                <a:off x="3410448" y="5180638"/>
                <a:ext cx="655145" cy="617137"/>
                <a:chOff x="2949" y="196"/>
                <a:chExt cx="941" cy="598"/>
              </a:xfrm>
            </p:grpSpPr>
            <p:sp>
              <p:nvSpPr>
                <p:cNvPr id="79" name="Oval 1429"/>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0" name="Oval 1430"/>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1" name="Oval 1431"/>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2" name="Oval 1432"/>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3" name="Oval 1433"/>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4" name="Oval 1434"/>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5" name="Oval 1435"/>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6" name="Oval 1436"/>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7"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8"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9"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grpSp>
          <p:grpSp>
            <p:nvGrpSpPr>
              <p:cNvPr id="28" name="Group 1404"/>
              <p:cNvGrpSpPr>
                <a:grpSpLocks/>
              </p:cNvGrpSpPr>
              <p:nvPr/>
            </p:nvGrpSpPr>
            <p:grpSpPr bwMode="auto">
              <a:xfrm rot="20933218">
                <a:off x="5241958" y="5332489"/>
                <a:ext cx="611710" cy="523690"/>
                <a:chOff x="2949" y="196"/>
                <a:chExt cx="941" cy="598"/>
              </a:xfrm>
            </p:grpSpPr>
            <p:sp>
              <p:nvSpPr>
                <p:cNvPr id="68" name="Oval 1405"/>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9" name="Oval 1406"/>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0" name="Oval 1407"/>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1" name="Oval 1408"/>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2" name="Oval 1409"/>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3" name="Oval 1410"/>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4" name="Oval 1411"/>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5" name="Oval 1412"/>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6" name="Freeform 141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7" name="Freeform 141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8" name="Freeform 141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grpSp>
          <p:grpSp>
            <p:nvGrpSpPr>
              <p:cNvPr id="30" name="Group 1416"/>
              <p:cNvGrpSpPr>
                <a:grpSpLocks/>
              </p:cNvGrpSpPr>
              <p:nvPr/>
            </p:nvGrpSpPr>
            <p:grpSpPr bwMode="auto">
              <a:xfrm rot="282232">
                <a:off x="6139614" y="4732872"/>
                <a:ext cx="644286" cy="441925"/>
                <a:chOff x="2949" y="196"/>
                <a:chExt cx="941" cy="598"/>
              </a:xfrm>
            </p:grpSpPr>
            <p:sp>
              <p:nvSpPr>
                <p:cNvPr id="57" name="Oval 1417"/>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8" name="Oval 1418"/>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9" name="Oval 1419"/>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0" name="Oval 1420"/>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1" name="Oval 1421"/>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2" name="Oval 1422"/>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3" name="Oval 1423"/>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4" name="Oval 1424"/>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5" name="Freeform 14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6" name="Freeform 14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7" name="Freeform 14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grpSp>
          <p:grpSp>
            <p:nvGrpSpPr>
              <p:cNvPr id="31" name="Group 1468"/>
              <p:cNvGrpSpPr>
                <a:grpSpLocks/>
              </p:cNvGrpSpPr>
              <p:nvPr/>
            </p:nvGrpSpPr>
            <p:grpSpPr bwMode="auto">
              <a:xfrm rot="20933218">
                <a:off x="4463747" y="4647213"/>
                <a:ext cx="725726" cy="603510"/>
                <a:chOff x="2949" y="196"/>
                <a:chExt cx="941" cy="598"/>
              </a:xfrm>
            </p:grpSpPr>
            <p:sp>
              <p:nvSpPr>
                <p:cNvPr id="46" name="Oval 1469"/>
                <p:cNvSpPr>
                  <a:spLocks noChangeArrowheads="1"/>
                </p:cNvSpPr>
                <p:nvPr/>
              </p:nvSpPr>
              <p:spPr bwMode="auto">
                <a:xfrm>
                  <a:off x="3168" y="196"/>
                  <a:ext cx="407" cy="162"/>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47" name="Oval 1470"/>
                <p:cNvSpPr>
                  <a:spLocks noChangeArrowheads="1"/>
                </p:cNvSpPr>
                <p:nvPr/>
              </p:nvSpPr>
              <p:spPr bwMode="auto">
                <a:xfrm rot="900000">
                  <a:off x="3512" y="252"/>
                  <a:ext cx="275" cy="131"/>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48" name="Oval 1471"/>
                <p:cNvSpPr>
                  <a:spLocks noChangeArrowheads="1"/>
                </p:cNvSpPr>
                <p:nvPr/>
              </p:nvSpPr>
              <p:spPr bwMode="auto">
                <a:xfrm rot="1500000">
                  <a:off x="3650" y="385"/>
                  <a:ext cx="240" cy="153"/>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49" name="Oval 1472"/>
                <p:cNvSpPr>
                  <a:spLocks noChangeArrowheads="1"/>
                </p:cNvSpPr>
                <p:nvPr/>
              </p:nvSpPr>
              <p:spPr bwMode="auto">
                <a:xfrm rot="-1560000">
                  <a:off x="3573" y="537"/>
                  <a:ext cx="291" cy="18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0" name="Oval 1473"/>
                <p:cNvSpPr>
                  <a:spLocks noChangeArrowheads="1"/>
                </p:cNvSpPr>
                <p:nvPr/>
              </p:nvSpPr>
              <p:spPr bwMode="auto">
                <a:xfrm>
                  <a:off x="3216" y="555"/>
                  <a:ext cx="471" cy="239"/>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1" name="Oval 1474"/>
                <p:cNvSpPr>
                  <a:spLocks noChangeArrowheads="1"/>
                </p:cNvSpPr>
                <p:nvPr/>
              </p:nvSpPr>
              <p:spPr bwMode="auto">
                <a:xfrm rot="1080000">
                  <a:off x="3023" y="555"/>
                  <a:ext cx="26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2" name="Oval 1475"/>
                <p:cNvSpPr>
                  <a:spLocks noChangeArrowheads="1"/>
                </p:cNvSpPr>
                <p:nvPr/>
              </p:nvSpPr>
              <p:spPr bwMode="auto">
                <a:xfrm>
                  <a:off x="2949" y="432"/>
                  <a:ext cx="217"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3" name="Oval 1476"/>
                <p:cNvSpPr>
                  <a:spLocks noChangeArrowheads="1"/>
                </p:cNvSpPr>
                <p:nvPr/>
              </p:nvSpPr>
              <p:spPr bwMode="auto">
                <a:xfrm rot="-1860000">
                  <a:off x="2984" y="310"/>
                  <a:ext cx="295" cy="156"/>
                </a:xfrm>
                <a:prstGeom prst="ellipse">
                  <a:avLst/>
                </a:prstGeom>
                <a:solidFill>
                  <a:srgbClr val="C0C0C0"/>
                </a:solid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4" name="Freeform 147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5" name="Freeform 147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6" name="Freeform 147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000" b="1" i="0" u="none" strike="noStrike" kern="0" cap="none" spc="0" normalizeH="0" baseline="0" noProof="0">
                    <a:ln>
                      <a:noFill/>
                    </a:ln>
                    <a:solidFill>
                      <a:sysClr val="windowText" lastClr="000000"/>
                    </a:solidFill>
                    <a:effectLst/>
                    <a:uLnTx/>
                    <a:uFillTx/>
                  </a:endParaRPr>
                </a:p>
              </p:txBody>
            </p:sp>
          </p:grpSp>
          <p:sp>
            <p:nvSpPr>
              <p:cNvPr id="39" name="Text Box 1524"/>
              <p:cNvSpPr txBox="1">
                <a:spLocks noChangeArrowheads="1"/>
              </p:cNvSpPr>
              <p:nvPr/>
            </p:nvSpPr>
            <p:spPr bwMode="auto">
              <a:xfrm>
                <a:off x="4495150" y="4787860"/>
                <a:ext cx="70366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rgbClr val="000000"/>
                    </a:solidFill>
                    <a:effectLst/>
                    <a:uLnTx/>
                    <a:uFillTx/>
                    <a:latin typeface="Times New Roman" charset="0"/>
                    <a:ea typeface="宋体" charset="-122"/>
                  </a:rPr>
                  <a:t>网络</a:t>
                </a:r>
              </a:p>
            </p:txBody>
          </p:sp>
          <p:sp>
            <p:nvSpPr>
              <p:cNvPr id="40" name="Text Box 1524"/>
              <p:cNvSpPr txBox="1">
                <a:spLocks noChangeArrowheads="1"/>
              </p:cNvSpPr>
              <p:nvPr/>
            </p:nvSpPr>
            <p:spPr bwMode="auto">
              <a:xfrm>
                <a:off x="6151335" y="4758796"/>
                <a:ext cx="70366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rgbClr val="000000"/>
                    </a:solidFill>
                    <a:effectLst/>
                    <a:uLnTx/>
                    <a:uFillTx/>
                    <a:latin typeface="Times New Roman" charset="0"/>
                    <a:ea typeface="宋体" charset="-122"/>
                  </a:rPr>
                  <a:t>网络</a:t>
                </a:r>
              </a:p>
            </p:txBody>
          </p:sp>
          <p:sp>
            <p:nvSpPr>
              <p:cNvPr id="41" name="Text Box 1524"/>
              <p:cNvSpPr txBox="1">
                <a:spLocks noChangeArrowheads="1"/>
              </p:cNvSpPr>
              <p:nvPr/>
            </p:nvSpPr>
            <p:spPr bwMode="auto">
              <a:xfrm>
                <a:off x="3445696" y="5276471"/>
                <a:ext cx="70366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rgbClr val="000000"/>
                    </a:solidFill>
                    <a:effectLst/>
                    <a:uLnTx/>
                    <a:uFillTx/>
                    <a:latin typeface="Times New Roman" charset="0"/>
                    <a:ea typeface="宋体" charset="-122"/>
                  </a:rPr>
                  <a:t>网络</a:t>
                </a:r>
              </a:p>
            </p:txBody>
          </p:sp>
          <p:sp>
            <p:nvSpPr>
              <p:cNvPr id="42" name="Text Box 1524"/>
              <p:cNvSpPr txBox="1">
                <a:spLocks noChangeArrowheads="1"/>
              </p:cNvSpPr>
              <p:nvPr/>
            </p:nvSpPr>
            <p:spPr bwMode="auto">
              <a:xfrm>
                <a:off x="5304351" y="3841672"/>
                <a:ext cx="70366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rgbClr val="000000"/>
                    </a:solidFill>
                    <a:effectLst/>
                    <a:uLnTx/>
                    <a:uFillTx/>
                    <a:latin typeface="Times New Roman" charset="0"/>
                    <a:ea typeface="宋体" charset="-122"/>
                  </a:rPr>
                  <a:t>网络</a:t>
                </a:r>
              </a:p>
            </p:txBody>
          </p:sp>
          <p:sp>
            <p:nvSpPr>
              <p:cNvPr id="43" name="Text Box 1524"/>
              <p:cNvSpPr txBox="1">
                <a:spLocks noChangeArrowheads="1"/>
              </p:cNvSpPr>
              <p:nvPr/>
            </p:nvSpPr>
            <p:spPr bwMode="auto">
              <a:xfrm>
                <a:off x="2973340" y="4524086"/>
                <a:ext cx="70366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a:ln>
                      <a:noFill/>
                    </a:ln>
                    <a:solidFill>
                      <a:srgbClr val="000000"/>
                    </a:solidFill>
                    <a:effectLst/>
                    <a:uLnTx/>
                    <a:uFillTx/>
                    <a:latin typeface="Times New Roman" charset="0"/>
                    <a:ea typeface="宋体" charset="-122"/>
                  </a:rPr>
                  <a:t>网络</a:t>
                </a:r>
              </a:p>
            </p:txBody>
          </p:sp>
          <p:sp>
            <p:nvSpPr>
              <p:cNvPr id="44" name="Text Box 1524"/>
              <p:cNvSpPr txBox="1">
                <a:spLocks noChangeArrowheads="1"/>
              </p:cNvSpPr>
              <p:nvPr/>
            </p:nvSpPr>
            <p:spPr bwMode="auto">
              <a:xfrm>
                <a:off x="3656856" y="3779748"/>
                <a:ext cx="70366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rgbClr val="000000"/>
                    </a:solidFill>
                    <a:effectLst/>
                    <a:uLnTx/>
                    <a:uFillTx/>
                    <a:latin typeface="Times New Roman" charset="0"/>
                    <a:ea typeface="宋体" charset="-122"/>
                  </a:rPr>
                  <a:t>网络</a:t>
                </a:r>
              </a:p>
            </p:txBody>
          </p:sp>
          <p:sp>
            <p:nvSpPr>
              <p:cNvPr id="45" name="Text Box 1524"/>
              <p:cNvSpPr txBox="1">
                <a:spLocks noChangeArrowheads="1"/>
              </p:cNvSpPr>
              <p:nvPr/>
            </p:nvSpPr>
            <p:spPr bwMode="auto">
              <a:xfrm>
                <a:off x="5251868" y="5404960"/>
                <a:ext cx="70366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宋体" charset="-122"/>
                  </a:defRPr>
                </a:lvl1pPr>
                <a:lvl2pPr marL="742950" indent="-285750" eaLnBrk="0" hangingPunct="0">
                  <a:defRPr kumimoji="1" sz="2400">
                    <a:solidFill>
                      <a:schemeClr val="tx1"/>
                    </a:solidFill>
                    <a:latin typeface="Times New Roman" charset="0"/>
                    <a:ea typeface="宋体" charset="-122"/>
                  </a:defRPr>
                </a:lvl2pPr>
                <a:lvl3pPr marL="1143000" indent="-228600" eaLnBrk="0" hangingPunct="0">
                  <a:defRPr kumimoji="1" sz="2400">
                    <a:solidFill>
                      <a:schemeClr val="tx1"/>
                    </a:solidFill>
                    <a:latin typeface="Times New Roman" charset="0"/>
                    <a:ea typeface="宋体" charset="-122"/>
                  </a:defRPr>
                </a:lvl3pPr>
                <a:lvl4pPr marL="1600200" indent="-228600" eaLnBrk="0" hangingPunct="0">
                  <a:defRPr kumimoji="1" sz="2400">
                    <a:solidFill>
                      <a:schemeClr val="tx1"/>
                    </a:solidFill>
                    <a:latin typeface="Times New Roman" charset="0"/>
                    <a:ea typeface="宋体" charset="-122"/>
                  </a:defRPr>
                </a:lvl4pPr>
                <a:lvl5pPr marL="2057400" indent="-228600" eaLnBrk="0" hangingPunct="0">
                  <a:defRPr kumimoji="1" sz="2400">
                    <a:solidFill>
                      <a:schemeClr val="tx1"/>
                    </a:solidFill>
                    <a:latin typeface="Times New Roman"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charset="0"/>
                    <a:ea typeface="宋体"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a:ln>
                      <a:noFill/>
                    </a:ln>
                    <a:solidFill>
                      <a:srgbClr val="000000"/>
                    </a:solidFill>
                    <a:effectLst/>
                    <a:uLnTx/>
                    <a:uFillTx/>
                    <a:latin typeface="Times New Roman" charset="0"/>
                    <a:ea typeface="宋体" charset="-122"/>
                  </a:rPr>
                  <a:t>网络</a:t>
                </a:r>
              </a:p>
            </p:txBody>
          </p:sp>
          <p:sp>
            <p:nvSpPr>
              <p:cNvPr id="175" name="矩形 174"/>
              <p:cNvSpPr/>
              <p:nvPr/>
            </p:nvSpPr>
            <p:spPr>
              <a:xfrm>
                <a:off x="6702960" y="3356992"/>
                <a:ext cx="703665"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b="1" kern="0" dirty="0">
                    <a:solidFill>
                      <a:srgbClr val="000000"/>
                    </a:solidFill>
                    <a:ea typeface="黑体" pitchFamily="2" charset="-122"/>
                  </a:rPr>
                  <a:t>主机</a:t>
                </a:r>
              </a:p>
            </p:txBody>
          </p:sp>
        </p:grpSp>
        <p:sp>
          <p:nvSpPr>
            <p:cNvPr id="177" name="矩形 176"/>
            <p:cNvSpPr/>
            <p:nvPr/>
          </p:nvSpPr>
          <p:spPr>
            <a:xfrm>
              <a:off x="7290080" y="3704975"/>
              <a:ext cx="2055407" cy="1938992"/>
            </a:xfrm>
            <a:prstGeom prst="rect">
              <a:avLst/>
            </a:prstGeom>
            <a:solidFill>
              <a:srgbClr val="FFFF00"/>
            </a:solidFill>
            <a:ln>
              <a:solidFill>
                <a:srgbClr val="000099"/>
              </a:solidFill>
            </a:ln>
          </p:spPr>
          <p:txBody>
            <a:bodyPr wrap="square">
              <a:spAutoFit/>
            </a:bodyPr>
            <a:lstStyle/>
            <a:p>
              <a:r>
                <a:rPr lang="zh-CN" altLang="zh-CN" sz="2400" b="1" dirty="0">
                  <a:latin typeface="+mn-lt"/>
                  <a:ea typeface="黑体" pitchFamily="2" charset="-122"/>
                </a:rPr>
                <a:t>主机</a:t>
              </a:r>
              <a:r>
                <a:rPr lang="zh-CN" altLang="en-US" sz="2400" b="1" dirty="0">
                  <a:latin typeface="+mn-lt"/>
                  <a:ea typeface="黑体" pitchFamily="2" charset="-122"/>
                </a:rPr>
                <a:t>可以是计算机，也可以是</a:t>
              </a:r>
              <a:r>
                <a:rPr lang="zh-CN" altLang="zh-CN" sz="2400" b="1" dirty="0">
                  <a:latin typeface="+mn-lt"/>
                  <a:ea typeface="黑体" pitchFamily="2" charset="-122"/>
                </a:rPr>
                <a:t>智能手机</a:t>
              </a:r>
              <a:r>
                <a:rPr lang="zh-CN" altLang="en-US" sz="2400" b="1" dirty="0">
                  <a:latin typeface="+mn-lt"/>
                  <a:ea typeface="黑体" pitchFamily="2" charset="-122"/>
                </a:rPr>
                <a:t>等</a:t>
              </a:r>
              <a:r>
                <a:rPr lang="zh-CN" altLang="zh-CN" sz="2400" b="1" dirty="0">
                  <a:latin typeface="+mn-lt"/>
                  <a:ea typeface="黑体" pitchFamily="2" charset="-122"/>
                </a:rPr>
                <a:t>智能机器。</a:t>
              </a:r>
              <a:endParaRPr lang="zh-CN" altLang="en-US" sz="2400" b="1" dirty="0">
                <a:latin typeface="+mn-lt"/>
                <a:ea typeface="黑体" pitchFamily="2" charset="-122"/>
              </a:endParaRPr>
            </a:p>
          </p:txBody>
        </p:sp>
      </p:grpSp>
    </p:spTree>
    <p:extLst>
      <p:ext uri="{BB962C8B-B14F-4D97-AF65-F5344CB8AC3E}">
        <p14:creationId xmlns:p14="http://schemas.microsoft.com/office/powerpoint/2010/main" xmlns="" val="3134002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4"/>
          <p:cNvSpPr>
            <a:spLocks noGrp="1" noChangeArrowheads="1"/>
          </p:cNvSpPr>
          <p:nvPr>
            <p:ph type="title" idx="4294967295"/>
          </p:nvPr>
        </p:nvSpPr>
        <p:spPr/>
        <p:txBody>
          <a:bodyPr/>
          <a:lstStyle/>
          <a:p>
            <a:r>
              <a:rPr lang="zh-CN" altLang="en-US" dirty="0"/>
              <a:t>第</a:t>
            </a:r>
            <a:r>
              <a:rPr lang="en-US" altLang="zh-CN" dirty="0"/>
              <a:t>1</a:t>
            </a:r>
            <a:r>
              <a:rPr lang="zh-CN" altLang="en-US" dirty="0"/>
              <a:t>章 概述</a:t>
            </a:r>
          </a:p>
        </p:txBody>
      </p:sp>
      <p:sp>
        <p:nvSpPr>
          <p:cNvPr id="490499" name="Rectangle 5"/>
          <p:cNvSpPr>
            <a:spLocks noGrp="1" noChangeArrowheads="1"/>
          </p:cNvSpPr>
          <p:nvPr>
            <p:ph type="body" sz="half" idx="4294967295"/>
          </p:nvPr>
        </p:nvSpPr>
        <p:spPr>
          <a:xfrm>
            <a:off x="330200" y="1028700"/>
            <a:ext cx="4398746" cy="5148263"/>
          </a:xfrm>
        </p:spPr>
        <p:txBody>
          <a:bodyPr/>
          <a:lstStyle/>
          <a:p>
            <a:pPr>
              <a:buFontTx/>
              <a:buNone/>
            </a:pPr>
            <a:r>
              <a:rPr lang="en-US" altLang="zh-CN" sz="2000" dirty="0"/>
              <a:t>1.1 </a:t>
            </a:r>
            <a:r>
              <a:rPr lang="zh-CN" altLang="en-US" sz="2000" dirty="0"/>
              <a:t>计算机网络在信息时代中的作用</a:t>
            </a:r>
          </a:p>
          <a:p>
            <a:pPr>
              <a:buFontTx/>
              <a:buNone/>
            </a:pPr>
            <a:endParaRPr lang="en-US" altLang="zh-CN" sz="2000" dirty="0"/>
          </a:p>
          <a:p>
            <a:pPr>
              <a:buFontTx/>
              <a:buNone/>
            </a:pPr>
            <a:r>
              <a:rPr lang="en-US" altLang="zh-CN" sz="2000" dirty="0"/>
              <a:t>1.2 </a:t>
            </a:r>
            <a:r>
              <a:rPr lang="zh-CN" altLang="en-US" sz="2000" dirty="0"/>
              <a:t>互联网概述</a:t>
            </a:r>
          </a:p>
          <a:p>
            <a:r>
              <a:rPr lang="zh-CN" altLang="en-US" sz="2000" dirty="0"/>
              <a:t>网络的网络</a:t>
            </a:r>
          </a:p>
          <a:p>
            <a:r>
              <a:rPr lang="zh-CN" altLang="en-US" sz="2000" dirty="0">
                <a:solidFill>
                  <a:srgbClr val="C00000"/>
                </a:solidFill>
              </a:rPr>
              <a:t>互联网基础结构发展的三个阶段</a:t>
            </a:r>
          </a:p>
          <a:p>
            <a:r>
              <a:rPr lang="zh-CN" altLang="en-US" sz="2000" dirty="0"/>
              <a:t>互联网的标准化工作</a:t>
            </a:r>
          </a:p>
          <a:p>
            <a:pPr>
              <a:buFontTx/>
              <a:buNone/>
            </a:pPr>
            <a:endParaRPr lang="en-US" altLang="zh-CN" sz="2000" dirty="0"/>
          </a:p>
          <a:p>
            <a:pPr>
              <a:buFontTx/>
              <a:buNone/>
            </a:pPr>
            <a:r>
              <a:rPr lang="en-US" altLang="zh-CN" sz="2000" dirty="0"/>
              <a:t>1.3 </a:t>
            </a:r>
            <a:r>
              <a:rPr lang="zh-CN" altLang="en-US" sz="2000" dirty="0"/>
              <a:t>互联网的组成</a:t>
            </a:r>
          </a:p>
          <a:p>
            <a:r>
              <a:rPr lang="zh-CN" altLang="en-US" sz="2000" dirty="0"/>
              <a:t>互联网的边缘部分</a:t>
            </a:r>
          </a:p>
          <a:p>
            <a:r>
              <a:rPr lang="zh-CN" altLang="en-US" sz="2000" dirty="0"/>
              <a:t>互联网的核心部分</a:t>
            </a:r>
          </a:p>
          <a:p>
            <a:pPr>
              <a:buFontTx/>
              <a:buNone/>
            </a:pPr>
            <a:endParaRPr lang="en-US" altLang="zh-CN" sz="2000" dirty="0"/>
          </a:p>
          <a:p>
            <a:pPr>
              <a:buFontTx/>
              <a:buNone/>
            </a:pPr>
            <a:r>
              <a:rPr lang="en-US" altLang="zh-CN" sz="2000" dirty="0"/>
              <a:t>1.4 </a:t>
            </a:r>
            <a:r>
              <a:rPr lang="zh-CN" altLang="en-US" sz="2000" dirty="0"/>
              <a:t>计算机网络在我国的发展</a:t>
            </a:r>
          </a:p>
          <a:p>
            <a:pPr>
              <a:buFontTx/>
              <a:buNone/>
            </a:pPr>
            <a:endParaRPr lang="en-US" altLang="zh-CN" sz="2000" dirty="0"/>
          </a:p>
          <a:p>
            <a:pPr>
              <a:buFontTx/>
              <a:buNone/>
            </a:pPr>
            <a:r>
              <a:rPr lang="en-US" altLang="zh-CN" sz="2000" dirty="0"/>
              <a:t>1.5 </a:t>
            </a:r>
            <a:r>
              <a:rPr lang="zh-CN" altLang="en-US" sz="2000" dirty="0"/>
              <a:t>计算机网络的类别</a:t>
            </a:r>
          </a:p>
          <a:p>
            <a:pPr>
              <a:buFontTx/>
              <a:buNone/>
            </a:pPr>
            <a:endParaRPr lang="zh-CN" altLang="en-US" sz="2000" dirty="0"/>
          </a:p>
          <a:p>
            <a:endParaRPr lang="en-US" altLang="zh-CN" sz="2000" dirty="0"/>
          </a:p>
        </p:txBody>
      </p:sp>
      <p:sp>
        <p:nvSpPr>
          <p:cNvPr id="490500" name="Rectangle 6"/>
          <p:cNvSpPr>
            <a:spLocks noGrp="1" noChangeArrowheads="1"/>
          </p:cNvSpPr>
          <p:nvPr>
            <p:ph type="body" sz="half" idx="4294967295"/>
          </p:nvPr>
        </p:nvSpPr>
        <p:spPr>
          <a:xfrm>
            <a:off x="4728946" y="1039813"/>
            <a:ext cx="4165600" cy="5137150"/>
          </a:xfrm>
        </p:spPr>
        <p:txBody>
          <a:bodyPr/>
          <a:lstStyle/>
          <a:p>
            <a:pPr marL="342900" lvl="1" indent="-342900"/>
            <a:r>
              <a:rPr lang="zh-CN" altLang="en-US" sz="2000" dirty="0"/>
              <a:t>计算机网络的定义</a:t>
            </a:r>
            <a:endParaRPr lang="en-US" altLang="zh-CN" sz="2000" dirty="0"/>
          </a:p>
          <a:p>
            <a:pPr marL="342900" lvl="1" indent="-342900"/>
            <a:r>
              <a:rPr lang="zh-CN" altLang="en-US" sz="2000" dirty="0"/>
              <a:t>几种不同类别的网络</a:t>
            </a:r>
          </a:p>
          <a:p>
            <a:pPr>
              <a:buFontTx/>
              <a:buNone/>
            </a:pPr>
            <a:endParaRPr lang="en-US" altLang="zh-CN" sz="2000" dirty="0"/>
          </a:p>
          <a:p>
            <a:pPr>
              <a:buFontTx/>
              <a:buNone/>
            </a:pPr>
            <a:r>
              <a:rPr lang="en-US" altLang="zh-CN" sz="2000" dirty="0"/>
              <a:t>1.6 </a:t>
            </a:r>
            <a:r>
              <a:rPr lang="zh-CN" altLang="en-US" sz="2000" dirty="0"/>
              <a:t>计算机网络的性能</a:t>
            </a:r>
          </a:p>
          <a:p>
            <a:r>
              <a:rPr lang="zh-CN" altLang="en-US" sz="2000" dirty="0"/>
              <a:t>计算机网络的性能指标</a:t>
            </a:r>
          </a:p>
          <a:p>
            <a:r>
              <a:rPr lang="zh-CN" altLang="en-US" sz="2000" dirty="0"/>
              <a:t>计算机网络的非性能特征</a:t>
            </a:r>
          </a:p>
          <a:p>
            <a:pPr>
              <a:buFontTx/>
              <a:buNone/>
            </a:pPr>
            <a:endParaRPr lang="en-US" altLang="zh-CN" sz="2000" dirty="0"/>
          </a:p>
          <a:p>
            <a:pPr>
              <a:buFontTx/>
              <a:buNone/>
            </a:pPr>
            <a:r>
              <a:rPr lang="en-US" altLang="zh-CN" sz="2000" dirty="0"/>
              <a:t>1.7 </a:t>
            </a:r>
            <a:r>
              <a:rPr lang="zh-CN" altLang="en-US" sz="2000" dirty="0"/>
              <a:t>计算机网络的体系结构</a:t>
            </a:r>
          </a:p>
          <a:p>
            <a:r>
              <a:rPr lang="zh-CN" altLang="en-US" sz="2000" dirty="0"/>
              <a:t>计算机网络体系结构的形成</a:t>
            </a:r>
          </a:p>
          <a:p>
            <a:r>
              <a:rPr lang="zh-CN" altLang="en-US" sz="2000" dirty="0"/>
              <a:t>协议与划分层次</a:t>
            </a:r>
          </a:p>
          <a:p>
            <a:r>
              <a:rPr lang="zh-CN" altLang="en-US" sz="2000" dirty="0"/>
              <a:t>具有五层协议的体系结构</a:t>
            </a:r>
          </a:p>
          <a:p>
            <a:r>
              <a:rPr lang="zh-CN" altLang="en-US" sz="2000" dirty="0"/>
              <a:t>实体、协议、服务和服务访问点</a:t>
            </a:r>
          </a:p>
          <a:p>
            <a:r>
              <a:rPr lang="en-US" altLang="zh-CN" sz="2000" dirty="0"/>
              <a:t>TCP/IP </a:t>
            </a:r>
            <a:r>
              <a:rPr lang="zh-CN" altLang="en-US" sz="2000" dirty="0"/>
              <a:t>的体系结构</a:t>
            </a:r>
          </a:p>
          <a:p>
            <a:pPr>
              <a:buFontTx/>
              <a:buNone/>
            </a:pPr>
            <a:endParaRPr lang="zh-CN" altLang="en-US" sz="2000" dirty="0"/>
          </a:p>
          <a:p>
            <a:endParaRPr lang="en-US" altLang="zh-CN" sz="2000" dirty="0"/>
          </a:p>
        </p:txBody>
      </p:sp>
    </p:spTree>
    <p:extLst>
      <p:ext uri="{BB962C8B-B14F-4D97-AF65-F5344CB8AC3E}">
        <p14:creationId xmlns:p14="http://schemas.microsoft.com/office/powerpoint/2010/main" xmlns="" val="4056134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3638" name="Rectangle 6"/>
          <p:cNvSpPr>
            <a:spLocks noGrp="1" noChangeArrowheads="1"/>
          </p:cNvSpPr>
          <p:nvPr>
            <p:ph type="title"/>
          </p:nvPr>
        </p:nvSpPr>
        <p:spPr>
          <a:xfrm>
            <a:off x="251520" y="260648"/>
            <a:ext cx="839787" cy="6008712"/>
          </a:xfrm>
        </p:spPr>
        <p:txBody>
          <a:bodyPr/>
          <a:lstStyle/>
          <a:p>
            <a:r>
              <a:rPr lang="zh-CN" altLang="en-US" dirty="0"/>
              <a:t>计算机网络教材</a:t>
            </a:r>
          </a:p>
        </p:txBody>
      </p:sp>
      <p:pic>
        <p:nvPicPr>
          <p:cNvPr id="9" name="Picture 5" descr="点击查看'Computer Networks, Fifth Edition: A Systems Approach'的大图">
            <a:hlinkClick r:id="rId3" tooltip="点击查看'Computer Networks, Fifth Edition: A Systems Approach'的大图"/>
          </p:cNvPr>
          <p:cNvPicPr>
            <a:picLocks noChangeAspect="1" noChangeArrowheads="1"/>
          </p:cNvPicPr>
          <p:nvPr/>
        </p:nvPicPr>
        <p:blipFill>
          <a:blip r:embed="rId4" cstate="print"/>
          <a:srcRect/>
          <a:stretch>
            <a:fillRect/>
          </a:stretch>
        </p:blipFill>
        <p:spPr bwMode="auto">
          <a:xfrm>
            <a:off x="1259632" y="3501008"/>
            <a:ext cx="2304256" cy="2941527"/>
          </a:xfrm>
          <a:prstGeom prst="rect">
            <a:avLst/>
          </a:prstGeom>
          <a:noFill/>
          <a:ln w="9525">
            <a:solidFill>
              <a:srgbClr val="FF0000"/>
            </a:solidFill>
            <a:miter lim="800000"/>
            <a:headEnd/>
            <a:tailEnd/>
          </a:ln>
        </p:spPr>
      </p:pic>
      <p:sp>
        <p:nvSpPr>
          <p:cNvPr id="36866" name="AutoShape 2" descr="计算机网络教程-自顶向下方法"/>
          <p:cNvSpPr>
            <a:spLocks noChangeAspect="1" noChangeArrowheads="1"/>
          </p:cNvSpPr>
          <p:nvPr/>
        </p:nvSpPr>
        <p:spPr bwMode="auto">
          <a:xfrm>
            <a:off x="63500"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1" name="Picture 4" descr="9787111359258"/>
          <p:cNvPicPr>
            <a:picLocks noChangeAspect="1" noChangeArrowheads="1"/>
          </p:cNvPicPr>
          <p:nvPr/>
        </p:nvPicPr>
        <p:blipFill>
          <a:blip r:embed="rId5" cstate="print"/>
          <a:srcRect/>
          <a:stretch>
            <a:fillRect/>
          </a:stretch>
        </p:blipFill>
        <p:spPr bwMode="auto">
          <a:xfrm>
            <a:off x="3732212" y="3490207"/>
            <a:ext cx="2428840" cy="2952328"/>
          </a:xfrm>
          <a:prstGeom prst="rect">
            <a:avLst/>
          </a:prstGeom>
          <a:noFill/>
          <a:ln w="9525">
            <a:solidFill>
              <a:srgbClr val="FF0000"/>
            </a:solidFill>
            <a:miter lim="800000"/>
            <a:headEnd/>
            <a:tailEnd/>
          </a:ln>
        </p:spPr>
      </p:pic>
      <p:pic>
        <p:nvPicPr>
          <p:cNvPr id="12" name="Picture 1"/>
          <p:cNvPicPr>
            <a:picLocks noChangeAspect="1" noChangeArrowheads="1"/>
          </p:cNvPicPr>
          <p:nvPr/>
        </p:nvPicPr>
        <p:blipFill>
          <a:blip r:embed="rId6" cstate="print"/>
          <a:srcRect/>
          <a:stretch>
            <a:fillRect/>
          </a:stretch>
        </p:blipFill>
        <p:spPr bwMode="auto">
          <a:xfrm>
            <a:off x="6309944" y="3481049"/>
            <a:ext cx="2445437" cy="2961486"/>
          </a:xfrm>
          <a:prstGeom prst="rect">
            <a:avLst/>
          </a:prstGeom>
          <a:noFill/>
          <a:ln w="9525">
            <a:solidFill>
              <a:srgbClr val="FF0000"/>
            </a:solidFill>
            <a:miter lim="800000"/>
            <a:headEnd/>
            <a:tailEnd/>
          </a:ln>
        </p:spPr>
      </p:pic>
      <p:pic>
        <p:nvPicPr>
          <p:cNvPr id="13" name="Picture 1"/>
          <p:cNvPicPr>
            <a:picLocks noChangeAspect="1" noChangeArrowheads="1"/>
          </p:cNvPicPr>
          <p:nvPr/>
        </p:nvPicPr>
        <p:blipFill>
          <a:blip r:embed="rId7" cstate="print"/>
          <a:srcRect/>
          <a:stretch>
            <a:fillRect/>
          </a:stretch>
        </p:blipFill>
        <p:spPr bwMode="auto">
          <a:xfrm>
            <a:off x="1214414" y="357166"/>
            <a:ext cx="2500329" cy="3099934"/>
          </a:xfrm>
          <a:prstGeom prst="rect">
            <a:avLst/>
          </a:prstGeom>
          <a:noFill/>
          <a:ln w="9525">
            <a:noFill/>
            <a:miter lim="800000"/>
            <a:headEnd/>
            <a:tailEnd/>
          </a:ln>
          <a:effectLst/>
        </p:spPr>
      </p:pic>
      <p:pic>
        <p:nvPicPr>
          <p:cNvPr id="10" name="Picture 2" descr="https://img3.doubanio.com/view/subject/l/public/s26814873.jpg"/>
          <p:cNvPicPr>
            <a:picLocks noChangeAspect="1" noChangeArrowheads="1"/>
          </p:cNvPicPr>
          <p:nvPr/>
        </p:nvPicPr>
        <p:blipFill>
          <a:blip r:embed="rId8" cstate="print"/>
          <a:srcRect/>
          <a:stretch>
            <a:fillRect/>
          </a:stretch>
        </p:blipFill>
        <p:spPr bwMode="auto">
          <a:xfrm>
            <a:off x="3786182" y="357166"/>
            <a:ext cx="2357454" cy="2928958"/>
          </a:xfrm>
          <a:prstGeom prst="rect">
            <a:avLst/>
          </a:prstGeom>
          <a:noFill/>
        </p:spPr>
      </p:pic>
      <p:pic>
        <p:nvPicPr>
          <p:cNvPr id="14" name="Picture 2" descr="Forouzan4e10lbj_nm2"/>
          <p:cNvPicPr>
            <a:picLocks noChangeAspect="1" noChangeArrowheads="1"/>
          </p:cNvPicPr>
          <p:nvPr/>
        </p:nvPicPr>
        <p:blipFill>
          <a:blip r:embed="rId9" cstate="print"/>
          <a:srcRect/>
          <a:stretch>
            <a:fillRect/>
          </a:stretch>
        </p:blipFill>
        <p:spPr bwMode="auto">
          <a:xfrm>
            <a:off x="6286512" y="285728"/>
            <a:ext cx="2514600" cy="3124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idx="4294967295"/>
          </p:nvPr>
        </p:nvSpPr>
        <p:spPr/>
        <p:txBody>
          <a:bodyPr/>
          <a:lstStyle/>
          <a:p>
            <a:r>
              <a:rPr lang="zh-CN" altLang="en-US" dirty="0"/>
              <a:t>互联网基础结构发展的三个阶段</a:t>
            </a:r>
          </a:p>
        </p:txBody>
      </p:sp>
      <p:sp>
        <p:nvSpPr>
          <p:cNvPr id="510979" name="Rectangle 3"/>
          <p:cNvSpPr>
            <a:spLocks noGrp="1" noChangeArrowheads="1"/>
          </p:cNvSpPr>
          <p:nvPr>
            <p:ph type="body" idx="4294967295"/>
          </p:nvPr>
        </p:nvSpPr>
        <p:spPr>
          <a:xfrm>
            <a:off x="323850" y="1052736"/>
            <a:ext cx="8483600" cy="5112568"/>
          </a:xfrm>
        </p:spPr>
        <p:txBody>
          <a:bodyPr/>
          <a:lstStyle/>
          <a:p>
            <a:pPr>
              <a:spcBef>
                <a:spcPts val="600"/>
              </a:spcBef>
            </a:pPr>
            <a:r>
              <a:rPr lang="zh-CN" altLang="en-US" b="1" dirty="0">
                <a:solidFill>
                  <a:srgbClr val="FF0000"/>
                </a:solidFill>
              </a:rPr>
              <a:t>第一阶段</a:t>
            </a:r>
            <a:r>
              <a:rPr lang="zh-CN" altLang="en-US" dirty="0"/>
              <a:t>是从单个网络 </a:t>
            </a:r>
            <a:r>
              <a:rPr lang="en-US" altLang="zh-CN" dirty="0"/>
              <a:t>ARPANET (</a:t>
            </a:r>
            <a:r>
              <a:rPr lang="en-US" dirty="0"/>
              <a:t>Advanced Research Project Agency Network</a:t>
            </a:r>
            <a:r>
              <a:rPr lang="en-US" altLang="zh-CN" dirty="0"/>
              <a:t>) </a:t>
            </a:r>
            <a:r>
              <a:rPr lang="zh-CN" altLang="en-US" dirty="0"/>
              <a:t>向互联网发展的过程。 </a:t>
            </a:r>
          </a:p>
          <a:p>
            <a:pPr>
              <a:spcBef>
                <a:spcPts val="600"/>
              </a:spcBef>
            </a:pPr>
            <a:endParaRPr lang="zh-CN" altLang="en-US" dirty="0"/>
          </a:p>
          <a:p>
            <a:pPr>
              <a:spcBef>
                <a:spcPts val="600"/>
              </a:spcBef>
            </a:pPr>
            <a:r>
              <a:rPr lang="en-US" altLang="zh-CN" dirty="0"/>
              <a:t>1983 </a:t>
            </a:r>
            <a:r>
              <a:rPr lang="zh-CN" altLang="en-US" dirty="0"/>
              <a:t>年</a:t>
            </a:r>
            <a:r>
              <a:rPr lang="en-US" altLang="zh-CN" dirty="0"/>
              <a:t>TCP/IP</a:t>
            </a:r>
            <a:r>
              <a:rPr lang="zh-CN" altLang="en-US" dirty="0"/>
              <a:t>协议成为</a:t>
            </a:r>
            <a:r>
              <a:rPr lang="en-US" altLang="zh-CN" dirty="0"/>
              <a:t>ARPANET</a:t>
            </a:r>
            <a:r>
              <a:rPr lang="zh-CN" altLang="en-US" dirty="0"/>
              <a:t>上的标准协议，</a:t>
            </a:r>
            <a:r>
              <a:rPr lang="zh-CN" altLang="zh-CN" dirty="0"/>
              <a:t>使得所有使用</a:t>
            </a:r>
            <a:r>
              <a:rPr lang="en-US" altLang="zh-CN" dirty="0"/>
              <a:t> TCP/IP </a:t>
            </a:r>
            <a:r>
              <a:rPr lang="zh-CN" altLang="zh-CN" dirty="0"/>
              <a:t>协议的计算机都能利用互连网相互通信</a:t>
            </a:r>
            <a:r>
              <a:rPr lang="zh-CN" altLang="en-US" dirty="0"/>
              <a:t>。</a:t>
            </a:r>
          </a:p>
          <a:p>
            <a:pPr>
              <a:spcBef>
                <a:spcPts val="600"/>
              </a:spcBef>
            </a:pPr>
            <a:endParaRPr lang="zh-CN" altLang="en-US" dirty="0"/>
          </a:p>
          <a:p>
            <a:pPr>
              <a:spcBef>
                <a:spcPts val="600"/>
              </a:spcBef>
            </a:pPr>
            <a:r>
              <a:rPr lang="zh-CN" altLang="en-US" dirty="0"/>
              <a:t>人们把</a:t>
            </a:r>
            <a:r>
              <a:rPr lang="en-US" altLang="zh-CN" dirty="0"/>
              <a:t>1983</a:t>
            </a:r>
            <a:r>
              <a:rPr lang="zh-CN" altLang="en-US" dirty="0"/>
              <a:t>年作为互联网的诞生时间。</a:t>
            </a:r>
            <a:endParaRPr lang="en-US" altLang="zh-CN" dirty="0"/>
          </a:p>
          <a:p>
            <a:pPr>
              <a:spcBef>
                <a:spcPts val="600"/>
              </a:spcBef>
            </a:pPr>
            <a:endParaRPr lang="en-US" altLang="zh-CN" dirty="0"/>
          </a:p>
          <a:p>
            <a:pPr>
              <a:spcBef>
                <a:spcPts val="600"/>
              </a:spcBef>
            </a:pPr>
            <a:r>
              <a:rPr lang="en-US" altLang="zh-CN" dirty="0"/>
              <a:t>1990</a:t>
            </a:r>
            <a:r>
              <a:rPr lang="zh-CN" altLang="zh-CN" dirty="0"/>
              <a:t>年</a:t>
            </a:r>
            <a:r>
              <a:rPr lang="zh-CN" altLang="en-US" dirty="0"/>
              <a:t>，</a:t>
            </a:r>
            <a:r>
              <a:rPr lang="en-US" altLang="zh-CN" dirty="0"/>
              <a:t>ARPANET </a:t>
            </a:r>
            <a:r>
              <a:rPr lang="zh-CN" altLang="zh-CN" dirty="0"/>
              <a:t>正式宣布关闭</a:t>
            </a:r>
            <a:r>
              <a:rPr lang="zh-CN" altLang="en-US" dirty="0"/>
              <a:t>。</a:t>
            </a:r>
          </a:p>
          <a:p>
            <a:pPr>
              <a:spcBef>
                <a:spcPts val="600"/>
              </a:spcBef>
            </a:pPr>
            <a:endParaRPr lang="en-US" altLang="zh-CN" dirty="0"/>
          </a:p>
          <a:p>
            <a:pPr>
              <a:spcBef>
                <a:spcPts val="600"/>
              </a:spcBef>
            </a:pPr>
            <a:endParaRPr lang="en-US" altLang="zh-CN" dirty="0"/>
          </a:p>
          <a:p>
            <a:pPr>
              <a:spcBef>
                <a:spcPts val="600"/>
              </a:spcBef>
            </a:pPr>
            <a:endParaRPr lang="en-US" altLang="zh-C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type="title" idx="4294967295"/>
          </p:nvPr>
        </p:nvSpPr>
        <p:spPr/>
        <p:txBody>
          <a:bodyPr/>
          <a:lstStyle/>
          <a:p>
            <a:r>
              <a:rPr lang="en-US" altLang="zh-CN"/>
              <a:t>internet</a:t>
            </a:r>
            <a:r>
              <a:rPr lang="zh-CN" altLang="en-US"/>
              <a:t>和</a:t>
            </a:r>
            <a:r>
              <a:rPr lang="en-US" altLang="zh-CN"/>
              <a:t>Internet</a:t>
            </a:r>
            <a:r>
              <a:rPr lang="zh-CN" altLang="en-US"/>
              <a:t>的区别</a:t>
            </a:r>
          </a:p>
        </p:txBody>
      </p:sp>
      <p:sp>
        <p:nvSpPr>
          <p:cNvPr id="513027" name="Rectangle 3"/>
          <p:cNvSpPr>
            <a:spLocks noGrp="1" noChangeArrowheads="1"/>
          </p:cNvSpPr>
          <p:nvPr>
            <p:ph type="body" idx="4294967295"/>
          </p:nvPr>
        </p:nvSpPr>
        <p:spPr>
          <a:xfrm>
            <a:off x="323850" y="1052512"/>
            <a:ext cx="8483600" cy="5112791"/>
          </a:xfrm>
        </p:spPr>
        <p:txBody>
          <a:bodyPr/>
          <a:lstStyle/>
          <a:p>
            <a:pPr>
              <a:spcBef>
                <a:spcPts val="600"/>
              </a:spcBef>
            </a:pPr>
            <a:r>
              <a:rPr lang="zh-CN" altLang="en-US" dirty="0"/>
              <a:t>以</a:t>
            </a:r>
            <a:r>
              <a:rPr lang="zh-CN" altLang="en-US" dirty="0">
                <a:solidFill>
                  <a:schemeClr val="hlink"/>
                </a:solidFill>
              </a:rPr>
              <a:t>小写字母 </a:t>
            </a:r>
            <a:r>
              <a:rPr lang="en-US" altLang="zh-CN" dirty="0" err="1">
                <a:solidFill>
                  <a:schemeClr val="hlink"/>
                </a:solidFill>
              </a:rPr>
              <a:t>i</a:t>
            </a:r>
            <a:r>
              <a:rPr lang="en-US" altLang="zh-CN" dirty="0"/>
              <a:t> </a:t>
            </a:r>
            <a:r>
              <a:rPr lang="zh-CN" altLang="en-US" dirty="0"/>
              <a:t>开始的 </a:t>
            </a:r>
            <a:r>
              <a:rPr lang="en-US" altLang="zh-CN" dirty="0"/>
              <a:t>internet (</a:t>
            </a:r>
            <a:r>
              <a:rPr lang="zh-CN" altLang="en-US" dirty="0"/>
              <a:t>互连网</a:t>
            </a:r>
            <a:r>
              <a:rPr lang="en-US" altLang="zh-CN" dirty="0"/>
              <a:t>)</a:t>
            </a:r>
            <a:r>
              <a:rPr lang="zh-CN" altLang="en-US" dirty="0"/>
              <a:t>是一个通用名词，它泛指由多个计算机网络互连而成的网络。 </a:t>
            </a:r>
            <a:endParaRPr lang="en-US" altLang="zh-CN" dirty="0"/>
          </a:p>
          <a:p>
            <a:pPr lvl="1">
              <a:spcBef>
                <a:spcPts val="600"/>
              </a:spcBef>
            </a:pPr>
            <a:r>
              <a:rPr lang="zh-CN" altLang="en-US" dirty="0"/>
              <a:t>这些网络之间的通信协议可以任意选择，不一定非要使用</a:t>
            </a:r>
            <a:r>
              <a:rPr lang="en-US" altLang="zh-CN" dirty="0"/>
              <a:t>TCP/IP</a:t>
            </a:r>
            <a:r>
              <a:rPr lang="zh-CN" altLang="en-US" dirty="0"/>
              <a:t>协议。</a:t>
            </a:r>
          </a:p>
          <a:p>
            <a:pPr>
              <a:spcBef>
                <a:spcPts val="600"/>
              </a:spcBef>
            </a:pPr>
            <a:endParaRPr lang="zh-CN" altLang="en-US" dirty="0"/>
          </a:p>
          <a:p>
            <a:pPr>
              <a:spcBef>
                <a:spcPts val="600"/>
              </a:spcBef>
            </a:pPr>
            <a:r>
              <a:rPr lang="zh-CN" altLang="en-US" dirty="0"/>
              <a:t>以</a:t>
            </a:r>
            <a:r>
              <a:rPr lang="zh-CN" altLang="en-US" dirty="0">
                <a:solidFill>
                  <a:schemeClr val="hlink"/>
                </a:solidFill>
              </a:rPr>
              <a:t>大写字母</a:t>
            </a:r>
            <a:r>
              <a:rPr lang="en-US" altLang="zh-CN" dirty="0">
                <a:solidFill>
                  <a:schemeClr val="hlink"/>
                </a:solidFill>
              </a:rPr>
              <a:t>I</a:t>
            </a:r>
            <a:r>
              <a:rPr lang="zh-CN" altLang="en-US" dirty="0"/>
              <a:t>开始的的</a:t>
            </a:r>
            <a:r>
              <a:rPr lang="en-US" altLang="zh-CN" dirty="0"/>
              <a:t>Internet (</a:t>
            </a:r>
            <a:r>
              <a:rPr lang="zh-CN" altLang="en-US" dirty="0"/>
              <a:t>互联网，或因特网</a:t>
            </a:r>
            <a:r>
              <a:rPr lang="en-US" altLang="zh-CN" dirty="0"/>
              <a:t>)</a:t>
            </a:r>
            <a:r>
              <a:rPr lang="zh-CN" altLang="en-US" dirty="0"/>
              <a:t>则是一个专用名词，它指当前</a:t>
            </a:r>
            <a:r>
              <a:rPr lang="zh-CN" altLang="en-US" dirty="0">
                <a:solidFill>
                  <a:schemeClr val="hlink"/>
                </a:solidFill>
              </a:rPr>
              <a:t>全球最大的</a:t>
            </a:r>
            <a:r>
              <a:rPr lang="en-US" altLang="zh-CN" dirty="0"/>
              <a:t>(</a:t>
            </a:r>
            <a:r>
              <a:rPr lang="en-US" dirty="0"/>
              <a:t>spans the entire globe</a:t>
            </a:r>
            <a:r>
              <a:rPr lang="en-US" altLang="zh-CN" dirty="0"/>
              <a:t>)</a:t>
            </a:r>
            <a:r>
              <a:rPr lang="zh-CN" altLang="en-US" dirty="0"/>
              <a:t>、</a:t>
            </a:r>
            <a:r>
              <a:rPr lang="zh-CN" altLang="en-US" dirty="0">
                <a:solidFill>
                  <a:schemeClr val="hlink"/>
                </a:solidFill>
              </a:rPr>
              <a:t>开放的</a:t>
            </a:r>
            <a:r>
              <a:rPr lang="en-US" altLang="zh-CN" dirty="0"/>
              <a:t>(open)</a:t>
            </a:r>
            <a:r>
              <a:rPr lang="zh-CN" altLang="en-US" dirty="0"/>
              <a:t>、由</a:t>
            </a:r>
            <a:r>
              <a:rPr lang="zh-CN" altLang="en-US" dirty="0">
                <a:solidFill>
                  <a:schemeClr val="hlink"/>
                </a:solidFill>
              </a:rPr>
              <a:t>众多网络</a:t>
            </a:r>
            <a:r>
              <a:rPr lang="zh-CN" altLang="en-US" dirty="0"/>
              <a:t>相互连接而成的</a:t>
            </a:r>
            <a:r>
              <a:rPr lang="zh-CN" altLang="en-US" dirty="0">
                <a:solidFill>
                  <a:schemeClr val="hlink"/>
                </a:solidFill>
              </a:rPr>
              <a:t>特定</a:t>
            </a:r>
            <a:r>
              <a:rPr lang="zh-CN" altLang="en-US" dirty="0"/>
              <a:t>计算机网络，它采用</a:t>
            </a:r>
            <a:r>
              <a:rPr lang="en-US" altLang="zh-CN" dirty="0"/>
              <a:t>TCP/IP</a:t>
            </a:r>
            <a:r>
              <a:rPr lang="zh-CN" altLang="en-US" dirty="0"/>
              <a:t>协议族作为通信的规则，且其前身是美国的</a:t>
            </a:r>
            <a:r>
              <a:rPr lang="en-US" altLang="zh-CN" dirty="0"/>
              <a:t>ARPANET</a:t>
            </a:r>
            <a:r>
              <a:rPr lang="zh-CN" altLang="en-US" dirty="0"/>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p:txBody>
          <a:bodyPr/>
          <a:lstStyle/>
          <a:p>
            <a:pPr algn="ctr"/>
            <a:r>
              <a:rPr lang="en-US" altLang="zh-CN" dirty="0"/>
              <a:t>internet </a:t>
            </a:r>
            <a:r>
              <a:rPr lang="zh-CN" altLang="en-US" dirty="0"/>
              <a:t>和 </a:t>
            </a:r>
            <a:r>
              <a:rPr lang="en-US" altLang="zh-CN" dirty="0"/>
              <a:t>Internet </a:t>
            </a:r>
            <a:r>
              <a:rPr lang="zh-CN" altLang="en-US" dirty="0"/>
              <a:t>的区别</a:t>
            </a:r>
          </a:p>
        </p:txBody>
      </p:sp>
      <p:sp>
        <p:nvSpPr>
          <p:cNvPr id="4" name="圆角矩形 3"/>
          <p:cNvSpPr/>
          <p:nvPr/>
        </p:nvSpPr>
        <p:spPr bwMode="auto">
          <a:xfrm>
            <a:off x="642910" y="2214554"/>
            <a:ext cx="7710395" cy="1571636"/>
          </a:xfrm>
          <a:prstGeom prst="roundRect">
            <a:avLst>
              <a:gd name="adj" fmla="val 8707"/>
            </a:avLst>
          </a:prstGeom>
          <a:solidFill>
            <a:srgbClr val="FFFF6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r>
              <a:rPr lang="zh-CN" altLang="zh-CN" sz="2800" b="1" dirty="0">
                <a:solidFill>
                  <a:srgbClr val="000099"/>
                </a:solidFill>
                <a:ea typeface="黑体" pitchFamily="2" charset="-122"/>
              </a:rPr>
              <a:t>任意把几个计算机网络互连起来</a:t>
            </a:r>
            <a:r>
              <a:rPr lang="en-US" altLang="zh-CN" sz="2800" b="1" dirty="0">
                <a:solidFill>
                  <a:srgbClr val="000099"/>
                </a:solidFill>
                <a:ea typeface="黑体" pitchFamily="2" charset="-122"/>
              </a:rPr>
              <a:t> (</a:t>
            </a:r>
            <a:r>
              <a:rPr lang="zh-CN" altLang="zh-CN" sz="2800" b="1" dirty="0">
                <a:solidFill>
                  <a:srgbClr val="000099"/>
                </a:solidFill>
                <a:ea typeface="黑体" pitchFamily="2" charset="-122"/>
              </a:rPr>
              <a:t>不管采用什么协议</a:t>
            </a:r>
            <a:r>
              <a:rPr lang="en-US" altLang="zh-CN" sz="2800" b="1" dirty="0">
                <a:solidFill>
                  <a:srgbClr val="000099"/>
                </a:solidFill>
                <a:ea typeface="黑体" pitchFamily="2" charset="-122"/>
              </a:rPr>
              <a:t>)</a:t>
            </a:r>
            <a:r>
              <a:rPr lang="zh-CN" altLang="zh-CN" sz="2800" b="1" dirty="0">
                <a:solidFill>
                  <a:srgbClr val="000099"/>
                </a:solidFill>
                <a:ea typeface="黑体" pitchFamily="2" charset="-122"/>
              </a:rPr>
              <a:t>，并能够相互通信，这样构成的是一个互连网</a:t>
            </a:r>
            <a:r>
              <a:rPr lang="en-US" altLang="zh-CN" sz="2800" b="1" dirty="0">
                <a:solidFill>
                  <a:srgbClr val="000099"/>
                </a:solidFill>
                <a:ea typeface="黑体" pitchFamily="2" charset="-122"/>
              </a:rPr>
              <a:t> (internet)</a:t>
            </a:r>
            <a:r>
              <a:rPr lang="zh-CN" altLang="zh-CN" sz="2800" b="1" dirty="0">
                <a:solidFill>
                  <a:srgbClr val="000099"/>
                </a:solidFill>
                <a:ea typeface="黑体" pitchFamily="2" charset="-122"/>
              </a:rPr>
              <a:t>，而不是互联网</a:t>
            </a:r>
            <a:r>
              <a:rPr lang="en-US" altLang="zh-CN" sz="2800" b="1" dirty="0">
                <a:solidFill>
                  <a:srgbClr val="000099"/>
                </a:solidFill>
                <a:ea typeface="黑体" pitchFamily="2" charset="-122"/>
              </a:rPr>
              <a:t> (Internet)</a:t>
            </a:r>
            <a:r>
              <a:rPr lang="zh-CN" altLang="zh-CN" sz="2800" b="1" dirty="0">
                <a:solidFill>
                  <a:srgbClr val="000099"/>
                </a:solidFill>
                <a:ea typeface="黑体" pitchFamily="2" charset="-122"/>
              </a:rPr>
              <a:t>。</a:t>
            </a:r>
          </a:p>
        </p:txBody>
      </p:sp>
    </p:spTree>
    <p:extLst>
      <p:ext uri="{BB962C8B-B14F-4D97-AF65-F5344CB8AC3E}">
        <p14:creationId xmlns:p14="http://schemas.microsoft.com/office/powerpoint/2010/main" xmlns="" val="2747199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p:txBody>
          <a:bodyPr/>
          <a:lstStyle/>
          <a:p>
            <a:r>
              <a:rPr lang="zh-CN" altLang="zh-CN" dirty="0"/>
              <a:t>互联网基础结构发展的三个阶段</a:t>
            </a:r>
            <a:endParaRPr lang="zh-CN" altLang="en-US" dirty="0"/>
          </a:p>
        </p:txBody>
      </p:sp>
      <p:sp>
        <p:nvSpPr>
          <p:cNvPr id="303107" name="Rectangle 3"/>
          <p:cNvSpPr>
            <a:spLocks noGrp="1" noChangeArrowheads="1"/>
          </p:cNvSpPr>
          <p:nvPr>
            <p:ph idx="1"/>
          </p:nvPr>
        </p:nvSpPr>
        <p:spPr>
          <a:xfrm>
            <a:off x="330200" y="1028700"/>
            <a:ext cx="8483600" cy="1614481"/>
          </a:xfrm>
        </p:spPr>
        <p:txBody>
          <a:bodyPr/>
          <a:lstStyle/>
          <a:p>
            <a:r>
              <a:rPr lang="zh-CN" altLang="en-US" dirty="0">
                <a:solidFill>
                  <a:srgbClr val="FF0000"/>
                </a:solidFill>
              </a:rPr>
              <a:t>第二阶段：</a:t>
            </a:r>
            <a:r>
              <a:rPr lang="zh-CN" altLang="en-US" dirty="0"/>
              <a:t>建成了三级结构的互联网。 </a:t>
            </a:r>
          </a:p>
          <a:p>
            <a:endParaRPr lang="en-US" altLang="zh-CN" dirty="0"/>
          </a:p>
          <a:p>
            <a:r>
              <a:rPr lang="zh-CN" altLang="en-US" dirty="0"/>
              <a:t>它是一个三级计算机网络，分为主干网、地区网和校园网</a:t>
            </a:r>
            <a:r>
              <a:rPr lang="en-US" altLang="zh-CN" dirty="0"/>
              <a:t>(</a:t>
            </a:r>
            <a:r>
              <a:rPr lang="zh-CN" altLang="en-US" dirty="0"/>
              <a:t>或企业网</a:t>
            </a:r>
            <a:r>
              <a:rPr lang="en-US" altLang="zh-CN" dirty="0"/>
              <a:t>)</a:t>
            </a:r>
            <a:r>
              <a:rPr lang="zh-CN" altLang="en-US" dirty="0"/>
              <a:t>。</a:t>
            </a:r>
            <a:endParaRPr lang="en-US" altLang="zh-CN" dirty="0"/>
          </a:p>
        </p:txBody>
      </p:sp>
      <p:grpSp>
        <p:nvGrpSpPr>
          <p:cNvPr id="2" name="组合 4"/>
          <p:cNvGrpSpPr/>
          <p:nvPr/>
        </p:nvGrpSpPr>
        <p:grpSpPr>
          <a:xfrm>
            <a:off x="498279" y="2905564"/>
            <a:ext cx="8002811" cy="2952328"/>
            <a:chOff x="776536" y="3068960"/>
            <a:chExt cx="8669712" cy="2952328"/>
          </a:xfrm>
        </p:grpSpPr>
        <p:cxnSp>
          <p:nvCxnSpPr>
            <p:cNvPr id="6" name="直接连接符 5"/>
            <p:cNvCxnSpPr>
              <a:endCxn id="17" idx="7"/>
            </p:cNvCxnSpPr>
            <p:nvPr/>
          </p:nvCxnSpPr>
          <p:spPr bwMode="auto">
            <a:xfrm flipH="1">
              <a:off x="3013901" y="3392996"/>
              <a:ext cx="1522291" cy="840447"/>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 name="直接连接符 6"/>
            <p:cNvCxnSpPr/>
            <p:nvPr/>
          </p:nvCxnSpPr>
          <p:spPr bwMode="auto">
            <a:xfrm flipH="1">
              <a:off x="4536192" y="3622124"/>
              <a:ext cx="419100" cy="611319"/>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 name="直接连接符 7"/>
            <p:cNvCxnSpPr>
              <a:endCxn id="16" idx="1"/>
            </p:cNvCxnSpPr>
            <p:nvPr/>
          </p:nvCxnSpPr>
          <p:spPr bwMode="auto">
            <a:xfrm>
              <a:off x="5769487" y="3392996"/>
              <a:ext cx="1770684" cy="840447"/>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9" name="Picture 1463"/>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578374" y="3645024"/>
              <a:ext cx="419100" cy="347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pic>
          <p:nvPicPr>
            <p:cNvPr id="10" name="Picture 1463"/>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36192" y="3786053"/>
              <a:ext cx="419100" cy="347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pic>
          <p:nvPicPr>
            <p:cNvPr id="11" name="Picture 1463"/>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478116" y="3717032"/>
              <a:ext cx="419100" cy="347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sp>
          <p:nvSpPr>
            <p:cNvPr id="12" name="椭圆 11"/>
            <p:cNvSpPr/>
            <p:nvPr/>
          </p:nvSpPr>
          <p:spPr bwMode="auto">
            <a:xfrm>
              <a:off x="4232920" y="3068960"/>
              <a:ext cx="1800200" cy="648072"/>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mn-lt"/>
                  <a:ea typeface="黑体" pitchFamily="2" charset="-122"/>
                </a:rPr>
                <a:t>主干网</a:t>
              </a:r>
            </a:p>
          </p:txBody>
        </p:sp>
        <p:grpSp>
          <p:nvGrpSpPr>
            <p:cNvPr id="3" name="组合 12"/>
            <p:cNvGrpSpPr/>
            <p:nvPr/>
          </p:nvGrpSpPr>
          <p:grpSpPr>
            <a:xfrm>
              <a:off x="776536" y="4581128"/>
              <a:ext cx="1354983" cy="1440160"/>
              <a:chOff x="776536" y="4581128"/>
              <a:chExt cx="1354983" cy="1440160"/>
            </a:xfrm>
          </p:grpSpPr>
          <p:cxnSp>
            <p:nvCxnSpPr>
              <p:cNvPr id="84" name="直接连接符 83"/>
              <p:cNvCxnSpPr>
                <a:endCxn id="99" idx="2"/>
              </p:cNvCxnSpPr>
              <p:nvPr/>
            </p:nvCxnSpPr>
            <p:spPr bwMode="auto">
              <a:xfrm flipH="1">
                <a:off x="1495726" y="4581128"/>
                <a:ext cx="635793" cy="832396"/>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85" name="Picture 1463"/>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8503" y="4774473"/>
                <a:ext cx="419100" cy="347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grpSp>
            <p:nvGrpSpPr>
              <p:cNvPr id="4" name="组合 85"/>
              <p:cNvGrpSpPr/>
              <p:nvPr/>
            </p:nvGrpSpPr>
            <p:grpSpPr>
              <a:xfrm>
                <a:off x="776536" y="5341956"/>
                <a:ext cx="1249522" cy="679332"/>
                <a:chOff x="776536" y="5341956"/>
                <a:chExt cx="1249522" cy="679332"/>
              </a:xfrm>
            </p:grpSpPr>
            <p:grpSp>
              <p:nvGrpSpPr>
                <p:cNvPr id="5" name="Group 1428"/>
                <p:cNvGrpSpPr>
                  <a:grpSpLocks/>
                </p:cNvGrpSpPr>
                <p:nvPr/>
              </p:nvGrpSpPr>
              <p:grpSpPr bwMode="auto">
                <a:xfrm>
                  <a:off x="776536" y="5341956"/>
                  <a:ext cx="1226011" cy="679332"/>
                  <a:chOff x="2949" y="196"/>
                  <a:chExt cx="941" cy="598"/>
                </a:xfrm>
              </p:grpSpPr>
              <p:sp>
                <p:nvSpPr>
                  <p:cNvPr id="89" name="Oval 1429"/>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90" name="Oval 1430"/>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91" name="Oval 1431"/>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92" name="Oval 1432"/>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93" name="Oval 1433"/>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94" name="Oval 1434"/>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95" name="Oval 1435"/>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96" name="Oval 1436"/>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97"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98"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99"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endParaRPr lang="zh-CN" altLang="en-US"/>
                  </a:p>
                </p:txBody>
              </p:sp>
            </p:grpSp>
            <p:sp>
              <p:nvSpPr>
                <p:cNvPr id="88" name="Text Box 1524"/>
                <p:cNvSpPr txBox="1">
                  <a:spLocks noChangeArrowheads="1"/>
                </p:cNvSpPr>
                <p:nvPr/>
              </p:nvSpPr>
              <p:spPr bwMode="auto">
                <a:xfrm>
                  <a:off x="801922" y="5476873"/>
                  <a:ext cx="122413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2000" b="1" dirty="0">
                      <a:latin typeface="+mn-lt"/>
                      <a:ea typeface="黑体" pitchFamily="2" charset="-122"/>
                    </a:rPr>
                    <a:t>校园网</a:t>
                  </a:r>
                </a:p>
              </p:txBody>
            </p:sp>
          </p:grpSp>
        </p:grpSp>
        <p:grpSp>
          <p:nvGrpSpPr>
            <p:cNvPr id="13" name="组合 13"/>
            <p:cNvGrpSpPr/>
            <p:nvPr/>
          </p:nvGrpSpPr>
          <p:grpSpPr>
            <a:xfrm>
              <a:off x="2328852" y="4581128"/>
              <a:ext cx="1249522" cy="1440160"/>
              <a:chOff x="2328852" y="4581128"/>
              <a:chExt cx="1249522" cy="1440160"/>
            </a:xfrm>
          </p:grpSpPr>
          <p:cxnSp>
            <p:nvCxnSpPr>
              <p:cNvPr id="68" name="直接连接符 67"/>
              <p:cNvCxnSpPr>
                <a:endCxn id="73" idx="4"/>
              </p:cNvCxnSpPr>
              <p:nvPr/>
            </p:nvCxnSpPr>
            <p:spPr bwMode="auto">
              <a:xfrm>
                <a:off x="2722973" y="4581128"/>
                <a:ext cx="156347" cy="944861"/>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69" name="Picture 1463"/>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576736" y="4823432"/>
                <a:ext cx="419100" cy="347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grpSp>
            <p:nvGrpSpPr>
              <p:cNvPr id="14" name="组合 69"/>
              <p:cNvGrpSpPr/>
              <p:nvPr/>
            </p:nvGrpSpPr>
            <p:grpSpPr>
              <a:xfrm>
                <a:off x="2328852" y="5341956"/>
                <a:ext cx="1249522" cy="679332"/>
                <a:chOff x="776536" y="5341956"/>
                <a:chExt cx="1249522" cy="679332"/>
              </a:xfrm>
            </p:grpSpPr>
            <p:grpSp>
              <p:nvGrpSpPr>
                <p:cNvPr id="15" name="Group 1428"/>
                <p:cNvGrpSpPr>
                  <a:grpSpLocks/>
                </p:cNvGrpSpPr>
                <p:nvPr/>
              </p:nvGrpSpPr>
              <p:grpSpPr bwMode="auto">
                <a:xfrm>
                  <a:off x="776536" y="5341956"/>
                  <a:ext cx="1226011" cy="679332"/>
                  <a:chOff x="2949" y="196"/>
                  <a:chExt cx="941" cy="598"/>
                </a:xfrm>
              </p:grpSpPr>
              <p:sp>
                <p:nvSpPr>
                  <p:cNvPr id="73" name="Oval 1429"/>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74" name="Oval 1430"/>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75" name="Oval 1431"/>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76" name="Oval 1432"/>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77" name="Oval 1433"/>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78" name="Oval 1434"/>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79" name="Oval 1435"/>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80" name="Oval 1436"/>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81"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82"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83"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endParaRPr lang="zh-CN" altLang="en-US"/>
                  </a:p>
                </p:txBody>
              </p:sp>
            </p:grpSp>
            <p:sp>
              <p:nvSpPr>
                <p:cNvPr id="72" name="Text Box 1524"/>
                <p:cNvSpPr txBox="1">
                  <a:spLocks noChangeArrowheads="1"/>
                </p:cNvSpPr>
                <p:nvPr/>
              </p:nvSpPr>
              <p:spPr bwMode="auto">
                <a:xfrm>
                  <a:off x="801922" y="5476873"/>
                  <a:ext cx="122413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2000" b="1" dirty="0">
                      <a:latin typeface="+mn-lt"/>
                      <a:ea typeface="黑体" pitchFamily="2" charset="-122"/>
                    </a:rPr>
                    <a:t>校园网</a:t>
                  </a:r>
                </a:p>
              </p:txBody>
            </p:sp>
          </p:grpSp>
        </p:grpSp>
        <p:grpSp>
          <p:nvGrpSpPr>
            <p:cNvPr id="18" name="组合 14"/>
            <p:cNvGrpSpPr/>
            <p:nvPr/>
          </p:nvGrpSpPr>
          <p:grpSpPr>
            <a:xfrm>
              <a:off x="6644410" y="4581128"/>
              <a:ext cx="2801838" cy="1440160"/>
              <a:chOff x="776536" y="4581128"/>
              <a:chExt cx="2801838" cy="1440160"/>
            </a:xfrm>
          </p:grpSpPr>
          <p:cxnSp>
            <p:nvCxnSpPr>
              <p:cNvPr id="36" name="直接连接符 35"/>
              <p:cNvCxnSpPr>
                <a:endCxn id="67" idx="2"/>
              </p:cNvCxnSpPr>
              <p:nvPr/>
            </p:nvCxnSpPr>
            <p:spPr bwMode="auto">
              <a:xfrm flipH="1">
                <a:off x="1495726" y="4581128"/>
                <a:ext cx="635793" cy="832396"/>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37" name="Picture 1463"/>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08503" y="4774473"/>
                <a:ext cx="419100" cy="347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cxnSp>
            <p:nvCxnSpPr>
              <p:cNvPr id="38" name="直接连接符 37"/>
              <p:cNvCxnSpPr>
                <a:endCxn id="44" idx="4"/>
              </p:cNvCxnSpPr>
              <p:nvPr/>
            </p:nvCxnSpPr>
            <p:spPr bwMode="auto">
              <a:xfrm>
                <a:off x="2722973" y="4581128"/>
                <a:ext cx="156347" cy="944861"/>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39" name="Picture 1463"/>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576736" y="4823432"/>
                <a:ext cx="419100" cy="347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grpSp>
            <p:nvGrpSpPr>
              <p:cNvPr id="22" name="组合 39"/>
              <p:cNvGrpSpPr/>
              <p:nvPr/>
            </p:nvGrpSpPr>
            <p:grpSpPr>
              <a:xfrm>
                <a:off x="776536" y="5341956"/>
                <a:ext cx="1249522" cy="679332"/>
                <a:chOff x="776536" y="5341956"/>
                <a:chExt cx="1249522" cy="679332"/>
              </a:xfrm>
            </p:grpSpPr>
            <p:grpSp>
              <p:nvGrpSpPr>
                <p:cNvPr id="23" name="Group 1428"/>
                <p:cNvGrpSpPr>
                  <a:grpSpLocks/>
                </p:cNvGrpSpPr>
                <p:nvPr/>
              </p:nvGrpSpPr>
              <p:grpSpPr bwMode="auto">
                <a:xfrm>
                  <a:off x="776536" y="5341956"/>
                  <a:ext cx="1226011" cy="679332"/>
                  <a:chOff x="2949" y="196"/>
                  <a:chExt cx="941" cy="598"/>
                </a:xfrm>
              </p:grpSpPr>
              <p:sp>
                <p:nvSpPr>
                  <p:cNvPr id="57" name="Oval 1429"/>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58" name="Oval 1430"/>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59" name="Oval 1431"/>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60" name="Oval 1432"/>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61" name="Oval 1433"/>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62" name="Oval 1434"/>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63" name="Oval 1435"/>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64" name="Oval 1436"/>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65"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66"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67"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endParaRPr lang="zh-CN" altLang="en-US"/>
                  </a:p>
                </p:txBody>
              </p:sp>
            </p:grpSp>
            <p:sp>
              <p:nvSpPr>
                <p:cNvPr id="56" name="Text Box 1524"/>
                <p:cNvSpPr txBox="1">
                  <a:spLocks noChangeArrowheads="1"/>
                </p:cNvSpPr>
                <p:nvPr/>
              </p:nvSpPr>
              <p:spPr bwMode="auto">
                <a:xfrm>
                  <a:off x="801922" y="5476873"/>
                  <a:ext cx="122413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2000" b="1" dirty="0">
                      <a:latin typeface="+mn-lt"/>
                      <a:ea typeface="黑体" pitchFamily="2" charset="-122"/>
                    </a:rPr>
                    <a:t>校园网</a:t>
                  </a:r>
                </a:p>
              </p:txBody>
            </p:sp>
          </p:grpSp>
          <p:grpSp>
            <p:nvGrpSpPr>
              <p:cNvPr id="303104" name="组合 40"/>
              <p:cNvGrpSpPr/>
              <p:nvPr/>
            </p:nvGrpSpPr>
            <p:grpSpPr>
              <a:xfrm>
                <a:off x="2328852" y="5341956"/>
                <a:ext cx="1249522" cy="679332"/>
                <a:chOff x="776536" y="5341956"/>
                <a:chExt cx="1249522" cy="679332"/>
              </a:xfrm>
            </p:grpSpPr>
            <p:grpSp>
              <p:nvGrpSpPr>
                <p:cNvPr id="303105" name="Group 1428"/>
                <p:cNvGrpSpPr>
                  <a:grpSpLocks/>
                </p:cNvGrpSpPr>
                <p:nvPr/>
              </p:nvGrpSpPr>
              <p:grpSpPr bwMode="auto">
                <a:xfrm>
                  <a:off x="776536" y="5341956"/>
                  <a:ext cx="1226011" cy="679332"/>
                  <a:chOff x="2949" y="196"/>
                  <a:chExt cx="941" cy="598"/>
                </a:xfrm>
              </p:grpSpPr>
              <p:sp>
                <p:nvSpPr>
                  <p:cNvPr id="44" name="Oval 1429"/>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45" name="Oval 1430"/>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46" name="Oval 1431"/>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47" name="Oval 1432"/>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48" name="Oval 1433"/>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49" name="Oval 1434"/>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50" name="Oval 1435"/>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51" name="Oval 1436"/>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52"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53"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54"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endParaRPr lang="zh-CN" altLang="en-US"/>
                  </a:p>
                </p:txBody>
              </p:sp>
            </p:grpSp>
            <p:sp>
              <p:nvSpPr>
                <p:cNvPr id="43" name="Text Box 1524"/>
                <p:cNvSpPr txBox="1">
                  <a:spLocks noChangeArrowheads="1"/>
                </p:cNvSpPr>
                <p:nvPr/>
              </p:nvSpPr>
              <p:spPr bwMode="auto">
                <a:xfrm>
                  <a:off x="801922" y="5476873"/>
                  <a:ext cx="122413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2000" b="1" dirty="0">
                      <a:latin typeface="+mn-lt"/>
                      <a:ea typeface="黑体" pitchFamily="2" charset="-122"/>
                    </a:rPr>
                    <a:t>校园网</a:t>
                  </a:r>
                </a:p>
              </p:txBody>
            </p:sp>
          </p:grpSp>
        </p:grpSp>
        <p:sp>
          <p:nvSpPr>
            <p:cNvPr id="16" name="椭圆 15"/>
            <p:cNvSpPr/>
            <p:nvPr/>
          </p:nvSpPr>
          <p:spPr bwMode="auto">
            <a:xfrm>
              <a:off x="7329264" y="4149080"/>
              <a:ext cx="1440160" cy="576064"/>
            </a:xfrm>
            <a:prstGeom prst="ellips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lt"/>
                  <a:ea typeface="黑体" pitchFamily="2" charset="-122"/>
                </a:rPr>
                <a:t>地区网</a:t>
              </a:r>
            </a:p>
          </p:txBody>
        </p:sp>
        <p:sp>
          <p:nvSpPr>
            <p:cNvPr id="17" name="椭圆 16"/>
            <p:cNvSpPr/>
            <p:nvPr/>
          </p:nvSpPr>
          <p:spPr bwMode="auto">
            <a:xfrm>
              <a:off x="1784648" y="4149080"/>
              <a:ext cx="1440160" cy="576064"/>
            </a:xfrm>
            <a:prstGeom prst="ellips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lt"/>
                  <a:ea typeface="黑体" pitchFamily="2" charset="-122"/>
                </a:rPr>
                <a:t>地区网</a:t>
              </a:r>
            </a:p>
          </p:txBody>
        </p:sp>
        <p:grpSp>
          <p:nvGrpSpPr>
            <p:cNvPr id="303108" name="组合 17"/>
            <p:cNvGrpSpPr/>
            <p:nvPr/>
          </p:nvGrpSpPr>
          <p:grpSpPr>
            <a:xfrm>
              <a:off x="4330531" y="4581128"/>
              <a:ext cx="1249522" cy="1440160"/>
              <a:chOff x="4330531" y="4581128"/>
              <a:chExt cx="1249522" cy="1440160"/>
            </a:xfrm>
          </p:grpSpPr>
          <p:cxnSp>
            <p:nvCxnSpPr>
              <p:cNvPr id="20" name="直接连接符 19"/>
              <p:cNvCxnSpPr>
                <a:endCxn id="25" idx="4"/>
              </p:cNvCxnSpPr>
              <p:nvPr/>
            </p:nvCxnSpPr>
            <p:spPr bwMode="auto">
              <a:xfrm>
                <a:off x="4724652" y="4581128"/>
                <a:ext cx="156347" cy="944861"/>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21" name="Picture 1463"/>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78415" y="4823432"/>
                <a:ext cx="419100" cy="347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grpSp>
            <p:nvGrpSpPr>
              <p:cNvPr id="303109" name="组合 21"/>
              <p:cNvGrpSpPr/>
              <p:nvPr/>
            </p:nvGrpSpPr>
            <p:grpSpPr>
              <a:xfrm>
                <a:off x="4330531" y="5341956"/>
                <a:ext cx="1249522" cy="679332"/>
                <a:chOff x="776536" y="5341956"/>
                <a:chExt cx="1249522" cy="679332"/>
              </a:xfrm>
            </p:grpSpPr>
            <p:grpSp>
              <p:nvGrpSpPr>
                <p:cNvPr id="303110" name="Group 1428"/>
                <p:cNvGrpSpPr>
                  <a:grpSpLocks/>
                </p:cNvGrpSpPr>
                <p:nvPr/>
              </p:nvGrpSpPr>
              <p:grpSpPr bwMode="auto">
                <a:xfrm>
                  <a:off x="776536" y="5341956"/>
                  <a:ext cx="1226011" cy="679332"/>
                  <a:chOff x="2949" y="196"/>
                  <a:chExt cx="941" cy="598"/>
                </a:xfrm>
              </p:grpSpPr>
              <p:sp>
                <p:nvSpPr>
                  <p:cNvPr id="25" name="Oval 1429"/>
                  <p:cNvSpPr>
                    <a:spLocks noChangeArrowheads="1"/>
                  </p:cNvSpPr>
                  <p:nvPr/>
                </p:nvSpPr>
                <p:spPr bwMode="auto">
                  <a:xfrm>
                    <a:off x="3168" y="196"/>
                    <a:ext cx="407" cy="162"/>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26" name="Oval 1430"/>
                  <p:cNvSpPr>
                    <a:spLocks noChangeArrowheads="1"/>
                  </p:cNvSpPr>
                  <p:nvPr/>
                </p:nvSpPr>
                <p:spPr bwMode="auto">
                  <a:xfrm rot="900000">
                    <a:off x="3512" y="252"/>
                    <a:ext cx="275" cy="131"/>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27" name="Oval 1431"/>
                  <p:cNvSpPr>
                    <a:spLocks noChangeArrowheads="1"/>
                  </p:cNvSpPr>
                  <p:nvPr/>
                </p:nvSpPr>
                <p:spPr bwMode="auto">
                  <a:xfrm rot="1500000">
                    <a:off x="3650" y="385"/>
                    <a:ext cx="240" cy="153"/>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28" name="Oval 1432"/>
                  <p:cNvSpPr>
                    <a:spLocks noChangeArrowheads="1"/>
                  </p:cNvSpPr>
                  <p:nvPr/>
                </p:nvSpPr>
                <p:spPr bwMode="auto">
                  <a:xfrm rot="-1560000">
                    <a:off x="3573" y="537"/>
                    <a:ext cx="291" cy="189"/>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29" name="Oval 1433"/>
                  <p:cNvSpPr>
                    <a:spLocks noChangeArrowheads="1"/>
                  </p:cNvSpPr>
                  <p:nvPr/>
                </p:nvSpPr>
                <p:spPr bwMode="auto">
                  <a:xfrm>
                    <a:off x="3216" y="555"/>
                    <a:ext cx="471" cy="239"/>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30" name="Oval 1434"/>
                  <p:cNvSpPr>
                    <a:spLocks noChangeArrowheads="1"/>
                  </p:cNvSpPr>
                  <p:nvPr/>
                </p:nvSpPr>
                <p:spPr bwMode="auto">
                  <a:xfrm rot="1080000">
                    <a:off x="3023" y="555"/>
                    <a:ext cx="265"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31" name="Oval 1435"/>
                  <p:cNvSpPr>
                    <a:spLocks noChangeArrowheads="1"/>
                  </p:cNvSpPr>
                  <p:nvPr/>
                </p:nvSpPr>
                <p:spPr bwMode="auto">
                  <a:xfrm>
                    <a:off x="2949" y="432"/>
                    <a:ext cx="217"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32" name="Oval 1436"/>
                  <p:cNvSpPr>
                    <a:spLocks noChangeArrowheads="1"/>
                  </p:cNvSpPr>
                  <p:nvPr/>
                </p:nvSpPr>
                <p:spPr bwMode="auto">
                  <a:xfrm rot="-1860000">
                    <a:off x="2984" y="310"/>
                    <a:ext cx="295" cy="156"/>
                  </a:xfrm>
                  <a:prstGeom prst="ellipse">
                    <a:avLst/>
                  </a:prstGeom>
                  <a:solidFill>
                    <a:srgbClr val="C0C0C0"/>
                  </a:solidFill>
                  <a:ln w="12700">
                    <a:solidFill>
                      <a:schemeClr val="tx1"/>
                    </a:solidFill>
                    <a:round/>
                    <a:headEnd/>
                    <a:tailEnd/>
                  </a:ln>
                </p:spPr>
                <p:txBody>
                  <a:bodyPr wrap="none" anchor="ctr"/>
                  <a:lstStyle/>
                  <a:p>
                    <a:endParaRPr lang="zh-CN" altLang="en-US"/>
                  </a:p>
                </p:txBody>
              </p:sp>
              <p:sp>
                <p:nvSpPr>
                  <p:cNvPr id="33" name="Freeform 14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34" name="Freeform 14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endParaRPr lang="zh-CN" altLang="en-US"/>
                  </a:p>
                </p:txBody>
              </p:sp>
              <p:sp>
                <p:nvSpPr>
                  <p:cNvPr id="35" name="Freeform 14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Lst>
                </p:spPr>
                <p:txBody>
                  <a:bodyPr/>
                  <a:lstStyle/>
                  <a:p>
                    <a:endParaRPr lang="zh-CN" altLang="en-US"/>
                  </a:p>
                </p:txBody>
              </p:sp>
            </p:grpSp>
            <p:sp>
              <p:nvSpPr>
                <p:cNvPr id="24" name="Text Box 1524"/>
                <p:cNvSpPr txBox="1">
                  <a:spLocks noChangeArrowheads="1"/>
                </p:cNvSpPr>
                <p:nvPr/>
              </p:nvSpPr>
              <p:spPr bwMode="auto">
                <a:xfrm>
                  <a:off x="801922" y="5476873"/>
                  <a:ext cx="122413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2000" b="1" dirty="0">
                      <a:latin typeface="+mn-lt"/>
                      <a:ea typeface="黑体" pitchFamily="2" charset="-122"/>
                    </a:rPr>
                    <a:t>校园网</a:t>
                  </a:r>
                </a:p>
              </p:txBody>
            </p:sp>
          </p:grpSp>
        </p:grpSp>
        <p:sp>
          <p:nvSpPr>
            <p:cNvPr id="19" name="椭圆 18"/>
            <p:cNvSpPr/>
            <p:nvPr/>
          </p:nvSpPr>
          <p:spPr bwMode="auto">
            <a:xfrm>
              <a:off x="3728864" y="4149080"/>
              <a:ext cx="1440160" cy="576064"/>
            </a:xfrm>
            <a:prstGeom prst="ellipse">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mn-lt"/>
                  <a:ea typeface="黑体" pitchFamily="2" charset="-122"/>
                </a:rPr>
                <a:t>地区网</a:t>
              </a:r>
            </a:p>
          </p:txBody>
        </p:sp>
      </p:grpSp>
    </p:spTree>
    <p:extLst>
      <p:ext uri="{BB962C8B-B14F-4D97-AF65-F5344CB8AC3E}">
        <p14:creationId xmlns:p14="http://schemas.microsoft.com/office/powerpoint/2010/main" xmlns="" val="19424235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p:txBody>
          <a:bodyPr/>
          <a:lstStyle/>
          <a:p>
            <a:r>
              <a:rPr lang="zh-CN" altLang="zh-CN" dirty="0"/>
              <a:t>互联网基础结构发展的三个阶段</a:t>
            </a:r>
            <a:endParaRPr lang="zh-CN" altLang="en-US" dirty="0"/>
          </a:p>
        </p:txBody>
      </p:sp>
      <p:sp>
        <p:nvSpPr>
          <p:cNvPr id="303107" name="Rectangle 3"/>
          <p:cNvSpPr>
            <a:spLocks noGrp="1" noChangeArrowheads="1"/>
          </p:cNvSpPr>
          <p:nvPr>
            <p:ph idx="1"/>
          </p:nvPr>
        </p:nvSpPr>
        <p:spPr/>
        <p:txBody>
          <a:bodyPr/>
          <a:lstStyle/>
          <a:p>
            <a:r>
              <a:rPr lang="zh-CN" altLang="en-US" dirty="0">
                <a:solidFill>
                  <a:srgbClr val="FF0000"/>
                </a:solidFill>
              </a:rPr>
              <a:t>第三阶段：</a:t>
            </a:r>
            <a:r>
              <a:rPr lang="zh-CN" altLang="en-US" dirty="0"/>
              <a:t>逐渐形成了多层次 </a:t>
            </a:r>
            <a:r>
              <a:rPr lang="en-US" altLang="zh-CN" dirty="0"/>
              <a:t>ISP </a:t>
            </a:r>
            <a:r>
              <a:rPr lang="zh-CN" altLang="en-US" dirty="0"/>
              <a:t>结构的互联网。 </a:t>
            </a:r>
            <a:endParaRPr lang="en-US" altLang="zh-CN" dirty="0"/>
          </a:p>
          <a:p>
            <a:endParaRPr lang="en-US" altLang="zh-CN" dirty="0"/>
          </a:p>
          <a:p>
            <a:r>
              <a:rPr lang="zh-CN" altLang="en-US" dirty="0"/>
              <a:t>出现了</a:t>
            </a:r>
            <a:r>
              <a:rPr lang="zh-CN" altLang="en-US" dirty="0">
                <a:solidFill>
                  <a:srgbClr val="FF0000"/>
                </a:solidFill>
              </a:rPr>
              <a:t>互联网服务提供者</a:t>
            </a:r>
            <a:r>
              <a:rPr lang="en-US" altLang="zh-CN" dirty="0">
                <a:solidFill>
                  <a:srgbClr val="0000CC"/>
                </a:solidFill>
              </a:rPr>
              <a:t>ISP</a:t>
            </a:r>
            <a:r>
              <a:rPr lang="en-US" altLang="zh-CN" dirty="0"/>
              <a:t> (Internet Service Provider)</a:t>
            </a:r>
            <a:r>
              <a:rPr lang="zh-CN" altLang="en-US" dirty="0"/>
              <a:t>。</a:t>
            </a:r>
            <a:endParaRPr lang="en-US" altLang="zh-CN" dirty="0"/>
          </a:p>
          <a:p>
            <a:endParaRPr lang="en-US" altLang="zh-CN" dirty="0"/>
          </a:p>
          <a:p>
            <a:r>
              <a:rPr lang="zh-CN" altLang="zh-CN" dirty="0"/>
              <a:t>任何机构和个人只要向某个</a:t>
            </a:r>
            <a:r>
              <a:rPr lang="en-US" altLang="zh-CN" dirty="0"/>
              <a:t> ISP </a:t>
            </a:r>
            <a:r>
              <a:rPr lang="zh-CN" altLang="zh-CN" dirty="0"/>
              <a:t>交纳规定的费用，就可</a:t>
            </a:r>
            <a:r>
              <a:rPr lang="zh-CN" altLang="en-US" dirty="0"/>
              <a:t>从</a:t>
            </a:r>
            <a:r>
              <a:rPr lang="zh-CN" altLang="zh-CN" dirty="0"/>
              <a:t>该</a:t>
            </a:r>
            <a:r>
              <a:rPr lang="en-US" altLang="zh-CN" dirty="0"/>
              <a:t> ISP </a:t>
            </a:r>
            <a:r>
              <a:rPr lang="zh-CN" altLang="zh-CN" dirty="0">
                <a:solidFill>
                  <a:srgbClr val="FF0000"/>
                </a:solidFill>
              </a:rPr>
              <a:t>获取</a:t>
            </a:r>
            <a:r>
              <a:rPr lang="zh-CN" altLang="zh-CN" dirty="0"/>
              <a:t>所需</a:t>
            </a:r>
            <a:r>
              <a:rPr lang="en-US" altLang="zh-CN" dirty="0"/>
              <a:t> IP </a:t>
            </a:r>
            <a:r>
              <a:rPr lang="zh-CN" altLang="zh-CN" dirty="0"/>
              <a:t>地址的</a:t>
            </a:r>
            <a:r>
              <a:rPr lang="zh-CN" altLang="zh-CN" dirty="0">
                <a:solidFill>
                  <a:srgbClr val="FF0000"/>
                </a:solidFill>
              </a:rPr>
              <a:t>使用权</a:t>
            </a:r>
            <a:r>
              <a:rPr lang="zh-CN" altLang="zh-CN" dirty="0"/>
              <a:t>，并可通过该</a:t>
            </a:r>
            <a:r>
              <a:rPr lang="en-US" altLang="zh-CN" dirty="0"/>
              <a:t> ISP </a:t>
            </a:r>
            <a:r>
              <a:rPr lang="zh-CN" altLang="zh-CN" dirty="0"/>
              <a:t>接入到互联网</a:t>
            </a:r>
            <a:r>
              <a:rPr lang="zh-CN" altLang="en-US" dirty="0"/>
              <a:t>。</a:t>
            </a:r>
            <a:endParaRPr lang="en-US" altLang="zh-CN" dirty="0"/>
          </a:p>
          <a:p>
            <a:endParaRPr lang="en-US" altLang="zh-CN" dirty="0"/>
          </a:p>
          <a:p>
            <a:r>
              <a:rPr lang="zh-CN" altLang="zh-CN" dirty="0"/>
              <a:t>根据提供服务的覆盖面积大小以及所拥有的</a:t>
            </a:r>
            <a:r>
              <a:rPr lang="en-US" altLang="zh-CN" dirty="0"/>
              <a:t> IP </a:t>
            </a:r>
            <a:r>
              <a:rPr lang="zh-CN" altLang="zh-CN" dirty="0"/>
              <a:t>地址数目的不同，</a:t>
            </a:r>
            <a:r>
              <a:rPr lang="en-US" altLang="zh-CN" dirty="0"/>
              <a:t>ISP</a:t>
            </a:r>
            <a:r>
              <a:rPr lang="zh-CN" altLang="zh-CN" dirty="0"/>
              <a:t>也分成为</a:t>
            </a:r>
            <a:r>
              <a:rPr lang="zh-CN" altLang="zh-CN" dirty="0">
                <a:solidFill>
                  <a:srgbClr val="0000CC"/>
                </a:solidFill>
              </a:rPr>
              <a:t>不同层次的</a:t>
            </a:r>
            <a:r>
              <a:rPr lang="en-US" altLang="zh-CN" dirty="0">
                <a:solidFill>
                  <a:srgbClr val="0000CC"/>
                </a:solidFill>
              </a:rPr>
              <a:t>ISP</a:t>
            </a:r>
            <a:r>
              <a:rPr lang="zh-CN" altLang="zh-CN" dirty="0"/>
              <a:t>：</a:t>
            </a:r>
            <a:r>
              <a:rPr lang="zh-CN" altLang="zh-CN" dirty="0">
                <a:solidFill>
                  <a:srgbClr val="FF0000"/>
                </a:solidFill>
              </a:rPr>
              <a:t>主干</a:t>
            </a:r>
            <a:r>
              <a:rPr lang="en-US" altLang="zh-CN" dirty="0">
                <a:solidFill>
                  <a:srgbClr val="FF0000"/>
                </a:solidFill>
              </a:rPr>
              <a:t>ISP</a:t>
            </a:r>
            <a:r>
              <a:rPr lang="zh-CN" altLang="zh-CN" dirty="0">
                <a:solidFill>
                  <a:srgbClr val="FF0000"/>
                </a:solidFill>
              </a:rPr>
              <a:t>、地区</a:t>
            </a:r>
            <a:r>
              <a:rPr lang="en-US" altLang="zh-CN" dirty="0">
                <a:solidFill>
                  <a:srgbClr val="FF0000"/>
                </a:solidFill>
              </a:rPr>
              <a:t>ISP</a:t>
            </a:r>
            <a:r>
              <a:rPr lang="zh-CN" altLang="zh-CN" dirty="0"/>
              <a:t>和</a:t>
            </a:r>
            <a:r>
              <a:rPr lang="zh-CN" altLang="zh-CN" dirty="0">
                <a:solidFill>
                  <a:srgbClr val="FF0000"/>
                </a:solidFill>
              </a:rPr>
              <a:t>本地</a:t>
            </a:r>
            <a:r>
              <a:rPr lang="en-US" altLang="zh-CN" dirty="0">
                <a:solidFill>
                  <a:srgbClr val="FF0000"/>
                </a:solidFill>
              </a:rPr>
              <a:t> ISP</a:t>
            </a:r>
            <a:r>
              <a:rPr lang="zh-CN" altLang="zh-CN" dirty="0">
                <a:solidFill>
                  <a:srgbClr val="FF0000"/>
                </a:solidFill>
              </a:rPr>
              <a:t>。</a:t>
            </a:r>
            <a:endParaRPr lang="zh-CN" altLang="en-US" dirty="0">
              <a:solidFill>
                <a:srgbClr val="FF0000"/>
              </a:solidFill>
            </a:endParaRPr>
          </a:p>
          <a:p>
            <a:endParaRPr lang="zh-CN" altLang="en-US" dirty="0"/>
          </a:p>
        </p:txBody>
      </p:sp>
    </p:spTree>
    <p:extLst>
      <p:ext uri="{BB962C8B-B14F-4D97-AF65-F5344CB8AC3E}">
        <p14:creationId xmlns:p14="http://schemas.microsoft.com/office/powerpoint/2010/main" xmlns="" val="2800852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301" name="Line 5"/>
          <p:cNvSpPr>
            <a:spLocks noChangeShapeType="1"/>
          </p:cNvSpPr>
          <p:nvPr/>
        </p:nvSpPr>
        <p:spPr bwMode="auto">
          <a:xfrm flipV="1">
            <a:off x="4895850" y="3219450"/>
            <a:ext cx="2528888" cy="98425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11302" name="Line 6"/>
          <p:cNvSpPr>
            <a:spLocks noChangeShapeType="1"/>
          </p:cNvSpPr>
          <p:nvPr/>
        </p:nvSpPr>
        <p:spPr bwMode="auto">
          <a:xfrm>
            <a:off x="1130300" y="1798638"/>
            <a:ext cx="2106613" cy="7651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11303" name="Line 7"/>
          <p:cNvSpPr>
            <a:spLocks noChangeShapeType="1"/>
          </p:cNvSpPr>
          <p:nvPr/>
        </p:nvSpPr>
        <p:spPr bwMode="auto">
          <a:xfrm flipV="1">
            <a:off x="1235075" y="2784475"/>
            <a:ext cx="1897063" cy="1079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11304" name="Line 8"/>
          <p:cNvSpPr>
            <a:spLocks noChangeShapeType="1"/>
          </p:cNvSpPr>
          <p:nvPr/>
        </p:nvSpPr>
        <p:spPr bwMode="auto">
          <a:xfrm flipV="1">
            <a:off x="1552575" y="3000375"/>
            <a:ext cx="1684338" cy="9874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11305" name="Line 9"/>
          <p:cNvSpPr>
            <a:spLocks noChangeShapeType="1"/>
          </p:cNvSpPr>
          <p:nvPr/>
        </p:nvSpPr>
        <p:spPr bwMode="auto">
          <a:xfrm>
            <a:off x="4030663" y="2784475"/>
            <a:ext cx="2420937" cy="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aphicFrame>
        <p:nvGraphicFramePr>
          <p:cNvPr id="311306" name="Object 10"/>
          <p:cNvGraphicFramePr>
            <a:graphicFrameLocks noChangeAspect="1"/>
          </p:cNvGraphicFramePr>
          <p:nvPr/>
        </p:nvGraphicFramePr>
        <p:xfrm>
          <a:off x="5054600" y="1630363"/>
          <a:ext cx="3789363" cy="2682875"/>
        </p:xfrm>
        <a:graphic>
          <a:graphicData uri="http://schemas.openxmlformats.org/presentationml/2006/ole">
            <p:oleObj spid="_x0000_s774158" name="VISIO" r:id="rId4" imgW="3514725" imgH="2009775" progId="">
              <p:embed/>
            </p:oleObj>
          </a:graphicData>
        </a:graphic>
      </p:graphicFrame>
      <p:sp>
        <p:nvSpPr>
          <p:cNvPr id="311308" name="Freeform 12"/>
          <p:cNvSpPr>
            <a:spLocks/>
          </p:cNvSpPr>
          <p:nvPr/>
        </p:nvSpPr>
        <p:spPr bwMode="auto">
          <a:xfrm flipH="1">
            <a:off x="858838" y="1916113"/>
            <a:ext cx="276225" cy="206375"/>
          </a:xfrm>
          <a:custGeom>
            <a:avLst/>
            <a:gdLst>
              <a:gd name="T0" fmla="*/ 0 w 1188"/>
              <a:gd name="T1" fmla="*/ 225 h 738"/>
              <a:gd name="T2" fmla="*/ 0 w 1188"/>
              <a:gd name="T3" fmla="*/ 738 h 738"/>
              <a:gd name="T4" fmla="*/ 1188 w 1188"/>
              <a:gd name="T5" fmla="*/ 360 h 738"/>
              <a:gd name="T6" fmla="*/ 1188 w 1188"/>
              <a:gd name="T7" fmla="*/ 0 h 738"/>
              <a:gd name="T8" fmla="*/ 0 w 1188"/>
              <a:gd name="T9" fmla="*/ 225 h 738"/>
            </a:gdLst>
            <a:ahLst/>
            <a:cxnLst>
              <a:cxn ang="0">
                <a:pos x="T0" y="T1"/>
              </a:cxn>
              <a:cxn ang="0">
                <a:pos x="T2" y="T3"/>
              </a:cxn>
              <a:cxn ang="0">
                <a:pos x="T4" y="T5"/>
              </a:cxn>
              <a:cxn ang="0">
                <a:pos x="T6" y="T7"/>
              </a:cxn>
              <a:cxn ang="0">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endParaRPr lang="zh-CN" altLang="en-US"/>
          </a:p>
        </p:txBody>
      </p:sp>
      <p:sp>
        <p:nvSpPr>
          <p:cNvPr id="311309" name="Freeform 13"/>
          <p:cNvSpPr>
            <a:spLocks/>
          </p:cNvSpPr>
          <p:nvPr/>
        </p:nvSpPr>
        <p:spPr bwMode="auto">
          <a:xfrm flipH="1">
            <a:off x="1135063" y="1965325"/>
            <a:ext cx="206375" cy="157163"/>
          </a:xfrm>
          <a:custGeom>
            <a:avLst/>
            <a:gdLst>
              <a:gd name="T0" fmla="*/ 882 w 882"/>
              <a:gd name="T1" fmla="*/ 50 h 563"/>
              <a:gd name="T2" fmla="*/ 882 w 882"/>
              <a:gd name="T3" fmla="*/ 563 h 563"/>
              <a:gd name="T4" fmla="*/ 0 w 882"/>
              <a:gd name="T5" fmla="*/ 436 h 563"/>
              <a:gd name="T6" fmla="*/ 0 w 882"/>
              <a:gd name="T7" fmla="*/ 0 h 563"/>
              <a:gd name="T8" fmla="*/ 882 w 882"/>
              <a:gd name="T9" fmla="*/ 50 h 563"/>
            </a:gdLst>
            <a:ahLst/>
            <a:cxnLst>
              <a:cxn ang="0">
                <a:pos x="T0" y="T1"/>
              </a:cxn>
              <a:cxn ang="0">
                <a:pos x="T2" y="T3"/>
              </a:cxn>
              <a:cxn ang="0">
                <a:pos x="T4" y="T5"/>
              </a:cxn>
              <a:cxn ang="0">
                <a:pos x="T6" y="T7"/>
              </a:cxn>
              <a:cxn ang="0">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endParaRPr lang="zh-CN" altLang="en-US"/>
          </a:p>
        </p:txBody>
      </p:sp>
      <p:sp>
        <p:nvSpPr>
          <p:cNvPr id="311310" name="Freeform 14"/>
          <p:cNvSpPr>
            <a:spLocks/>
          </p:cNvSpPr>
          <p:nvPr/>
        </p:nvSpPr>
        <p:spPr bwMode="auto">
          <a:xfrm flipH="1">
            <a:off x="858838" y="1916113"/>
            <a:ext cx="482600" cy="63500"/>
          </a:xfrm>
          <a:custGeom>
            <a:avLst/>
            <a:gdLst>
              <a:gd name="T0" fmla="*/ 0 w 2070"/>
              <a:gd name="T1" fmla="*/ 175 h 225"/>
              <a:gd name="T2" fmla="*/ 892 w 2070"/>
              <a:gd name="T3" fmla="*/ 225 h 225"/>
              <a:gd name="T4" fmla="*/ 2070 w 2070"/>
              <a:gd name="T5" fmla="*/ 0 h 225"/>
              <a:gd name="T6" fmla="*/ 1202 w 2070"/>
              <a:gd name="T7" fmla="*/ 0 h 225"/>
              <a:gd name="T8" fmla="*/ 0 w 2070"/>
              <a:gd name="T9" fmla="*/ 175 h 225"/>
            </a:gdLst>
            <a:ahLst/>
            <a:cxnLst>
              <a:cxn ang="0">
                <a:pos x="T0" y="T1"/>
              </a:cxn>
              <a:cxn ang="0">
                <a:pos x="T2" y="T3"/>
              </a:cxn>
              <a:cxn ang="0">
                <a:pos x="T4" y="T5"/>
              </a:cxn>
              <a:cxn ang="0">
                <a:pos x="T6" y="T7"/>
              </a:cxn>
              <a:cxn ang="0">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311311" name="Freeform 15"/>
          <p:cNvSpPr>
            <a:spLocks/>
          </p:cNvSpPr>
          <p:nvPr/>
        </p:nvSpPr>
        <p:spPr bwMode="auto">
          <a:xfrm flipH="1">
            <a:off x="1008063" y="1900238"/>
            <a:ext cx="176212" cy="57150"/>
          </a:xfrm>
          <a:custGeom>
            <a:avLst/>
            <a:gdLst>
              <a:gd name="T0" fmla="*/ 0 w 751"/>
              <a:gd name="T1" fmla="*/ 120 h 210"/>
              <a:gd name="T2" fmla="*/ 0 w 751"/>
              <a:gd name="T3" fmla="*/ 188 h 210"/>
              <a:gd name="T4" fmla="*/ 351 w 751"/>
              <a:gd name="T5" fmla="*/ 210 h 210"/>
              <a:gd name="T6" fmla="*/ 751 w 751"/>
              <a:gd name="T7" fmla="*/ 135 h 210"/>
              <a:gd name="T8" fmla="*/ 751 w 751"/>
              <a:gd name="T9" fmla="*/ 0 h 210"/>
              <a:gd name="T10" fmla="*/ 0 w 751"/>
              <a:gd name="T11" fmla="*/ 120 h 210"/>
            </a:gdLst>
            <a:ahLst/>
            <a:cxnLst>
              <a:cxn ang="0">
                <a:pos x="T0" y="T1"/>
              </a:cxn>
              <a:cxn ang="0">
                <a:pos x="T2" y="T3"/>
              </a:cxn>
              <a:cxn ang="0">
                <a:pos x="T4" y="T5"/>
              </a:cxn>
              <a:cxn ang="0">
                <a:pos x="T6" y="T7"/>
              </a:cxn>
              <a:cxn ang="0">
                <a:pos x="T8" y="T9"/>
              </a:cxn>
              <a:cxn ang="0">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311312" name="Freeform 16"/>
          <p:cNvSpPr>
            <a:spLocks/>
          </p:cNvSpPr>
          <p:nvPr/>
        </p:nvSpPr>
        <p:spPr bwMode="auto">
          <a:xfrm flipH="1">
            <a:off x="912813" y="1651000"/>
            <a:ext cx="223837" cy="284163"/>
          </a:xfrm>
          <a:custGeom>
            <a:avLst/>
            <a:gdLst>
              <a:gd name="T0" fmla="*/ 135 w 960"/>
              <a:gd name="T1" fmla="*/ 1031 h 1031"/>
              <a:gd name="T2" fmla="*/ 0 w 960"/>
              <a:gd name="T3" fmla="*/ 33 h 1031"/>
              <a:gd name="T4" fmla="*/ 827 w 960"/>
              <a:gd name="T5" fmla="*/ 0 h 1031"/>
              <a:gd name="T6" fmla="*/ 960 w 960"/>
              <a:gd name="T7" fmla="*/ 889 h 1031"/>
              <a:gd name="T8" fmla="*/ 135 w 960"/>
              <a:gd name="T9" fmla="*/ 1031 h 1031"/>
            </a:gdLst>
            <a:ahLst/>
            <a:cxnLst>
              <a:cxn ang="0">
                <a:pos x="T0" y="T1"/>
              </a:cxn>
              <a:cxn ang="0">
                <a:pos x="T2" y="T3"/>
              </a:cxn>
              <a:cxn ang="0">
                <a:pos x="T4" y="T5"/>
              </a:cxn>
              <a:cxn ang="0">
                <a:pos x="T6" y="T7"/>
              </a:cxn>
              <a:cxn ang="0">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endParaRPr lang="zh-CN" altLang="en-US"/>
          </a:p>
        </p:txBody>
      </p:sp>
      <p:sp>
        <p:nvSpPr>
          <p:cNvPr id="311313" name="Freeform 17"/>
          <p:cNvSpPr>
            <a:spLocks/>
          </p:cNvSpPr>
          <p:nvPr/>
        </p:nvSpPr>
        <p:spPr bwMode="auto">
          <a:xfrm flipH="1">
            <a:off x="1108075" y="1658938"/>
            <a:ext cx="195263" cy="282575"/>
          </a:xfrm>
          <a:custGeom>
            <a:avLst/>
            <a:gdLst>
              <a:gd name="T0" fmla="*/ 715 w 850"/>
              <a:gd name="T1" fmla="*/ 0 h 1026"/>
              <a:gd name="T2" fmla="*/ 0 w 850"/>
              <a:gd name="T3" fmla="*/ 228 h 1026"/>
              <a:gd name="T4" fmla="*/ 102 w 850"/>
              <a:gd name="T5" fmla="*/ 1026 h 1026"/>
              <a:gd name="T6" fmla="*/ 850 w 850"/>
              <a:gd name="T7" fmla="*/ 1000 h 1026"/>
              <a:gd name="T8" fmla="*/ 715 w 850"/>
              <a:gd name="T9" fmla="*/ 0 h 1026"/>
            </a:gdLst>
            <a:ahLst/>
            <a:cxnLst>
              <a:cxn ang="0">
                <a:pos x="T0" y="T1"/>
              </a:cxn>
              <a:cxn ang="0">
                <a:pos x="T2" y="T3"/>
              </a:cxn>
              <a:cxn ang="0">
                <a:pos x="T4" y="T5"/>
              </a:cxn>
              <a:cxn ang="0">
                <a:pos x="T6" y="T7"/>
              </a:cxn>
              <a:cxn ang="0">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endParaRPr lang="zh-CN" altLang="en-US"/>
          </a:p>
        </p:txBody>
      </p:sp>
      <p:sp>
        <p:nvSpPr>
          <p:cNvPr id="311314" name="Freeform 18"/>
          <p:cNvSpPr>
            <a:spLocks/>
          </p:cNvSpPr>
          <p:nvPr/>
        </p:nvSpPr>
        <p:spPr bwMode="auto">
          <a:xfrm flipH="1">
            <a:off x="938213" y="1679575"/>
            <a:ext cx="163512" cy="212725"/>
          </a:xfrm>
          <a:custGeom>
            <a:avLst/>
            <a:gdLst>
              <a:gd name="T0" fmla="*/ 0 w 689"/>
              <a:gd name="T1" fmla="*/ 36 h 778"/>
              <a:gd name="T2" fmla="*/ 98 w 689"/>
              <a:gd name="T3" fmla="*/ 778 h 778"/>
              <a:gd name="T4" fmla="*/ 689 w 689"/>
              <a:gd name="T5" fmla="*/ 689 h 778"/>
              <a:gd name="T6" fmla="*/ 587 w 689"/>
              <a:gd name="T7" fmla="*/ 0 h 778"/>
              <a:gd name="T8" fmla="*/ 0 w 689"/>
              <a:gd name="T9" fmla="*/ 36 h 778"/>
            </a:gdLst>
            <a:ahLst/>
            <a:cxnLst>
              <a:cxn ang="0">
                <a:pos x="T0" y="T1"/>
              </a:cxn>
              <a:cxn ang="0">
                <a:pos x="T2" y="T3"/>
              </a:cxn>
              <a:cxn ang="0">
                <a:pos x="T4" y="T5"/>
              </a:cxn>
              <a:cxn ang="0">
                <a:pos x="T6" y="T7"/>
              </a:cxn>
              <a:cxn ang="0">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endParaRPr lang="zh-CN" altLang="en-US"/>
          </a:p>
        </p:txBody>
      </p:sp>
      <p:sp>
        <p:nvSpPr>
          <p:cNvPr id="311315" name="Freeform 19"/>
          <p:cNvSpPr>
            <a:spLocks/>
          </p:cNvSpPr>
          <p:nvPr/>
        </p:nvSpPr>
        <p:spPr bwMode="auto">
          <a:xfrm flipH="1">
            <a:off x="877888" y="1938338"/>
            <a:ext cx="158750" cy="133350"/>
          </a:xfrm>
          <a:custGeom>
            <a:avLst/>
            <a:gdLst>
              <a:gd name="T0" fmla="*/ 674 w 674"/>
              <a:gd name="T1" fmla="*/ 0 h 482"/>
              <a:gd name="T2" fmla="*/ 0 w 674"/>
              <a:gd name="T3" fmla="*/ 143 h 482"/>
              <a:gd name="T4" fmla="*/ 0 w 674"/>
              <a:gd name="T5" fmla="*/ 482 h 482"/>
              <a:gd name="T6" fmla="*/ 674 w 674"/>
              <a:gd name="T7" fmla="*/ 271 h 482"/>
              <a:gd name="T8" fmla="*/ 674 w 674"/>
              <a:gd name="T9" fmla="*/ 0 h 482"/>
            </a:gdLst>
            <a:ahLst/>
            <a:cxnLst>
              <a:cxn ang="0">
                <a:pos x="T0" y="T1"/>
              </a:cxn>
              <a:cxn ang="0">
                <a:pos x="T2" y="T3"/>
              </a:cxn>
              <a:cxn ang="0">
                <a:pos x="T4" y="T5"/>
              </a:cxn>
              <a:cxn ang="0">
                <a:pos x="T6" y="T7"/>
              </a:cxn>
              <a:cxn ang="0">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311316" name="Line 20"/>
          <p:cNvSpPr>
            <a:spLocks noChangeShapeType="1"/>
          </p:cNvSpPr>
          <p:nvPr/>
        </p:nvSpPr>
        <p:spPr bwMode="auto">
          <a:xfrm flipH="1" flipV="1">
            <a:off x="890588" y="1971675"/>
            <a:ext cx="41275" cy="95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317" name="Line 21"/>
          <p:cNvSpPr>
            <a:spLocks noChangeShapeType="1"/>
          </p:cNvSpPr>
          <p:nvPr/>
        </p:nvSpPr>
        <p:spPr bwMode="auto">
          <a:xfrm>
            <a:off x="955675" y="1985963"/>
            <a:ext cx="52388" cy="158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318" name="Line 22"/>
          <p:cNvSpPr>
            <a:spLocks noChangeShapeType="1"/>
          </p:cNvSpPr>
          <p:nvPr/>
        </p:nvSpPr>
        <p:spPr bwMode="auto">
          <a:xfrm flipH="1">
            <a:off x="942975" y="1955800"/>
            <a:ext cx="0" cy="85725"/>
          </a:xfrm>
          <a:prstGeom prst="line">
            <a:avLst/>
          </a:prstGeom>
          <a:noFill/>
          <a:ln w="158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319" name="Line 23"/>
          <p:cNvSpPr>
            <a:spLocks noChangeShapeType="1"/>
          </p:cNvSpPr>
          <p:nvPr/>
        </p:nvSpPr>
        <p:spPr bwMode="auto">
          <a:xfrm flipH="1">
            <a:off x="1017588" y="1973263"/>
            <a:ext cx="1587" cy="95250"/>
          </a:xfrm>
          <a:prstGeom prst="line">
            <a:avLst/>
          </a:prstGeom>
          <a:noFill/>
          <a:ln w="158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320" name="Line 24"/>
          <p:cNvSpPr>
            <a:spLocks noChangeShapeType="1"/>
          </p:cNvSpPr>
          <p:nvPr/>
        </p:nvSpPr>
        <p:spPr bwMode="auto">
          <a:xfrm>
            <a:off x="876300" y="1971675"/>
            <a:ext cx="142875" cy="42863"/>
          </a:xfrm>
          <a:prstGeom prst="line">
            <a:avLst/>
          </a:prstGeom>
          <a:noFill/>
          <a:ln w="158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321" name="Line 25"/>
          <p:cNvSpPr>
            <a:spLocks noChangeShapeType="1"/>
          </p:cNvSpPr>
          <p:nvPr/>
        </p:nvSpPr>
        <p:spPr bwMode="auto">
          <a:xfrm flipH="1" flipV="1">
            <a:off x="876300" y="1958975"/>
            <a:ext cx="142875" cy="39688"/>
          </a:xfrm>
          <a:prstGeom prst="line">
            <a:avLst/>
          </a:prstGeom>
          <a:noFill/>
          <a:ln w="158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322" name="Freeform 26"/>
          <p:cNvSpPr>
            <a:spLocks/>
          </p:cNvSpPr>
          <p:nvPr/>
        </p:nvSpPr>
        <p:spPr bwMode="auto">
          <a:xfrm flipH="1">
            <a:off x="1050925" y="2065338"/>
            <a:ext cx="17463" cy="53975"/>
          </a:xfrm>
          <a:custGeom>
            <a:avLst/>
            <a:gdLst>
              <a:gd name="T0" fmla="*/ 23 w 75"/>
              <a:gd name="T1" fmla="*/ 0 h 194"/>
              <a:gd name="T2" fmla="*/ 0 w 75"/>
              <a:gd name="T3" fmla="*/ 183 h 194"/>
              <a:gd name="T4" fmla="*/ 55 w 75"/>
              <a:gd name="T5" fmla="*/ 194 h 194"/>
              <a:gd name="T6" fmla="*/ 75 w 75"/>
              <a:gd name="T7" fmla="*/ 8 h 194"/>
              <a:gd name="T8" fmla="*/ 23 w 75"/>
              <a:gd name="T9" fmla="*/ 0 h 194"/>
            </a:gdLst>
            <a:ahLst/>
            <a:cxnLst>
              <a:cxn ang="0">
                <a:pos x="T0" y="T1"/>
              </a:cxn>
              <a:cxn ang="0">
                <a:pos x="T2" y="T3"/>
              </a:cxn>
              <a:cxn ang="0">
                <a:pos x="T4" y="T5"/>
              </a:cxn>
              <a:cxn ang="0">
                <a:pos x="T6" y="T7"/>
              </a:cxn>
              <a:cxn ang="0">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311323" name="Freeform 27"/>
          <p:cNvSpPr>
            <a:spLocks/>
          </p:cNvSpPr>
          <p:nvPr/>
        </p:nvSpPr>
        <p:spPr bwMode="auto">
          <a:xfrm flipH="1">
            <a:off x="1008063" y="2071688"/>
            <a:ext cx="49212" cy="47625"/>
          </a:xfrm>
          <a:custGeom>
            <a:avLst/>
            <a:gdLst>
              <a:gd name="T0" fmla="*/ 17 w 206"/>
              <a:gd name="T1" fmla="*/ 5 h 168"/>
              <a:gd name="T2" fmla="*/ 0 w 206"/>
              <a:gd name="T3" fmla="*/ 168 h 168"/>
              <a:gd name="T4" fmla="*/ 206 w 206"/>
              <a:gd name="T5" fmla="*/ 84 h 168"/>
              <a:gd name="T6" fmla="*/ 126 w 206"/>
              <a:gd name="T7" fmla="*/ 58 h 168"/>
              <a:gd name="T8" fmla="*/ 52 w 206"/>
              <a:gd name="T9" fmla="*/ 97 h 168"/>
              <a:gd name="T10" fmla="*/ 75 w 206"/>
              <a:gd name="T11" fmla="*/ 0 h 168"/>
              <a:gd name="T12" fmla="*/ 17 w 206"/>
              <a:gd name="T13" fmla="*/ 5 h 168"/>
            </a:gdLst>
            <a:ahLst/>
            <a:cxnLst>
              <a:cxn ang="0">
                <a:pos x="T0" y="T1"/>
              </a:cxn>
              <a:cxn ang="0">
                <a:pos x="T2" y="T3"/>
              </a:cxn>
              <a:cxn ang="0">
                <a:pos x="T4" y="T5"/>
              </a:cxn>
              <a:cxn ang="0">
                <a:pos x="T6" y="T7"/>
              </a:cxn>
              <a:cxn ang="0">
                <a:pos x="T8" y="T9"/>
              </a:cxn>
              <a:cxn ang="0">
                <a:pos x="T10" y="T11"/>
              </a:cxn>
              <a:cxn ang="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311324" name="Freeform 28"/>
          <p:cNvSpPr>
            <a:spLocks/>
          </p:cNvSpPr>
          <p:nvPr/>
        </p:nvSpPr>
        <p:spPr bwMode="auto">
          <a:xfrm flipH="1">
            <a:off x="717550" y="1941513"/>
            <a:ext cx="369888" cy="201612"/>
          </a:xfrm>
          <a:custGeom>
            <a:avLst/>
            <a:gdLst>
              <a:gd name="T0" fmla="*/ 0 w 1583"/>
              <a:gd name="T1" fmla="*/ 309 h 729"/>
              <a:gd name="T2" fmla="*/ 759 w 1583"/>
              <a:gd name="T3" fmla="*/ 729 h 729"/>
              <a:gd name="T4" fmla="*/ 1583 w 1583"/>
              <a:gd name="T5" fmla="*/ 318 h 729"/>
              <a:gd name="T6" fmla="*/ 951 w 1583"/>
              <a:gd name="T7" fmla="*/ 0 h 729"/>
              <a:gd name="T8" fmla="*/ 0 w 1583"/>
              <a:gd name="T9" fmla="*/ 309 h 729"/>
            </a:gdLst>
            <a:ahLst/>
            <a:cxnLst>
              <a:cxn ang="0">
                <a:pos x="T0" y="T1"/>
              </a:cxn>
              <a:cxn ang="0">
                <a:pos x="T2" y="T3"/>
              </a:cxn>
              <a:cxn ang="0">
                <a:pos x="T4" y="T5"/>
              </a:cxn>
              <a:cxn ang="0">
                <a:pos x="T6" y="T7"/>
              </a:cxn>
              <a:cxn ang="0">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endParaRPr lang="zh-CN" altLang="en-US"/>
          </a:p>
        </p:txBody>
      </p:sp>
      <p:sp>
        <p:nvSpPr>
          <p:cNvPr id="311325" name="Freeform 29"/>
          <p:cNvSpPr>
            <a:spLocks/>
          </p:cNvSpPr>
          <p:nvPr/>
        </p:nvSpPr>
        <p:spPr bwMode="auto">
          <a:xfrm flipH="1">
            <a:off x="909638" y="2025650"/>
            <a:ext cx="184150" cy="144463"/>
          </a:xfrm>
          <a:custGeom>
            <a:avLst/>
            <a:gdLst>
              <a:gd name="T0" fmla="*/ 28 w 792"/>
              <a:gd name="T1" fmla="*/ 0 h 516"/>
              <a:gd name="T2" fmla="*/ 792 w 792"/>
              <a:gd name="T3" fmla="*/ 426 h 516"/>
              <a:gd name="T4" fmla="*/ 770 w 792"/>
              <a:gd name="T5" fmla="*/ 516 h 516"/>
              <a:gd name="T6" fmla="*/ 0 w 792"/>
              <a:gd name="T7" fmla="*/ 82 h 516"/>
              <a:gd name="T8" fmla="*/ 28 w 792"/>
              <a:gd name="T9" fmla="*/ 0 h 516"/>
            </a:gdLst>
            <a:ahLst/>
            <a:cxnLst>
              <a:cxn ang="0">
                <a:pos x="T0" y="T1"/>
              </a:cxn>
              <a:cxn ang="0">
                <a:pos x="T2" y="T3"/>
              </a:cxn>
              <a:cxn ang="0">
                <a:pos x="T4" y="T5"/>
              </a:cxn>
              <a:cxn ang="0">
                <a:pos x="T6" y="T7"/>
              </a:cxn>
              <a:cxn ang="0">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311326" name="Freeform 30"/>
          <p:cNvSpPr>
            <a:spLocks/>
          </p:cNvSpPr>
          <p:nvPr/>
        </p:nvSpPr>
        <p:spPr bwMode="auto">
          <a:xfrm flipH="1">
            <a:off x="715963" y="2030413"/>
            <a:ext cx="196850" cy="139700"/>
          </a:xfrm>
          <a:custGeom>
            <a:avLst/>
            <a:gdLst>
              <a:gd name="T0" fmla="*/ 0 w 846"/>
              <a:gd name="T1" fmla="*/ 507 h 507"/>
              <a:gd name="T2" fmla="*/ 25 w 846"/>
              <a:gd name="T3" fmla="*/ 411 h 507"/>
              <a:gd name="T4" fmla="*/ 846 w 846"/>
              <a:gd name="T5" fmla="*/ 0 h 507"/>
              <a:gd name="T6" fmla="*/ 817 w 846"/>
              <a:gd name="T7" fmla="*/ 76 h 507"/>
              <a:gd name="T8" fmla="*/ 0 w 846"/>
              <a:gd name="T9" fmla="*/ 507 h 507"/>
            </a:gdLst>
            <a:ahLst/>
            <a:cxnLst>
              <a:cxn ang="0">
                <a:pos x="T0" y="T1"/>
              </a:cxn>
              <a:cxn ang="0">
                <a:pos x="T2" y="T3"/>
              </a:cxn>
              <a:cxn ang="0">
                <a:pos x="T4" y="T5"/>
              </a:cxn>
              <a:cxn ang="0">
                <a:pos x="T6" y="T7"/>
              </a:cxn>
              <a:cxn ang="0">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311327" name="Freeform 31"/>
          <p:cNvSpPr>
            <a:spLocks/>
          </p:cNvSpPr>
          <p:nvPr/>
        </p:nvSpPr>
        <p:spPr bwMode="auto">
          <a:xfrm flipH="1">
            <a:off x="865188" y="2033588"/>
            <a:ext cx="150812" cy="92075"/>
          </a:xfrm>
          <a:custGeom>
            <a:avLst/>
            <a:gdLst>
              <a:gd name="T0" fmla="*/ 0 w 637"/>
              <a:gd name="T1" fmla="*/ 83 h 321"/>
              <a:gd name="T2" fmla="*/ 220 w 637"/>
              <a:gd name="T3" fmla="*/ 0 h 321"/>
              <a:gd name="T4" fmla="*/ 637 w 637"/>
              <a:gd name="T5" fmla="*/ 224 h 321"/>
              <a:gd name="T6" fmla="*/ 425 w 637"/>
              <a:gd name="T7" fmla="*/ 321 h 321"/>
              <a:gd name="T8" fmla="*/ 0 w 637"/>
              <a:gd name="T9" fmla="*/ 83 h 321"/>
            </a:gdLst>
            <a:ahLst/>
            <a:cxnLst>
              <a:cxn ang="0">
                <a:pos x="T0" y="T1"/>
              </a:cxn>
              <a:cxn ang="0">
                <a:pos x="T2" y="T3"/>
              </a:cxn>
              <a:cxn ang="0">
                <a:pos x="T4" y="T5"/>
              </a:cxn>
              <a:cxn ang="0">
                <a:pos x="T6" y="T7"/>
              </a:cxn>
              <a:cxn ang="0">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28" name="Freeform 32"/>
          <p:cNvSpPr>
            <a:spLocks/>
          </p:cNvSpPr>
          <p:nvPr/>
        </p:nvSpPr>
        <p:spPr bwMode="auto">
          <a:xfrm flipH="1">
            <a:off x="733425" y="1973263"/>
            <a:ext cx="222250" cy="120650"/>
          </a:xfrm>
          <a:custGeom>
            <a:avLst/>
            <a:gdLst>
              <a:gd name="T0" fmla="*/ 0 w 938"/>
              <a:gd name="T1" fmla="*/ 210 h 434"/>
              <a:gd name="T2" fmla="*/ 410 w 938"/>
              <a:gd name="T3" fmla="*/ 434 h 434"/>
              <a:gd name="T4" fmla="*/ 938 w 938"/>
              <a:gd name="T5" fmla="*/ 186 h 434"/>
              <a:gd name="T6" fmla="*/ 554 w 938"/>
              <a:gd name="T7" fmla="*/ 0 h 434"/>
              <a:gd name="T8" fmla="*/ 0 w 938"/>
              <a:gd name="T9" fmla="*/ 210 h 434"/>
            </a:gdLst>
            <a:ahLst/>
            <a:cxnLst>
              <a:cxn ang="0">
                <a:pos x="T0" y="T1"/>
              </a:cxn>
              <a:cxn ang="0">
                <a:pos x="T2" y="T3"/>
              </a:cxn>
              <a:cxn ang="0">
                <a:pos x="T4" y="T5"/>
              </a:cxn>
              <a:cxn ang="0">
                <a:pos x="T6" y="T7"/>
              </a:cxn>
              <a:cxn ang="0">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29" name="Freeform 33"/>
          <p:cNvSpPr>
            <a:spLocks/>
          </p:cNvSpPr>
          <p:nvPr/>
        </p:nvSpPr>
        <p:spPr bwMode="auto">
          <a:xfrm flipH="1">
            <a:off x="827088" y="1947863"/>
            <a:ext cx="241300" cy="107950"/>
          </a:xfrm>
          <a:custGeom>
            <a:avLst/>
            <a:gdLst>
              <a:gd name="T0" fmla="*/ 216 w 1034"/>
              <a:gd name="T1" fmla="*/ 395 h 395"/>
              <a:gd name="T2" fmla="*/ 0 w 1034"/>
              <a:gd name="T3" fmla="*/ 285 h 395"/>
              <a:gd name="T4" fmla="*/ 867 w 1034"/>
              <a:gd name="T5" fmla="*/ 0 h 395"/>
              <a:gd name="T6" fmla="*/ 1034 w 1034"/>
              <a:gd name="T7" fmla="*/ 82 h 395"/>
              <a:gd name="T8" fmla="*/ 216 w 1034"/>
              <a:gd name="T9" fmla="*/ 395 h 395"/>
            </a:gdLst>
            <a:ahLst/>
            <a:cxnLst>
              <a:cxn ang="0">
                <a:pos x="T0" y="T1"/>
              </a:cxn>
              <a:cxn ang="0">
                <a:pos x="T2" y="T3"/>
              </a:cxn>
              <a:cxn ang="0">
                <a:pos x="T4" y="T5"/>
              </a:cxn>
              <a:cxn ang="0">
                <a:pos x="T6" y="T7"/>
              </a:cxn>
              <a:cxn ang="0">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30" name="Line 34"/>
          <p:cNvSpPr>
            <a:spLocks noChangeShapeType="1"/>
          </p:cNvSpPr>
          <p:nvPr/>
        </p:nvSpPr>
        <p:spPr bwMode="auto">
          <a:xfrm flipH="1" flipV="1">
            <a:off x="855663" y="1952625"/>
            <a:ext cx="206375" cy="84138"/>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331" name="Line 35"/>
          <p:cNvSpPr>
            <a:spLocks noChangeShapeType="1"/>
          </p:cNvSpPr>
          <p:nvPr/>
        </p:nvSpPr>
        <p:spPr bwMode="auto">
          <a:xfrm flipH="1" flipV="1">
            <a:off x="842963" y="1957388"/>
            <a:ext cx="201612" cy="85725"/>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332" name="Line 36"/>
          <p:cNvSpPr>
            <a:spLocks noChangeShapeType="1"/>
          </p:cNvSpPr>
          <p:nvPr/>
        </p:nvSpPr>
        <p:spPr bwMode="auto">
          <a:xfrm flipH="1" flipV="1">
            <a:off x="833438" y="1965325"/>
            <a:ext cx="196850" cy="88900"/>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333" name="Line 37"/>
          <p:cNvSpPr>
            <a:spLocks noChangeShapeType="1"/>
          </p:cNvSpPr>
          <p:nvPr/>
        </p:nvSpPr>
        <p:spPr bwMode="auto">
          <a:xfrm flipH="1" flipV="1">
            <a:off x="809625" y="1979613"/>
            <a:ext cx="193675" cy="92075"/>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334" name="Line 38"/>
          <p:cNvSpPr>
            <a:spLocks noChangeShapeType="1"/>
          </p:cNvSpPr>
          <p:nvPr/>
        </p:nvSpPr>
        <p:spPr bwMode="auto">
          <a:xfrm flipH="1" flipV="1">
            <a:off x="793750" y="1987550"/>
            <a:ext cx="192088" cy="95250"/>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335" name="Line 39"/>
          <p:cNvSpPr>
            <a:spLocks noChangeShapeType="1"/>
          </p:cNvSpPr>
          <p:nvPr/>
        </p:nvSpPr>
        <p:spPr bwMode="auto">
          <a:xfrm flipH="1" flipV="1">
            <a:off x="792163" y="2001838"/>
            <a:ext cx="173037" cy="88900"/>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336" name="Line 40"/>
          <p:cNvSpPr>
            <a:spLocks noChangeShapeType="1"/>
          </p:cNvSpPr>
          <p:nvPr/>
        </p:nvSpPr>
        <p:spPr bwMode="auto">
          <a:xfrm flipH="1" flipV="1">
            <a:off x="779463" y="2009775"/>
            <a:ext cx="168275" cy="90488"/>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337" name="Line 41"/>
          <p:cNvSpPr>
            <a:spLocks noChangeShapeType="1"/>
          </p:cNvSpPr>
          <p:nvPr/>
        </p:nvSpPr>
        <p:spPr bwMode="auto">
          <a:xfrm flipH="1" flipV="1">
            <a:off x="765175" y="2022475"/>
            <a:ext cx="158750" cy="85725"/>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338" name="Line 42"/>
          <p:cNvSpPr>
            <a:spLocks noChangeShapeType="1"/>
          </p:cNvSpPr>
          <p:nvPr/>
        </p:nvSpPr>
        <p:spPr bwMode="auto">
          <a:xfrm flipH="1">
            <a:off x="896938" y="2051050"/>
            <a:ext cx="100012" cy="68263"/>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339" name="Line 43"/>
          <p:cNvSpPr>
            <a:spLocks noChangeShapeType="1"/>
          </p:cNvSpPr>
          <p:nvPr/>
        </p:nvSpPr>
        <p:spPr bwMode="auto">
          <a:xfrm flipH="1">
            <a:off x="877888" y="2043113"/>
            <a:ext cx="98425" cy="63500"/>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340" name="Line 44"/>
          <p:cNvSpPr>
            <a:spLocks noChangeShapeType="1"/>
          </p:cNvSpPr>
          <p:nvPr/>
        </p:nvSpPr>
        <p:spPr bwMode="auto">
          <a:xfrm flipH="1">
            <a:off x="836613" y="2022475"/>
            <a:ext cx="96837" cy="60325"/>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341" name="Line 45"/>
          <p:cNvSpPr>
            <a:spLocks noChangeShapeType="1"/>
          </p:cNvSpPr>
          <p:nvPr/>
        </p:nvSpPr>
        <p:spPr bwMode="auto">
          <a:xfrm flipH="1">
            <a:off x="815975" y="2012950"/>
            <a:ext cx="95250" cy="58738"/>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342" name="Line 46"/>
          <p:cNvSpPr>
            <a:spLocks noChangeShapeType="1"/>
          </p:cNvSpPr>
          <p:nvPr/>
        </p:nvSpPr>
        <p:spPr bwMode="auto">
          <a:xfrm flipH="1">
            <a:off x="793750" y="2001838"/>
            <a:ext cx="92075" cy="60325"/>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343" name="Line 47"/>
          <p:cNvSpPr>
            <a:spLocks noChangeShapeType="1"/>
          </p:cNvSpPr>
          <p:nvPr/>
        </p:nvSpPr>
        <p:spPr bwMode="auto">
          <a:xfrm flipH="1">
            <a:off x="776288" y="1993900"/>
            <a:ext cx="88900" cy="57150"/>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344" name="Line 48"/>
          <p:cNvSpPr>
            <a:spLocks noChangeShapeType="1"/>
          </p:cNvSpPr>
          <p:nvPr/>
        </p:nvSpPr>
        <p:spPr bwMode="auto">
          <a:xfrm flipH="1">
            <a:off x="757238" y="1984375"/>
            <a:ext cx="90487" cy="55563"/>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345" name="Line 49"/>
          <p:cNvSpPr>
            <a:spLocks noChangeShapeType="1"/>
          </p:cNvSpPr>
          <p:nvPr/>
        </p:nvSpPr>
        <p:spPr bwMode="auto">
          <a:xfrm flipH="1">
            <a:off x="989013" y="2012950"/>
            <a:ext cx="49212" cy="30163"/>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346" name="Line 50"/>
          <p:cNvSpPr>
            <a:spLocks noChangeShapeType="1"/>
          </p:cNvSpPr>
          <p:nvPr/>
        </p:nvSpPr>
        <p:spPr bwMode="auto">
          <a:xfrm flipH="1">
            <a:off x="962025" y="2001838"/>
            <a:ext cx="46038" cy="28575"/>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347" name="Line 51"/>
          <p:cNvSpPr>
            <a:spLocks noChangeShapeType="1"/>
          </p:cNvSpPr>
          <p:nvPr/>
        </p:nvSpPr>
        <p:spPr bwMode="auto">
          <a:xfrm flipH="1">
            <a:off x="933450" y="1990725"/>
            <a:ext cx="46038" cy="28575"/>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348" name="Line 52"/>
          <p:cNvSpPr>
            <a:spLocks noChangeShapeType="1"/>
          </p:cNvSpPr>
          <p:nvPr/>
        </p:nvSpPr>
        <p:spPr bwMode="auto">
          <a:xfrm flipH="1">
            <a:off x="904875" y="1981200"/>
            <a:ext cx="46038" cy="23813"/>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349" name="Line 53"/>
          <p:cNvSpPr>
            <a:spLocks noChangeShapeType="1"/>
          </p:cNvSpPr>
          <p:nvPr/>
        </p:nvSpPr>
        <p:spPr bwMode="auto">
          <a:xfrm flipH="1">
            <a:off x="879475" y="1970088"/>
            <a:ext cx="42863" cy="25400"/>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350" name="Line 54"/>
          <p:cNvSpPr>
            <a:spLocks noChangeShapeType="1"/>
          </p:cNvSpPr>
          <p:nvPr/>
        </p:nvSpPr>
        <p:spPr bwMode="auto">
          <a:xfrm flipH="1">
            <a:off x="850900" y="1957388"/>
            <a:ext cx="39688" cy="23812"/>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351" name="Freeform 55"/>
          <p:cNvSpPr>
            <a:spLocks/>
          </p:cNvSpPr>
          <p:nvPr/>
        </p:nvSpPr>
        <p:spPr bwMode="auto">
          <a:xfrm flipH="1">
            <a:off x="473075" y="2243138"/>
            <a:ext cx="485775" cy="257175"/>
          </a:xfrm>
          <a:custGeom>
            <a:avLst/>
            <a:gdLst>
              <a:gd name="T0" fmla="*/ 182 w 2091"/>
              <a:gd name="T1" fmla="*/ 927 h 931"/>
              <a:gd name="T2" fmla="*/ 5 w 2091"/>
              <a:gd name="T3" fmla="*/ 905 h 931"/>
              <a:gd name="T4" fmla="*/ 0 w 2091"/>
              <a:gd name="T5" fmla="*/ 695 h 931"/>
              <a:gd name="T6" fmla="*/ 9 w 2091"/>
              <a:gd name="T7" fmla="*/ 537 h 931"/>
              <a:gd name="T8" fmla="*/ 100 w 2091"/>
              <a:gd name="T9" fmla="*/ 442 h 931"/>
              <a:gd name="T10" fmla="*/ 210 w 2091"/>
              <a:gd name="T11" fmla="*/ 387 h 931"/>
              <a:gd name="T12" fmla="*/ 460 w 2091"/>
              <a:gd name="T13" fmla="*/ 296 h 931"/>
              <a:gd name="T14" fmla="*/ 828 w 2091"/>
              <a:gd name="T15" fmla="*/ 207 h 931"/>
              <a:gd name="T16" fmla="*/ 900 w 2091"/>
              <a:gd name="T17" fmla="*/ 201 h 931"/>
              <a:gd name="T18" fmla="*/ 948 w 2091"/>
              <a:gd name="T19" fmla="*/ 207 h 931"/>
              <a:gd name="T20" fmla="*/ 960 w 2091"/>
              <a:gd name="T21" fmla="*/ 188 h 931"/>
              <a:gd name="T22" fmla="*/ 980 w 2091"/>
              <a:gd name="T23" fmla="*/ 169 h 931"/>
              <a:gd name="T24" fmla="*/ 1003 w 2091"/>
              <a:gd name="T25" fmla="*/ 173 h 931"/>
              <a:gd name="T26" fmla="*/ 1035 w 2091"/>
              <a:gd name="T27" fmla="*/ 176 h 931"/>
              <a:gd name="T28" fmla="*/ 1049 w 2091"/>
              <a:gd name="T29" fmla="*/ 138 h 931"/>
              <a:gd name="T30" fmla="*/ 1077 w 2091"/>
              <a:gd name="T31" fmla="*/ 118 h 931"/>
              <a:gd name="T32" fmla="*/ 1106 w 2091"/>
              <a:gd name="T33" fmla="*/ 112 h 931"/>
              <a:gd name="T34" fmla="*/ 1144 w 2091"/>
              <a:gd name="T35" fmla="*/ 112 h 931"/>
              <a:gd name="T36" fmla="*/ 1138 w 2091"/>
              <a:gd name="T37" fmla="*/ 82 h 931"/>
              <a:gd name="T38" fmla="*/ 1182 w 2091"/>
              <a:gd name="T39" fmla="*/ 0 h 931"/>
              <a:gd name="T40" fmla="*/ 2040 w 2091"/>
              <a:gd name="T41" fmla="*/ 22 h 931"/>
              <a:gd name="T42" fmla="*/ 2037 w 2091"/>
              <a:gd name="T43" fmla="*/ 110 h 931"/>
              <a:gd name="T44" fmla="*/ 2053 w 2091"/>
              <a:gd name="T45" fmla="*/ 188 h 931"/>
              <a:gd name="T46" fmla="*/ 2065 w 2091"/>
              <a:gd name="T47" fmla="*/ 244 h 931"/>
              <a:gd name="T48" fmla="*/ 2080 w 2091"/>
              <a:gd name="T49" fmla="*/ 314 h 931"/>
              <a:gd name="T50" fmla="*/ 2091 w 2091"/>
              <a:gd name="T51" fmla="*/ 427 h 931"/>
              <a:gd name="T52" fmla="*/ 2077 w 2091"/>
              <a:gd name="T53" fmla="*/ 494 h 931"/>
              <a:gd name="T54" fmla="*/ 2053 w 2091"/>
              <a:gd name="T55" fmla="*/ 557 h 931"/>
              <a:gd name="T56" fmla="*/ 2023 w 2091"/>
              <a:gd name="T57" fmla="*/ 610 h 931"/>
              <a:gd name="T58" fmla="*/ 1983 w 2091"/>
              <a:gd name="T59" fmla="*/ 629 h 931"/>
              <a:gd name="T60" fmla="*/ 1921 w 2091"/>
              <a:gd name="T61" fmla="*/ 648 h 931"/>
              <a:gd name="T62" fmla="*/ 1838 w 2091"/>
              <a:gd name="T63" fmla="*/ 673 h 931"/>
              <a:gd name="T64" fmla="*/ 1801 w 2091"/>
              <a:gd name="T65" fmla="*/ 717 h 931"/>
              <a:gd name="T66" fmla="*/ 1757 w 2091"/>
              <a:gd name="T67" fmla="*/ 754 h 931"/>
              <a:gd name="T68" fmla="*/ 1686 w 2091"/>
              <a:gd name="T69" fmla="*/ 786 h 931"/>
              <a:gd name="T70" fmla="*/ 1605 w 2091"/>
              <a:gd name="T71" fmla="*/ 812 h 931"/>
              <a:gd name="T72" fmla="*/ 1475 w 2091"/>
              <a:gd name="T73" fmla="*/ 827 h 931"/>
              <a:gd name="T74" fmla="*/ 1364 w 2091"/>
              <a:gd name="T75" fmla="*/ 827 h 931"/>
              <a:gd name="T76" fmla="*/ 1279 w 2091"/>
              <a:gd name="T77" fmla="*/ 818 h 931"/>
              <a:gd name="T78" fmla="*/ 1202 w 2091"/>
              <a:gd name="T79" fmla="*/ 812 h 931"/>
              <a:gd name="T80" fmla="*/ 1144 w 2091"/>
              <a:gd name="T81" fmla="*/ 843 h 931"/>
              <a:gd name="T82" fmla="*/ 1031 w 2091"/>
              <a:gd name="T83" fmla="*/ 837 h 931"/>
              <a:gd name="T84" fmla="*/ 582 w 2091"/>
              <a:gd name="T85" fmla="*/ 901 h 931"/>
              <a:gd name="T86" fmla="*/ 386 w 2091"/>
              <a:gd name="T87" fmla="*/ 931 h 931"/>
              <a:gd name="T88" fmla="*/ 182 w 2091"/>
              <a:gd name="T89" fmla="*/ 927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311352" name="Freeform 56"/>
          <p:cNvSpPr>
            <a:spLocks/>
          </p:cNvSpPr>
          <p:nvPr/>
        </p:nvSpPr>
        <p:spPr bwMode="auto">
          <a:xfrm flipH="1">
            <a:off x="476250" y="2266950"/>
            <a:ext cx="481013" cy="228600"/>
          </a:xfrm>
          <a:custGeom>
            <a:avLst/>
            <a:gdLst>
              <a:gd name="T0" fmla="*/ 1986 w 2049"/>
              <a:gd name="T1" fmla="*/ 90 h 829"/>
              <a:gd name="T2" fmla="*/ 2037 w 2049"/>
              <a:gd name="T3" fmla="*/ 199 h 829"/>
              <a:gd name="T4" fmla="*/ 1995 w 2049"/>
              <a:gd name="T5" fmla="*/ 512 h 829"/>
              <a:gd name="T6" fmla="*/ 1882 w 2049"/>
              <a:gd name="T7" fmla="*/ 512 h 829"/>
              <a:gd name="T8" fmla="*/ 1754 w 2049"/>
              <a:gd name="T9" fmla="*/ 624 h 829"/>
              <a:gd name="T10" fmla="*/ 1460 w 2049"/>
              <a:gd name="T11" fmla="*/ 701 h 829"/>
              <a:gd name="T12" fmla="*/ 1181 w 2049"/>
              <a:gd name="T13" fmla="*/ 701 h 829"/>
              <a:gd name="T14" fmla="*/ 1287 w 2049"/>
              <a:gd name="T15" fmla="*/ 589 h 829"/>
              <a:gd name="T16" fmla="*/ 1155 w 2049"/>
              <a:gd name="T17" fmla="*/ 697 h 829"/>
              <a:gd name="T18" fmla="*/ 1017 w 2049"/>
              <a:gd name="T19" fmla="*/ 724 h 829"/>
              <a:gd name="T20" fmla="*/ 1109 w 2049"/>
              <a:gd name="T21" fmla="*/ 652 h 829"/>
              <a:gd name="T22" fmla="*/ 963 w 2049"/>
              <a:gd name="T23" fmla="*/ 733 h 829"/>
              <a:gd name="T24" fmla="*/ 491 w 2049"/>
              <a:gd name="T25" fmla="*/ 797 h 829"/>
              <a:gd name="T26" fmla="*/ 495 w 2049"/>
              <a:gd name="T27" fmla="*/ 742 h 829"/>
              <a:gd name="T28" fmla="*/ 486 w 2049"/>
              <a:gd name="T29" fmla="*/ 720 h 829"/>
              <a:gd name="T30" fmla="*/ 319 w 2049"/>
              <a:gd name="T31" fmla="*/ 815 h 829"/>
              <a:gd name="T32" fmla="*/ 473 w 2049"/>
              <a:gd name="T33" fmla="*/ 669 h 829"/>
              <a:gd name="T34" fmla="*/ 300 w 2049"/>
              <a:gd name="T35" fmla="*/ 765 h 829"/>
              <a:gd name="T36" fmla="*/ 214 w 2049"/>
              <a:gd name="T37" fmla="*/ 742 h 829"/>
              <a:gd name="T38" fmla="*/ 182 w 2049"/>
              <a:gd name="T39" fmla="*/ 746 h 829"/>
              <a:gd name="T40" fmla="*/ 59 w 2049"/>
              <a:gd name="T41" fmla="*/ 793 h 829"/>
              <a:gd name="T42" fmla="*/ 0 w 2049"/>
              <a:gd name="T43" fmla="*/ 674 h 829"/>
              <a:gd name="T44" fmla="*/ 40 w 2049"/>
              <a:gd name="T45" fmla="*/ 435 h 829"/>
              <a:gd name="T46" fmla="*/ 296 w 2049"/>
              <a:gd name="T47" fmla="*/ 298 h 829"/>
              <a:gd name="T48" fmla="*/ 795 w 2049"/>
              <a:gd name="T49" fmla="*/ 145 h 829"/>
              <a:gd name="T50" fmla="*/ 968 w 2049"/>
              <a:gd name="T51" fmla="*/ 207 h 829"/>
              <a:gd name="T52" fmla="*/ 1040 w 2049"/>
              <a:gd name="T53" fmla="*/ 217 h 829"/>
              <a:gd name="T54" fmla="*/ 953 w 2049"/>
              <a:gd name="T55" fmla="*/ 131 h 829"/>
              <a:gd name="T56" fmla="*/ 1008 w 2049"/>
              <a:gd name="T57" fmla="*/ 108 h 829"/>
              <a:gd name="T58" fmla="*/ 1063 w 2049"/>
              <a:gd name="T59" fmla="*/ 163 h 829"/>
              <a:gd name="T60" fmla="*/ 1068 w 2049"/>
              <a:gd name="T61" fmla="*/ 135 h 829"/>
              <a:gd name="T62" fmla="*/ 1059 w 2049"/>
              <a:gd name="T63" fmla="*/ 67 h 829"/>
              <a:gd name="T64" fmla="*/ 1186 w 2049"/>
              <a:gd name="T65" fmla="*/ 113 h 829"/>
              <a:gd name="T66" fmla="*/ 1173 w 2049"/>
              <a:gd name="T67" fmla="*/ 63 h 829"/>
              <a:gd name="T68" fmla="*/ 1145 w 2049"/>
              <a:gd name="T69" fmla="*/ 0 h 829"/>
              <a:gd name="T70" fmla="*/ 1277 w 2049"/>
              <a:gd name="T71" fmla="*/ 54 h 829"/>
              <a:gd name="T72" fmla="*/ 1514 w 2049"/>
              <a:gd name="T73" fmla="*/ 104 h 829"/>
              <a:gd name="T74" fmla="*/ 1567 w 2049"/>
              <a:gd name="T75" fmla="*/ 35 h 829"/>
              <a:gd name="T76" fmla="*/ 1626 w 2049"/>
              <a:gd name="T77" fmla="*/ 113 h 829"/>
              <a:gd name="T78" fmla="*/ 1745 w 2049"/>
              <a:gd name="T79" fmla="*/ 63 h 829"/>
              <a:gd name="T80" fmla="*/ 1795 w 2049"/>
              <a:gd name="T81" fmla="*/ 131 h 829"/>
              <a:gd name="T82" fmla="*/ 1946 w 2049"/>
              <a:gd name="T83" fmla="*/ 108 h 829"/>
              <a:gd name="T84" fmla="*/ 1982 w 2049"/>
              <a:gd name="T85" fmla="*/ 31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53" name="Freeform 57"/>
          <p:cNvSpPr>
            <a:spLocks/>
          </p:cNvSpPr>
          <p:nvPr/>
        </p:nvSpPr>
        <p:spPr bwMode="auto">
          <a:xfrm flipH="1">
            <a:off x="544513" y="2347913"/>
            <a:ext cx="66675" cy="14287"/>
          </a:xfrm>
          <a:custGeom>
            <a:avLst/>
            <a:gdLst>
              <a:gd name="T0" fmla="*/ 280 w 280"/>
              <a:gd name="T1" fmla="*/ 0 h 48"/>
              <a:gd name="T2" fmla="*/ 149 w 280"/>
              <a:gd name="T3" fmla="*/ 48 h 48"/>
              <a:gd name="T4" fmla="*/ 0 w 280"/>
              <a:gd name="T5" fmla="*/ 35 h 48"/>
              <a:gd name="T6" fmla="*/ 280 w 280"/>
              <a:gd name="T7" fmla="*/ 0 h 48"/>
            </a:gdLst>
            <a:ahLst/>
            <a:cxnLst>
              <a:cxn ang="0">
                <a:pos x="T0" y="T1"/>
              </a:cxn>
              <a:cxn ang="0">
                <a:pos x="T2" y="T3"/>
              </a:cxn>
              <a:cxn ang="0">
                <a:pos x="T4" y="T5"/>
              </a:cxn>
              <a:cxn ang="0">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54" name="Freeform 58"/>
          <p:cNvSpPr>
            <a:spLocks/>
          </p:cNvSpPr>
          <p:nvPr/>
        </p:nvSpPr>
        <p:spPr bwMode="auto">
          <a:xfrm flipH="1">
            <a:off x="479425" y="2327275"/>
            <a:ext cx="39688" cy="15875"/>
          </a:xfrm>
          <a:custGeom>
            <a:avLst/>
            <a:gdLst>
              <a:gd name="T0" fmla="*/ 170 w 170"/>
              <a:gd name="T1" fmla="*/ 0 h 57"/>
              <a:gd name="T2" fmla="*/ 125 w 170"/>
              <a:gd name="T3" fmla="*/ 35 h 57"/>
              <a:gd name="T4" fmla="*/ 0 w 170"/>
              <a:gd name="T5" fmla="*/ 53 h 57"/>
              <a:gd name="T6" fmla="*/ 130 w 170"/>
              <a:gd name="T7" fmla="*/ 57 h 57"/>
              <a:gd name="T8" fmla="*/ 170 w 170"/>
              <a:gd name="T9" fmla="*/ 0 h 57"/>
            </a:gdLst>
            <a:ahLst/>
            <a:cxnLst>
              <a:cxn ang="0">
                <a:pos x="T0" y="T1"/>
              </a:cxn>
              <a:cxn ang="0">
                <a:pos x="T2" y="T3"/>
              </a:cxn>
              <a:cxn ang="0">
                <a:pos x="T4" y="T5"/>
              </a:cxn>
              <a:cxn ang="0">
                <a:pos x="T6" y="T7"/>
              </a:cxn>
              <a:cxn ang="0">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55" name="Freeform 59"/>
          <p:cNvSpPr>
            <a:spLocks/>
          </p:cNvSpPr>
          <p:nvPr/>
        </p:nvSpPr>
        <p:spPr bwMode="auto">
          <a:xfrm flipH="1">
            <a:off x="646113" y="2312988"/>
            <a:ext cx="61912" cy="42862"/>
          </a:xfrm>
          <a:custGeom>
            <a:avLst/>
            <a:gdLst>
              <a:gd name="T0" fmla="*/ 263 w 263"/>
              <a:gd name="T1" fmla="*/ 0 h 143"/>
              <a:gd name="T2" fmla="*/ 145 w 263"/>
              <a:gd name="T3" fmla="*/ 13 h 143"/>
              <a:gd name="T4" fmla="*/ 122 w 263"/>
              <a:gd name="T5" fmla="*/ 31 h 143"/>
              <a:gd name="T6" fmla="*/ 122 w 263"/>
              <a:gd name="T7" fmla="*/ 76 h 143"/>
              <a:gd name="T8" fmla="*/ 113 w 263"/>
              <a:gd name="T9" fmla="*/ 124 h 143"/>
              <a:gd name="T10" fmla="*/ 0 w 263"/>
              <a:gd name="T11" fmla="*/ 143 h 143"/>
              <a:gd name="T12" fmla="*/ 136 w 263"/>
              <a:gd name="T13" fmla="*/ 138 h 143"/>
              <a:gd name="T14" fmla="*/ 159 w 263"/>
              <a:gd name="T15" fmla="*/ 48 h 143"/>
              <a:gd name="T16" fmla="*/ 263 w 263"/>
              <a:gd name="T1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56" name="Freeform 60"/>
          <p:cNvSpPr>
            <a:spLocks/>
          </p:cNvSpPr>
          <p:nvPr/>
        </p:nvSpPr>
        <p:spPr bwMode="auto">
          <a:xfrm flipH="1">
            <a:off x="708025" y="2405063"/>
            <a:ext cx="201613" cy="58737"/>
          </a:xfrm>
          <a:custGeom>
            <a:avLst/>
            <a:gdLst>
              <a:gd name="T0" fmla="*/ 853 w 853"/>
              <a:gd name="T1" fmla="*/ 0 h 212"/>
              <a:gd name="T2" fmla="*/ 636 w 853"/>
              <a:gd name="T3" fmla="*/ 10 h 212"/>
              <a:gd name="T4" fmla="*/ 413 w 853"/>
              <a:gd name="T5" fmla="*/ 63 h 212"/>
              <a:gd name="T6" fmla="*/ 249 w 853"/>
              <a:gd name="T7" fmla="*/ 71 h 212"/>
              <a:gd name="T8" fmla="*/ 114 w 853"/>
              <a:gd name="T9" fmla="*/ 99 h 212"/>
              <a:gd name="T10" fmla="*/ 64 w 853"/>
              <a:gd name="T11" fmla="*/ 170 h 212"/>
              <a:gd name="T12" fmla="*/ 0 w 853"/>
              <a:gd name="T13" fmla="*/ 212 h 212"/>
              <a:gd name="T14" fmla="*/ 64 w 853"/>
              <a:gd name="T15" fmla="*/ 198 h 212"/>
              <a:gd name="T16" fmla="*/ 123 w 853"/>
              <a:gd name="T17" fmla="*/ 117 h 212"/>
              <a:gd name="T18" fmla="*/ 304 w 853"/>
              <a:gd name="T19" fmla="*/ 81 h 212"/>
              <a:gd name="T20" fmla="*/ 413 w 853"/>
              <a:gd name="T21" fmla="*/ 81 h 212"/>
              <a:gd name="T22" fmla="*/ 500 w 853"/>
              <a:gd name="T23" fmla="*/ 63 h 212"/>
              <a:gd name="T24" fmla="*/ 649 w 853"/>
              <a:gd name="T25" fmla="*/ 23 h 212"/>
              <a:gd name="T26" fmla="*/ 853 w 853"/>
              <a:gd name="T2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57" name="Freeform 61"/>
          <p:cNvSpPr>
            <a:spLocks/>
          </p:cNvSpPr>
          <p:nvPr/>
        </p:nvSpPr>
        <p:spPr bwMode="auto">
          <a:xfrm flipH="1">
            <a:off x="701675" y="1958975"/>
            <a:ext cx="174625" cy="106363"/>
          </a:xfrm>
          <a:custGeom>
            <a:avLst/>
            <a:gdLst>
              <a:gd name="T0" fmla="*/ 679 w 751"/>
              <a:gd name="T1" fmla="*/ 379 h 379"/>
              <a:gd name="T2" fmla="*/ 639 w 751"/>
              <a:gd name="T3" fmla="*/ 370 h 379"/>
              <a:gd name="T4" fmla="*/ 600 w 751"/>
              <a:gd name="T5" fmla="*/ 352 h 379"/>
              <a:gd name="T6" fmla="*/ 564 w 751"/>
              <a:gd name="T7" fmla="*/ 344 h 379"/>
              <a:gd name="T8" fmla="*/ 502 w 751"/>
              <a:gd name="T9" fmla="*/ 353 h 379"/>
              <a:gd name="T10" fmla="*/ 457 w 751"/>
              <a:gd name="T11" fmla="*/ 352 h 379"/>
              <a:gd name="T12" fmla="*/ 425 w 751"/>
              <a:gd name="T13" fmla="*/ 341 h 379"/>
              <a:gd name="T14" fmla="*/ 399 w 751"/>
              <a:gd name="T15" fmla="*/ 332 h 379"/>
              <a:gd name="T16" fmla="*/ 373 w 751"/>
              <a:gd name="T17" fmla="*/ 320 h 379"/>
              <a:gd name="T18" fmla="*/ 346 w 751"/>
              <a:gd name="T19" fmla="*/ 295 h 379"/>
              <a:gd name="T20" fmla="*/ 324 w 751"/>
              <a:gd name="T21" fmla="*/ 273 h 379"/>
              <a:gd name="T22" fmla="*/ 288 w 751"/>
              <a:gd name="T23" fmla="*/ 246 h 379"/>
              <a:gd name="T24" fmla="*/ 238 w 751"/>
              <a:gd name="T25" fmla="*/ 254 h 379"/>
              <a:gd name="T26" fmla="*/ 208 w 751"/>
              <a:gd name="T27" fmla="*/ 256 h 379"/>
              <a:gd name="T28" fmla="*/ 190 w 751"/>
              <a:gd name="T29" fmla="*/ 251 h 379"/>
              <a:gd name="T30" fmla="*/ 182 w 751"/>
              <a:gd name="T31" fmla="*/ 243 h 379"/>
              <a:gd name="T32" fmla="*/ 176 w 751"/>
              <a:gd name="T33" fmla="*/ 228 h 379"/>
              <a:gd name="T34" fmla="*/ 180 w 751"/>
              <a:gd name="T35" fmla="*/ 215 h 379"/>
              <a:gd name="T36" fmla="*/ 190 w 751"/>
              <a:gd name="T37" fmla="*/ 200 h 379"/>
              <a:gd name="T38" fmla="*/ 208 w 751"/>
              <a:gd name="T39" fmla="*/ 193 h 379"/>
              <a:gd name="T40" fmla="*/ 248 w 751"/>
              <a:gd name="T41" fmla="*/ 188 h 379"/>
              <a:gd name="T42" fmla="*/ 296 w 751"/>
              <a:gd name="T43" fmla="*/ 171 h 379"/>
              <a:gd name="T44" fmla="*/ 256 w 751"/>
              <a:gd name="T45" fmla="*/ 140 h 379"/>
              <a:gd name="T46" fmla="*/ 209 w 751"/>
              <a:gd name="T47" fmla="*/ 121 h 379"/>
              <a:gd name="T48" fmla="*/ 168 w 751"/>
              <a:gd name="T49" fmla="*/ 124 h 379"/>
              <a:gd name="T50" fmla="*/ 121 w 751"/>
              <a:gd name="T51" fmla="*/ 121 h 379"/>
              <a:gd name="T52" fmla="*/ 93 w 751"/>
              <a:gd name="T53" fmla="*/ 131 h 379"/>
              <a:gd name="T54" fmla="*/ 54 w 751"/>
              <a:gd name="T55" fmla="*/ 132 h 379"/>
              <a:gd name="T56" fmla="*/ 42 w 751"/>
              <a:gd name="T57" fmla="*/ 121 h 379"/>
              <a:gd name="T58" fmla="*/ 39 w 751"/>
              <a:gd name="T59" fmla="*/ 105 h 379"/>
              <a:gd name="T60" fmla="*/ 18 w 751"/>
              <a:gd name="T61" fmla="*/ 106 h 379"/>
              <a:gd name="T62" fmla="*/ 6 w 751"/>
              <a:gd name="T63" fmla="*/ 103 h 379"/>
              <a:gd name="T64" fmla="*/ 0 w 751"/>
              <a:gd name="T65" fmla="*/ 87 h 379"/>
              <a:gd name="T66" fmla="*/ 4 w 751"/>
              <a:gd name="T67" fmla="*/ 74 h 379"/>
              <a:gd name="T68" fmla="*/ 15 w 751"/>
              <a:gd name="T69" fmla="*/ 68 h 379"/>
              <a:gd name="T70" fmla="*/ 36 w 751"/>
              <a:gd name="T71" fmla="*/ 56 h 379"/>
              <a:gd name="T72" fmla="*/ 52 w 751"/>
              <a:gd name="T73" fmla="*/ 44 h 379"/>
              <a:gd name="T74" fmla="*/ 71 w 751"/>
              <a:gd name="T75" fmla="*/ 34 h 379"/>
              <a:gd name="T76" fmla="*/ 93 w 751"/>
              <a:gd name="T77" fmla="*/ 27 h 379"/>
              <a:gd name="T78" fmla="*/ 112 w 751"/>
              <a:gd name="T79" fmla="*/ 27 h 379"/>
              <a:gd name="T80" fmla="*/ 203 w 751"/>
              <a:gd name="T81" fmla="*/ 9 h 379"/>
              <a:gd name="T82" fmla="*/ 222 w 751"/>
              <a:gd name="T83" fmla="*/ 4 h 379"/>
              <a:gd name="T84" fmla="*/ 244 w 751"/>
              <a:gd name="T85" fmla="*/ 0 h 379"/>
              <a:gd name="T86" fmla="*/ 267 w 751"/>
              <a:gd name="T87" fmla="*/ 4 h 379"/>
              <a:gd name="T88" fmla="*/ 295 w 751"/>
              <a:gd name="T89" fmla="*/ 13 h 379"/>
              <a:gd name="T90" fmla="*/ 373 w 751"/>
              <a:gd name="T91" fmla="*/ 56 h 379"/>
              <a:gd name="T92" fmla="*/ 410 w 751"/>
              <a:gd name="T93" fmla="*/ 64 h 379"/>
              <a:gd name="T94" fmla="*/ 443 w 751"/>
              <a:gd name="T95" fmla="*/ 71 h 379"/>
              <a:gd name="T96" fmla="*/ 469 w 751"/>
              <a:gd name="T97" fmla="*/ 87 h 379"/>
              <a:gd name="T98" fmla="*/ 484 w 751"/>
              <a:gd name="T99" fmla="*/ 108 h 379"/>
              <a:gd name="T100" fmla="*/ 549 w 751"/>
              <a:gd name="T101" fmla="*/ 153 h 379"/>
              <a:gd name="T102" fmla="*/ 578 w 751"/>
              <a:gd name="T103" fmla="*/ 174 h 379"/>
              <a:gd name="T104" fmla="*/ 617 w 751"/>
              <a:gd name="T105" fmla="*/ 215 h 379"/>
              <a:gd name="T106" fmla="*/ 641 w 751"/>
              <a:gd name="T107" fmla="*/ 227 h 379"/>
              <a:gd name="T108" fmla="*/ 751 w 751"/>
              <a:gd name="T109" fmla="*/ 232 h 379"/>
              <a:gd name="T110" fmla="*/ 679 w 751"/>
              <a:gd name="T111" fmla="*/ 37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endParaRPr lang="zh-CN" altLang="en-US"/>
          </a:p>
        </p:txBody>
      </p:sp>
      <p:sp>
        <p:nvSpPr>
          <p:cNvPr id="311358" name="Freeform 62"/>
          <p:cNvSpPr>
            <a:spLocks/>
          </p:cNvSpPr>
          <p:nvPr/>
        </p:nvSpPr>
        <p:spPr bwMode="auto">
          <a:xfrm flipH="1">
            <a:off x="766763" y="2008188"/>
            <a:ext cx="42862" cy="11112"/>
          </a:xfrm>
          <a:custGeom>
            <a:avLst/>
            <a:gdLst>
              <a:gd name="T0" fmla="*/ 0 w 179"/>
              <a:gd name="T1" fmla="*/ 0 h 43"/>
              <a:gd name="T2" fmla="*/ 6 w 179"/>
              <a:gd name="T3" fmla="*/ 11 h 43"/>
              <a:gd name="T4" fmla="*/ 38 w 179"/>
              <a:gd name="T5" fmla="*/ 10 h 43"/>
              <a:gd name="T6" fmla="*/ 50 w 179"/>
              <a:gd name="T7" fmla="*/ 16 h 43"/>
              <a:gd name="T8" fmla="*/ 76 w 179"/>
              <a:gd name="T9" fmla="*/ 29 h 43"/>
              <a:gd name="T10" fmla="*/ 112 w 179"/>
              <a:gd name="T11" fmla="*/ 37 h 43"/>
              <a:gd name="T12" fmla="*/ 150 w 179"/>
              <a:gd name="T13" fmla="*/ 38 h 43"/>
              <a:gd name="T14" fmla="*/ 179 w 179"/>
              <a:gd name="T15" fmla="*/ 43 h 43"/>
              <a:gd name="T16" fmla="*/ 155 w 179"/>
              <a:gd name="T17" fmla="*/ 34 h 43"/>
              <a:gd name="T18" fmla="*/ 125 w 179"/>
              <a:gd name="T19" fmla="*/ 29 h 43"/>
              <a:gd name="T20" fmla="*/ 105 w 179"/>
              <a:gd name="T21" fmla="*/ 29 h 43"/>
              <a:gd name="T22" fmla="*/ 76 w 179"/>
              <a:gd name="T23" fmla="*/ 21 h 43"/>
              <a:gd name="T24" fmla="*/ 53 w 179"/>
              <a:gd name="T25" fmla="*/ 8 h 43"/>
              <a:gd name="T26" fmla="*/ 43 w 179"/>
              <a:gd name="T27" fmla="*/ 2 h 43"/>
              <a:gd name="T28" fmla="*/ 0 w 179"/>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59" name="Freeform 63"/>
          <p:cNvSpPr>
            <a:spLocks/>
          </p:cNvSpPr>
          <p:nvPr/>
        </p:nvSpPr>
        <p:spPr bwMode="auto">
          <a:xfrm flipH="1">
            <a:off x="819150" y="2017713"/>
            <a:ext cx="6350" cy="7937"/>
          </a:xfrm>
          <a:custGeom>
            <a:avLst/>
            <a:gdLst>
              <a:gd name="T0" fmla="*/ 4 w 20"/>
              <a:gd name="T1" fmla="*/ 0 h 24"/>
              <a:gd name="T2" fmla="*/ 12 w 20"/>
              <a:gd name="T3" fmla="*/ 6 h 24"/>
              <a:gd name="T4" fmla="*/ 9 w 20"/>
              <a:gd name="T5" fmla="*/ 15 h 24"/>
              <a:gd name="T6" fmla="*/ 0 w 20"/>
              <a:gd name="T7" fmla="*/ 24 h 24"/>
              <a:gd name="T8" fmla="*/ 17 w 20"/>
              <a:gd name="T9" fmla="*/ 18 h 24"/>
              <a:gd name="T10" fmla="*/ 20 w 20"/>
              <a:gd name="T11" fmla="*/ 8 h 24"/>
              <a:gd name="T12" fmla="*/ 4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60" name="Freeform 64"/>
          <p:cNvSpPr>
            <a:spLocks/>
          </p:cNvSpPr>
          <p:nvPr/>
        </p:nvSpPr>
        <p:spPr bwMode="auto">
          <a:xfrm flipH="1">
            <a:off x="842963" y="1976438"/>
            <a:ext cx="26987" cy="11112"/>
          </a:xfrm>
          <a:custGeom>
            <a:avLst/>
            <a:gdLst>
              <a:gd name="T0" fmla="*/ 0 w 104"/>
              <a:gd name="T1" fmla="*/ 45 h 48"/>
              <a:gd name="T2" fmla="*/ 11 w 104"/>
              <a:gd name="T3" fmla="*/ 48 h 48"/>
              <a:gd name="T4" fmla="*/ 25 w 104"/>
              <a:gd name="T5" fmla="*/ 33 h 48"/>
              <a:gd name="T6" fmla="*/ 46 w 104"/>
              <a:gd name="T7" fmla="*/ 25 h 48"/>
              <a:gd name="T8" fmla="*/ 56 w 104"/>
              <a:gd name="T9" fmla="*/ 14 h 48"/>
              <a:gd name="T10" fmla="*/ 66 w 104"/>
              <a:gd name="T11" fmla="*/ 9 h 48"/>
              <a:gd name="T12" fmla="*/ 89 w 104"/>
              <a:gd name="T13" fmla="*/ 4 h 48"/>
              <a:gd name="T14" fmla="*/ 104 w 104"/>
              <a:gd name="T15" fmla="*/ 1 h 48"/>
              <a:gd name="T16" fmla="*/ 84 w 104"/>
              <a:gd name="T17" fmla="*/ 0 h 48"/>
              <a:gd name="T18" fmla="*/ 58 w 104"/>
              <a:gd name="T19" fmla="*/ 4 h 48"/>
              <a:gd name="T20" fmla="*/ 49 w 104"/>
              <a:gd name="T21" fmla="*/ 12 h 48"/>
              <a:gd name="T22" fmla="*/ 37 w 104"/>
              <a:gd name="T23" fmla="*/ 20 h 48"/>
              <a:gd name="T24" fmla="*/ 0 w 104"/>
              <a:gd name="T25"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61" name="Freeform 65"/>
          <p:cNvSpPr>
            <a:spLocks/>
          </p:cNvSpPr>
          <p:nvPr/>
        </p:nvSpPr>
        <p:spPr bwMode="auto">
          <a:xfrm flipH="1">
            <a:off x="793750" y="1971675"/>
            <a:ext cx="38100" cy="9525"/>
          </a:xfrm>
          <a:custGeom>
            <a:avLst/>
            <a:gdLst>
              <a:gd name="T0" fmla="*/ 0 w 166"/>
              <a:gd name="T1" fmla="*/ 10 h 42"/>
              <a:gd name="T2" fmla="*/ 35 w 166"/>
              <a:gd name="T3" fmla="*/ 6 h 42"/>
              <a:gd name="T4" fmla="*/ 55 w 166"/>
              <a:gd name="T5" fmla="*/ 0 h 42"/>
              <a:gd name="T6" fmla="*/ 63 w 166"/>
              <a:gd name="T7" fmla="*/ 0 h 42"/>
              <a:gd name="T8" fmla="*/ 85 w 166"/>
              <a:gd name="T9" fmla="*/ 5 h 42"/>
              <a:gd name="T10" fmla="*/ 94 w 166"/>
              <a:gd name="T11" fmla="*/ 14 h 42"/>
              <a:gd name="T12" fmla="*/ 111 w 166"/>
              <a:gd name="T13" fmla="*/ 23 h 42"/>
              <a:gd name="T14" fmla="*/ 143 w 166"/>
              <a:gd name="T15" fmla="*/ 36 h 42"/>
              <a:gd name="T16" fmla="*/ 166 w 166"/>
              <a:gd name="T17" fmla="*/ 36 h 42"/>
              <a:gd name="T18" fmla="*/ 142 w 166"/>
              <a:gd name="T19" fmla="*/ 42 h 42"/>
              <a:gd name="T20" fmla="*/ 126 w 166"/>
              <a:gd name="T21" fmla="*/ 39 h 42"/>
              <a:gd name="T22" fmla="*/ 91 w 166"/>
              <a:gd name="T23" fmla="*/ 22 h 42"/>
              <a:gd name="T24" fmla="*/ 79 w 166"/>
              <a:gd name="T25" fmla="*/ 10 h 42"/>
              <a:gd name="T26" fmla="*/ 55 w 166"/>
              <a:gd name="T27" fmla="*/ 8 h 42"/>
              <a:gd name="T28" fmla="*/ 35 w 166"/>
              <a:gd name="T29" fmla="*/ 10 h 42"/>
              <a:gd name="T30" fmla="*/ 0 w 166"/>
              <a:gd name="T31" fmla="*/ 1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62" name="Freeform 66"/>
          <p:cNvSpPr>
            <a:spLocks/>
          </p:cNvSpPr>
          <p:nvPr/>
        </p:nvSpPr>
        <p:spPr bwMode="auto">
          <a:xfrm flipH="1">
            <a:off x="855663" y="1984375"/>
            <a:ext cx="6350" cy="6350"/>
          </a:xfrm>
          <a:custGeom>
            <a:avLst/>
            <a:gdLst>
              <a:gd name="T0" fmla="*/ 25 w 33"/>
              <a:gd name="T1" fmla="*/ 0 h 30"/>
              <a:gd name="T2" fmla="*/ 33 w 33"/>
              <a:gd name="T3" fmla="*/ 11 h 30"/>
              <a:gd name="T4" fmla="*/ 23 w 33"/>
              <a:gd name="T5" fmla="*/ 24 h 30"/>
              <a:gd name="T6" fmla="*/ 0 w 33"/>
              <a:gd name="T7" fmla="*/ 30 h 30"/>
              <a:gd name="T8" fmla="*/ 25 w 33"/>
              <a:gd name="T9" fmla="*/ 15 h 30"/>
              <a:gd name="T10" fmla="*/ 25 w 33"/>
              <a:gd name="T11" fmla="*/ 0 h 30"/>
            </a:gdLst>
            <a:ahLst/>
            <a:cxnLst>
              <a:cxn ang="0">
                <a:pos x="T0" y="T1"/>
              </a:cxn>
              <a:cxn ang="0">
                <a:pos x="T2" y="T3"/>
              </a:cxn>
              <a:cxn ang="0">
                <a:pos x="T4" y="T5"/>
              </a:cxn>
              <a:cxn ang="0">
                <a:pos x="T6" y="T7"/>
              </a:cxn>
              <a:cxn ang="0">
                <a:pos x="T8" y="T9"/>
              </a:cxn>
              <a:cxn ang="0">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63" name="Freeform 67"/>
          <p:cNvSpPr>
            <a:spLocks/>
          </p:cNvSpPr>
          <p:nvPr/>
        </p:nvSpPr>
        <p:spPr bwMode="auto">
          <a:xfrm flipH="1">
            <a:off x="862013" y="1976438"/>
            <a:ext cx="9525" cy="7937"/>
          </a:xfrm>
          <a:custGeom>
            <a:avLst/>
            <a:gdLst>
              <a:gd name="T0" fmla="*/ 33 w 33"/>
              <a:gd name="T1" fmla="*/ 16 h 28"/>
              <a:gd name="T2" fmla="*/ 25 w 33"/>
              <a:gd name="T3" fmla="*/ 0 h 28"/>
              <a:gd name="T4" fmla="*/ 24 w 33"/>
              <a:gd name="T5" fmla="*/ 13 h 28"/>
              <a:gd name="T6" fmla="*/ 0 w 33"/>
              <a:gd name="T7" fmla="*/ 26 h 28"/>
              <a:gd name="T8" fmla="*/ 3 w 33"/>
              <a:gd name="T9" fmla="*/ 28 h 28"/>
              <a:gd name="T10" fmla="*/ 33 w 33"/>
              <a:gd name="T11" fmla="*/ 16 h 28"/>
            </a:gdLst>
            <a:ahLst/>
            <a:cxnLst>
              <a:cxn ang="0">
                <a:pos x="T0" y="T1"/>
              </a:cxn>
              <a:cxn ang="0">
                <a:pos x="T2" y="T3"/>
              </a:cxn>
              <a:cxn ang="0">
                <a:pos x="T4" y="T5"/>
              </a:cxn>
              <a:cxn ang="0">
                <a:pos x="T6" y="T7"/>
              </a:cxn>
              <a:cxn ang="0">
                <a:pos x="T8" y="T9"/>
              </a:cxn>
              <a:cxn ang="0">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64" name="Freeform 68"/>
          <p:cNvSpPr>
            <a:spLocks/>
          </p:cNvSpPr>
          <p:nvPr/>
        </p:nvSpPr>
        <p:spPr bwMode="auto">
          <a:xfrm flipH="1">
            <a:off x="765175" y="1985963"/>
            <a:ext cx="7938" cy="12700"/>
          </a:xfrm>
          <a:custGeom>
            <a:avLst/>
            <a:gdLst>
              <a:gd name="T0" fmla="*/ 0 w 37"/>
              <a:gd name="T1" fmla="*/ 0 h 42"/>
              <a:gd name="T2" fmla="*/ 8 w 37"/>
              <a:gd name="T3" fmla="*/ 21 h 42"/>
              <a:gd name="T4" fmla="*/ 23 w 37"/>
              <a:gd name="T5" fmla="*/ 39 h 42"/>
              <a:gd name="T6" fmla="*/ 37 w 37"/>
              <a:gd name="T7" fmla="*/ 42 h 42"/>
              <a:gd name="T8" fmla="*/ 0 w 37"/>
              <a:gd name="T9" fmla="*/ 0 h 42"/>
            </a:gdLst>
            <a:ahLst/>
            <a:cxnLst>
              <a:cxn ang="0">
                <a:pos x="T0" y="T1"/>
              </a:cxn>
              <a:cxn ang="0">
                <a:pos x="T2" y="T3"/>
              </a:cxn>
              <a:cxn ang="0">
                <a:pos x="T4" y="T5"/>
              </a:cxn>
              <a:cxn ang="0">
                <a:pos x="T6" y="T7"/>
              </a:cxn>
              <a:cxn ang="0">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65" name="Freeform 69"/>
          <p:cNvSpPr>
            <a:spLocks/>
          </p:cNvSpPr>
          <p:nvPr/>
        </p:nvSpPr>
        <p:spPr bwMode="auto">
          <a:xfrm flipH="1">
            <a:off x="731838" y="2039938"/>
            <a:ext cx="12700" cy="7937"/>
          </a:xfrm>
          <a:custGeom>
            <a:avLst/>
            <a:gdLst>
              <a:gd name="T0" fmla="*/ 50 w 50"/>
              <a:gd name="T1" fmla="*/ 0 h 39"/>
              <a:gd name="T2" fmla="*/ 17 w 50"/>
              <a:gd name="T3" fmla="*/ 14 h 39"/>
              <a:gd name="T4" fmla="*/ 0 w 50"/>
              <a:gd name="T5" fmla="*/ 39 h 39"/>
              <a:gd name="T6" fmla="*/ 50 w 50"/>
              <a:gd name="T7" fmla="*/ 0 h 39"/>
            </a:gdLst>
            <a:ahLst/>
            <a:cxnLst>
              <a:cxn ang="0">
                <a:pos x="T0" y="T1"/>
              </a:cxn>
              <a:cxn ang="0">
                <a:pos x="T2" y="T3"/>
              </a:cxn>
              <a:cxn ang="0">
                <a:pos x="T4" y="T5"/>
              </a:cxn>
              <a:cxn ang="0">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66" name="Freeform 70"/>
          <p:cNvSpPr>
            <a:spLocks/>
          </p:cNvSpPr>
          <p:nvPr/>
        </p:nvSpPr>
        <p:spPr bwMode="auto">
          <a:xfrm flipH="1">
            <a:off x="673100" y="2017713"/>
            <a:ext cx="53975" cy="74612"/>
          </a:xfrm>
          <a:custGeom>
            <a:avLst/>
            <a:gdLst>
              <a:gd name="T0" fmla="*/ 77 w 219"/>
              <a:gd name="T1" fmla="*/ 17 h 267"/>
              <a:gd name="T2" fmla="*/ 42 w 219"/>
              <a:gd name="T3" fmla="*/ 55 h 267"/>
              <a:gd name="T4" fmla="*/ 26 w 219"/>
              <a:gd name="T5" fmla="*/ 87 h 267"/>
              <a:gd name="T6" fmla="*/ 11 w 219"/>
              <a:gd name="T7" fmla="*/ 138 h 267"/>
              <a:gd name="T8" fmla="*/ 11 w 219"/>
              <a:gd name="T9" fmla="*/ 167 h 267"/>
              <a:gd name="T10" fmla="*/ 0 w 219"/>
              <a:gd name="T11" fmla="*/ 210 h 267"/>
              <a:gd name="T12" fmla="*/ 178 w 219"/>
              <a:gd name="T13" fmla="*/ 267 h 267"/>
              <a:gd name="T14" fmla="*/ 219 w 219"/>
              <a:gd name="T15" fmla="*/ 0 h 267"/>
              <a:gd name="T16" fmla="*/ 146 w 219"/>
              <a:gd name="T17" fmla="*/ 17 h 267"/>
              <a:gd name="T18" fmla="*/ 77 w 219"/>
              <a:gd name="T19" fmla="*/ 1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311367" name="Freeform 71"/>
          <p:cNvSpPr>
            <a:spLocks/>
          </p:cNvSpPr>
          <p:nvPr/>
        </p:nvSpPr>
        <p:spPr bwMode="auto">
          <a:xfrm flipH="1">
            <a:off x="681038" y="2025650"/>
            <a:ext cx="39687" cy="60325"/>
          </a:xfrm>
          <a:custGeom>
            <a:avLst/>
            <a:gdLst>
              <a:gd name="T0" fmla="*/ 69 w 175"/>
              <a:gd name="T1" fmla="*/ 7 h 220"/>
              <a:gd name="T2" fmla="*/ 38 w 175"/>
              <a:gd name="T3" fmla="*/ 42 h 220"/>
              <a:gd name="T4" fmla="*/ 12 w 175"/>
              <a:gd name="T5" fmla="*/ 92 h 220"/>
              <a:gd name="T6" fmla="*/ 6 w 175"/>
              <a:gd name="T7" fmla="*/ 128 h 220"/>
              <a:gd name="T8" fmla="*/ 0 w 175"/>
              <a:gd name="T9" fmla="*/ 171 h 220"/>
              <a:gd name="T10" fmla="*/ 140 w 175"/>
              <a:gd name="T11" fmla="*/ 220 h 220"/>
              <a:gd name="T12" fmla="*/ 175 w 175"/>
              <a:gd name="T13" fmla="*/ 0 h 220"/>
              <a:gd name="T14" fmla="*/ 122 w 175"/>
              <a:gd name="T15" fmla="*/ 10 h 220"/>
              <a:gd name="T16" fmla="*/ 69 w 175"/>
              <a:gd name="T17" fmla="*/ 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68" name="Freeform 72"/>
          <p:cNvSpPr>
            <a:spLocks/>
          </p:cNvSpPr>
          <p:nvPr/>
        </p:nvSpPr>
        <p:spPr bwMode="auto">
          <a:xfrm flipH="1">
            <a:off x="506413" y="1612900"/>
            <a:ext cx="174625" cy="223838"/>
          </a:xfrm>
          <a:custGeom>
            <a:avLst/>
            <a:gdLst>
              <a:gd name="T0" fmla="*/ 243 w 741"/>
              <a:gd name="T1" fmla="*/ 26 h 807"/>
              <a:gd name="T2" fmla="*/ 179 w 741"/>
              <a:gd name="T3" fmla="*/ 74 h 807"/>
              <a:gd name="T4" fmla="*/ 144 w 741"/>
              <a:gd name="T5" fmla="*/ 131 h 807"/>
              <a:gd name="T6" fmla="*/ 112 w 741"/>
              <a:gd name="T7" fmla="*/ 192 h 807"/>
              <a:gd name="T8" fmla="*/ 92 w 741"/>
              <a:gd name="T9" fmla="*/ 224 h 807"/>
              <a:gd name="T10" fmla="*/ 92 w 741"/>
              <a:gd name="T11" fmla="*/ 259 h 807"/>
              <a:gd name="T12" fmla="*/ 109 w 741"/>
              <a:gd name="T13" fmla="*/ 300 h 807"/>
              <a:gd name="T14" fmla="*/ 77 w 741"/>
              <a:gd name="T15" fmla="*/ 332 h 807"/>
              <a:gd name="T16" fmla="*/ 26 w 741"/>
              <a:gd name="T17" fmla="*/ 420 h 807"/>
              <a:gd name="T18" fmla="*/ 0 w 741"/>
              <a:gd name="T19" fmla="*/ 467 h 807"/>
              <a:gd name="T20" fmla="*/ 0 w 741"/>
              <a:gd name="T21" fmla="*/ 482 h 807"/>
              <a:gd name="T22" fmla="*/ 6 w 741"/>
              <a:gd name="T23" fmla="*/ 498 h 807"/>
              <a:gd name="T24" fmla="*/ 28 w 741"/>
              <a:gd name="T25" fmla="*/ 503 h 807"/>
              <a:gd name="T26" fmla="*/ 60 w 741"/>
              <a:gd name="T27" fmla="*/ 504 h 807"/>
              <a:gd name="T28" fmla="*/ 79 w 741"/>
              <a:gd name="T29" fmla="*/ 511 h 807"/>
              <a:gd name="T30" fmla="*/ 77 w 741"/>
              <a:gd name="T31" fmla="*/ 546 h 807"/>
              <a:gd name="T32" fmla="*/ 67 w 741"/>
              <a:gd name="T33" fmla="*/ 587 h 807"/>
              <a:gd name="T34" fmla="*/ 86 w 741"/>
              <a:gd name="T35" fmla="*/ 609 h 807"/>
              <a:gd name="T36" fmla="*/ 80 w 741"/>
              <a:gd name="T37" fmla="*/ 639 h 807"/>
              <a:gd name="T38" fmla="*/ 95 w 741"/>
              <a:gd name="T39" fmla="*/ 659 h 807"/>
              <a:gd name="T40" fmla="*/ 110 w 741"/>
              <a:gd name="T41" fmla="*/ 713 h 807"/>
              <a:gd name="T42" fmla="*/ 133 w 741"/>
              <a:gd name="T43" fmla="*/ 728 h 807"/>
              <a:gd name="T44" fmla="*/ 167 w 741"/>
              <a:gd name="T45" fmla="*/ 728 h 807"/>
              <a:gd name="T46" fmla="*/ 217 w 741"/>
              <a:gd name="T47" fmla="*/ 721 h 807"/>
              <a:gd name="T48" fmla="*/ 269 w 741"/>
              <a:gd name="T49" fmla="*/ 713 h 807"/>
              <a:gd name="T50" fmla="*/ 263 w 741"/>
              <a:gd name="T51" fmla="*/ 807 h 807"/>
              <a:gd name="T52" fmla="*/ 658 w 741"/>
              <a:gd name="T53" fmla="*/ 681 h 807"/>
              <a:gd name="T54" fmla="*/ 626 w 741"/>
              <a:gd name="T55" fmla="*/ 606 h 807"/>
              <a:gd name="T56" fmla="*/ 634 w 741"/>
              <a:gd name="T57" fmla="*/ 549 h 807"/>
              <a:gd name="T58" fmla="*/ 741 w 741"/>
              <a:gd name="T59" fmla="*/ 441 h 807"/>
              <a:gd name="T60" fmla="*/ 741 w 741"/>
              <a:gd name="T61" fmla="*/ 155 h 807"/>
              <a:gd name="T62" fmla="*/ 668 w 741"/>
              <a:gd name="T63" fmla="*/ 77 h 807"/>
              <a:gd name="T64" fmla="*/ 577 w 741"/>
              <a:gd name="T65" fmla="*/ 35 h 807"/>
              <a:gd name="T66" fmla="*/ 481 w 741"/>
              <a:gd name="T67" fmla="*/ 0 h 807"/>
              <a:gd name="T68" fmla="*/ 355 w 741"/>
              <a:gd name="T69" fmla="*/ 18 h 807"/>
              <a:gd name="T70" fmla="*/ 243 w 741"/>
              <a:gd name="T71" fmla="*/ 2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endParaRPr lang="zh-CN" altLang="en-US"/>
          </a:p>
        </p:txBody>
      </p:sp>
      <p:sp>
        <p:nvSpPr>
          <p:cNvPr id="311369" name="Freeform 73"/>
          <p:cNvSpPr>
            <a:spLocks/>
          </p:cNvSpPr>
          <p:nvPr/>
        </p:nvSpPr>
        <p:spPr bwMode="auto">
          <a:xfrm flipH="1">
            <a:off x="661988" y="1747838"/>
            <a:ext cx="9525" cy="3175"/>
          </a:xfrm>
          <a:custGeom>
            <a:avLst/>
            <a:gdLst>
              <a:gd name="T0" fmla="*/ 0 w 42"/>
              <a:gd name="T1" fmla="*/ 3 h 9"/>
              <a:gd name="T2" fmla="*/ 9 w 42"/>
              <a:gd name="T3" fmla="*/ 8 h 9"/>
              <a:gd name="T4" fmla="*/ 30 w 42"/>
              <a:gd name="T5" fmla="*/ 6 h 9"/>
              <a:gd name="T6" fmla="*/ 39 w 42"/>
              <a:gd name="T7" fmla="*/ 9 h 9"/>
              <a:gd name="T8" fmla="*/ 42 w 42"/>
              <a:gd name="T9" fmla="*/ 2 h 9"/>
              <a:gd name="T10" fmla="*/ 29 w 42"/>
              <a:gd name="T11" fmla="*/ 0 h 9"/>
              <a:gd name="T12" fmla="*/ 0 w 42"/>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70" name="Freeform 74"/>
          <p:cNvSpPr>
            <a:spLocks/>
          </p:cNvSpPr>
          <p:nvPr/>
        </p:nvSpPr>
        <p:spPr bwMode="auto">
          <a:xfrm flipH="1">
            <a:off x="658813" y="1739900"/>
            <a:ext cx="3175" cy="7938"/>
          </a:xfrm>
          <a:custGeom>
            <a:avLst/>
            <a:gdLst>
              <a:gd name="T0" fmla="*/ 0 w 17"/>
              <a:gd name="T1" fmla="*/ 0 h 31"/>
              <a:gd name="T2" fmla="*/ 11 w 17"/>
              <a:gd name="T3" fmla="*/ 7 h 31"/>
              <a:gd name="T4" fmla="*/ 11 w 17"/>
              <a:gd name="T5" fmla="*/ 16 h 31"/>
              <a:gd name="T6" fmla="*/ 13 w 17"/>
              <a:gd name="T7" fmla="*/ 31 h 31"/>
              <a:gd name="T8" fmla="*/ 17 w 17"/>
              <a:gd name="T9" fmla="*/ 12 h 31"/>
              <a:gd name="T10" fmla="*/ 17 w 17"/>
              <a:gd name="T11" fmla="*/ 1 h 31"/>
              <a:gd name="T12" fmla="*/ 0 w 17"/>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71" name="Freeform 75"/>
          <p:cNvSpPr>
            <a:spLocks/>
          </p:cNvSpPr>
          <p:nvPr/>
        </p:nvSpPr>
        <p:spPr bwMode="auto">
          <a:xfrm flipH="1">
            <a:off x="650875" y="1711325"/>
            <a:ext cx="3175" cy="17463"/>
          </a:xfrm>
          <a:custGeom>
            <a:avLst/>
            <a:gdLst>
              <a:gd name="T0" fmla="*/ 19 w 19"/>
              <a:gd name="T1" fmla="*/ 0 h 60"/>
              <a:gd name="T2" fmla="*/ 5 w 19"/>
              <a:gd name="T3" fmla="*/ 34 h 60"/>
              <a:gd name="T4" fmla="*/ 0 w 19"/>
              <a:gd name="T5" fmla="*/ 60 h 60"/>
              <a:gd name="T6" fmla="*/ 9 w 19"/>
              <a:gd name="T7" fmla="*/ 43 h 60"/>
              <a:gd name="T8" fmla="*/ 19 w 19"/>
              <a:gd name="T9" fmla="*/ 0 h 60"/>
            </a:gdLst>
            <a:ahLst/>
            <a:cxnLst>
              <a:cxn ang="0">
                <a:pos x="T0" y="T1"/>
              </a:cxn>
              <a:cxn ang="0">
                <a:pos x="T2" y="T3"/>
              </a:cxn>
              <a:cxn ang="0">
                <a:pos x="T4" y="T5"/>
              </a:cxn>
              <a:cxn ang="0">
                <a:pos x="T6" y="T7"/>
              </a:cxn>
              <a:cxn ang="0">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72" name="Freeform 76"/>
          <p:cNvSpPr>
            <a:spLocks/>
          </p:cNvSpPr>
          <p:nvPr/>
        </p:nvSpPr>
        <p:spPr bwMode="auto">
          <a:xfrm flipH="1">
            <a:off x="633413" y="1695450"/>
            <a:ext cx="19050" cy="12700"/>
          </a:xfrm>
          <a:custGeom>
            <a:avLst/>
            <a:gdLst>
              <a:gd name="T0" fmla="*/ 0 w 80"/>
              <a:gd name="T1" fmla="*/ 0 h 51"/>
              <a:gd name="T2" fmla="*/ 17 w 80"/>
              <a:gd name="T3" fmla="*/ 28 h 51"/>
              <a:gd name="T4" fmla="*/ 13 w 80"/>
              <a:gd name="T5" fmla="*/ 35 h 51"/>
              <a:gd name="T6" fmla="*/ 13 w 80"/>
              <a:gd name="T7" fmla="*/ 40 h 51"/>
              <a:gd name="T8" fmla="*/ 9 w 80"/>
              <a:gd name="T9" fmla="*/ 51 h 51"/>
              <a:gd name="T10" fmla="*/ 20 w 80"/>
              <a:gd name="T11" fmla="*/ 34 h 51"/>
              <a:gd name="T12" fmla="*/ 35 w 80"/>
              <a:gd name="T13" fmla="*/ 34 h 51"/>
              <a:gd name="T14" fmla="*/ 52 w 80"/>
              <a:gd name="T15" fmla="*/ 28 h 51"/>
              <a:gd name="T16" fmla="*/ 80 w 80"/>
              <a:gd name="T17" fmla="*/ 26 h 51"/>
              <a:gd name="T18" fmla="*/ 52 w 80"/>
              <a:gd name="T19" fmla="*/ 9 h 51"/>
              <a:gd name="T20" fmla="*/ 0 w 80"/>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73" name="Freeform 77"/>
          <p:cNvSpPr>
            <a:spLocks/>
          </p:cNvSpPr>
          <p:nvPr/>
        </p:nvSpPr>
        <p:spPr bwMode="auto">
          <a:xfrm flipH="1">
            <a:off x="625475" y="1674813"/>
            <a:ext cx="33338" cy="12700"/>
          </a:xfrm>
          <a:custGeom>
            <a:avLst/>
            <a:gdLst>
              <a:gd name="T0" fmla="*/ 0 w 135"/>
              <a:gd name="T1" fmla="*/ 25 h 48"/>
              <a:gd name="T2" fmla="*/ 6 w 135"/>
              <a:gd name="T3" fmla="*/ 42 h 48"/>
              <a:gd name="T4" fmla="*/ 20 w 135"/>
              <a:gd name="T5" fmla="*/ 48 h 48"/>
              <a:gd name="T6" fmla="*/ 42 w 135"/>
              <a:gd name="T7" fmla="*/ 34 h 48"/>
              <a:gd name="T8" fmla="*/ 69 w 135"/>
              <a:gd name="T9" fmla="*/ 25 h 48"/>
              <a:gd name="T10" fmla="*/ 113 w 135"/>
              <a:gd name="T11" fmla="*/ 24 h 48"/>
              <a:gd name="T12" fmla="*/ 135 w 135"/>
              <a:gd name="T13" fmla="*/ 27 h 48"/>
              <a:gd name="T14" fmla="*/ 101 w 135"/>
              <a:gd name="T15" fmla="*/ 12 h 48"/>
              <a:gd name="T16" fmla="*/ 77 w 135"/>
              <a:gd name="T17" fmla="*/ 6 h 48"/>
              <a:gd name="T18" fmla="*/ 80 w 135"/>
              <a:gd name="T19" fmla="*/ 0 h 48"/>
              <a:gd name="T20" fmla="*/ 57 w 135"/>
              <a:gd name="T21" fmla="*/ 9 h 48"/>
              <a:gd name="T22" fmla="*/ 59 w 135"/>
              <a:gd name="T23" fmla="*/ 3 h 48"/>
              <a:gd name="T24" fmla="*/ 40 w 135"/>
              <a:gd name="T25" fmla="*/ 12 h 48"/>
              <a:gd name="T26" fmla="*/ 23 w 135"/>
              <a:gd name="T27" fmla="*/ 12 h 48"/>
              <a:gd name="T28" fmla="*/ 0 w 135"/>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74" name="Freeform 78"/>
          <p:cNvSpPr>
            <a:spLocks/>
          </p:cNvSpPr>
          <p:nvPr/>
        </p:nvSpPr>
        <p:spPr bwMode="auto">
          <a:xfrm flipH="1">
            <a:off x="566738" y="1692275"/>
            <a:ext cx="19050" cy="42863"/>
          </a:xfrm>
          <a:custGeom>
            <a:avLst/>
            <a:gdLst>
              <a:gd name="T0" fmla="*/ 0 w 78"/>
              <a:gd name="T1" fmla="*/ 30 h 159"/>
              <a:gd name="T2" fmla="*/ 24 w 78"/>
              <a:gd name="T3" fmla="*/ 10 h 159"/>
              <a:gd name="T4" fmla="*/ 52 w 78"/>
              <a:gd name="T5" fmla="*/ 15 h 159"/>
              <a:gd name="T6" fmla="*/ 68 w 78"/>
              <a:gd name="T7" fmla="*/ 41 h 159"/>
              <a:gd name="T8" fmla="*/ 71 w 78"/>
              <a:gd name="T9" fmla="*/ 77 h 159"/>
              <a:gd name="T10" fmla="*/ 68 w 78"/>
              <a:gd name="T11" fmla="*/ 105 h 159"/>
              <a:gd name="T12" fmla="*/ 59 w 78"/>
              <a:gd name="T13" fmla="*/ 128 h 159"/>
              <a:gd name="T14" fmla="*/ 44 w 78"/>
              <a:gd name="T15" fmla="*/ 93 h 159"/>
              <a:gd name="T16" fmla="*/ 31 w 78"/>
              <a:gd name="T17" fmla="*/ 73 h 159"/>
              <a:gd name="T18" fmla="*/ 5 w 78"/>
              <a:gd name="T19" fmla="*/ 60 h 159"/>
              <a:gd name="T20" fmla="*/ 25 w 78"/>
              <a:gd name="T21" fmla="*/ 89 h 159"/>
              <a:gd name="T22" fmla="*/ 47 w 78"/>
              <a:gd name="T23" fmla="*/ 111 h 159"/>
              <a:gd name="T24" fmla="*/ 49 w 78"/>
              <a:gd name="T25" fmla="*/ 134 h 159"/>
              <a:gd name="T26" fmla="*/ 40 w 78"/>
              <a:gd name="T27" fmla="*/ 156 h 159"/>
              <a:gd name="T28" fmla="*/ 28 w 78"/>
              <a:gd name="T29" fmla="*/ 159 h 159"/>
              <a:gd name="T30" fmla="*/ 61 w 78"/>
              <a:gd name="T31" fmla="*/ 151 h 159"/>
              <a:gd name="T32" fmla="*/ 77 w 78"/>
              <a:gd name="T33" fmla="*/ 117 h 159"/>
              <a:gd name="T34" fmla="*/ 78 w 78"/>
              <a:gd name="T35" fmla="*/ 73 h 159"/>
              <a:gd name="T36" fmla="*/ 77 w 78"/>
              <a:gd name="T37" fmla="*/ 33 h 159"/>
              <a:gd name="T38" fmla="*/ 59 w 78"/>
              <a:gd name="T39" fmla="*/ 7 h 159"/>
              <a:gd name="T40" fmla="*/ 34 w 78"/>
              <a:gd name="T41" fmla="*/ 0 h 159"/>
              <a:gd name="T42" fmla="*/ 10 w 78"/>
              <a:gd name="T43" fmla="*/ 4 h 159"/>
              <a:gd name="T44" fmla="*/ 0 w 78"/>
              <a:gd name="T45"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75" name="Freeform 79"/>
          <p:cNvSpPr>
            <a:spLocks/>
          </p:cNvSpPr>
          <p:nvPr/>
        </p:nvSpPr>
        <p:spPr bwMode="auto">
          <a:xfrm flipH="1">
            <a:off x="560388" y="1684338"/>
            <a:ext cx="30162" cy="60325"/>
          </a:xfrm>
          <a:custGeom>
            <a:avLst/>
            <a:gdLst>
              <a:gd name="T0" fmla="*/ 0 w 129"/>
              <a:gd name="T1" fmla="*/ 53 h 215"/>
              <a:gd name="T2" fmla="*/ 20 w 129"/>
              <a:gd name="T3" fmla="*/ 19 h 215"/>
              <a:gd name="T4" fmla="*/ 54 w 129"/>
              <a:gd name="T5" fmla="*/ 9 h 215"/>
              <a:gd name="T6" fmla="*/ 95 w 129"/>
              <a:gd name="T7" fmla="*/ 16 h 215"/>
              <a:gd name="T8" fmla="*/ 109 w 129"/>
              <a:gd name="T9" fmla="*/ 35 h 215"/>
              <a:gd name="T10" fmla="*/ 120 w 129"/>
              <a:gd name="T11" fmla="*/ 67 h 215"/>
              <a:gd name="T12" fmla="*/ 120 w 129"/>
              <a:gd name="T13" fmla="*/ 93 h 215"/>
              <a:gd name="T14" fmla="*/ 114 w 129"/>
              <a:gd name="T15" fmla="*/ 111 h 215"/>
              <a:gd name="T16" fmla="*/ 114 w 129"/>
              <a:gd name="T17" fmla="*/ 137 h 215"/>
              <a:gd name="T18" fmla="*/ 107 w 129"/>
              <a:gd name="T19" fmla="*/ 168 h 215"/>
              <a:gd name="T20" fmla="*/ 80 w 129"/>
              <a:gd name="T21" fmla="*/ 198 h 215"/>
              <a:gd name="T22" fmla="*/ 63 w 129"/>
              <a:gd name="T23" fmla="*/ 198 h 215"/>
              <a:gd name="T24" fmla="*/ 40 w 129"/>
              <a:gd name="T25" fmla="*/ 198 h 215"/>
              <a:gd name="T26" fmla="*/ 40 w 129"/>
              <a:gd name="T27" fmla="*/ 203 h 215"/>
              <a:gd name="T28" fmla="*/ 57 w 129"/>
              <a:gd name="T29" fmla="*/ 215 h 215"/>
              <a:gd name="T30" fmla="*/ 76 w 129"/>
              <a:gd name="T31" fmla="*/ 211 h 215"/>
              <a:gd name="T32" fmla="*/ 101 w 129"/>
              <a:gd name="T33" fmla="*/ 201 h 215"/>
              <a:gd name="T34" fmla="*/ 121 w 129"/>
              <a:gd name="T35" fmla="*/ 171 h 215"/>
              <a:gd name="T36" fmla="*/ 123 w 129"/>
              <a:gd name="T37" fmla="*/ 121 h 215"/>
              <a:gd name="T38" fmla="*/ 129 w 129"/>
              <a:gd name="T39" fmla="*/ 87 h 215"/>
              <a:gd name="T40" fmla="*/ 129 w 129"/>
              <a:gd name="T41" fmla="*/ 58 h 215"/>
              <a:gd name="T42" fmla="*/ 117 w 129"/>
              <a:gd name="T43" fmla="*/ 32 h 215"/>
              <a:gd name="T44" fmla="*/ 103 w 129"/>
              <a:gd name="T45" fmla="*/ 9 h 215"/>
              <a:gd name="T46" fmla="*/ 69 w 129"/>
              <a:gd name="T47" fmla="*/ 0 h 215"/>
              <a:gd name="T48" fmla="*/ 20 w 129"/>
              <a:gd name="T49" fmla="*/ 6 h 215"/>
              <a:gd name="T50" fmla="*/ 3 w 129"/>
              <a:gd name="T51" fmla="*/ 19 h 215"/>
              <a:gd name="T52" fmla="*/ 0 w 129"/>
              <a:gd name="T53" fmla="*/ 5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76" name="Freeform 80"/>
          <p:cNvSpPr>
            <a:spLocks/>
          </p:cNvSpPr>
          <p:nvPr/>
        </p:nvSpPr>
        <p:spPr bwMode="auto">
          <a:xfrm flipH="1">
            <a:off x="579438" y="1751013"/>
            <a:ext cx="26987" cy="46037"/>
          </a:xfrm>
          <a:custGeom>
            <a:avLst/>
            <a:gdLst>
              <a:gd name="T0" fmla="*/ 118 w 118"/>
              <a:gd name="T1" fmla="*/ 0 h 179"/>
              <a:gd name="T2" fmla="*/ 102 w 118"/>
              <a:gd name="T3" fmla="*/ 39 h 179"/>
              <a:gd name="T4" fmla="*/ 77 w 118"/>
              <a:gd name="T5" fmla="*/ 80 h 179"/>
              <a:gd name="T6" fmla="*/ 52 w 118"/>
              <a:gd name="T7" fmla="*/ 116 h 179"/>
              <a:gd name="T8" fmla="*/ 17 w 118"/>
              <a:gd name="T9" fmla="*/ 164 h 179"/>
              <a:gd name="T10" fmla="*/ 0 w 118"/>
              <a:gd name="T11" fmla="*/ 179 h 179"/>
              <a:gd name="T12" fmla="*/ 39 w 118"/>
              <a:gd name="T13" fmla="*/ 159 h 179"/>
              <a:gd name="T14" fmla="*/ 70 w 118"/>
              <a:gd name="T15" fmla="*/ 115 h 179"/>
              <a:gd name="T16" fmla="*/ 99 w 118"/>
              <a:gd name="T17" fmla="*/ 67 h 179"/>
              <a:gd name="T18" fmla="*/ 118 w 118"/>
              <a:gd name="T1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77" name="Freeform 81"/>
          <p:cNvSpPr>
            <a:spLocks/>
          </p:cNvSpPr>
          <p:nvPr/>
        </p:nvSpPr>
        <p:spPr bwMode="auto">
          <a:xfrm flipH="1">
            <a:off x="495300" y="1581150"/>
            <a:ext cx="157163" cy="185738"/>
          </a:xfrm>
          <a:custGeom>
            <a:avLst/>
            <a:gdLst>
              <a:gd name="T0" fmla="*/ 54 w 671"/>
              <a:gd name="T1" fmla="*/ 193 h 670"/>
              <a:gd name="T2" fmla="*/ 155 w 671"/>
              <a:gd name="T3" fmla="*/ 177 h 670"/>
              <a:gd name="T4" fmla="*/ 223 w 671"/>
              <a:gd name="T5" fmla="*/ 187 h 670"/>
              <a:gd name="T6" fmla="*/ 264 w 671"/>
              <a:gd name="T7" fmla="*/ 234 h 670"/>
              <a:gd name="T8" fmla="*/ 238 w 671"/>
              <a:gd name="T9" fmla="*/ 290 h 670"/>
              <a:gd name="T10" fmla="*/ 206 w 671"/>
              <a:gd name="T11" fmla="*/ 311 h 670"/>
              <a:gd name="T12" fmla="*/ 197 w 671"/>
              <a:gd name="T13" fmla="*/ 366 h 670"/>
              <a:gd name="T14" fmla="*/ 217 w 671"/>
              <a:gd name="T15" fmla="*/ 401 h 670"/>
              <a:gd name="T16" fmla="*/ 200 w 671"/>
              <a:gd name="T17" fmla="*/ 453 h 670"/>
              <a:gd name="T18" fmla="*/ 242 w 671"/>
              <a:gd name="T19" fmla="*/ 453 h 670"/>
              <a:gd name="T20" fmla="*/ 254 w 671"/>
              <a:gd name="T21" fmla="*/ 394 h 670"/>
              <a:gd name="T22" fmla="*/ 280 w 671"/>
              <a:gd name="T23" fmla="*/ 366 h 670"/>
              <a:gd name="T24" fmla="*/ 329 w 671"/>
              <a:gd name="T25" fmla="*/ 366 h 670"/>
              <a:gd name="T26" fmla="*/ 378 w 671"/>
              <a:gd name="T27" fmla="*/ 378 h 670"/>
              <a:gd name="T28" fmla="*/ 393 w 671"/>
              <a:gd name="T29" fmla="*/ 419 h 670"/>
              <a:gd name="T30" fmla="*/ 399 w 671"/>
              <a:gd name="T31" fmla="*/ 475 h 670"/>
              <a:gd name="T32" fmla="*/ 393 w 671"/>
              <a:gd name="T33" fmla="*/ 516 h 670"/>
              <a:gd name="T34" fmla="*/ 393 w 671"/>
              <a:gd name="T35" fmla="*/ 547 h 670"/>
              <a:gd name="T36" fmla="*/ 396 w 671"/>
              <a:gd name="T37" fmla="*/ 581 h 670"/>
              <a:gd name="T38" fmla="*/ 428 w 671"/>
              <a:gd name="T39" fmla="*/ 613 h 670"/>
              <a:gd name="T40" fmla="*/ 451 w 671"/>
              <a:gd name="T41" fmla="*/ 632 h 670"/>
              <a:gd name="T42" fmla="*/ 510 w 671"/>
              <a:gd name="T43" fmla="*/ 670 h 670"/>
              <a:gd name="T44" fmla="*/ 620 w 671"/>
              <a:gd name="T45" fmla="*/ 558 h 670"/>
              <a:gd name="T46" fmla="*/ 652 w 671"/>
              <a:gd name="T47" fmla="*/ 466 h 670"/>
              <a:gd name="T48" fmla="*/ 665 w 671"/>
              <a:gd name="T49" fmla="*/ 318 h 670"/>
              <a:gd name="T50" fmla="*/ 671 w 671"/>
              <a:gd name="T51" fmla="*/ 215 h 670"/>
              <a:gd name="T52" fmla="*/ 658 w 671"/>
              <a:gd name="T53" fmla="*/ 114 h 670"/>
              <a:gd name="T54" fmla="*/ 629 w 671"/>
              <a:gd name="T55" fmla="*/ 59 h 670"/>
              <a:gd name="T56" fmla="*/ 562 w 671"/>
              <a:gd name="T57" fmla="*/ 21 h 670"/>
              <a:gd name="T58" fmla="*/ 502 w 671"/>
              <a:gd name="T59" fmla="*/ 8 h 670"/>
              <a:gd name="T60" fmla="*/ 384 w 671"/>
              <a:gd name="T61" fmla="*/ 0 h 670"/>
              <a:gd name="T62" fmla="*/ 270 w 671"/>
              <a:gd name="T63" fmla="*/ 5 h 670"/>
              <a:gd name="T64" fmla="*/ 129 w 671"/>
              <a:gd name="T65" fmla="*/ 30 h 670"/>
              <a:gd name="T66" fmla="*/ 64 w 671"/>
              <a:gd name="T67" fmla="*/ 62 h 670"/>
              <a:gd name="T68" fmla="*/ 32 w 671"/>
              <a:gd name="T69" fmla="*/ 94 h 670"/>
              <a:gd name="T70" fmla="*/ 0 w 671"/>
              <a:gd name="T71" fmla="*/ 140 h 670"/>
              <a:gd name="T72" fmla="*/ 6 w 671"/>
              <a:gd name="T73" fmla="*/ 166 h 670"/>
              <a:gd name="T74" fmla="*/ 54 w 671"/>
              <a:gd name="T75" fmla="*/ 19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78" name="Freeform 82"/>
          <p:cNvSpPr>
            <a:spLocks/>
          </p:cNvSpPr>
          <p:nvPr/>
        </p:nvSpPr>
        <p:spPr bwMode="auto">
          <a:xfrm flipH="1">
            <a:off x="498475" y="1584325"/>
            <a:ext cx="149225" cy="176213"/>
          </a:xfrm>
          <a:custGeom>
            <a:avLst/>
            <a:gdLst>
              <a:gd name="T0" fmla="*/ 25 w 636"/>
              <a:gd name="T1" fmla="*/ 98 h 643"/>
              <a:gd name="T2" fmla="*/ 13 w 636"/>
              <a:gd name="T3" fmla="*/ 152 h 643"/>
              <a:gd name="T4" fmla="*/ 160 w 636"/>
              <a:gd name="T5" fmla="*/ 158 h 643"/>
              <a:gd name="T6" fmla="*/ 290 w 636"/>
              <a:gd name="T7" fmla="*/ 126 h 643"/>
              <a:gd name="T8" fmla="*/ 229 w 636"/>
              <a:gd name="T9" fmla="*/ 148 h 643"/>
              <a:gd name="T10" fmla="*/ 213 w 636"/>
              <a:gd name="T11" fmla="*/ 169 h 643"/>
              <a:gd name="T12" fmla="*/ 277 w 636"/>
              <a:gd name="T13" fmla="*/ 163 h 643"/>
              <a:gd name="T14" fmla="*/ 293 w 636"/>
              <a:gd name="T15" fmla="*/ 172 h 643"/>
              <a:gd name="T16" fmla="*/ 255 w 636"/>
              <a:gd name="T17" fmla="*/ 217 h 643"/>
              <a:gd name="T18" fmla="*/ 267 w 636"/>
              <a:gd name="T19" fmla="*/ 226 h 643"/>
              <a:gd name="T20" fmla="*/ 232 w 636"/>
              <a:gd name="T21" fmla="*/ 280 h 643"/>
              <a:gd name="T22" fmla="*/ 348 w 636"/>
              <a:gd name="T23" fmla="*/ 255 h 643"/>
              <a:gd name="T24" fmla="*/ 194 w 636"/>
              <a:gd name="T25" fmla="*/ 310 h 643"/>
              <a:gd name="T26" fmla="*/ 280 w 636"/>
              <a:gd name="T27" fmla="*/ 300 h 643"/>
              <a:gd name="T28" fmla="*/ 204 w 636"/>
              <a:gd name="T29" fmla="*/ 338 h 643"/>
              <a:gd name="T30" fmla="*/ 229 w 636"/>
              <a:gd name="T31" fmla="*/ 358 h 643"/>
              <a:gd name="T32" fmla="*/ 354 w 636"/>
              <a:gd name="T33" fmla="*/ 344 h 643"/>
              <a:gd name="T34" fmla="*/ 444 w 636"/>
              <a:gd name="T35" fmla="*/ 355 h 643"/>
              <a:gd name="T36" fmla="*/ 438 w 636"/>
              <a:gd name="T37" fmla="*/ 379 h 643"/>
              <a:gd name="T38" fmla="*/ 460 w 636"/>
              <a:gd name="T39" fmla="*/ 393 h 643"/>
              <a:gd name="T40" fmla="*/ 387 w 636"/>
              <a:gd name="T41" fmla="*/ 442 h 643"/>
              <a:gd name="T42" fmla="*/ 454 w 636"/>
              <a:gd name="T43" fmla="*/ 440 h 643"/>
              <a:gd name="T44" fmla="*/ 387 w 636"/>
              <a:gd name="T45" fmla="*/ 511 h 643"/>
              <a:gd name="T46" fmla="*/ 432 w 636"/>
              <a:gd name="T47" fmla="*/ 508 h 643"/>
              <a:gd name="T48" fmla="*/ 412 w 636"/>
              <a:gd name="T49" fmla="*/ 586 h 643"/>
              <a:gd name="T50" fmla="*/ 496 w 636"/>
              <a:gd name="T51" fmla="*/ 471 h 643"/>
              <a:gd name="T52" fmla="*/ 419 w 636"/>
              <a:gd name="T53" fmla="*/ 599 h 643"/>
              <a:gd name="T54" fmla="*/ 514 w 636"/>
              <a:gd name="T55" fmla="*/ 553 h 643"/>
              <a:gd name="T56" fmla="*/ 491 w 636"/>
              <a:gd name="T57" fmla="*/ 602 h 643"/>
              <a:gd name="T58" fmla="*/ 540 w 636"/>
              <a:gd name="T59" fmla="*/ 599 h 643"/>
              <a:gd name="T60" fmla="*/ 620 w 636"/>
              <a:gd name="T61" fmla="*/ 386 h 643"/>
              <a:gd name="T62" fmla="*/ 582 w 636"/>
              <a:gd name="T63" fmla="*/ 255 h 643"/>
              <a:gd name="T64" fmla="*/ 514 w 636"/>
              <a:gd name="T65" fmla="*/ 266 h 643"/>
              <a:gd name="T66" fmla="*/ 630 w 636"/>
              <a:gd name="T67" fmla="*/ 223 h 643"/>
              <a:gd name="T68" fmla="*/ 551 w 636"/>
              <a:gd name="T69" fmla="*/ 141 h 643"/>
              <a:gd name="T70" fmla="*/ 499 w 636"/>
              <a:gd name="T71" fmla="*/ 141 h 643"/>
              <a:gd name="T72" fmla="*/ 607 w 636"/>
              <a:gd name="T73" fmla="*/ 69 h 643"/>
              <a:gd name="T74" fmla="*/ 482 w 636"/>
              <a:gd name="T75" fmla="*/ 41 h 643"/>
              <a:gd name="T76" fmla="*/ 517 w 636"/>
              <a:gd name="T77" fmla="*/ 16 h 643"/>
              <a:gd name="T78" fmla="*/ 359 w 636"/>
              <a:gd name="T79" fmla="*/ 13 h 643"/>
              <a:gd name="T80" fmla="*/ 298 w 636"/>
              <a:gd name="T81" fmla="*/ 32 h 643"/>
              <a:gd name="T82" fmla="*/ 287 w 636"/>
              <a:gd name="T83" fmla="*/ 3 h 643"/>
              <a:gd name="T84" fmla="*/ 163 w 636"/>
              <a:gd name="T85" fmla="*/ 54 h 643"/>
              <a:gd name="T86" fmla="*/ 184 w 636"/>
              <a:gd name="T87" fmla="*/ 1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79" name="Freeform 83"/>
          <p:cNvSpPr>
            <a:spLocks/>
          </p:cNvSpPr>
          <p:nvPr/>
        </p:nvSpPr>
        <p:spPr bwMode="auto">
          <a:xfrm flipH="1">
            <a:off x="798513" y="2033588"/>
            <a:ext cx="163512" cy="119062"/>
          </a:xfrm>
          <a:custGeom>
            <a:avLst/>
            <a:gdLst>
              <a:gd name="T0" fmla="*/ 698 w 698"/>
              <a:gd name="T1" fmla="*/ 253 h 425"/>
              <a:gd name="T2" fmla="*/ 611 w 698"/>
              <a:gd name="T3" fmla="*/ 233 h 425"/>
              <a:gd name="T4" fmla="*/ 579 w 698"/>
              <a:gd name="T5" fmla="*/ 227 h 425"/>
              <a:gd name="T6" fmla="*/ 558 w 698"/>
              <a:gd name="T7" fmla="*/ 210 h 425"/>
              <a:gd name="T8" fmla="*/ 538 w 698"/>
              <a:gd name="T9" fmla="*/ 182 h 425"/>
              <a:gd name="T10" fmla="*/ 496 w 698"/>
              <a:gd name="T11" fmla="*/ 143 h 425"/>
              <a:gd name="T12" fmla="*/ 420 w 698"/>
              <a:gd name="T13" fmla="*/ 79 h 425"/>
              <a:gd name="T14" fmla="*/ 407 w 698"/>
              <a:gd name="T15" fmla="*/ 58 h 425"/>
              <a:gd name="T16" fmla="*/ 387 w 698"/>
              <a:gd name="T17" fmla="*/ 38 h 425"/>
              <a:gd name="T18" fmla="*/ 347 w 698"/>
              <a:gd name="T19" fmla="*/ 32 h 425"/>
              <a:gd name="T20" fmla="*/ 225 w 698"/>
              <a:gd name="T21" fmla="*/ 11 h 425"/>
              <a:gd name="T22" fmla="*/ 192 w 698"/>
              <a:gd name="T23" fmla="*/ 0 h 425"/>
              <a:gd name="T24" fmla="*/ 162 w 698"/>
              <a:gd name="T25" fmla="*/ 14 h 425"/>
              <a:gd name="T26" fmla="*/ 147 w 698"/>
              <a:gd name="T27" fmla="*/ 27 h 425"/>
              <a:gd name="T28" fmla="*/ 75 w 698"/>
              <a:gd name="T29" fmla="*/ 52 h 425"/>
              <a:gd name="T30" fmla="*/ 48 w 698"/>
              <a:gd name="T31" fmla="*/ 62 h 425"/>
              <a:gd name="T32" fmla="*/ 37 w 698"/>
              <a:gd name="T33" fmla="*/ 73 h 425"/>
              <a:gd name="T34" fmla="*/ 24 w 698"/>
              <a:gd name="T35" fmla="*/ 114 h 425"/>
              <a:gd name="T36" fmla="*/ 16 w 698"/>
              <a:gd name="T37" fmla="*/ 133 h 425"/>
              <a:gd name="T38" fmla="*/ 9 w 698"/>
              <a:gd name="T39" fmla="*/ 146 h 425"/>
              <a:gd name="T40" fmla="*/ 0 w 698"/>
              <a:gd name="T41" fmla="*/ 165 h 425"/>
              <a:gd name="T42" fmla="*/ 0 w 698"/>
              <a:gd name="T43" fmla="*/ 181 h 425"/>
              <a:gd name="T44" fmla="*/ 15 w 698"/>
              <a:gd name="T45" fmla="*/ 191 h 425"/>
              <a:gd name="T46" fmla="*/ 43 w 698"/>
              <a:gd name="T47" fmla="*/ 190 h 425"/>
              <a:gd name="T48" fmla="*/ 89 w 698"/>
              <a:gd name="T49" fmla="*/ 168 h 425"/>
              <a:gd name="T50" fmla="*/ 147 w 698"/>
              <a:gd name="T51" fmla="*/ 158 h 425"/>
              <a:gd name="T52" fmla="*/ 198 w 698"/>
              <a:gd name="T53" fmla="*/ 165 h 425"/>
              <a:gd name="T54" fmla="*/ 144 w 698"/>
              <a:gd name="T55" fmla="*/ 179 h 425"/>
              <a:gd name="T56" fmla="*/ 105 w 698"/>
              <a:gd name="T57" fmla="*/ 191 h 425"/>
              <a:gd name="T58" fmla="*/ 61 w 698"/>
              <a:gd name="T59" fmla="*/ 210 h 425"/>
              <a:gd name="T60" fmla="*/ 51 w 698"/>
              <a:gd name="T61" fmla="*/ 224 h 425"/>
              <a:gd name="T62" fmla="*/ 51 w 698"/>
              <a:gd name="T63" fmla="*/ 242 h 425"/>
              <a:gd name="T64" fmla="*/ 67 w 698"/>
              <a:gd name="T65" fmla="*/ 253 h 425"/>
              <a:gd name="T66" fmla="*/ 87 w 698"/>
              <a:gd name="T67" fmla="*/ 250 h 425"/>
              <a:gd name="T68" fmla="*/ 150 w 698"/>
              <a:gd name="T69" fmla="*/ 233 h 425"/>
              <a:gd name="T70" fmla="*/ 205 w 698"/>
              <a:gd name="T71" fmla="*/ 230 h 425"/>
              <a:gd name="T72" fmla="*/ 249 w 698"/>
              <a:gd name="T73" fmla="*/ 233 h 425"/>
              <a:gd name="T74" fmla="*/ 273 w 698"/>
              <a:gd name="T75" fmla="*/ 250 h 425"/>
              <a:gd name="T76" fmla="*/ 301 w 698"/>
              <a:gd name="T77" fmla="*/ 279 h 425"/>
              <a:gd name="T78" fmla="*/ 323 w 698"/>
              <a:gd name="T79" fmla="*/ 310 h 425"/>
              <a:gd name="T80" fmla="*/ 346 w 698"/>
              <a:gd name="T81" fmla="*/ 342 h 425"/>
              <a:gd name="T82" fmla="*/ 364 w 698"/>
              <a:gd name="T83" fmla="*/ 366 h 425"/>
              <a:gd name="T84" fmla="*/ 397 w 698"/>
              <a:gd name="T85" fmla="*/ 389 h 425"/>
              <a:gd name="T86" fmla="*/ 429 w 698"/>
              <a:gd name="T87" fmla="*/ 396 h 425"/>
              <a:gd name="T88" fmla="*/ 464 w 698"/>
              <a:gd name="T89" fmla="*/ 399 h 425"/>
              <a:gd name="T90" fmla="*/ 507 w 698"/>
              <a:gd name="T91" fmla="*/ 396 h 425"/>
              <a:gd name="T92" fmla="*/ 539 w 698"/>
              <a:gd name="T93" fmla="*/ 393 h 425"/>
              <a:gd name="T94" fmla="*/ 582 w 698"/>
              <a:gd name="T95" fmla="*/ 404 h 425"/>
              <a:gd name="T96" fmla="*/ 698 w 698"/>
              <a:gd name="T97" fmla="*/ 425 h 425"/>
              <a:gd name="T98" fmla="*/ 698 w 698"/>
              <a:gd name="T99" fmla="*/ 2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endParaRPr lang="zh-CN" altLang="en-US"/>
          </a:p>
        </p:txBody>
      </p:sp>
      <p:sp>
        <p:nvSpPr>
          <p:cNvPr id="311380" name="Freeform 84"/>
          <p:cNvSpPr>
            <a:spLocks/>
          </p:cNvSpPr>
          <p:nvPr/>
        </p:nvSpPr>
        <p:spPr bwMode="auto">
          <a:xfrm flipH="1">
            <a:off x="903288" y="2054225"/>
            <a:ext cx="52387" cy="14288"/>
          </a:xfrm>
          <a:custGeom>
            <a:avLst/>
            <a:gdLst>
              <a:gd name="T0" fmla="*/ 0 w 223"/>
              <a:gd name="T1" fmla="*/ 52 h 52"/>
              <a:gd name="T2" fmla="*/ 38 w 223"/>
              <a:gd name="T3" fmla="*/ 36 h 52"/>
              <a:gd name="T4" fmla="*/ 69 w 223"/>
              <a:gd name="T5" fmla="*/ 30 h 52"/>
              <a:gd name="T6" fmla="*/ 107 w 223"/>
              <a:gd name="T7" fmla="*/ 18 h 52"/>
              <a:gd name="T8" fmla="*/ 139 w 223"/>
              <a:gd name="T9" fmla="*/ 11 h 52"/>
              <a:gd name="T10" fmla="*/ 189 w 223"/>
              <a:gd name="T11" fmla="*/ 15 h 52"/>
              <a:gd name="T12" fmla="*/ 223 w 223"/>
              <a:gd name="T13" fmla="*/ 18 h 52"/>
              <a:gd name="T14" fmla="*/ 171 w 223"/>
              <a:gd name="T15" fmla="*/ 8 h 52"/>
              <a:gd name="T16" fmla="*/ 127 w 223"/>
              <a:gd name="T17" fmla="*/ 0 h 52"/>
              <a:gd name="T18" fmla="*/ 69 w 223"/>
              <a:gd name="T19" fmla="*/ 24 h 52"/>
              <a:gd name="T20" fmla="*/ 38 w 223"/>
              <a:gd name="T21" fmla="*/ 28 h 52"/>
              <a:gd name="T22" fmla="*/ 3 w 223"/>
              <a:gd name="T23" fmla="*/ 45 h 52"/>
              <a:gd name="T24" fmla="*/ 0 w 223"/>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81" name="Freeform 85"/>
          <p:cNvSpPr>
            <a:spLocks/>
          </p:cNvSpPr>
          <p:nvPr/>
        </p:nvSpPr>
        <p:spPr bwMode="auto">
          <a:xfrm flipH="1">
            <a:off x="882650" y="2039938"/>
            <a:ext cx="42863" cy="7937"/>
          </a:xfrm>
          <a:custGeom>
            <a:avLst/>
            <a:gdLst>
              <a:gd name="T0" fmla="*/ 51 w 188"/>
              <a:gd name="T1" fmla="*/ 0 h 36"/>
              <a:gd name="T2" fmla="*/ 29 w 188"/>
              <a:gd name="T3" fmla="*/ 1 h 36"/>
              <a:gd name="T4" fmla="*/ 0 w 188"/>
              <a:gd name="T5" fmla="*/ 11 h 36"/>
              <a:gd name="T6" fmla="*/ 19 w 188"/>
              <a:gd name="T7" fmla="*/ 9 h 36"/>
              <a:gd name="T8" fmla="*/ 48 w 188"/>
              <a:gd name="T9" fmla="*/ 4 h 36"/>
              <a:gd name="T10" fmla="*/ 109 w 188"/>
              <a:gd name="T11" fmla="*/ 20 h 36"/>
              <a:gd name="T12" fmla="*/ 143 w 188"/>
              <a:gd name="T13" fmla="*/ 30 h 36"/>
              <a:gd name="T14" fmla="*/ 181 w 188"/>
              <a:gd name="T15" fmla="*/ 36 h 36"/>
              <a:gd name="T16" fmla="*/ 188 w 188"/>
              <a:gd name="T17" fmla="*/ 30 h 36"/>
              <a:gd name="T18" fmla="*/ 146 w 188"/>
              <a:gd name="T19" fmla="*/ 22 h 36"/>
              <a:gd name="T20" fmla="*/ 97 w 188"/>
              <a:gd name="T21" fmla="*/ 11 h 36"/>
              <a:gd name="T22" fmla="*/ 51 w 188"/>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82" name="Freeform 86"/>
          <p:cNvSpPr>
            <a:spLocks/>
          </p:cNvSpPr>
          <p:nvPr/>
        </p:nvSpPr>
        <p:spPr bwMode="auto">
          <a:xfrm flipH="1">
            <a:off x="901700" y="2074863"/>
            <a:ext cx="17463" cy="4762"/>
          </a:xfrm>
          <a:custGeom>
            <a:avLst/>
            <a:gdLst>
              <a:gd name="T0" fmla="*/ 0 w 76"/>
              <a:gd name="T1" fmla="*/ 8 h 17"/>
              <a:gd name="T2" fmla="*/ 8 w 76"/>
              <a:gd name="T3" fmla="*/ 17 h 17"/>
              <a:gd name="T4" fmla="*/ 36 w 76"/>
              <a:gd name="T5" fmla="*/ 12 h 17"/>
              <a:gd name="T6" fmla="*/ 67 w 76"/>
              <a:gd name="T7" fmla="*/ 12 h 17"/>
              <a:gd name="T8" fmla="*/ 76 w 76"/>
              <a:gd name="T9" fmla="*/ 0 h 17"/>
              <a:gd name="T10" fmla="*/ 55 w 76"/>
              <a:gd name="T11" fmla="*/ 4 h 17"/>
              <a:gd name="T12" fmla="*/ 0 w 76"/>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83" name="Freeform 87"/>
          <p:cNvSpPr>
            <a:spLocks/>
          </p:cNvSpPr>
          <p:nvPr/>
        </p:nvSpPr>
        <p:spPr bwMode="auto">
          <a:xfrm flipH="1">
            <a:off x="952500" y="2071688"/>
            <a:ext cx="4763" cy="7937"/>
          </a:xfrm>
          <a:custGeom>
            <a:avLst/>
            <a:gdLst>
              <a:gd name="T0" fmla="*/ 19 w 19"/>
              <a:gd name="T1" fmla="*/ 0 h 32"/>
              <a:gd name="T2" fmla="*/ 19 w 19"/>
              <a:gd name="T3" fmla="*/ 9 h 32"/>
              <a:gd name="T4" fmla="*/ 14 w 19"/>
              <a:gd name="T5" fmla="*/ 24 h 32"/>
              <a:gd name="T6" fmla="*/ 0 w 19"/>
              <a:gd name="T7" fmla="*/ 32 h 32"/>
              <a:gd name="T8" fmla="*/ 19 w 19"/>
              <a:gd name="T9" fmla="*/ 0 h 32"/>
            </a:gdLst>
            <a:ahLst/>
            <a:cxnLst>
              <a:cxn ang="0">
                <a:pos x="T0" y="T1"/>
              </a:cxn>
              <a:cxn ang="0">
                <a:pos x="T2" y="T3"/>
              </a:cxn>
              <a:cxn ang="0">
                <a:pos x="T4" y="T5"/>
              </a:cxn>
              <a:cxn ang="0">
                <a:pos x="T6" y="T7"/>
              </a:cxn>
              <a:cxn ang="0">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84" name="Freeform 88"/>
          <p:cNvSpPr>
            <a:spLocks/>
          </p:cNvSpPr>
          <p:nvPr/>
        </p:nvSpPr>
        <p:spPr bwMode="auto">
          <a:xfrm flipH="1">
            <a:off x="876300" y="2062163"/>
            <a:ext cx="7938" cy="9525"/>
          </a:xfrm>
          <a:custGeom>
            <a:avLst/>
            <a:gdLst>
              <a:gd name="T0" fmla="*/ 0 w 35"/>
              <a:gd name="T1" fmla="*/ 0 h 43"/>
              <a:gd name="T2" fmla="*/ 7 w 35"/>
              <a:gd name="T3" fmla="*/ 14 h 43"/>
              <a:gd name="T4" fmla="*/ 7 w 35"/>
              <a:gd name="T5" fmla="*/ 24 h 43"/>
              <a:gd name="T6" fmla="*/ 35 w 35"/>
              <a:gd name="T7" fmla="*/ 43 h 43"/>
              <a:gd name="T8" fmla="*/ 0 w 35"/>
              <a:gd name="T9" fmla="*/ 0 h 43"/>
            </a:gdLst>
            <a:ahLst/>
            <a:cxnLst>
              <a:cxn ang="0">
                <a:pos x="T0" y="T1"/>
              </a:cxn>
              <a:cxn ang="0">
                <a:pos x="T2" y="T3"/>
              </a:cxn>
              <a:cxn ang="0">
                <a:pos x="T4" y="T5"/>
              </a:cxn>
              <a:cxn ang="0">
                <a:pos x="T6" y="T7"/>
              </a:cxn>
              <a:cxn ang="0">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85" name="Freeform 89"/>
          <p:cNvSpPr>
            <a:spLocks/>
          </p:cNvSpPr>
          <p:nvPr/>
        </p:nvSpPr>
        <p:spPr bwMode="auto">
          <a:xfrm flipH="1">
            <a:off x="842963" y="2062163"/>
            <a:ext cx="26987" cy="31750"/>
          </a:xfrm>
          <a:custGeom>
            <a:avLst/>
            <a:gdLst>
              <a:gd name="T0" fmla="*/ 0 w 114"/>
              <a:gd name="T1" fmla="*/ 0 h 114"/>
              <a:gd name="T2" fmla="*/ 21 w 114"/>
              <a:gd name="T3" fmla="*/ 35 h 114"/>
              <a:gd name="T4" fmla="*/ 43 w 114"/>
              <a:gd name="T5" fmla="*/ 63 h 114"/>
              <a:gd name="T6" fmla="*/ 114 w 114"/>
              <a:gd name="T7" fmla="*/ 114 h 114"/>
              <a:gd name="T8" fmla="*/ 47 w 114"/>
              <a:gd name="T9" fmla="*/ 53 h 114"/>
              <a:gd name="T10" fmla="*/ 0 w 114"/>
              <a:gd name="T11" fmla="*/ 0 h 114"/>
            </a:gdLst>
            <a:ahLst/>
            <a:cxnLst>
              <a:cxn ang="0">
                <a:pos x="T0" y="T1"/>
              </a:cxn>
              <a:cxn ang="0">
                <a:pos x="T2" y="T3"/>
              </a:cxn>
              <a:cxn ang="0">
                <a:pos x="T4" y="T5"/>
              </a:cxn>
              <a:cxn ang="0">
                <a:pos x="T6" y="T7"/>
              </a:cxn>
              <a:cxn ang="0">
                <a:pos x="T8" y="T9"/>
              </a:cxn>
              <a:cxn ang="0">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86" name="Freeform 90"/>
          <p:cNvSpPr>
            <a:spLocks/>
          </p:cNvSpPr>
          <p:nvPr/>
        </p:nvSpPr>
        <p:spPr bwMode="auto">
          <a:xfrm flipH="1">
            <a:off x="830263" y="2106613"/>
            <a:ext cx="6350" cy="22225"/>
          </a:xfrm>
          <a:custGeom>
            <a:avLst/>
            <a:gdLst>
              <a:gd name="T0" fmla="*/ 27 w 27"/>
              <a:gd name="T1" fmla="*/ 0 h 82"/>
              <a:gd name="T2" fmla="*/ 9 w 27"/>
              <a:gd name="T3" fmla="*/ 29 h 82"/>
              <a:gd name="T4" fmla="*/ 4 w 27"/>
              <a:gd name="T5" fmla="*/ 57 h 82"/>
              <a:gd name="T6" fmla="*/ 3 w 27"/>
              <a:gd name="T7" fmla="*/ 82 h 82"/>
              <a:gd name="T8" fmla="*/ 0 w 27"/>
              <a:gd name="T9" fmla="*/ 47 h 82"/>
              <a:gd name="T10" fmla="*/ 3 w 27"/>
              <a:gd name="T11" fmla="*/ 21 h 82"/>
              <a:gd name="T12" fmla="*/ 27 w 27"/>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87" name="Freeform 91"/>
          <p:cNvSpPr>
            <a:spLocks/>
          </p:cNvSpPr>
          <p:nvPr/>
        </p:nvSpPr>
        <p:spPr bwMode="auto">
          <a:xfrm flipH="1">
            <a:off x="892175" y="2082800"/>
            <a:ext cx="1588" cy="9525"/>
          </a:xfrm>
          <a:custGeom>
            <a:avLst/>
            <a:gdLst>
              <a:gd name="T0" fmla="*/ 11 w 15"/>
              <a:gd name="T1" fmla="*/ 0 h 30"/>
              <a:gd name="T2" fmla="*/ 15 w 15"/>
              <a:gd name="T3" fmla="*/ 12 h 30"/>
              <a:gd name="T4" fmla="*/ 0 w 15"/>
              <a:gd name="T5" fmla="*/ 30 h 30"/>
              <a:gd name="T6" fmla="*/ 11 w 15"/>
              <a:gd name="T7" fmla="*/ 0 h 30"/>
            </a:gdLst>
            <a:ahLst/>
            <a:cxnLst>
              <a:cxn ang="0">
                <a:pos x="T0" y="T1"/>
              </a:cxn>
              <a:cxn ang="0">
                <a:pos x="T2" y="T3"/>
              </a:cxn>
              <a:cxn ang="0">
                <a:pos x="T4" y="T5"/>
              </a:cxn>
              <a:cxn ang="0">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88" name="Freeform 92"/>
          <p:cNvSpPr>
            <a:spLocks/>
          </p:cNvSpPr>
          <p:nvPr/>
        </p:nvSpPr>
        <p:spPr bwMode="auto">
          <a:xfrm flipH="1">
            <a:off x="652463" y="1774825"/>
            <a:ext cx="12700" cy="9525"/>
          </a:xfrm>
          <a:custGeom>
            <a:avLst/>
            <a:gdLst>
              <a:gd name="T0" fmla="*/ 0 w 51"/>
              <a:gd name="T1" fmla="*/ 0 h 36"/>
              <a:gd name="T2" fmla="*/ 14 w 51"/>
              <a:gd name="T3" fmla="*/ 10 h 36"/>
              <a:gd name="T4" fmla="*/ 29 w 51"/>
              <a:gd name="T5" fmla="*/ 15 h 36"/>
              <a:gd name="T6" fmla="*/ 43 w 51"/>
              <a:gd name="T7" fmla="*/ 23 h 36"/>
              <a:gd name="T8" fmla="*/ 51 w 51"/>
              <a:gd name="T9" fmla="*/ 36 h 36"/>
              <a:gd name="T10" fmla="*/ 39 w 51"/>
              <a:gd name="T11" fmla="*/ 32 h 36"/>
              <a:gd name="T12" fmla="*/ 14 w 51"/>
              <a:gd name="T13" fmla="*/ 24 h 36"/>
              <a:gd name="T14" fmla="*/ 0 w 51"/>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89" name="Freeform 93"/>
          <p:cNvSpPr>
            <a:spLocks/>
          </p:cNvSpPr>
          <p:nvPr/>
        </p:nvSpPr>
        <p:spPr bwMode="auto">
          <a:xfrm flipH="1">
            <a:off x="658813" y="1790700"/>
            <a:ext cx="1587" cy="6350"/>
          </a:xfrm>
          <a:custGeom>
            <a:avLst/>
            <a:gdLst>
              <a:gd name="T0" fmla="*/ 0 w 14"/>
              <a:gd name="T1" fmla="*/ 0 h 24"/>
              <a:gd name="T2" fmla="*/ 14 w 14"/>
              <a:gd name="T3" fmla="*/ 0 h 24"/>
              <a:gd name="T4" fmla="*/ 14 w 14"/>
              <a:gd name="T5" fmla="*/ 24 h 24"/>
              <a:gd name="T6" fmla="*/ 0 w 14"/>
              <a:gd name="T7" fmla="*/ 0 h 24"/>
            </a:gdLst>
            <a:ahLst/>
            <a:cxnLst>
              <a:cxn ang="0">
                <a:pos x="T0" y="T1"/>
              </a:cxn>
              <a:cxn ang="0">
                <a:pos x="T2" y="T3"/>
              </a:cxn>
              <a:cxn ang="0">
                <a:pos x="T4" y="T5"/>
              </a:cxn>
              <a:cxn ang="0">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90" name="Freeform 94"/>
          <p:cNvSpPr>
            <a:spLocks/>
          </p:cNvSpPr>
          <p:nvPr/>
        </p:nvSpPr>
        <p:spPr bwMode="auto">
          <a:xfrm flipH="1">
            <a:off x="611188" y="1843088"/>
            <a:ext cx="96837" cy="296862"/>
          </a:xfrm>
          <a:custGeom>
            <a:avLst/>
            <a:gdLst>
              <a:gd name="T0" fmla="*/ 369 w 431"/>
              <a:gd name="T1" fmla="*/ 0 h 1076"/>
              <a:gd name="T2" fmla="*/ 328 w 431"/>
              <a:gd name="T3" fmla="*/ 44 h 1076"/>
              <a:gd name="T4" fmla="*/ 317 w 431"/>
              <a:gd name="T5" fmla="*/ 108 h 1076"/>
              <a:gd name="T6" fmla="*/ 254 w 431"/>
              <a:gd name="T7" fmla="*/ 170 h 1076"/>
              <a:gd name="T8" fmla="*/ 126 w 431"/>
              <a:gd name="T9" fmla="*/ 461 h 1076"/>
              <a:gd name="T10" fmla="*/ 57 w 431"/>
              <a:gd name="T11" fmla="*/ 724 h 1076"/>
              <a:gd name="T12" fmla="*/ 0 w 431"/>
              <a:gd name="T13" fmla="*/ 1076 h 1076"/>
              <a:gd name="T14" fmla="*/ 178 w 431"/>
              <a:gd name="T15" fmla="*/ 919 h 1076"/>
              <a:gd name="T16" fmla="*/ 431 w 431"/>
              <a:gd name="T17" fmla="*/ 140 h 1076"/>
              <a:gd name="T18" fmla="*/ 369 w 431"/>
              <a:gd name="T19"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endParaRPr lang="zh-CN" altLang="en-US"/>
          </a:p>
        </p:txBody>
      </p:sp>
      <p:sp>
        <p:nvSpPr>
          <p:cNvPr id="311391" name="Freeform 95"/>
          <p:cNvSpPr>
            <a:spLocks/>
          </p:cNvSpPr>
          <p:nvPr/>
        </p:nvSpPr>
        <p:spPr bwMode="auto">
          <a:xfrm flipH="1">
            <a:off x="449263" y="1784350"/>
            <a:ext cx="376237" cy="498475"/>
          </a:xfrm>
          <a:custGeom>
            <a:avLst/>
            <a:gdLst>
              <a:gd name="T0" fmla="*/ 1309 w 1606"/>
              <a:gd name="T1" fmla="*/ 94 h 1792"/>
              <a:gd name="T2" fmla="*/ 1258 w 1606"/>
              <a:gd name="T3" fmla="*/ 0 h 1792"/>
              <a:gd name="T4" fmla="*/ 867 w 1606"/>
              <a:gd name="T5" fmla="*/ 163 h 1792"/>
              <a:gd name="T6" fmla="*/ 850 w 1606"/>
              <a:gd name="T7" fmla="*/ 288 h 1792"/>
              <a:gd name="T8" fmla="*/ 818 w 1606"/>
              <a:gd name="T9" fmla="*/ 332 h 1792"/>
              <a:gd name="T10" fmla="*/ 773 w 1606"/>
              <a:gd name="T11" fmla="*/ 382 h 1792"/>
              <a:gd name="T12" fmla="*/ 747 w 1606"/>
              <a:gd name="T13" fmla="*/ 472 h 1792"/>
              <a:gd name="T14" fmla="*/ 660 w 1606"/>
              <a:gd name="T15" fmla="*/ 678 h 1792"/>
              <a:gd name="T16" fmla="*/ 590 w 1606"/>
              <a:gd name="T17" fmla="*/ 924 h 1792"/>
              <a:gd name="T18" fmla="*/ 558 w 1606"/>
              <a:gd name="T19" fmla="*/ 1088 h 1792"/>
              <a:gd name="T20" fmla="*/ 243 w 1606"/>
              <a:gd name="T21" fmla="*/ 1094 h 1792"/>
              <a:gd name="T22" fmla="*/ 192 w 1606"/>
              <a:gd name="T23" fmla="*/ 1125 h 1792"/>
              <a:gd name="T24" fmla="*/ 47 w 1606"/>
              <a:gd name="T25" fmla="*/ 1125 h 1792"/>
              <a:gd name="T26" fmla="*/ 7 w 1606"/>
              <a:gd name="T27" fmla="*/ 1189 h 1792"/>
              <a:gd name="T28" fmla="*/ 0 w 1606"/>
              <a:gd name="T29" fmla="*/ 1264 h 1792"/>
              <a:gd name="T30" fmla="*/ 15 w 1606"/>
              <a:gd name="T31" fmla="*/ 1332 h 1792"/>
              <a:gd name="T32" fmla="*/ 148 w 1606"/>
              <a:gd name="T33" fmla="*/ 1358 h 1792"/>
              <a:gd name="T34" fmla="*/ 211 w 1606"/>
              <a:gd name="T35" fmla="*/ 1452 h 1792"/>
              <a:gd name="T36" fmla="*/ 337 w 1606"/>
              <a:gd name="T37" fmla="*/ 1484 h 1792"/>
              <a:gd name="T38" fmla="*/ 430 w 1606"/>
              <a:gd name="T39" fmla="*/ 1484 h 1792"/>
              <a:gd name="T40" fmla="*/ 538 w 1606"/>
              <a:gd name="T41" fmla="*/ 1503 h 1792"/>
              <a:gd name="T42" fmla="*/ 544 w 1606"/>
              <a:gd name="T43" fmla="*/ 1548 h 1792"/>
              <a:gd name="T44" fmla="*/ 538 w 1606"/>
              <a:gd name="T45" fmla="*/ 1642 h 1792"/>
              <a:gd name="T46" fmla="*/ 550 w 1606"/>
              <a:gd name="T47" fmla="*/ 1705 h 1792"/>
              <a:gd name="T48" fmla="*/ 608 w 1606"/>
              <a:gd name="T49" fmla="*/ 1712 h 1792"/>
              <a:gd name="T50" fmla="*/ 677 w 1606"/>
              <a:gd name="T51" fmla="*/ 1724 h 1792"/>
              <a:gd name="T52" fmla="*/ 747 w 1606"/>
              <a:gd name="T53" fmla="*/ 1786 h 1792"/>
              <a:gd name="T54" fmla="*/ 830 w 1606"/>
              <a:gd name="T55" fmla="*/ 1786 h 1792"/>
              <a:gd name="T56" fmla="*/ 905 w 1606"/>
              <a:gd name="T57" fmla="*/ 1779 h 1792"/>
              <a:gd name="T58" fmla="*/ 1019 w 1606"/>
              <a:gd name="T59" fmla="*/ 1744 h 1792"/>
              <a:gd name="T60" fmla="*/ 1145 w 1606"/>
              <a:gd name="T61" fmla="*/ 1756 h 1792"/>
              <a:gd name="T62" fmla="*/ 1273 w 1606"/>
              <a:gd name="T63" fmla="*/ 1792 h 1792"/>
              <a:gd name="T64" fmla="*/ 1392 w 1606"/>
              <a:gd name="T65" fmla="*/ 1766 h 1792"/>
              <a:gd name="T66" fmla="*/ 1473 w 1606"/>
              <a:gd name="T67" fmla="*/ 1674 h 1792"/>
              <a:gd name="T68" fmla="*/ 1467 w 1606"/>
              <a:gd name="T69" fmla="*/ 1571 h 1792"/>
              <a:gd name="T70" fmla="*/ 1497 w 1606"/>
              <a:gd name="T71" fmla="*/ 1446 h 1792"/>
              <a:gd name="T72" fmla="*/ 1516 w 1606"/>
              <a:gd name="T73" fmla="*/ 1282 h 1792"/>
              <a:gd name="T74" fmla="*/ 1554 w 1606"/>
              <a:gd name="T75" fmla="*/ 1131 h 1792"/>
              <a:gd name="T76" fmla="*/ 1606 w 1606"/>
              <a:gd name="T77" fmla="*/ 906 h 1792"/>
              <a:gd name="T78" fmla="*/ 1598 w 1606"/>
              <a:gd name="T79" fmla="*/ 678 h 1792"/>
              <a:gd name="T80" fmla="*/ 1598 w 1606"/>
              <a:gd name="T81" fmla="*/ 478 h 1792"/>
              <a:gd name="T82" fmla="*/ 1586 w 1606"/>
              <a:gd name="T83" fmla="*/ 338 h 1792"/>
              <a:gd name="T84" fmla="*/ 1554 w 1606"/>
              <a:gd name="T85" fmla="*/ 276 h 1792"/>
              <a:gd name="T86" fmla="*/ 1484 w 1606"/>
              <a:gd name="T87" fmla="*/ 225 h 1792"/>
              <a:gd name="T88" fmla="*/ 1403 w 1606"/>
              <a:gd name="T89" fmla="*/ 142 h 1792"/>
              <a:gd name="T90" fmla="*/ 1309 w 1606"/>
              <a:gd name="T91" fmla="*/ 94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311392" name="Freeform 96"/>
          <p:cNvSpPr>
            <a:spLocks/>
          </p:cNvSpPr>
          <p:nvPr/>
        </p:nvSpPr>
        <p:spPr bwMode="auto">
          <a:xfrm flipH="1">
            <a:off x="455613" y="1814513"/>
            <a:ext cx="236537" cy="461962"/>
          </a:xfrm>
          <a:custGeom>
            <a:avLst/>
            <a:gdLst>
              <a:gd name="T0" fmla="*/ 132 w 1014"/>
              <a:gd name="T1" fmla="*/ 1382 h 1671"/>
              <a:gd name="T2" fmla="*/ 370 w 1014"/>
              <a:gd name="T3" fmla="*/ 1363 h 1671"/>
              <a:gd name="T4" fmla="*/ 573 w 1014"/>
              <a:gd name="T5" fmla="*/ 1301 h 1671"/>
              <a:gd name="T6" fmla="*/ 656 w 1014"/>
              <a:gd name="T7" fmla="*/ 1149 h 1671"/>
              <a:gd name="T8" fmla="*/ 630 w 1014"/>
              <a:gd name="T9" fmla="*/ 1050 h 1671"/>
              <a:gd name="T10" fmla="*/ 787 w 1014"/>
              <a:gd name="T11" fmla="*/ 837 h 1671"/>
              <a:gd name="T12" fmla="*/ 642 w 1014"/>
              <a:gd name="T13" fmla="*/ 931 h 1671"/>
              <a:gd name="T14" fmla="*/ 718 w 1014"/>
              <a:gd name="T15" fmla="*/ 741 h 1671"/>
              <a:gd name="T16" fmla="*/ 845 w 1014"/>
              <a:gd name="T17" fmla="*/ 497 h 1671"/>
              <a:gd name="T18" fmla="*/ 656 w 1014"/>
              <a:gd name="T19" fmla="*/ 703 h 1671"/>
              <a:gd name="T20" fmla="*/ 630 w 1014"/>
              <a:gd name="T21" fmla="*/ 378 h 1671"/>
              <a:gd name="T22" fmla="*/ 535 w 1014"/>
              <a:gd name="T23" fmla="*/ 264 h 1671"/>
              <a:gd name="T24" fmla="*/ 402 w 1014"/>
              <a:gd name="T25" fmla="*/ 214 h 1671"/>
              <a:gd name="T26" fmla="*/ 661 w 1014"/>
              <a:gd name="T27" fmla="*/ 126 h 1671"/>
              <a:gd name="T28" fmla="*/ 781 w 1014"/>
              <a:gd name="T29" fmla="*/ 226 h 1671"/>
              <a:gd name="T30" fmla="*/ 705 w 1014"/>
              <a:gd name="T31" fmla="*/ 126 h 1671"/>
              <a:gd name="T32" fmla="*/ 560 w 1014"/>
              <a:gd name="T33" fmla="*/ 82 h 1671"/>
              <a:gd name="T34" fmla="*/ 661 w 1014"/>
              <a:gd name="T35" fmla="*/ 44 h 1671"/>
              <a:gd name="T36" fmla="*/ 750 w 1014"/>
              <a:gd name="T37" fmla="*/ 0 h 1671"/>
              <a:gd name="T38" fmla="*/ 868 w 1014"/>
              <a:gd name="T39" fmla="*/ 94 h 1671"/>
              <a:gd name="T40" fmla="*/ 976 w 1014"/>
              <a:gd name="T41" fmla="*/ 182 h 1671"/>
              <a:gd name="T42" fmla="*/ 1014 w 1014"/>
              <a:gd name="T43" fmla="*/ 334 h 1671"/>
              <a:gd name="T44" fmla="*/ 1008 w 1014"/>
              <a:gd name="T45" fmla="*/ 628 h 1671"/>
              <a:gd name="T46" fmla="*/ 970 w 1014"/>
              <a:gd name="T47" fmla="*/ 975 h 1671"/>
              <a:gd name="T48" fmla="*/ 913 w 1014"/>
              <a:gd name="T49" fmla="*/ 1314 h 1671"/>
              <a:gd name="T50" fmla="*/ 888 w 1014"/>
              <a:gd name="T51" fmla="*/ 1527 h 1671"/>
              <a:gd name="T52" fmla="*/ 830 w 1014"/>
              <a:gd name="T53" fmla="*/ 1627 h 1671"/>
              <a:gd name="T54" fmla="*/ 699 w 1014"/>
              <a:gd name="T55" fmla="*/ 1671 h 1671"/>
              <a:gd name="T56" fmla="*/ 612 w 1014"/>
              <a:gd name="T57" fmla="*/ 1648 h 1671"/>
              <a:gd name="T58" fmla="*/ 541 w 1014"/>
              <a:gd name="T59" fmla="*/ 1559 h 1671"/>
              <a:gd name="T60" fmla="*/ 516 w 1014"/>
              <a:gd name="T61" fmla="*/ 1534 h 1671"/>
              <a:gd name="T62" fmla="*/ 407 w 1014"/>
              <a:gd name="T63" fmla="*/ 1622 h 1671"/>
              <a:gd name="T64" fmla="*/ 276 w 1014"/>
              <a:gd name="T65" fmla="*/ 1652 h 1671"/>
              <a:gd name="T66" fmla="*/ 170 w 1014"/>
              <a:gd name="T67" fmla="*/ 1636 h 1671"/>
              <a:gd name="T68" fmla="*/ 240 w 1014"/>
              <a:gd name="T69" fmla="*/ 1565 h 1671"/>
              <a:gd name="T70" fmla="*/ 352 w 1014"/>
              <a:gd name="T71" fmla="*/ 1446 h 1671"/>
              <a:gd name="T72" fmla="*/ 176 w 1014"/>
              <a:gd name="T73" fmla="*/ 1546 h 1671"/>
              <a:gd name="T74" fmla="*/ 32 w 1014"/>
              <a:gd name="T75" fmla="*/ 1590 h 1671"/>
              <a:gd name="T76" fmla="*/ 0 w 1014"/>
              <a:gd name="T77" fmla="*/ 1527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93" name="Freeform 97"/>
          <p:cNvSpPr>
            <a:spLocks/>
          </p:cNvSpPr>
          <p:nvPr/>
        </p:nvSpPr>
        <p:spPr bwMode="auto">
          <a:xfrm flipH="1">
            <a:off x="473075" y="2043113"/>
            <a:ext cx="71438" cy="215900"/>
          </a:xfrm>
          <a:custGeom>
            <a:avLst/>
            <a:gdLst>
              <a:gd name="T0" fmla="*/ 0 w 295"/>
              <a:gd name="T1" fmla="*/ 774 h 774"/>
              <a:gd name="T2" fmla="*/ 51 w 295"/>
              <a:gd name="T3" fmla="*/ 748 h 774"/>
              <a:gd name="T4" fmla="*/ 107 w 295"/>
              <a:gd name="T5" fmla="*/ 686 h 774"/>
              <a:gd name="T6" fmla="*/ 156 w 295"/>
              <a:gd name="T7" fmla="*/ 573 h 774"/>
              <a:gd name="T8" fmla="*/ 183 w 295"/>
              <a:gd name="T9" fmla="*/ 477 h 774"/>
              <a:gd name="T10" fmla="*/ 220 w 295"/>
              <a:gd name="T11" fmla="*/ 371 h 774"/>
              <a:gd name="T12" fmla="*/ 239 w 295"/>
              <a:gd name="T13" fmla="*/ 270 h 774"/>
              <a:gd name="T14" fmla="*/ 270 w 295"/>
              <a:gd name="T15" fmla="*/ 114 h 774"/>
              <a:gd name="T16" fmla="*/ 295 w 295"/>
              <a:gd name="T17" fmla="*/ 0 h 774"/>
              <a:gd name="T18" fmla="*/ 232 w 295"/>
              <a:gd name="T19" fmla="*/ 226 h 774"/>
              <a:gd name="T20" fmla="*/ 183 w 295"/>
              <a:gd name="T21" fmla="*/ 402 h 774"/>
              <a:gd name="T22" fmla="*/ 126 w 295"/>
              <a:gd name="T23" fmla="*/ 521 h 774"/>
              <a:gd name="T24" fmla="*/ 38 w 295"/>
              <a:gd name="T25" fmla="*/ 648 h 774"/>
              <a:gd name="T26" fmla="*/ 0 w 295"/>
              <a:gd name="T2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94" name="Freeform 98"/>
          <p:cNvSpPr>
            <a:spLocks/>
          </p:cNvSpPr>
          <p:nvPr/>
        </p:nvSpPr>
        <p:spPr bwMode="auto">
          <a:xfrm flipH="1">
            <a:off x="544513" y="1871663"/>
            <a:ext cx="273050" cy="320675"/>
          </a:xfrm>
          <a:custGeom>
            <a:avLst/>
            <a:gdLst>
              <a:gd name="T0" fmla="*/ 820 w 1172"/>
              <a:gd name="T1" fmla="*/ 43 h 1162"/>
              <a:gd name="T2" fmla="*/ 719 w 1172"/>
              <a:gd name="T3" fmla="*/ 213 h 1162"/>
              <a:gd name="T4" fmla="*/ 739 w 1172"/>
              <a:gd name="T5" fmla="*/ 381 h 1162"/>
              <a:gd name="T6" fmla="*/ 727 w 1172"/>
              <a:gd name="T7" fmla="*/ 571 h 1162"/>
              <a:gd name="T8" fmla="*/ 727 w 1172"/>
              <a:gd name="T9" fmla="*/ 621 h 1162"/>
              <a:gd name="T10" fmla="*/ 739 w 1172"/>
              <a:gd name="T11" fmla="*/ 684 h 1162"/>
              <a:gd name="T12" fmla="*/ 688 w 1172"/>
              <a:gd name="T13" fmla="*/ 729 h 1162"/>
              <a:gd name="T14" fmla="*/ 644 w 1172"/>
              <a:gd name="T15" fmla="*/ 779 h 1162"/>
              <a:gd name="T16" fmla="*/ 569 w 1172"/>
              <a:gd name="T17" fmla="*/ 779 h 1162"/>
              <a:gd name="T18" fmla="*/ 304 w 1172"/>
              <a:gd name="T19" fmla="*/ 793 h 1162"/>
              <a:gd name="T20" fmla="*/ 170 w 1172"/>
              <a:gd name="T21" fmla="*/ 831 h 1162"/>
              <a:gd name="T22" fmla="*/ 0 w 1172"/>
              <a:gd name="T23" fmla="*/ 873 h 1162"/>
              <a:gd name="T24" fmla="*/ 6 w 1172"/>
              <a:gd name="T25" fmla="*/ 1004 h 1162"/>
              <a:gd name="T26" fmla="*/ 109 w 1172"/>
              <a:gd name="T27" fmla="*/ 978 h 1162"/>
              <a:gd name="T28" fmla="*/ 133 w 1172"/>
              <a:gd name="T29" fmla="*/ 916 h 1162"/>
              <a:gd name="T30" fmla="*/ 147 w 1172"/>
              <a:gd name="T31" fmla="*/ 1030 h 1162"/>
              <a:gd name="T32" fmla="*/ 215 w 1172"/>
              <a:gd name="T33" fmla="*/ 1118 h 1162"/>
              <a:gd name="T34" fmla="*/ 403 w 1172"/>
              <a:gd name="T35" fmla="*/ 1155 h 1162"/>
              <a:gd name="T36" fmla="*/ 379 w 1172"/>
              <a:gd name="T37" fmla="*/ 1093 h 1162"/>
              <a:gd name="T38" fmla="*/ 279 w 1172"/>
              <a:gd name="T39" fmla="*/ 978 h 1162"/>
              <a:gd name="T40" fmla="*/ 358 w 1172"/>
              <a:gd name="T41" fmla="*/ 929 h 1162"/>
              <a:gd name="T42" fmla="*/ 403 w 1172"/>
              <a:gd name="T43" fmla="*/ 1036 h 1162"/>
              <a:gd name="T44" fmla="*/ 537 w 1172"/>
              <a:gd name="T45" fmla="*/ 1149 h 1162"/>
              <a:gd name="T46" fmla="*/ 713 w 1172"/>
              <a:gd name="T47" fmla="*/ 1149 h 1162"/>
              <a:gd name="T48" fmla="*/ 517 w 1172"/>
              <a:gd name="T49" fmla="*/ 1016 h 1162"/>
              <a:gd name="T50" fmla="*/ 435 w 1172"/>
              <a:gd name="T51" fmla="*/ 929 h 1162"/>
              <a:gd name="T52" fmla="*/ 479 w 1172"/>
              <a:gd name="T53" fmla="*/ 885 h 1162"/>
              <a:gd name="T54" fmla="*/ 549 w 1172"/>
              <a:gd name="T55" fmla="*/ 972 h 1162"/>
              <a:gd name="T56" fmla="*/ 675 w 1172"/>
              <a:gd name="T57" fmla="*/ 1068 h 1162"/>
              <a:gd name="T58" fmla="*/ 782 w 1172"/>
              <a:gd name="T59" fmla="*/ 1123 h 1162"/>
              <a:gd name="T60" fmla="*/ 921 w 1172"/>
              <a:gd name="T61" fmla="*/ 1136 h 1162"/>
              <a:gd name="T62" fmla="*/ 833 w 1172"/>
              <a:gd name="T63" fmla="*/ 1068 h 1162"/>
              <a:gd name="T64" fmla="*/ 727 w 1172"/>
              <a:gd name="T65" fmla="*/ 978 h 1162"/>
              <a:gd name="T66" fmla="*/ 756 w 1172"/>
              <a:gd name="T67" fmla="*/ 929 h 1162"/>
              <a:gd name="T68" fmla="*/ 808 w 1172"/>
              <a:gd name="T69" fmla="*/ 1010 h 1162"/>
              <a:gd name="T70" fmla="*/ 914 w 1172"/>
              <a:gd name="T71" fmla="*/ 1087 h 1162"/>
              <a:gd name="T72" fmla="*/ 1046 w 1172"/>
              <a:gd name="T73" fmla="*/ 1098 h 1162"/>
              <a:gd name="T74" fmla="*/ 1117 w 1172"/>
              <a:gd name="T75" fmla="*/ 991 h 1162"/>
              <a:gd name="T76" fmla="*/ 878 w 1172"/>
              <a:gd name="T77" fmla="*/ 954 h 1162"/>
              <a:gd name="T78" fmla="*/ 733 w 1172"/>
              <a:gd name="T79" fmla="*/ 868 h 1162"/>
              <a:gd name="T80" fmla="*/ 707 w 1172"/>
              <a:gd name="T81" fmla="*/ 793 h 1162"/>
              <a:gd name="T82" fmla="*/ 765 w 1172"/>
              <a:gd name="T83" fmla="*/ 831 h 1162"/>
              <a:gd name="T84" fmla="*/ 927 w 1172"/>
              <a:gd name="T85" fmla="*/ 935 h 1162"/>
              <a:gd name="T86" fmla="*/ 1117 w 1172"/>
              <a:gd name="T87" fmla="*/ 991 h 1162"/>
              <a:gd name="T88" fmla="*/ 1155 w 1172"/>
              <a:gd name="T89" fmla="*/ 767 h 1162"/>
              <a:gd name="T90" fmla="*/ 1046 w 1172"/>
              <a:gd name="T91" fmla="*/ 741 h 1162"/>
              <a:gd name="T92" fmla="*/ 820 w 1172"/>
              <a:gd name="T93" fmla="*/ 761 h 1162"/>
              <a:gd name="T94" fmla="*/ 782 w 1172"/>
              <a:gd name="T95" fmla="*/ 716 h 1162"/>
              <a:gd name="T96" fmla="*/ 901 w 1172"/>
              <a:gd name="T97" fmla="*/ 735 h 1162"/>
              <a:gd name="T98" fmla="*/ 1155 w 1172"/>
              <a:gd name="T99" fmla="*/ 684 h 1162"/>
              <a:gd name="T100" fmla="*/ 1167 w 1172"/>
              <a:gd name="T101" fmla="*/ 483 h 1162"/>
              <a:gd name="T102" fmla="*/ 1161 w 1172"/>
              <a:gd name="T103" fmla="*/ 264 h 1162"/>
              <a:gd name="T104" fmla="*/ 1034 w 1172"/>
              <a:gd name="T105" fmla="*/ 152 h 1162"/>
              <a:gd name="T106" fmla="*/ 1161 w 1172"/>
              <a:gd name="T107" fmla="*/ 201 h 1162"/>
              <a:gd name="T108" fmla="*/ 1091 w 1172"/>
              <a:gd name="T109" fmla="*/ 68 h 1162"/>
              <a:gd name="T110" fmla="*/ 959 w 1172"/>
              <a:gd name="T11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95" name="Freeform 99"/>
          <p:cNvSpPr>
            <a:spLocks/>
          </p:cNvSpPr>
          <p:nvPr/>
        </p:nvSpPr>
        <p:spPr bwMode="auto">
          <a:xfrm flipH="1">
            <a:off x="561975" y="1990725"/>
            <a:ext cx="69850" cy="71438"/>
          </a:xfrm>
          <a:custGeom>
            <a:avLst/>
            <a:gdLst>
              <a:gd name="T0" fmla="*/ 0 w 295"/>
              <a:gd name="T1" fmla="*/ 0 h 263"/>
              <a:gd name="T2" fmla="*/ 0 w 295"/>
              <a:gd name="T3" fmla="*/ 21 h 263"/>
              <a:gd name="T4" fmla="*/ 38 w 295"/>
              <a:gd name="T5" fmla="*/ 71 h 263"/>
              <a:gd name="T6" fmla="*/ 75 w 295"/>
              <a:gd name="T7" fmla="*/ 99 h 263"/>
              <a:gd name="T8" fmla="*/ 152 w 295"/>
              <a:gd name="T9" fmla="*/ 158 h 263"/>
              <a:gd name="T10" fmla="*/ 184 w 295"/>
              <a:gd name="T11" fmla="*/ 182 h 263"/>
              <a:gd name="T12" fmla="*/ 260 w 295"/>
              <a:gd name="T13" fmla="*/ 239 h 263"/>
              <a:gd name="T14" fmla="*/ 178 w 295"/>
              <a:gd name="T15" fmla="*/ 213 h 263"/>
              <a:gd name="T16" fmla="*/ 97 w 295"/>
              <a:gd name="T17" fmla="*/ 188 h 263"/>
              <a:gd name="T18" fmla="*/ 16 w 295"/>
              <a:gd name="T19" fmla="*/ 182 h 263"/>
              <a:gd name="T20" fmla="*/ 22 w 295"/>
              <a:gd name="T21" fmla="*/ 207 h 263"/>
              <a:gd name="T22" fmla="*/ 152 w 295"/>
              <a:gd name="T23" fmla="*/ 231 h 263"/>
              <a:gd name="T24" fmla="*/ 222 w 295"/>
              <a:gd name="T25" fmla="*/ 257 h 263"/>
              <a:gd name="T26" fmla="*/ 260 w 295"/>
              <a:gd name="T27" fmla="*/ 263 h 263"/>
              <a:gd name="T28" fmla="*/ 292 w 295"/>
              <a:gd name="T29" fmla="*/ 252 h 263"/>
              <a:gd name="T30" fmla="*/ 295 w 295"/>
              <a:gd name="T31" fmla="*/ 222 h 263"/>
              <a:gd name="T32" fmla="*/ 269 w 295"/>
              <a:gd name="T33" fmla="*/ 199 h 263"/>
              <a:gd name="T34" fmla="*/ 232 w 295"/>
              <a:gd name="T35" fmla="*/ 162 h 263"/>
              <a:gd name="T36" fmla="*/ 188 w 295"/>
              <a:gd name="T37" fmla="*/ 112 h 263"/>
              <a:gd name="T38" fmla="*/ 144 w 295"/>
              <a:gd name="T39" fmla="*/ 56 h 263"/>
              <a:gd name="T40" fmla="*/ 91 w 295"/>
              <a:gd name="T41" fmla="*/ 17 h 263"/>
              <a:gd name="T42" fmla="*/ 35 w 295"/>
              <a:gd name="T43" fmla="*/ 3 h 263"/>
              <a:gd name="T44" fmla="*/ 0 w 295"/>
              <a:gd name="T4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96" name="Freeform 100"/>
          <p:cNvSpPr>
            <a:spLocks/>
          </p:cNvSpPr>
          <p:nvPr/>
        </p:nvSpPr>
        <p:spPr bwMode="auto">
          <a:xfrm flipH="1">
            <a:off x="565150" y="1930400"/>
            <a:ext cx="61913" cy="95250"/>
          </a:xfrm>
          <a:custGeom>
            <a:avLst/>
            <a:gdLst>
              <a:gd name="T0" fmla="*/ 51 w 270"/>
              <a:gd name="T1" fmla="*/ 0 h 345"/>
              <a:gd name="T2" fmla="*/ 13 w 270"/>
              <a:gd name="T3" fmla="*/ 7 h 345"/>
              <a:gd name="T4" fmla="*/ 0 w 270"/>
              <a:gd name="T5" fmla="*/ 39 h 345"/>
              <a:gd name="T6" fmla="*/ 3 w 270"/>
              <a:gd name="T7" fmla="*/ 65 h 345"/>
              <a:gd name="T8" fmla="*/ 26 w 270"/>
              <a:gd name="T9" fmla="*/ 101 h 345"/>
              <a:gd name="T10" fmla="*/ 57 w 270"/>
              <a:gd name="T11" fmla="*/ 112 h 345"/>
              <a:gd name="T12" fmla="*/ 116 w 270"/>
              <a:gd name="T13" fmla="*/ 149 h 345"/>
              <a:gd name="T14" fmla="*/ 172 w 270"/>
              <a:gd name="T15" fmla="*/ 195 h 345"/>
              <a:gd name="T16" fmla="*/ 212 w 270"/>
              <a:gd name="T17" fmla="*/ 259 h 345"/>
              <a:gd name="T18" fmla="*/ 257 w 270"/>
              <a:gd name="T19" fmla="*/ 325 h 345"/>
              <a:gd name="T20" fmla="*/ 270 w 270"/>
              <a:gd name="T21" fmla="*/ 345 h 345"/>
              <a:gd name="T22" fmla="*/ 257 w 270"/>
              <a:gd name="T23" fmla="*/ 267 h 345"/>
              <a:gd name="T24" fmla="*/ 247 w 270"/>
              <a:gd name="T25" fmla="*/ 198 h 345"/>
              <a:gd name="T26" fmla="*/ 225 w 270"/>
              <a:gd name="T27" fmla="*/ 140 h 345"/>
              <a:gd name="T28" fmla="*/ 188 w 270"/>
              <a:gd name="T29" fmla="*/ 86 h 345"/>
              <a:gd name="T30" fmla="*/ 90 w 270"/>
              <a:gd name="T31" fmla="*/ 10 h 345"/>
              <a:gd name="T32" fmla="*/ 51 w 270"/>
              <a:gd name="T3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97" name="Freeform 101"/>
          <p:cNvSpPr>
            <a:spLocks/>
          </p:cNvSpPr>
          <p:nvPr/>
        </p:nvSpPr>
        <p:spPr bwMode="auto">
          <a:xfrm flipH="1">
            <a:off x="571500" y="1836738"/>
            <a:ext cx="68263" cy="55562"/>
          </a:xfrm>
          <a:custGeom>
            <a:avLst/>
            <a:gdLst>
              <a:gd name="T0" fmla="*/ 0 w 287"/>
              <a:gd name="T1" fmla="*/ 199 h 199"/>
              <a:gd name="T2" fmla="*/ 49 w 287"/>
              <a:gd name="T3" fmla="*/ 156 h 199"/>
              <a:gd name="T4" fmla="*/ 130 w 287"/>
              <a:gd name="T5" fmla="*/ 125 h 199"/>
              <a:gd name="T6" fmla="*/ 185 w 287"/>
              <a:gd name="T7" fmla="*/ 111 h 199"/>
              <a:gd name="T8" fmla="*/ 287 w 287"/>
              <a:gd name="T9" fmla="*/ 0 h 199"/>
              <a:gd name="T10" fmla="*/ 211 w 287"/>
              <a:gd name="T11" fmla="*/ 44 h 199"/>
              <a:gd name="T12" fmla="*/ 142 w 287"/>
              <a:gd name="T13" fmla="*/ 74 h 199"/>
              <a:gd name="T14" fmla="*/ 93 w 287"/>
              <a:gd name="T15" fmla="*/ 99 h 199"/>
              <a:gd name="T16" fmla="*/ 68 w 287"/>
              <a:gd name="T17" fmla="*/ 125 h 199"/>
              <a:gd name="T18" fmla="*/ 0 w 287"/>
              <a:gd name="T19"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98" name="Freeform 102"/>
          <p:cNvSpPr>
            <a:spLocks/>
          </p:cNvSpPr>
          <p:nvPr/>
        </p:nvSpPr>
        <p:spPr bwMode="auto">
          <a:xfrm flipH="1">
            <a:off x="652463" y="1938338"/>
            <a:ext cx="38100" cy="141287"/>
          </a:xfrm>
          <a:custGeom>
            <a:avLst/>
            <a:gdLst>
              <a:gd name="T0" fmla="*/ 0 w 162"/>
              <a:gd name="T1" fmla="*/ 514 h 514"/>
              <a:gd name="T2" fmla="*/ 81 w 162"/>
              <a:gd name="T3" fmla="*/ 514 h 514"/>
              <a:gd name="T4" fmla="*/ 106 w 162"/>
              <a:gd name="T5" fmla="*/ 508 h 514"/>
              <a:gd name="T6" fmla="*/ 106 w 162"/>
              <a:gd name="T7" fmla="*/ 489 h 514"/>
              <a:gd name="T8" fmla="*/ 124 w 162"/>
              <a:gd name="T9" fmla="*/ 470 h 514"/>
              <a:gd name="T10" fmla="*/ 150 w 162"/>
              <a:gd name="T11" fmla="*/ 451 h 514"/>
              <a:gd name="T12" fmla="*/ 137 w 162"/>
              <a:gd name="T13" fmla="*/ 433 h 514"/>
              <a:gd name="T14" fmla="*/ 137 w 162"/>
              <a:gd name="T15" fmla="*/ 407 h 514"/>
              <a:gd name="T16" fmla="*/ 156 w 162"/>
              <a:gd name="T17" fmla="*/ 376 h 514"/>
              <a:gd name="T18" fmla="*/ 156 w 162"/>
              <a:gd name="T19" fmla="*/ 344 h 514"/>
              <a:gd name="T20" fmla="*/ 144 w 162"/>
              <a:gd name="T21" fmla="*/ 306 h 514"/>
              <a:gd name="T22" fmla="*/ 144 w 162"/>
              <a:gd name="T23" fmla="*/ 224 h 514"/>
              <a:gd name="T24" fmla="*/ 162 w 162"/>
              <a:gd name="T25" fmla="*/ 150 h 514"/>
              <a:gd name="T26" fmla="*/ 156 w 162"/>
              <a:gd name="T27" fmla="*/ 94 h 514"/>
              <a:gd name="T28" fmla="*/ 156 w 162"/>
              <a:gd name="T29" fmla="*/ 0 h 514"/>
              <a:gd name="T30" fmla="*/ 106 w 162"/>
              <a:gd name="T31" fmla="*/ 142 h 514"/>
              <a:gd name="T32" fmla="*/ 62 w 162"/>
              <a:gd name="T33" fmla="*/ 275 h 514"/>
              <a:gd name="T34" fmla="*/ 32 w 162"/>
              <a:gd name="T35" fmla="*/ 419 h 514"/>
              <a:gd name="T36" fmla="*/ 0 w 162"/>
              <a:gd name="T37"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399" name="Freeform 103"/>
          <p:cNvSpPr>
            <a:spLocks/>
          </p:cNvSpPr>
          <p:nvPr/>
        </p:nvSpPr>
        <p:spPr bwMode="auto">
          <a:xfrm flipH="1">
            <a:off x="566738" y="2092325"/>
            <a:ext cx="66675" cy="26988"/>
          </a:xfrm>
          <a:custGeom>
            <a:avLst/>
            <a:gdLst>
              <a:gd name="T0" fmla="*/ 232 w 289"/>
              <a:gd name="T1" fmla="*/ 47 h 97"/>
              <a:gd name="T2" fmla="*/ 168 w 289"/>
              <a:gd name="T3" fmla="*/ 19 h 97"/>
              <a:gd name="T4" fmla="*/ 110 w 289"/>
              <a:gd name="T5" fmla="*/ 4 h 97"/>
              <a:gd name="T6" fmla="*/ 32 w 289"/>
              <a:gd name="T7" fmla="*/ 0 h 97"/>
              <a:gd name="T8" fmla="*/ 0 w 289"/>
              <a:gd name="T9" fmla="*/ 6 h 97"/>
              <a:gd name="T10" fmla="*/ 15 w 289"/>
              <a:gd name="T11" fmla="*/ 37 h 97"/>
              <a:gd name="T12" fmla="*/ 45 w 289"/>
              <a:gd name="T13" fmla="*/ 61 h 97"/>
              <a:gd name="T14" fmla="*/ 113 w 289"/>
              <a:gd name="T15" fmla="*/ 79 h 97"/>
              <a:gd name="T16" fmla="*/ 219 w 289"/>
              <a:gd name="T17" fmla="*/ 97 h 97"/>
              <a:gd name="T18" fmla="*/ 289 w 289"/>
              <a:gd name="T19" fmla="*/ 91 h 97"/>
              <a:gd name="T20" fmla="*/ 232 w 289"/>
              <a:gd name="T2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00" name="Freeform 104"/>
          <p:cNvSpPr>
            <a:spLocks/>
          </p:cNvSpPr>
          <p:nvPr/>
        </p:nvSpPr>
        <p:spPr bwMode="auto">
          <a:xfrm flipH="1">
            <a:off x="647700" y="2103438"/>
            <a:ext cx="42863" cy="60325"/>
          </a:xfrm>
          <a:custGeom>
            <a:avLst/>
            <a:gdLst>
              <a:gd name="T0" fmla="*/ 81 w 176"/>
              <a:gd name="T1" fmla="*/ 59 h 216"/>
              <a:gd name="T2" fmla="*/ 59 w 176"/>
              <a:gd name="T3" fmla="*/ 14 h 216"/>
              <a:gd name="T4" fmla="*/ 26 w 176"/>
              <a:gd name="T5" fmla="*/ 0 h 216"/>
              <a:gd name="T6" fmla="*/ 3 w 176"/>
              <a:gd name="T7" fmla="*/ 11 h 216"/>
              <a:gd name="T8" fmla="*/ 0 w 176"/>
              <a:gd name="T9" fmla="*/ 35 h 216"/>
              <a:gd name="T10" fmla="*/ 15 w 176"/>
              <a:gd name="T11" fmla="*/ 76 h 216"/>
              <a:gd name="T12" fmla="*/ 40 w 176"/>
              <a:gd name="T13" fmla="*/ 115 h 216"/>
              <a:gd name="T14" fmla="*/ 71 w 176"/>
              <a:gd name="T15" fmla="*/ 150 h 216"/>
              <a:gd name="T16" fmla="*/ 113 w 176"/>
              <a:gd name="T17" fmla="*/ 185 h 216"/>
              <a:gd name="T18" fmla="*/ 176 w 176"/>
              <a:gd name="T19" fmla="*/ 216 h 216"/>
              <a:gd name="T20" fmla="*/ 119 w 176"/>
              <a:gd name="T21" fmla="*/ 153 h 216"/>
              <a:gd name="T22" fmla="*/ 100 w 176"/>
              <a:gd name="T23" fmla="*/ 108 h 216"/>
              <a:gd name="T24" fmla="*/ 81 w 176"/>
              <a:gd name="T25" fmla="*/ 5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01" name="Freeform 105"/>
          <p:cNvSpPr>
            <a:spLocks/>
          </p:cNvSpPr>
          <p:nvPr/>
        </p:nvSpPr>
        <p:spPr bwMode="auto">
          <a:xfrm flipH="1">
            <a:off x="525463" y="1789113"/>
            <a:ext cx="98425" cy="74612"/>
          </a:xfrm>
          <a:custGeom>
            <a:avLst/>
            <a:gdLst>
              <a:gd name="T0" fmla="*/ 0 w 418"/>
              <a:gd name="T1" fmla="*/ 260 h 260"/>
              <a:gd name="T2" fmla="*/ 13 w 418"/>
              <a:gd name="T3" fmla="*/ 153 h 260"/>
              <a:gd name="T4" fmla="*/ 101 w 418"/>
              <a:gd name="T5" fmla="*/ 116 h 260"/>
              <a:gd name="T6" fmla="*/ 220 w 418"/>
              <a:gd name="T7" fmla="*/ 69 h 260"/>
              <a:gd name="T8" fmla="*/ 304 w 418"/>
              <a:gd name="T9" fmla="*/ 35 h 260"/>
              <a:gd name="T10" fmla="*/ 386 w 418"/>
              <a:gd name="T11" fmla="*/ 0 h 260"/>
              <a:gd name="T12" fmla="*/ 418 w 418"/>
              <a:gd name="T13" fmla="*/ 76 h 260"/>
              <a:gd name="T14" fmla="*/ 341 w 418"/>
              <a:gd name="T15" fmla="*/ 119 h 260"/>
              <a:gd name="T16" fmla="*/ 252 w 418"/>
              <a:gd name="T17" fmla="*/ 150 h 260"/>
              <a:gd name="T18" fmla="*/ 182 w 418"/>
              <a:gd name="T19" fmla="*/ 170 h 260"/>
              <a:gd name="T20" fmla="*/ 98 w 418"/>
              <a:gd name="T21" fmla="*/ 216 h 260"/>
              <a:gd name="T22" fmla="*/ 0 w 418"/>
              <a:gd name="T23"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02" name="Freeform 106"/>
          <p:cNvSpPr>
            <a:spLocks/>
          </p:cNvSpPr>
          <p:nvPr/>
        </p:nvSpPr>
        <p:spPr bwMode="auto">
          <a:xfrm flipH="1">
            <a:off x="414338" y="2125663"/>
            <a:ext cx="201612" cy="323850"/>
          </a:xfrm>
          <a:custGeom>
            <a:avLst/>
            <a:gdLst>
              <a:gd name="T0" fmla="*/ 385 w 863"/>
              <a:gd name="T1" fmla="*/ 172 h 1164"/>
              <a:gd name="T2" fmla="*/ 543 w 863"/>
              <a:gd name="T3" fmla="*/ 158 h 1164"/>
              <a:gd name="T4" fmla="*/ 637 w 863"/>
              <a:gd name="T5" fmla="*/ 133 h 1164"/>
              <a:gd name="T6" fmla="*/ 667 w 863"/>
              <a:gd name="T7" fmla="*/ 90 h 1164"/>
              <a:gd name="T8" fmla="*/ 667 w 863"/>
              <a:gd name="T9" fmla="*/ 52 h 1164"/>
              <a:gd name="T10" fmla="*/ 694 w 863"/>
              <a:gd name="T11" fmla="*/ 20 h 1164"/>
              <a:gd name="T12" fmla="*/ 782 w 863"/>
              <a:gd name="T13" fmla="*/ 0 h 1164"/>
              <a:gd name="T14" fmla="*/ 863 w 863"/>
              <a:gd name="T15" fmla="*/ 7 h 1164"/>
              <a:gd name="T16" fmla="*/ 763 w 863"/>
              <a:gd name="T17" fmla="*/ 907 h 1164"/>
              <a:gd name="T18" fmla="*/ 694 w 863"/>
              <a:gd name="T19" fmla="*/ 990 h 1164"/>
              <a:gd name="T20" fmla="*/ 605 w 863"/>
              <a:gd name="T21" fmla="*/ 1071 h 1164"/>
              <a:gd name="T22" fmla="*/ 481 w 863"/>
              <a:gd name="T23" fmla="*/ 1134 h 1164"/>
              <a:gd name="T24" fmla="*/ 334 w 863"/>
              <a:gd name="T25" fmla="*/ 1153 h 1164"/>
              <a:gd name="T26" fmla="*/ 138 w 863"/>
              <a:gd name="T27" fmla="*/ 1164 h 1164"/>
              <a:gd name="T28" fmla="*/ 25 w 863"/>
              <a:gd name="T29" fmla="*/ 1147 h 1164"/>
              <a:gd name="T30" fmla="*/ 0 w 863"/>
              <a:gd name="T31" fmla="*/ 1083 h 1164"/>
              <a:gd name="T32" fmla="*/ 13 w 863"/>
              <a:gd name="T33" fmla="*/ 1001 h 1164"/>
              <a:gd name="T34" fmla="*/ 95 w 863"/>
              <a:gd name="T35" fmla="*/ 750 h 1164"/>
              <a:gd name="T36" fmla="*/ 163 w 863"/>
              <a:gd name="T37" fmla="*/ 499 h 1164"/>
              <a:gd name="T38" fmla="*/ 195 w 863"/>
              <a:gd name="T39" fmla="*/ 310 h 1164"/>
              <a:gd name="T40" fmla="*/ 195 w 863"/>
              <a:gd name="T41" fmla="*/ 259 h 1164"/>
              <a:gd name="T42" fmla="*/ 239 w 863"/>
              <a:gd name="T43" fmla="*/ 190 h 1164"/>
              <a:gd name="T44" fmla="*/ 291 w 863"/>
              <a:gd name="T45" fmla="*/ 172 h 1164"/>
              <a:gd name="T46" fmla="*/ 385 w 863"/>
              <a:gd name="T47" fmla="*/ 172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311403" name="Freeform 107"/>
          <p:cNvSpPr>
            <a:spLocks/>
          </p:cNvSpPr>
          <p:nvPr/>
        </p:nvSpPr>
        <p:spPr bwMode="auto">
          <a:xfrm flipH="1">
            <a:off x="419100" y="2143125"/>
            <a:ext cx="173038" cy="293688"/>
          </a:xfrm>
          <a:custGeom>
            <a:avLst/>
            <a:gdLst>
              <a:gd name="T0" fmla="*/ 257 w 743"/>
              <a:gd name="T1" fmla="*/ 214 h 1068"/>
              <a:gd name="T2" fmla="*/ 397 w 743"/>
              <a:gd name="T3" fmla="*/ 207 h 1068"/>
              <a:gd name="T4" fmla="*/ 542 w 743"/>
              <a:gd name="T5" fmla="*/ 182 h 1068"/>
              <a:gd name="T6" fmla="*/ 628 w 743"/>
              <a:gd name="T7" fmla="*/ 138 h 1068"/>
              <a:gd name="T8" fmla="*/ 679 w 743"/>
              <a:gd name="T9" fmla="*/ 100 h 1068"/>
              <a:gd name="T10" fmla="*/ 743 w 743"/>
              <a:gd name="T11" fmla="*/ 0 h 1068"/>
              <a:gd name="T12" fmla="*/ 648 w 743"/>
              <a:gd name="T13" fmla="*/ 822 h 1068"/>
              <a:gd name="T14" fmla="*/ 585 w 743"/>
              <a:gd name="T15" fmla="*/ 898 h 1068"/>
              <a:gd name="T16" fmla="*/ 516 w 743"/>
              <a:gd name="T17" fmla="*/ 967 h 1068"/>
              <a:gd name="T18" fmla="*/ 428 w 743"/>
              <a:gd name="T19" fmla="*/ 1016 h 1068"/>
              <a:gd name="T20" fmla="*/ 353 w 743"/>
              <a:gd name="T21" fmla="*/ 1042 h 1068"/>
              <a:gd name="T22" fmla="*/ 257 w 743"/>
              <a:gd name="T23" fmla="*/ 1055 h 1068"/>
              <a:gd name="T24" fmla="*/ 170 w 743"/>
              <a:gd name="T25" fmla="*/ 1068 h 1068"/>
              <a:gd name="T26" fmla="*/ 69 w 743"/>
              <a:gd name="T27" fmla="*/ 1068 h 1068"/>
              <a:gd name="T28" fmla="*/ 24 w 743"/>
              <a:gd name="T29" fmla="*/ 1055 h 1068"/>
              <a:gd name="T30" fmla="*/ 0 w 743"/>
              <a:gd name="T31" fmla="*/ 1016 h 1068"/>
              <a:gd name="T32" fmla="*/ 11 w 743"/>
              <a:gd name="T33" fmla="*/ 956 h 1068"/>
              <a:gd name="T34" fmla="*/ 75 w 743"/>
              <a:gd name="T35" fmla="*/ 809 h 1068"/>
              <a:gd name="T36" fmla="*/ 184 w 743"/>
              <a:gd name="T37" fmla="*/ 321 h 1068"/>
              <a:gd name="T38" fmla="*/ 201 w 743"/>
              <a:gd name="T39" fmla="*/ 252 h 1068"/>
              <a:gd name="T40" fmla="*/ 257 w 743"/>
              <a:gd name="T41" fmla="*/ 214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04" name="Text Box 108"/>
          <p:cNvSpPr txBox="1">
            <a:spLocks noChangeArrowheads="1"/>
          </p:cNvSpPr>
          <p:nvPr/>
        </p:nvSpPr>
        <p:spPr bwMode="auto">
          <a:xfrm>
            <a:off x="428596" y="1071546"/>
            <a:ext cx="800219"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2400" dirty="0">
                <a:ea typeface="黑体" panose="02010609060101010101" pitchFamily="49" charset="-122"/>
              </a:rPr>
              <a:t>用户</a:t>
            </a:r>
          </a:p>
        </p:txBody>
      </p:sp>
      <p:sp>
        <p:nvSpPr>
          <p:cNvPr id="311406" name="Freeform 110"/>
          <p:cNvSpPr>
            <a:spLocks/>
          </p:cNvSpPr>
          <p:nvPr/>
        </p:nvSpPr>
        <p:spPr bwMode="auto">
          <a:xfrm flipH="1">
            <a:off x="1049338" y="3008313"/>
            <a:ext cx="276225" cy="204787"/>
          </a:xfrm>
          <a:custGeom>
            <a:avLst/>
            <a:gdLst>
              <a:gd name="T0" fmla="*/ 0 w 1188"/>
              <a:gd name="T1" fmla="*/ 225 h 738"/>
              <a:gd name="T2" fmla="*/ 0 w 1188"/>
              <a:gd name="T3" fmla="*/ 738 h 738"/>
              <a:gd name="T4" fmla="*/ 1188 w 1188"/>
              <a:gd name="T5" fmla="*/ 360 h 738"/>
              <a:gd name="T6" fmla="*/ 1188 w 1188"/>
              <a:gd name="T7" fmla="*/ 0 h 738"/>
              <a:gd name="T8" fmla="*/ 0 w 1188"/>
              <a:gd name="T9" fmla="*/ 225 h 738"/>
            </a:gdLst>
            <a:ahLst/>
            <a:cxnLst>
              <a:cxn ang="0">
                <a:pos x="T0" y="T1"/>
              </a:cxn>
              <a:cxn ang="0">
                <a:pos x="T2" y="T3"/>
              </a:cxn>
              <a:cxn ang="0">
                <a:pos x="T4" y="T5"/>
              </a:cxn>
              <a:cxn ang="0">
                <a:pos x="T6" y="T7"/>
              </a:cxn>
              <a:cxn ang="0">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endParaRPr lang="zh-CN" altLang="en-US"/>
          </a:p>
        </p:txBody>
      </p:sp>
      <p:sp>
        <p:nvSpPr>
          <p:cNvPr id="311407" name="Freeform 111"/>
          <p:cNvSpPr>
            <a:spLocks/>
          </p:cNvSpPr>
          <p:nvPr/>
        </p:nvSpPr>
        <p:spPr bwMode="auto">
          <a:xfrm flipH="1">
            <a:off x="1325563" y="3057525"/>
            <a:ext cx="206375" cy="155575"/>
          </a:xfrm>
          <a:custGeom>
            <a:avLst/>
            <a:gdLst>
              <a:gd name="T0" fmla="*/ 882 w 882"/>
              <a:gd name="T1" fmla="*/ 50 h 563"/>
              <a:gd name="T2" fmla="*/ 882 w 882"/>
              <a:gd name="T3" fmla="*/ 563 h 563"/>
              <a:gd name="T4" fmla="*/ 0 w 882"/>
              <a:gd name="T5" fmla="*/ 436 h 563"/>
              <a:gd name="T6" fmla="*/ 0 w 882"/>
              <a:gd name="T7" fmla="*/ 0 h 563"/>
              <a:gd name="T8" fmla="*/ 882 w 882"/>
              <a:gd name="T9" fmla="*/ 50 h 563"/>
            </a:gdLst>
            <a:ahLst/>
            <a:cxnLst>
              <a:cxn ang="0">
                <a:pos x="T0" y="T1"/>
              </a:cxn>
              <a:cxn ang="0">
                <a:pos x="T2" y="T3"/>
              </a:cxn>
              <a:cxn ang="0">
                <a:pos x="T4" y="T5"/>
              </a:cxn>
              <a:cxn ang="0">
                <a:pos x="T6" y="T7"/>
              </a:cxn>
              <a:cxn ang="0">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endParaRPr lang="zh-CN" altLang="en-US"/>
          </a:p>
        </p:txBody>
      </p:sp>
      <p:sp>
        <p:nvSpPr>
          <p:cNvPr id="311408" name="Freeform 112"/>
          <p:cNvSpPr>
            <a:spLocks/>
          </p:cNvSpPr>
          <p:nvPr/>
        </p:nvSpPr>
        <p:spPr bwMode="auto">
          <a:xfrm flipH="1">
            <a:off x="1049338" y="3008313"/>
            <a:ext cx="482600" cy="63500"/>
          </a:xfrm>
          <a:custGeom>
            <a:avLst/>
            <a:gdLst>
              <a:gd name="T0" fmla="*/ 0 w 2070"/>
              <a:gd name="T1" fmla="*/ 175 h 225"/>
              <a:gd name="T2" fmla="*/ 892 w 2070"/>
              <a:gd name="T3" fmla="*/ 225 h 225"/>
              <a:gd name="T4" fmla="*/ 2070 w 2070"/>
              <a:gd name="T5" fmla="*/ 0 h 225"/>
              <a:gd name="T6" fmla="*/ 1202 w 2070"/>
              <a:gd name="T7" fmla="*/ 0 h 225"/>
              <a:gd name="T8" fmla="*/ 0 w 2070"/>
              <a:gd name="T9" fmla="*/ 175 h 225"/>
            </a:gdLst>
            <a:ahLst/>
            <a:cxnLst>
              <a:cxn ang="0">
                <a:pos x="T0" y="T1"/>
              </a:cxn>
              <a:cxn ang="0">
                <a:pos x="T2" y="T3"/>
              </a:cxn>
              <a:cxn ang="0">
                <a:pos x="T4" y="T5"/>
              </a:cxn>
              <a:cxn ang="0">
                <a:pos x="T6" y="T7"/>
              </a:cxn>
              <a:cxn ang="0">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311409" name="Freeform 113"/>
          <p:cNvSpPr>
            <a:spLocks/>
          </p:cNvSpPr>
          <p:nvPr/>
        </p:nvSpPr>
        <p:spPr bwMode="auto">
          <a:xfrm flipH="1">
            <a:off x="1198563" y="2990850"/>
            <a:ext cx="176212" cy="57150"/>
          </a:xfrm>
          <a:custGeom>
            <a:avLst/>
            <a:gdLst>
              <a:gd name="T0" fmla="*/ 0 w 751"/>
              <a:gd name="T1" fmla="*/ 120 h 210"/>
              <a:gd name="T2" fmla="*/ 0 w 751"/>
              <a:gd name="T3" fmla="*/ 188 h 210"/>
              <a:gd name="T4" fmla="*/ 351 w 751"/>
              <a:gd name="T5" fmla="*/ 210 h 210"/>
              <a:gd name="T6" fmla="*/ 751 w 751"/>
              <a:gd name="T7" fmla="*/ 135 h 210"/>
              <a:gd name="T8" fmla="*/ 751 w 751"/>
              <a:gd name="T9" fmla="*/ 0 h 210"/>
              <a:gd name="T10" fmla="*/ 0 w 751"/>
              <a:gd name="T11" fmla="*/ 120 h 210"/>
            </a:gdLst>
            <a:ahLst/>
            <a:cxnLst>
              <a:cxn ang="0">
                <a:pos x="T0" y="T1"/>
              </a:cxn>
              <a:cxn ang="0">
                <a:pos x="T2" y="T3"/>
              </a:cxn>
              <a:cxn ang="0">
                <a:pos x="T4" y="T5"/>
              </a:cxn>
              <a:cxn ang="0">
                <a:pos x="T6" y="T7"/>
              </a:cxn>
              <a:cxn ang="0">
                <a:pos x="T8" y="T9"/>
              </a:cxn>
              <a:cxn ang="0">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311410" name="Freeform 114"/>
          <p:cNvSpPr>
            <a:spLocks/>
          </p:cNvSpPr>
          <p:nvPr/>
        </p:nvSpPr>
        <p:spPr bwMode="auto">
          <a:xfrm flipH="1">
            <a:off x="1103313" y="2743200"/>
            <a:ext cx="225425" cy="284163"/>
          </a:xfrm>
          <a:custGeom>
            <a:avLst/>
            <a:gdLst>
              <a:gd name="T0" fmla="*/ 135 w 960"/>
              <a:gd name="T1" fmla="*/ 1031 h 1031"/>
              <a:gd name="T2" fmla="*/ 0 w 960"/>
              <a:gd name="T3" fmla="*/ 33 h 1031"/>
              <a:gd name="T4" fmla="*/ 827 w 960"/>
              <a:gd name="T5" fmla="*/ 0 h 1031"/>
              <a:gd name="T6" fmla="*/ 960 w 960"/>
              <a:gd name="T7" fmla="*/ 889 h 1031"/>
              <a:gd name="T8" fmla="*/ 135 w 960"/>
              <a:gd name="T9" fmla="*/ 1031 h 1031"/>
            </a:gdLst>
            <a:ahLst/>
            <a:cxnLst>
              <a:cxn ang="0">
                <a:pos x="T0" y="T1"/>
              </a:cxn>
              <a:cxn ang="0">
                <a:pos x="T2" y="T3"/>
              </a:cxn>
              <a:cxn ang="0">
                <a:pos x="T4" y="T5"/>
              </a:cxn>
              <a:cxn ang="0">
                <a:pos x="T6" y="T7"/>
              </a:cxn>
              <a:cxn ang="0">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endParaRPr lang="zh-CN" altLang="en-US"/>
          </a:p>
        </p:txBody>
      </p:sp>
      <p:sp>
        <p:nvSpPr>
          <p:cNvPr id="311411" name="Freeform 115"/>
          <p:cNvSpPr>
            <a:spLocks/>
          </p:cNvSpPr>
          <p:nvPr/>
        </p:nvSpPr>
        <p:spPr bwMode="auto">
          <a:xfrm flipH="1">
            <a:off x="1298575" y="2751138"/>
            <a:ext cx="196850" cy="282575"/>
          </a:xfrm>
          <a:custGeom>
            <a:avLst/>
            <a:gdLst>
              <a:gd name="T0" fmla="*/ 715 w 850"/>
              <a:gd name="T1" fmla="*/ 0 h 1026"/>
              <a:gd name="T2" fmla="*/ 0 w 850"/>
              <a:gd name="T3" fmla="*/ 228 h 1026"/>
              <a:gd name="T4" fmla="*/ 102 w 850"/>
              <a:gd name="T5" fmla="*/ 1026 h 1026"/>
              <a:gd name="T6" fmla="*/ 850 w 850"/>
              <a:gd name="T7" fmla="*/ 1000 h 1026"/>
              <a:gd name="T8" fmla="*/ 715 w 850"/>
              <a:gd name="T9" fmla="*/ 0 h 1026"/>
            </a:gdLst>
            <a:ahLst/>
            <a:cxnLst>
              <a:cxn ang="0">
                <a:pos x="T0" y="T1"/>
              </a:cxn>
              <a:cxn ang="0">
                <a:pos x="T2" y="T3"/>
              </a:cxn>
              <a:cxn ang="0">
                <a:pos x="T4" y="T5"/>
              </a:cxn>
              <a:cxn ang="0">
                <a:pos x="T6" y="T7"/>
              </a:cxn>
              <a:cxn ang="0">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endParaRPr lang="zh-CN" altLang="en-US"/>
          </a:p>
        </p:txBody>
      </p:sp>
      <p:sp>
        <p:nvSpPr>
          <p:cNvPr id="311412" name="Freeform 116"/>
          <p:cNvSpPr>
            <a:spLocks/>
          </p:cNvSpPr>
          <p:nvPr/>
        </p:nvSpPr>
        <p:spPr bwMode="auto">
          <a:xfrm flipH="1">
            <a:off x="1128713" y="2771775"/>
            <a:ext cx="163512" cy="212725"/>
          </a:xfrm>
          <a:custGeom>
            <a:avLst/>
            <a:gdLst>
              <a:gd name="T0" fmla="*/ 0 w 689"/>
              <a:gd name="T1" fmla="*/ 36 h 778"/>
              <a:gd name="T2" fmla="*/ 98 w 689"/>
              <a:gd name="T3" fmla="*/ 778 h 778"/>
              <a:gd name="T4" fmla="*/ 689 w 689"/>
              <a:gd name="T5" fmla="*/ 689 h 778"/>
              <a:gd name="T6" fmla="*/ 587 w 689"/>
              <a:gd name="T7" fmla="*/ 0 h 778"/>
              <a:gd name="T8" fmla="*/ 0 w 689"/>
              <a:gd name="T9" fmla="*/ 36 h 778"/>
            </a:gdLst>
            <a:ahLst/>
            <a:cxnLst>
              <a:cxn ang="0">
                <a:pos x="T0" y="T1"/>
              </a:cxn>
              <a:cxn ang="0">
                <a:pos x="T2" y="T3"/>
              </a:cxn>
              <a:cxn ang="0">
                <a:pos x="T4" y="T5"/>
              </a:cxn>
              <a:cxn ang="0">
                <a:pos x="T6" y="T7"/>
              </a:cxn>
              <a:cxn ang="0">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endParaRPr lang="zh-CN" altLang="en-US"/>
          </a:p>
        </p:txBody>
      </p:sp>
      <p:sp>
        <p:nvSpPr>
          <p:cNvPr id="311413" name="Freeform 117"/>
          <p:cNvSpPr>
            <a:spLocks/>
          </p:cNvSpPr>
          <p:nvPr/>
        </p:nvSpPr>
        <p:spPr bwMode="auto">
          <a:xfrm flipH="1">
            <a:off x="1068388" y="3030538"/>
            <a:ext cx="158750" cy="131762"/>
          </a:xfrm>
          <a:custGeom>
            <a:avLst/>
            <a:gdLst>
              <a:gd name="T0" fmla="*/ 674 w 674"/>
              <a:gd name="T1" fmla="*/ 0 h 482"/>
              <a:gd name="T2" fmla="*/ 0 w 674"/>
              <a:gd name="T3" fmla="*/ 143 h 482"/>
              <a:gd name="T4" fmla="*/ 0 w 674"/>
              <a:gd name="T5" fmla="*/ 482 h 482"/>
              <a:gd name="T6" fmla="*/ 674 w 674"/>
              <a:gd name="T7" fmla="*/ 271 h 482"/>
              <a:gd name="T8" fmla="*/ 674 w 674"/>
              <a:gd name="T9" fmla="*/ 0 h 482"/>
            </a:gdLst>
            <a:ahLst/>
            <a:cxnLst>
              <a:cxn ang="0">
                <a:pos x="T0" y="T1"/>
              </a:cxn>
              <a:cxn ang="0">
                <a:pos x="T2" y="T3"/>
              </a:cxn>
              <a:cxn ang="0">
                <a:pos x="T4" y="T5"/>
              </a:cxn>
              <a:cxn ang="0">
                <a:pos x="T6" y="T7"/>
              </a:cxn>
              <a:cxn ang="0">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311414" name="Line 118"/>
          <p:cNvSpPr>
            <a:spLocks noChangeShapeType="1"/>
          </p:cNvSpPr>
          <p:nvPr/>
        </p:nvSpPr>
        <p:spPr bwMode="auto">
          <a:xfrm flipH="1" flipV="1">
            <a:off x="1081088" y="3063875"/>
            <a:ext cx="41275" cy="95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415" name="Line 119"/>
          <p:cNvSpPr>
            <a:spLocks noChangeShapeType="1"/>
          </p:cNvSpPr>
          <p:nvPr/>
        </p:nvSpPr>
        <p:spPr bwMode="auto">
          <a:xfrm>
            <a:off x="1146175" y="3078163"/>
            <a:ext cx="52388" cy="158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416" name="Line 120"/>
          <p:cNvSpPr>
            <a:spLocks noChangeShapeType="1"/>
          </p:cNvSpPr>
          <p:nvPr/>
        </p:nvSpPr>
        <p:spPr bwMode="auto">
          <a:xfrm flipH="1">
            <a:off x="1133475" y="3048000"/>
            <a:ext cx="0" cy="85725"/>
          </a:xfrm>
          <a:prstGeom prst="line">
            <a:avLst/>
          </a:prstGeom>
          <a:noFill/>
          <a:ln w="158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417" name="Line 121"/>
          <p:cNvSpPr>
            <a:spLocks noChangeShapeType="1"/>
          </p:cNvSpPr>
          <p:nvPr/>
        </p:nvSpPr>
        <p:spPr bwMode="auto">
          <a:xfrm flipH="1">
            <a:off x="1208088" y="3065463"/>
            <a:ext cx="1587" cy="95250"/>
          </a:xfrm>
          <a:prstGeom prst="line">
            <a:avLst/>
          </a:prstGeom>
          <a:noFill/>
          <a:ln w="158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418" name="Line 122"/>
          <p:cNvSpPr>
            <a:spLocks noChangeShapeType="1"/>
          </p:cNvSpPr>
          <p:nvPr/>
        </p:nvSpPr>
        <p:spPr bwMode="auto">
          <a:xfrm>
            <a:off x="1066800" y="3063875"/>
            <a:ext cx="142875" cy="42863"/>
          </a:xfrm>
          <a:prstGeom prst="line">
            <a:avLst/>
          </a:prstGeom>
          <a:noFill/>
          <a:ln w="158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419" name="Line 123"/>
          <p:cNvSpPr>
            <a:spLocks noChangeShapeType="1"/>
          </p:cNvSpPr>
          <p:nvPr/>
        </p:nvSpPr>
        <p:spPr bwMode="auto">
          <a:xfrm flipH="1" flipV="1">
            <a:off x="1066800" y="3051175"/>
            <a:ext cx="142875" cy="39688"/>
          </a:xfrm>
          <a:prstGeom prst="line">
            <a:avLst/>
          </a:prstGeom>
          <a:noFill/>
          <a:ln w="158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420" name="Freeform 124"/>
          <p:cNvSpPr>
            <a:spLocks/>
          </p:cNvSpPr>
          <p:nvPr/>
        </p:nvSpPr>
        <p:spPr bwMode="auto">
          <a:xfrm flipH="1">
            <a:off x="1241425" y="3157538"/>
            <a:ext cx="17463" cy="53975"/>
          </a:xfrm>
          <a:custGeom>
            <a:avLst/>
            <a:gdLst>
              <a:gd name="T0" fmla="*/ 23 w 75"/>
              <a:gd name="T1" fmla="*/ 0 h 194"/>
              <a:gd name="T2" fmla="*/ 0 w 75"/>
              <a:gd name="T3" fmla="*/ 183 h 194"/>
              <a:gd name="T4" fmla="*/ 55 w 75"/>
              <a:gd name="T5" fmla="*/ 194 h 194"/>
              <a:gd name="T6" fmla="*/ 75 w 75"/>
              <a:gd name="T7" fmla="*/ 8 h 194"/>
              <a:gd name="T8" fmla="*/ 23 w 75"/>
              <a:gd name="T9" fmla="*/ 0 h 194"/>
            </a:gdLst>
            <a:ahLst/>
            <a:cxnLst>
              <a:cxn ang="0">
                <a:pos x="T0" y="T1"/>
              </a:cxn>
              <a:cxn ang="0">
                <a:pos x="T2" y="T3"/>
              </a:cxn>
              <a:cxn ang="0">
                <a:pos x="T4" y="T5"/>
              </a:cxn>
              <a:cxn ang="0">
                <a:pos x="T6" y="T7"/>
              </a:cxn>
              <a:cxn ang="0">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311421" name="Freeform 125"/>
          <p:cNvSpPr>
            <a:spLocks/>
          </p:cNvSpPr>
          <p:nvPr/>
        </p:nvSpPr>
        <p:spPr bwMode="auto">
          <a:xfrm flipH="1">
            <a:off x="1198563" y="3163888"/>
            <a:ext cx="49212" cy="47625"/>
          </a:xfrm>
          <a:custGeom>
            <a:avLst/>
            <a:gdLst>
              <a:gd name="T0" fmla="*/ 17 w 206"/>
              <a:gd name="T1" fmla="*/ 5 h 168"/>
              <a:gd name="T2" fmla="*/ 0 w 206"/>
              <a:gd name="T3" fmla="*/ 168 h 168"/>
              <a:gd name="T4" fmla="*/ 206 w 206"/>
              <a:gd name="T5" fmla="*/ 84 h 168"/>
              <a:gd name="T6" fmla="*/ 126 w 206"/>
              <a:gd name="T7" fmla="*/ 58 h 168"/>
              <a:gd name="T8" fmla="*/ 52 w 206"/>
              <a:gd name="T9" fmla="*/ 97 h 168"/>
              <a:gd name="T10" fmla="*/ 75 w 206"/>
              <a:gd name="T11" fmla="*/ 0 h 168"/>
              <a:gd name="T12" fmla="*/ 17 w 206"/>
              <a:gd name="T13" fmla="*/ 5 h 168"/>
            </a:gdLst>
            <a:ahLst/>
            <a:cxnLst>
              <a:cxn ang="0">
                <a:pos x="T0" y="T1"/>
              </a:cxn>
              <a:cxn ang="0">
                <a:pos x="T2" y="T3"/>
              </a:cxn>
              <a:cxn ang="0">
                <a:pos x="T4" y="T5"/>
              </a:cxn>
              <a:cxn ang="0">
                <a:pos x="T6" y="T7"/>
              </a:cxn>
              <a:cxn ang="0">
                <a:pos x="T8" y="T9"/>
              </a:cxn>
              <a:cxn ang="0">
                <a:pos x="T10" y="T11"/>
              </a:cxn>
              <a:cxn ang="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311422" name="Freeform 126"/>
          <p:cNvSpPr>
            <a:spLocks/>
          </p:cNvSpPr>
          <p:nvPr/>
        </p:nvSpPr>
        <p:spPr bwMode="auto">
          <a:xfrm flipH="1">
            <a:off x="909638" y="3032125"/>
            <a:ext cx="368300" cy="203200"/>
          </a:xfrm>
          <a:custGeom>
            <a:avLst/>
            <a:gdLst>
              <a:gd name="T0" fmla="*/ 0 w 1583"/>
              <a:gd name="T1" fmla="*/ 309 h 729"/>
              <a:gd name="T2" fmla="*/ 759 w 1583"/>
              <a:gd name="T3" fmla="*/ 729 h 729"/>
              <a:gd name="T4" fmla="*/ 1583 w 1583"/>
              <a:gd name="T5" fmla="*/ 318 h 729"/>
              <a:gd name="T6" fmla="*/ 951 w 1583"/>
              <a:gd name="T7" fmla="*/ 0 h 729"/>
              <a:gd name="T8" fmla="*/ 0 w 1583"/>
              <a:gd name="T9" fmla="*/ 309 h 729"/>
            </a:gdLst>
            <a:ahLst/>
            <a:cxnLst>
              <a:cxn ang="0">
                <a:pos x="T0" y="T1"/>
              </a:cxn>
              <a:cxn ang="0">
                <a:pos x="T2" y="T3"/>
              </a:cxn>
              <a:cxn ang="0">
                <a:pos x="T4" y="T5"/>
              </a:cxn>
              <a:cxn ang="0">
                <a:pos x="T6" y="T7"/>
              </a:cxn>
              <a:cxn ang="0">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endParaRPr lang="zh-CN" altLang="en-US"/>
          </a:p>
        </p:txBody>
      </p:sp>
      <p:sp>
        <p:nvSpPr>
          <p:cNvPr id="311423" name="Freeform 127"/>
          <p:cNvSpPr>
            <a:spLocks/>
          </p:cNvSpPr>
          <p:nvPr/>
        </p:nvSpPr>
        <p:spPr bwMode="auto">
          <a:xfrm flipH="1">
            <a:off x="1100138" y="3117850"/>
            <a:ext cx="185737" cy="144463"/>
          </a:xfrm>
          <a:custGeom>
            <a:avLst/>
            <a:gdLst>
              <a:gd name="T0" fmla="*/ 28 w 792"/>
              <a:gd name="T1" fmla="*/ 0 h 516"/>
              <a:gd name="T2" fmla="*/ 792 w 792"/>
              <a:gd name="T3" fmla="*/ 426 h 516"/>
              <a:gd name="T4" fmla="*/ 770 w 792"/>
              <a:gd name="T5" fmla="*/ 516 h 516"/>
              <a:gd name="T6" fmla="*/ 0 w 792"/>
              <a:gd name="T7" fmla="*/ 82 h 516"/>
              <a:gd name="T8" fmla="*/ 28 w 792"/>
              <a:gd name="T9" fmla="*/ 0 h 516"/>
            </a:gdLst>
            <a:ahLst/>
            <a:cxnLst>
              <a:cxn ang="0">
                <a:pos x="T0" y="T1"/>
              </a:cxn>
              <a:cxn ang="0">
                <a:pos x="T2" y="T3"/>
              </a:cxn>
              <a:cxn ang="0">
                <a:pos x="T4" y="T5"/>
              </a:cxn>
              <a:cxn ang="0">
                <a:pos x="T6" y="T7"/>
              </a:cxn>
              <a:cxn ang="0">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311424" name="Freeform 128"/>
          <p:cNvSpPr>
            <a:spLocks/>
          </p:cNvSpPr>
          <p:nvPr/>
        </p:nvSpPr>
        <p:spPr bwMode="auto">
          <a:xfrm flipH="1">
            <a:off x="906463" y="3121025"/>
            <a:ext cx="196850" cy="141288"/>
          </a:xfrm>
          <a:custGeom>
            <a:avLst/>
            <a:gdLst>
              <a:gd name="T0" fmla="*/ 0 w 846"/>
              <a:gd name="T1" fmla="*/ 507 h 507"/>
              <a:gd name="T2" fmla="*/ 25 w 846"/>
              <a:gd name="T3" fmla="*/ 411 h 507"/>
              <a:gd name="T4" fmla="*/ 846 w 846"/>
              <a:gd name="T5" fmla="*/ 0 h 507"/>
              <a:gd name="T6" fmla="*/ 817 w 846"/>
              <a:gd name="T7" fmla="*/ 76 h 507"/>
              <a:gd name="T8" fmla="*/ 0 w 846"/>
              <a:gd name="T9" fmla="*/ 507 h 507"/>
            </a:gdLst>
            <a:ahLst/>
            <a:cxnLst>
              <a:cxn ang="0">
                <a:pos x="T0" y="T1"/>
              </a:cxn>
              <a:cxn ang="0">
                <a:pos x="T2" y="T3"/>
              </a:cxn>
              <a:cxn ang="0">
                <a:pos x="T4" y="T5"/>
              </a:cxn>
              <a:cxn ang="0">
                <a:pos x="T6" y="T7"/>
              </a:cxn>
              <a:cxn ang="0">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311425" name="Freeform 129"/>
          <p:cNvSpPr>
            <a:spLocks/>
          </p:cNvSpPr>
          <p:nvPr/>
        </p:nvSpPr>
        <p:spPr bwMode="auto">
          <a:xfrm flipH="1">
            <a:off x="1057275" y="3125788"/>
            <a:ext cx="149225" cy="92075"/>
          </a:xfrm>
          <a:custGeom>
            <a:avLst/>
            <a:gdLst>
              <a:gd name="T0" fmla="*/ 0 w 637"/>
              <a:gd name="T1" fmla="*/ 83 h 321"/>
              <a:gd name="T2" fmla="*/ 220 w 637"/>
              <a:gd name="T3" fmla="*/ 0 h 321"/>
              <a:gd name="T4" fmla="*/ 637 w 637"/>
              <a:gd name="T5" fmla="*/ 224 h 321"/>
              <a:gd name="T6" fmla="*/ 425 w 637"/>
              <a:gd name="T7" fmla="*/ 321 h 321"/>
              <a:gd name="T8" fmla="*/ 0 w 637"/>
              <a:gd name="T9" fmla="*/ 83 h 321"/>
            </a:gdLst>
            <a:ahLst/>
            <a:cxnLst>
              <a:cxn ang="0">
                <a:pos x="T0" y="T1"/>
              </a:cxn>
              <a:cxn ang="0">
                <a:pos x="T2" y="T3"/>
              </a:cxn>
              <a:cxn ang="0">
                <a:pos x="T4" y="T5"/>
              </a:cxn>
              <a:cxn ang="0">
                <a:pos x="T6" y="T7"/>
              </a:cxn>
              <a:cxn ang="0">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26" name="Freeform 130"/>
          <p:cNvSpPr>
            <a:spLocks/>
          </p:cNvSpPr>
          <p:nvPr/>
        </p:nvSpPr>
        <p:spPr bwMode="auto">
          <a:xfrm flipH="1">
            <a:off x="923925" y="3065463"/>
            <a:ext cx="222250" cy="120650"/>
          </a:xfrm>
          <a:custGeom>
            <a:avLst/>
            <a:gdLst>
              <a:gd name="T0" fmla="*/ 0 w 938"/>
              <a:gd name="T1" fmla="*/ 210 h 434"/>
              <a:gd name="T2" fmla="*/ 410 w 938"/>
              <a:gd name="T3" fmla="*/ 434 h 434"/>
              <a:gd name="T4" fmla="*/ 938 w 938"/>
              <a:gd name="T5" fmla="*/ 186 h 434"/>
              <a:gd name="T6" fmla="*/ 554 w 938"/>
              <a:gd name="T7" fmla="*/ 0 h 434"/>
              <a:gd name="T8" fmla="*/ 0 w 938"/>
              <a:gd name="T9" fmla="*/ 210 h 434"/>
            </a:gdLst>
            <a:ahLst/>
            <a:cxnLst>
              <a:cxn ang="0">
                <a:pos x="T0" y="T1"/>
              </a:cxn>
              <a:cxn ang="0">
                <a:pos x="T2" y="T3"/>
              </a:cxn>
              <a:cxn ang="0">
                <a:pos x="T4" y="T5"/>
              </a:cxn>
              <a:cxn ang="0">
                <a:pos x="T6" y="T7"/>
              </a:cxn>
              <a:cxn ang="0">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27" name="Freeform 131"/>
          <p:cNvSpPr>
            <a:spLocks/>
          </p:cNvSpPr>
          <p:nvPr/>
        </p:nvSpPr>
        <p:spPr bwMode="auto">
          <a:xfrm flipH="1">
            <a:off x="1017588" y="3040063"/>
            <a:ext cx="241300" cy="107950"/>
          </a:xfrm>
          <a:custGeom>
            <a:avLst/>
            <a:gdLst>
              <a:gd name="T0" fmla="*/ 216 w 1034"/>
              <a:gd name="T1" fmla="*/ 395 h 395"/>
              <a:gd name="T2" fmla="*/ 0 w 1034"/>
              <a:gd name="T3" fmla="*/ 285 h 395"/>
              <a:gd name="T4" fmla="*/ 867 w 1034"/>
              <a:gd name="T5" fmla="*/ 0 h 395"/>
              <a:gd name="T6" fmla="*/ 1034 w 1034"/>
              <a:gd name="T7" fmla="*/ 82 h 395"/>
              <a:gd name="T8" fmla="*/ 216 w 1034"/>
              <a:gd name="T9" fmla="*/ 395 h 395"/>
            </a:gdLst>
            <a:ahLst/>
            <a:cxnLst>
              <a:cxn ang="0">
                <a:pos x="T0" y="T1"/>
              </a:cxn>
              <a:cxn ang="0">
                <a:pos x="T2" y="T3"/>
              </a:cxn>
              <a:cxn ang="0">
                <a:pos x="T4" y="T5"/>
              </a:cxn>
              <a:cxn ang="0">
                <a:pos x="T6" y="T7"/>
              </a:cxn>
              <a:cxn ang="0">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28" name="Line 132"/>
          <p:cNvSpPr>
            <a:spLocks noChangeShapeType="1"/>
          </p:cNvSpPr>
          <p:nvPr/>
        </p:nvSpPr>
        <p:spPr bwMode="auto">
          <a:xfrm flipH="1" flipV="1">
            <a:off x="1046163" y="3044825"/>
            <a:ext cx="206375" cy="84138"/>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429" name="Line 133"/>
          <p:cNvSpPr>
            <a:spLocks noChangeShapeType="1"/>
          </p:cNvSpPr>
          <p:nvPr/>
        </p:nvSpPr>
        <p:spPr bwMode="auto">
          <a:xfrm flipH="1" flipV="1">
            <a:off x="1035050" y="3048000"/>
            <a:ext cx="200025" cy="87313"/>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430" name="Line 134"/>
          <p:cNvSpPr>
            <a:spLocks noChangeShapeType="1"/>
          </p:cNvSpPr>
          <p:nvPr/>
        </p:nvSpPr>
        <p:spPr bwMode="auto">
          <a:xfrm flipH="1" flipV="1">
            <a:off x="1023938" y="3057525"/>
            <a:ext cx="196850" cy="88900"/>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431" name="Line 135"/>
          <p:cNvSpPr>
            <a:spLocks noChangeShapeType="1"/>
          </p:cNvSpPr>
          <p:nvPr/>
        </p:nvSpPr>
        <p:spPr bwMode="auto">
          <a:xfrm flipH="1" flipV="1">
            <a:off x="1000125" y="3071813"/>
            <a:ext cx="193675" cy="90487"/>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432" name="Line 136"/>
          <p:cNvSpPr>
            <a:spLocks noChangeShapeType="1"/>
          </p:cNvSpPr>
          <p:nvPr/>
        </p:nvSpPr>
        <p:spPr bwMode="auto">
          <a:xfrm flipH="1" flipV="1">
            <a:off x="984250" y="3079750"/>
            <a:ext cx="192088" cy="95250"/>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433" name="Line 137"/>
          <p:cNvSpPr>
            <a:spLocks noChangeShapeType="1"/>
          </p:cNvSpPr>
          <p:nvPr/>
        </p:nvSpPr>
        <p:spPr bwMode="auto">
          <a:xfrm flipH="1" flipV="1">
            <a:off x="982663" y="3094038"/>
            <a:ext cx="173037" cy="88900"/>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434" name="Line 138"/>
          <p:cNvSpPr>
            <a:spLocks noChangeShapeType="1"/>
          </p:cNvSpPr>
          <p:nvPr/>
        </p:nvSpPr>
        <p:spPr bwMode="auto">
          <a:xfrm flipH="1" flipV="1">
            <a:off x="971550" y="3101975"/>
            <a:ext cx="168275" cy="88900"/>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435" name="Line 139"/>
          <p:cNvSpPr>
            <a:spLocks noChangeShapeType="1"/>
          </p:cNvSpPr>
          <p:nvPr/>
        </p:nvSpPr>
        <p:spPr bwMode="auto">
          <a:xfrm flipH="1" flipV="1">
            <a:off x="955675" y="3114675"/>
            <a:ext cx="158750" cy="85725"/>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436" name="Line 140"/>
          <p:cNvSpPr>
            <a:spLocks noChangeShapeType="1"/>
          </p:cNvSpPr>
          <p:nvPr/>
        </p:nvSpPr>
        <p:spPr bwMode="auto">
          <a:xfrm flipH="1">
            <a:off x="1087438" y="3143250"/>
            <a:ext cx="100012" cy="68263"/>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437" name="Line 141"/>
          <p:cNvSpPr>
            <a:spLocks noChangeShapeType="1"/>
          </p:cNvSpPr>
          <p:nvPr/>
        </p:nvSpPr>
        <p:spPr bwMode="auto">
          <a:xfrm flipH="1">
            <a:off x="1068388" y="3135313"/>
            <a:ext cx="98425" cy="63500"/>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438" name="Line 142"/>
          <p:cNvSpPr>
            <a:spLocks noChangeShapeType="1"/>
          </p:cNvSpPr>
          <p:nvPr/>
        </p:nvSpPr>
        <p:spPr bwMode="auto">
          <a:xfrm flipH="1">
            <a:off x="1027113" y="3114675"/>
            <a:ext cx="96837" cy="60325"/>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439" name="Line 143"/>
          <p:cNvSpPr>
            <a:spLocks noChangeShapeType="1"/>
          </p:cNvSpPr>
          <p:nvPr/>
        </p:nvSpPr>
        <p:spPr bwMode="auto">
          <a:xfrm flipH="1">
            <a:off x="1006475" y="3105150"/>
            <a:ext cx="95250" cy="58738"/>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440" name="Line 144"/>
          <p:cNvSpPr>
            <a:spLocks noChangeShapeType="1"/>
          </p:cNvSpPr>
          <p:nvPr/>
        </p:nvSpPr>
        <p:spPr bwMode="auto">
          <a:xfrm flipH="1">
            <a:off x="984250" y="3094038"/>
            <a:ext cx="93663" cy="60325"/>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441" name="Line 145"/>
          <p:cNvSpPr>
            <a:spLocks noChangeShapeType="1"/>
          </p:cNvSpPr>
          <p:nvPr/>
        </p:nvSpPr>
        <p:spPr bwMode="auto">
          <a:xfrm flipH="1">
            <a:off x="966788" y="3086100"/>
            <a:ext cx="90487" cy="57150"/>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442" name="Line 146"/>
          <p:cNvSpPr>
            <a:spLocks noChangeShapeType="1"/>
          </p:cNvSpPr>
          <p:nvPr/>
        </p:nvSpPr>
        <p:spPr bwMode="auto">
          <a:xfrm flipH="1">
            <a:off x="947738" y="3076575"/>
            <a:ext cx="90487" cy="55563"/>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443" name="Line 147"/>
          <p:cNvSpPr>
            <a:spLocks noChangeShapeType="1"/>
          </p:cNvSpPr>
          <p:nvPr/>
        </p:nvSpPr>
        <p:spPr bwMode="auto">
          <a:xfrm flipH="1">
            <a:off x="1181100" y="3105150"/>
            <a:ext cx="47625" cy="30163"/>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444" name="Line 148"/>
          <p:cNvSpPr>
            <a:spLocks noChangeShapeType="1"/>
          </p:cNvSpPr>
          <p:nvPr/>
        </p:nvSpPr>
        <p:spPr bwMode="auto">
          <a:xfrm flipH="1">
            <a:off x="1152525" y="3094038"/>
            <a:ext cx="46038" cy="26987"/>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445" name="Line 149"/>
          <p:cNvSpPr>
            <a:spLocks noChangeShapeType="1"/>
          </p:cNvSpPr>
          <p:nvPr/>
        </p:nvSpPr>
        <p:spPr bwMode="auto">
          <a:xfrm flipH="1">
            <a:off x="1123950" y="3082925"/>
            <a:ext cx="46038" cy="28575"/>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446" name="Line 150"/>
          <p:cNvSpPr>
            <a:spLocks noChangeShapeType="1"/>
          </p:cNvSpPr>
          <p:nvPr/>
        </p:nvSpPr>
        <p:spPr bwMode="auto">
          <a:xfrm flipH="1">
            <a:off x="1095375" y="3073400"/>
            <a:ext cx="46038" cy="23813"/>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447" name="Line 151"/>
          <p:cNvSpPr>
            <a:spLocks noChangeShapeType="1"/>
          </p:cNvSpPr>
          <p:nvPr/>
        </p:nvSpPr>
        <p:spPr bwMode="auto">
          <a:xfrm flipH="1">
            <a:off x="1069975" y="3060700"/>
            <a:ext cx="42863" cy="26988"/>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448" name="Line 152"/>
          <p:cNvSpPr>
            <a:spLocks noChangeShapeType="1"/>
          </p:cNvSpPr>
          <p:nvPr/>
        </p:nvSpPr>
        <p:spPr bwMode="auto">
          <a:xfrm flipH="1">
            <a:off x="1041400" y="3048000"/>
            <a:ext cx="39688" cy="25400"/>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449" name="Freeform 153"/>
          <p:cNvSpPr>
            <a:spLocks/>
          </p:cNvSpPr>
          <p:nvPr/>
        </p:nvSpPr>
        <p:spPr bwMode="auto">
          <a:xfrm flipH="1">
            <a:off x="663575" y="3333750"/>
            <a:ext cx="485775" cy="258763"/>
          </a:xfrm>
          <a:custGeom>
            <a:avLst/>
            <a:gdLst>
              <a:gd name="T0" fmla="*/ 182 w 2091"/>
              <a:gd name="T1" fmla="*/ 927 h 931"/>
              <a:gd name="T2" fmla="*/ 5 w 2091"/>
              <a:gd name="T3" fmla="*/ 905 h 931"/>
              <a:gd name="T4" fmla="*/ 0 w 2091"/>
              <a:gd name="T5" fmla="*/ 695 h 931"/>
              <a:gd name="T6" fmla="*/ 9 w 2091"/>
              <a:gd name="T7" fmla="*/ 537 h 931"/>
              <a:gd name="T8" fmla="*/ 100 w 2091"/>
              <a:gd name="T9" fmla="*/ 442 h 931"/>
              <a:gd name="T10" fmla="*/ 210 w 2091"/>
              <a:gd name="T11" fmla="*/ 387 h 931"/>
              <a:gd name="T12" fmla="*/ 460 w 2091"/>
              <a:gd name="T13" fmla="*/ 296 h 931"/>
              <a:gd name="T14" fmla="*/ 828 w 2091"/>
              <a:gd name="T15" fmla="*/ 207 h 931"/>
              <a:gd name="T16" fmla="*/ 900 w 2091"/>
              <a:gd name="T17" fmla="*/ 201 h 931"/>
              <a:gd name="T18" fmla="*/ 948 w 2091"/>
              <a:gd name="T19" fmla="*/ 207 h 931"/>
              <a:gd name="T20" fmla="*/ 960 w 2091"/>
              <a:gd name="T21" fmla="*/ 188 h 931"/>
              <a:gd name="T22" fmla="*/ 980 w 2091"/>
              <a:gd name="T23" fmla="*/ 169 h 931"/>
              <a:gd name="T24" fmla="*/ 1003 w 2091"/>
              <a:gd name="T25" fmla="*/ 173 h 931"/>
              <a:gd name="T26" fmla="*/ 1035 w 2091"/>
              <a:gd name="T27" fmla="*/ 176 h 931"/>
              <a:gd name="T28" fmla="*/ 1049 w 2091"/>
              <a:gd name="T29" fmla="*/ 138 h 931"/>
              <a:gd name="T30" fmla="*/ 1077 w 2091"/>
              <a:gd name="T31" fmla="*/ 118 h 931"/>
              <a:gd name="T32" fmla="*/ 1106 w 2091"/>
              <a:gd name="T33" fmla="*/ 112 h 931"/>
              <a:gd name="T34" fmla="*/ 1144 w 2091"/>
              <a:gd name="T35" fmla="*/ 112 h 931"/>
              <a:gd name="T36" fmla="*/ 1138 w 2091"/>
              <a:gd name="T37" fmla="*/ 82 h 931"/>
              <a:gd name="T38" fmla="*/ 1182 w 2091"/>
              <a:gd name="T39" fmla="*/ 0 h 931"/>
              <a:gd name="T40" fmla="*/ 2040 w 2091"/>
              <a:gd name="T41" fmla="*/ 22 h 931"/>
              <a:gd name="T42" fmla="*/ 2037 w 2091"/>
              <a:gd name="T43" fmla="*/ 110 h 931"/>
              <a:gd name="T44" fmla="*/ 2053 w 2091"/>
              <a:gd name="T45" fmla="*/ 188 h 931"/>
              <a:gd name="T46" fmla="*/ 2065 w 2091"/>
              <a:gd name="T47" fmla="*/ 244 h 931"/>
              <a:gd name="T48" fmla="*/ 2080 w 2091"/>
              <a:gd name="T49" fmla="*/ 314 h 931"/>
              <a:gd name="T50" fmla="*/ 2091 w 2091"/>
              <a:gd name="T51" fmla="*/ 427 h 931"/>
              <a:gd name="T52" fmla="*/ 2077 w 2091"/>
              <a:gd name="T53" fmla="*/ 494 h 931"/>
              <a:gd name="T54" fmla="*/ 2053 w 2091"/>
              <a:gd name="T55" fmla="*/ 557 h 931"/>
              <a:gd name="T56" fmla="*/ 2023 w 2091"/>
              <a:gd name="T57" fmla="*/ 610 h 931"/>
              <a:gd name="T58" fmla="*/ 1983 w 2091"/>
              <a:gd name="T59" fmla="*/ 629 h 931"/>
              <a:gd name="T60" fmla="*/ 1921 w 2091"/>
              <a:gd name="T61" fmla="*/ 648 h 931"/>
              <a:gd name="T62" fmla="*/ 1838 w 2091"/>
              <a:gd name="T63" fmla="*/ 673 h 931"/>
              <a:gd name="T64" fmla="*/ 1801 w 2091"/>
              <a:gd name="T65" fmla="*/ 717 h 931"/>
              <a:gd name="T66" fmla="*/ 1757 w 2091"/>
              <a:gd name="T67" fmla="*/ 754 h 931"/>
              <a:gd name="T68" fmla="*/ 1686 w 2091"/>
              <a:gd name="T69" fmla="*/ 786 h 931"/>
              <a:gd name="T70" fmla="*/ 1605 w 2091"/>
              <a:gd name="T71" fmla="*/ 812 h 931"/>
              <a:gd name="T72" fmla="*/ 1475 w 2091"/>
              <a:gd name="T73" fmla="*/ 827 h 931"/>
              <a:gd name="T74" fmla="*/ 1364 w 2091"/>
              <a:gd name="T75" fmla="*/ 827 h 931"/>
              <a:gd name="T76" fmla="*/ 1279 w 2091"/>
              <a:gd name="T77" fmla="*/ 818 h 931"/>
              <a:gd name="T78" fmla="*/ 1202 w 2091"/>
              <a:gd name="T79" fmla="*/ 812 h 931"/>
              <a:gd name="T80" fmla="*/ 1144 w 2091"/>
              <a:gd name="T81" fmla="*/ 843 h 931"/>
              <a:gd name="T82" fmla="*/ 1031 w 2091"/>
              <a:gd name="T83" fmla="*/ 837 h 931"/>
              <a:gd name="T84" fmla="*/ 582 w 2091"/>
              <a:gd name="T85" fmla="*/ 901 h 931"/>
              <a:gd name="T86" fmla="*/ 386 w 2091"/>
              <a:gd name="T87" fmla="*/ 931 h 931"/>
              <a:gd name="T88" fmla="*/ 182 w 2091"/>
              <a:gd name="T89" fmla="*/ 927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311450" name="Freeform 154"/>
          <p:cNvSpPr>
            <a:spLocks/>
          </p:cNvSpPr>
          <p:nvPr/>
        </p:nvSpPr>
        <p:spPr bwMode="auto">
          <a:xfrm flipH="1">
            <a:off x="666750" y="3359150"/>
            <a:ext cx="481013" cy="228600"/>
          </a:xfrm>
          <a:custGeom>
            <a:avLst/>
            <a:gdLst>
              <a:gd name="T0" fmla="*/ 1986 w 2049"/>
              <a:gd name="T1" fmla="*/ 90 h 829"/>
              <a:gd name="T2" fmla="*/ 2037 w 2049"/>
              <a:gd name="T3" fmla="*/ 199 h 829"/>
              <a:gd name="T4" fmla="*/ 1995 w 2049"/>
              <a:gd name="T5" fmla="*/ 512 h 829"/>
              <a:gd name="T6" fmla="*/ 1882 w 2049"/>
              <a:gd name="T7" fmla="*/ 512 h 829"/>
              <a:gd name="T8" fmla="*/ 1754 w 2049"/>
              <a:gd name="T9" fmla="*/ 624 h 829"/>
              <a:gd name="T10" fmla="*/ 1460 w 2049"/>
              <a:gd name="T11" fmla="*/ 701 h 829"/>
              <a:gd name="T12" fmla="*/ 1181 w 2049"/>
              <a:gd name="T13" fmla="*/ 701 h 829"/>
              <a:gd name="T14" fmla="*/ 1287 w 2049"/>
              <a:gd name="T15" fmla="*/ 589 h 829"/>
              <a:gd name="T16" fmla="*/ 1155 w 2049"/>
              <a:gd name="T17" fmla="*/ 697 h 829"/>
              <a:gd name="T18" fmla="*/ 1017 w 2049"/>
              <a:gd name="T19" fmla="*/ 724 h 829"/>
              <a:gd name="T20" fmla="*/ 1109 w 2049"/>
              <a:gd name="T21" fmla="*/ 652 h 829"/>
              <a:gd name="T22" fmla="*/ 963 w 2049"/>
              <a:gd name="T23" fmla="*/ 733 h 829"/>
              <a:gd name="T24" fmla="*/ 491 w 2049"/>
              <a:gd name="T25" fmla="*/ 797 h 829"/>
              <a:gd name="T26" fmla="*/ 495 w 2049"/>
              <a:gd name="T27" fmla="*/ 742 h 829"/>
              <a:gd name="T28" fmla="*/ 486 w 2049"/>
              <a:gd name="T29" fmla="*/ 720 h 829"/>
              <a:gd name="T30" fmla="*/ 319 w 2049"/>
              <a:gd name="T31" fmla="*/ 815 h 829"/>
              <a:gd name="T32" fmla="*/ 473 w 2049"/>
              <a:gd name="T33" fmla="*/ 669 h 829"/>
              <a:gd name="T34" fmla="*/ 300 w 2049"/>
              <a:gd name="T35" fmla="*/ 765 h 829"/>
              <a:gd name="T36" fmla="*/ 214 w 2049"/>
              <a:gd name="T37" fmla="*/ 742 h 829"/>
              <a:gd name="T38" fmla="*/ 182 w 2049"/>
              <a:gd name="T39" fmla="*/ 746 h 829"/>
              <a:gd name="T40" fmla="*/ 59 w 2049"/>
              <a:gd name="T41" fmla="*/ 793 h 829"/>
              <a:gd name="T42" fmla="*/ 0 w 2049"/>
              <a:gd name="T43" fmla="*/ 674 h 829"/>
              <a:gd name="T44" fmla="*/ 40 w 2049"/>
              <a:gd name="T45" fmla="*/ 435 h 829"/>
              <a:gd name="T46" fmla="*/ 296 w 2049"/>
              <a:gd name="T47" fmla="*/ 298 h 829"/>
              <a:gd name="T48" fmla="*/ 795 w 2049"/>
              <a:gd name="T49" fmla="*/ 145 h 829"/>
              <a:gd name="T50" fmla="*/ 968 w 2049"/>
              <a:gd name="T51" fmla="*/ 207 h 829"/>
              <a:gd name="T52" fmla="*/ 1040 w 2049"/>
              <a:gd name="T53" fmla="*/ 217 h 829"/>
              <a:gd name="T54" fmla="*/ 953 w 2049"/>
              <a:gd name="T55" fmla="*/ 131 h 829"/>
              <a:gd name="T56" fmla="*/ 1008 w 2049"/>
              <a:gd name="T57" fmla="*/ 108 h 829"/>
              <a:gd name="T58" fmla="*/ 1063 w 2049"/>
              <a:gd name="T59" fmla="*/ 163 h 829"/>
              <a:gd name="T60" fmla="*/ 1068 w 2049"/>
              <a:gd name="T61" fmla="*/ 135 h 829"/>
              <a:gd name="T62" fmla="*/ 1059 w 2049"/>
              <a:gd name="T63" fmla="*/ 67 h 829"/>
              <a:gd name="T64" fmla="*/ 1186 w 2049"/>
              <a:gd name="T65" fmla="*/ 113 h 829"/>
              <a:gd name="T66" fmla="*/ 1173 w 2049"/>
              <a:gd name="T67" fmla="*/ 63 h 829"/>
              <a:gd name="T68" fmla="*/ 1145 w 2049"/>
              <a:gd name="T69" fmla="*/ 0 h 829"/>
              <a:gd name="T70" fmla="*/ 1277 w 2049"/>
              <a:gd name="T71" fmla="*/ 54 h 829"/>
              <a:gd name="T72" fmla="*/ 1514 w 2049"/>
              <a:gd name="T73" fmla="*/ 104 h 829"/>
              <a:gd name="T74" fmla="*/ 1567 w 2049"/>
              <a:gd name="T75" fmla="*/ 35 h 829"/>
              <a:gd name="T76" fmla="*/ 1626 w 2049"/>
              <a:gd name="T77" fmla="*/ 113 h 829"/>
              <a:gd name="T78" fmla="*/ 1745 w 2049"/>
              <a:gd name="T79" fmla="*/ 63 h 829"/>
              <a:gd name="T80" fmla="*/ 1795 w 2049"/>
              <a:gd name="T81" fmla="*/ 131 h 829"/>
              <a:gd name="T82" fmla="*/ 1946 w 2049"/>
              <a:gd name="T83" fmla="*/ 108 h 829"/>
              <a:gd name="T84" fmla="*/ 1982 w 2049"/>
              <a:gd name="T85" fmla="*/ 31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51" name="Freeform 155"/>
          <p:cNvSpPr>
            <a:spLocks/>
          </p:cNvSpPr>
          <p:nvPr/>
        </p:nvSpPr>
        <p:spPr bwMode="auto">
          <a:xfrm flipH="1">
            <a:off x="735013" y="3440113"/>
            <a:ext cx="66675" cy="14287"/>
          </a:xfrm>
          <a:custGeom>
            <a:avLst/>
            <a:gdLst>
              <a:gd name="T0" fmla="*/ 280 w 280"/>
              <a:gd name="T1" fmla="*/ 0 h 48"/>
              <a:gd name="T2" fmla="*/ 149 w 280"/>
              <a:gd name="T3" fmla="*/ 48 h 48"/>
              <a:gd name="T4" fmla="*/ 0 w 280"/>
              <a:gd name="T5" fmla="*/ 35 h 48"/>
              <a:gd name="T6" fmla="*/ 280 w 280"/>
              <a:gd name="T7" fmla="*/ 0 h 48"/>
            </a:gdLst>
            <a:ahLst/>
            <a:cxnLst>
              <a:cxn ang="0">
                <a:pos x="T0" y="T1"/>
              </a:cxn>
              <a:cxn ang="0">
                <a:pos x="T2" y="T3"/>
              </a:cxn>
              <a:cxn ang="0">
                <a:pos x="T4" y="T5"/>
              </a:cxn>
              <a:cxn ang="0">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52" name="Freeform 156"/>
          <p:cNvSpPr>
            <a:spLocks/>
          </p:cNvSpPr>
          <p:nvPr/>
        </p:nvSpPr>
        <p:spPr bwMode="auto">
          <a:xfrm flipH="1">
            <a:off x="669925" y="3419475"/>
            <a:ext cx="39688" cy="15875"/>
          </a:xfrm>
          <a:custGeom>
            <a:avLst/>
            <a:gdLst>
              <a:gd name="T0" fmla="*/ 170 w 170"/>
              <a:gd name="T1" fmla="*/ 0 h 57"/>
              <a:gd name="T2" fmla="*/ 125 w 170"/>
              <a:gd name="T3" fmla="*/ 35 h 57"/>
              <a:gd name="T4" fmla="*/ 0 w 170"/>
              <a:gd name="T5" fmla="*/ 53 h 57"/>
              <a:gd name="T6" fmla="*/ 130 w 170"/>
              <a:gd name="T7" fmla="*/ 57 h 57"/>
              <a:gd name="T8" fmla="*/ 170 w 170"/>
              <a:gd name="T9" fmla="*/ 0 h 57"/>
            </a:gdLst>
            <a:ahLst/>
            <a:cxnLst>
              <a:cxn ang="0">
                <a:pos x="T0" y="T1"/>
              </a:cxn>
              <a:cxn ang="0">
                <a:pos x="T2" y="T3"/>
              </a:cxn>
              <a:cxn ang="0">
                <a:pos x="T4" y="T5"/>
              </a:cxn>
              <a:cxn ang="0">
                <a:pos x="T6" y="T7"/>
              </a:cxn>
              <a:cxn ang="0">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53" name="Freeform 157"/>
          <p:cNvSpPr>
            <a:spLocks/>
          </p:cNvSpPr>
          <p:nvPr/>
        </p:nvSpPr>
        <p:spPr bwMode="auto">
          <a:xfrm flipH="1">
            <a:off x="836613" y="3405188"/>
            <a:ext cx="61912" cy="42862"/>
          </a:xfrm>
          <a:custGeom>
            <a:avLst/>
            <a:gdLst>
              <a:gd name="T0" fmla="*/ 263 w 263"/>
              <a:gd name="T1" fmla="*/ 0 h 143"/>
              <a:gd name="T2" fmla="*/ 145 w 263"/>
              <a:gd name="T3" fmla="*/ 13 h 143"/>
              <a:gd name="T4" fmla="*/ 122 w 263"/>
              <a:gd name="T5" fmla="*/ 31 h 143"/>
              <a:gd name="T6" fmla="*/ 122 w 263"/>
              <a:gd name="T7" fmla="*/ 76 h 143"/>
              <a:gd name="T8" fmla="*/ 113 w 263"/>
              <a:gd name="T9" fmla="*/ 124 h 143"/>
              <a:gd name="T10" fmla="*/ 0 w 263"/>
              <a:gd name="T11" fmla="*/ 143 h 143"/>
              <a:gd name="T12" fmla="*/ 136 w 263"/>
              <a:gd name="T13" fmla="*/ 138 h 143"/>
              <a:gd name="T14" fmla="*/ 159 w 263"/>
              <a:gd name="T15" fmla="*/ 48 h 143"/>
              <a:gd name="T16" fmla="*/ 263 w 263"/>
              <a:gd name="T1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54" name="Freeform 158"/>
          <p:cNvSpPr>
            <a:spLocks/>
          </p:cNvSpPr>
          <p:nvPr/>
        </p:nvSpPr>
        <p:spPr bwMode="auto">
          <a:xfrm flipH="1">
            <a:off x="898525" y="3497263"/>
            <a:ext cx="201613" cy="58737"/>
          </a:xfrm>
          <a:custGeom>
            <a:avLst/>
            <a:gdLst>
              <a:gd name="T0" fmla="*/ 853 w 853"/>
              <a:gd name="T1" fmla="*/ 0 h 212"/>
              <a:gd name="T2" fmla="*/ 636 w 853"/>
              <a:gd name="T3" fmla="*/ 10 h 212"/>
              <a:gd name="T4" fmla="*/ 413 w 853"/>
              <a:gd name="T5" fmla="*/ 63 h 212"/>
              <a:gd name="T6" fmla="*/ 249 w 853"/>
              <a:gd name="T7" fmla="*/ 71 h 212"/>
              <a:gd name="T8" fmla="*/ 114 w 853"/>
              <a:gd name="T9" fmla="*/ 99 h 212"/>
              <a:gd name="T10" fmla="*/ 64 w 853"/>
              <a:gd name="T11" fmla="*/ 170 h 212"/>
              <a:gd name="T12" fmla="*/ 0 w 853"/>
              <a:gd name="T13" fmla="*/ 212 h 212"/>
              <a:gd name="T14" fmla="*/ 64 w 853"/>
              <a:gd name="T15" fmla="*/ 198 h 212"/>
              <a:gd name="T16" fmla="*/ 123 w 853"/>
              <a:gd name="T17" fmla="*/ 117 h 212"/>
              <a:gd name="T18" fmla="*/ 304 w 853"/>
              <a:gd name="T19" fmla="*/ 81 h 212"/>
              <a:gd name="T20" fmla="*/ 413 w 853"/>
              <a:gd name="T21" fmla="*/ 81 h 212"/>
              <a:gd name="T22" fmla="*/ 500 w 853"/>
              <a:gd name="T23" fmla="*/ 63 h 212"/>
              <a:gd name="T24" fmla="*/ 649 w 853"/>
              <a:gd name="T25" fmla="*/ 23 h 212"/>
              <a:gd name="T26" fmla="*/ 853 w 853"/>
              <a:gd name="T2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55" name="Freeform 159"/>
          <p:cNvSpPr>
            <a:spLocks/>
          </p:cNvSpPr>
          <p:nvPr/>
        </p:nvSpPr>
        <p:spPr bwMode="auto">
          <a:xfrm flipH="1">
            <a:off x="892175" y="3051175"/>
            <a:ext cx="174625" cy="106363"/>
          </a:xfrm>
          <a:custGeom>
            <a:avLst/>
            <a:gdLst>
              <a:gd name="T0" fmla="*/ 679 w 751"/>
              <a:gd name="T1" fmla="*/ 379 h 379"/>
              <a:gd name="T2" fmla="*/ 639 w 751"/>
              <a:gd name="T3" fmla="*/ 370 h 379"/>
              <a:gd name="T4" fmla="*/ 600 w 751"/>
              <a:gd name="T5" fmla="*/ 352 h 379"/>
              <a:gd name="T6" fmla="*/ 564 w 751"/>
              <a:gd name="T7" fmla="*/ 344 h 379"/>
              <a:gd name="T8" fmla="*/ 502 w 751"/>
              <a:gd name="T9" fmla="*/ 353 h 379"/>
              <a:gd name="T10" fmla="*/ 457 w 751"/>
              <a:gd name="T11" fmla="*/ 352 h 379"/>
              <a:gd name="T12" fmla="*/ 425 w 751"/>
              <a:gd name="T13" fmla="*/ 341 h 379"/>
              <a:gd name="T14" fmla="*/ 399 w 751"/>
              <a:gd name="T15" fmla="*/ 332 h 379"/>
              <a:gd name="T16" fmla="*/ 373 w 751"/>
              <a:gd name="T17" fmla="*/ 320 h 379"/>
              <a:gd name="T18" fmla="*/ 346 w 751"/>
              <a:gd name="T19" fmla="*/ 295 h 379"/>
              <a:gd name="T20" fmla="*/ 324 w 751"/>
              <a:gd name="T21" fmla="*/ 273 h 379"/>
              <a:gd name="T22" fmla="*/ 288 w 751"/>
              <a:gd name="T23" fmla="*/ 246 h 379"/>
              <a:gd name="T24" fmla="*/ 238 w 751"/>
              <a:gd name="T25" fmla="*/ 254 h 379"/>
              <a:gd name="T26" fmla="*/ 208 w 751"/>
              <a:gd name="T27" fmla="*/ 256 h 379"/>
              <a:gd name="T28" fmla="*/ 190 w 751"/>
              <a:gd name="T29" fmla="*/ 251 h 379"/>
              <a:gd name="T30" fmla="*/ 182 w 751"/>
              <a:gd name="T31" fmla="*/ 243 h 379"/>
              <a:gd name="T32" fmla="*/ 176 w 751"/>
              <a:gd name="T33" fmla="*/ 228 h 379"/>
              <a:gd name="T34" fmla="*/ 180 w 751"/>
              <a:gd name="T35" fmla="*/ 215 h 379"/>
              <a:gd name="T36" fmla="*/ 190 w 751"/>
              <a:gd name="T37" fmla="*/ 200 h 379"/>
              <a:gd name="T38" fmla="*/ 208 w 751"/>
              <a:gd name="T39" fmla="*/ 193 h 379"/>
              <a:gd name="T40" fmla="*/ 248 w 751"/>
              <a:gd name="T41" fmla="*/ 188 h 379"/>
              <a:gd name="T42" fmla="*/ 296 w 751"/>
              <a:gd name="T43" fmla="*/ 171 h 379"/>
              <a:gd name="T44" fmla="*/ 256 w 751"/>
              <a:gd name="T45" fmla="*/ 140 h 379"/>
              <a:gd name="T46" fmla="*/ 209 w 751"/>
              <a:gd name="T47" fmla="*/ 121 h 379"/>
              <a:gd name="T48" fmla="*/ 168 w 751"/>
              <a:gd name="T49" fmla="*/ 124 h 379"/>
              <a:gd name="T50" fmla="*/ 121 w 751"/>
              <a:gd name="T51" fmla="*/ 121 h 379"/>
              <a:gd name="T52" fmla="*/ 93 w 751"/>
              <a:gd name="T53" fmla="*/ 131 h 379"/>
              <a:gd name="T54" fmla="*/ 54 w 751"/>
              <a:gd name="T55" fmla="*/ 132 h 379"/>
              <a:gd name="T56" fmla="*/ 42 w 751"/>
              <a:gd name="T57" fmla="*/ 121 h 379"/>
              <a:gd name="T58" fmla="*/ 39 w 751"/>
              <a:gd name="T59" fmla="*/ 105 h 379"/>
              <a:gd name="T60" fmla="*/ 18 w 751"/>
              <a:gd name="T61" fmla="*/ 106 h 379"/>
              <a:gd name="T62" fmla="*/ 6 w 751"/>
              <a:gd name="T63" fmla="*/ 103 h 379"/>
              <a:gd name="T64" fmla="*/ 0 w 751"/>
              <a:gd name="T65" fmla="*/ 87 h 379"/>
              <a:gd name="T66" fmla="*/ 4 w 751"/>
              <a:gd name="T67" fmla="*/ 74 h 379"/>
              <a:gd name="T68" fmla="*/ 15 w 751"/>
              <a:gd name="T69" fmla="*/ 68 h 379"/>
              <a:gd name="T70" fmla="*/ 36 w 751"/>
              <a:gd name="T71" fmla="*/ 56 h 379"/>
              <a:gd name="T72" fmla="*/ 52 w 751"/>
              <a:gd name="T73" fmla="*/ 44 h 379"/>
              <a:gd name="T74" fmla="*/ 71 w 751"/>
              <a:gd name="T75" fmla="*/ 34 h 379"/>
              <a:gd name="T76" fmla="*/ 93 w 751"/>
              <a:gd name="T77" fmla="*/ 27 h 379"/>
              <a:gd name="T78" fmla="*/ 112 w 751"/>
              <a:gd name="T79" fmla="*/ 27 h 379"/>
              <a:gd name="T80" fmla="*/ 203 w 751"/>
              <a:gd name="T81" fmla="*/ 9 h 379"/>
              <a:gd name="T82" fmla="*/ 222 w 751"/>
              <a:gd name="T83" fmla="*/ 4 h 379"/>
              <a:gd name="T84" fmla="*/ 244 w 751"/>
              <a:gd name="T85" fmla="*/ 0 h 379"/>
              <a:gd name="T86" fmla="*/ 267 w 751"/>
              <a:gd name="T87" fmla="*/ 4 h 379"/>
              <a:gd name="T88" fmla="*/ 295 w 751"/>
              <a:gd name="T89" fmla="*/ 13 h 379"/>
              <a:gd name="T90" fmla="*/ 373 w 751"/>
              <a:gd name="T91" fmla="*/ 56 h 379"/>
              <a:gd name="T92" fmla="*/ 410 w 751"/>
              <a:gd name="T93" fmla="*/ 64 h 379"/>
              <a:gd name="T94" fmla="*/ 443 w 751"/>
              <a:gd name="T95" fmla="*/ 71 h 379"/>
              <a:gd name="T96" fmla="*/ 469 w 751"/>
              <a:gd name="T97" fmla="*/ 87 h 379"/>
              <a:gd name="T98" fmla="*/ 484 w 751"/>
              <a:gd name="T99" fmla="*/ 108 h 379"/>
              <a:gd name="T100" fmla="*/ 549 w 751"/>
              <a:gd name="T101" fmla="*/ 153 h 379"/>
              <a:gd name="T102" fmla="*/ 578 w 751"/>
              <a:gd name="T103" fmla="*/ 174 h 379"/>
              <a:gd name="T104" fmla="*/ 617 w 751"/>
              <a:gd name="T105" fmla="*/ 215 h 379"/>
              <a:gd name="T106" fmla="*/ 641 w 751"/>
              <a:gd name="T107" fmla="*/ 227 h 379"/>
              <a:gd name="T108" fmla="*/ 751 w 751"/>
              <a:gd name="T109" fmla="*/ 232 h 379"/>
              <a:gd name="T110" fmla="*/ 679 w 751"/>
              <a:gd name="T111" fmla="*/ 37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endParaRPr lang="zh-CN" altLang="en-US"/>
          </a:p>
        </p:txBody>
      </p:sp>
      <p:sp>
        <p:nvSpPr>
          <p:cNvPr id="311456" name="Freeform 160"/>
          <p:cNvSpPr>
            <a:spLocks/>
          </p:cNvSpPr>
          <p:nvPr/>
        </p:nvSpPr>
        <p:spPr bwMode="auto">
          <a:xfrm flipH="1">
            <a:off x="957263" y="3100388"/>
            <a:ext cx="42862" cy="11112"/>
          </a:xfrm>
          <a:custGeom>
            <a:avLst/>
            <a:gdLst>
              <a:gd name="T0" fmla="*/ 0 w 179"/>
              <a:gd name="T1" fmla="*/ 0 h 43"/>
              <a:gd name="T2" fmla="*/ 6 w 179"/>
              <a:gd name="T3" fmla="*/ 11 h 43"/>
              <a:gd name="T4" fmla="*/ 38 w 179"/>
              <a:gd name="T5" fmla="*/ 10 h 43"/>
              <a:gd name="T6" fmla="*/ 50 w 179"/>
              <a:gd name="T7" fmla="*/ 16 h 43"/>
              <a:gd name="T8" fmla="*/ 76 w 179"/>
              <a:gd name="T9" fmla="*/ 29 h 43"/>
              <a:gd name="T10" fmla="*/ 112 w 179"/>
              <a:gd name="T11" fmla="*/ 37 h 43"/>
              <a:gd name="T12" fmla="*/ 150 w 179"/>
              <a:gd name="T13" fmla="*/ 38 h 43"/>
              <a:gd name="T14" fmla="*/ 179 w 179"/>
              <a:gd name="T15" fmla="*/ 43 h 43"/>
              <a:gd name="T16" fmla="*/ 155 w 179"/>
              <a:gd name="T17" fmla="*/ 34 h 43"/>
              <a:gd name="T18" fmla="*/ 125 w 179"/>
              <a:gd name="T19" fmla="*/ 29 h 43"/>
              <a:gd name="T20" fmla="*/ 105 w 179"/>
              <a:gd name="T21" fmla="*/ 29 h 43"/>
              <a:gd name="T22" fmla="*/ 76 w 179"/>
              <a:gd name="T23" fmla="*/ 21 h 43"/>
              <a:gd name="T24" fmla="*/ 53 w 179"/>
              <a:gd name="T25" fmla="*/ 8 h 43"/>
              <a:gd name="T26" fmla="*/ 43 w 179"/>
              <a:gd name="T27" fmla="*/ 2 h 43"/>
              <a:gd name="T28" fmla="*/ 0 w 179"/>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57" name="Freeform 161"/>
          <p:cNvSpPr>
            <a:spLocks/>
          </p:cNvSpPr>
          <p:nvPr/>
        </p:nvSpPr>
        <p:spPr bwMode="auto">
          <a:xfrm flipH="1">
            <a:off x="1009650" y="3109913"/>
            <a:ext cx="6350" cy="7937"/>
          </a:xfrm>
          <a:custGeom>
            <a:avLst/>
            <a:gdLst>
              <a:gd name="T0" fmla="*/ 4 w 20"/>
              <a:gd name="T1" fmla="*/ 0 h 24"/>
              <a:gd name="T2" fmla="*/ 12 w 20"/>
              <a:gd name="T3" fmla="*/ 6 h 24"/>
              <a:gd name="T4" fmla="*/ 9 w 20"/>
              <a:gd name="T5" fmla="*/ 15 h 24"/>
              <a:gd name="T6" fmla="*/ 0 w 20"/>
              <a:gd name="T7" fmla="*/ 24 h 24"/>
              <a:gd name="T8" fmla="*/ 17 w 20"/>
              <a:gd name="T9" fmla="*/ 18 h 24"/>
              <a:gd name="T10" fmla="*/ 20 w 20"/>
              <a:gd name="T11" fmla="*/ 8 h 24"/>
              <a:gd name="T12" fmla="*/ 4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58" name="Freeform 162"/>
          <p:cNvSpPr>
            <a:spLocks/>
          </p:cNvSpPr>
          <p:nvPr/>
        </p:nvSpPr>
        <p:spPr bwMode="auto">
          <a:xfrm flipH="1">
            <a:off x="1035050" y="3068638"/>
            <a:ext cx="25400" cy="11112"/>
          </a:xfrm>
          <a:custGeom>
            <a:avLst/>
            <a:gdLst>
              <a:gd name="T0" fmla="*/ 0 w 104"/>
              <a:gd name="T1" fmla="*/ 45 h 48"/>
              <a:gd name="T2" fmla="*/ 11 w 104"/>
              <a:gd name="T3" fmla="*/ 48 h 48"/>
              <a:gd name="T4" fmla="*/ 25 w 104"/>
              <a:gd name="T5" fmla="*/ 33 h 48"/>
              <a:gd name="T6" fmla="*/ 46 w 104"/>
              <a:gd name="T7" fmla="*/ 25 h 48"/>
              <a:gd name="T8" fmla="*/ 56 w 104"/>
              <a:gd name="T9" fmla="*/ 14 h 48"/>
              <a:gd name="T10" fmla="*/ 66 w 104"/>
              <a:gd name="T11" fmla="*/ 9 h 48"/>
              <a:gd name="T12" fmla="*/ 89 w 104"/>
              <a:gd name="T13" fmla="*/ 4 h 48"/>
              <a:gd name="T14" fmla="*/ 104 w 104"/>
              <a:gd name="T15" fmla="*/ 1 h 48"/>
              <a:gd name="T16" fmla="*/ 84 w 104"/>
              <a:gd name="T17" fmla="*/ 0 h 48"/>
              <a:gd name="T18" fmla="*/ 58 w 104"/>
              <a:gd name="T19" fmla="*/ 4 h 48"/>
              <a:gd name="T20" fmla="*/ 49 w 104"/>
              <a:gd name="T21" fmla="*/ 12 h 48"/>
              <a:gd name="T22" fmla="*/ 37 w 104"/>
              <a:gd name="T23" fmla="*/ 20 h 48"/>
              <a:gd name="T24" fmla="*/ 0 w 104"/>
              <a:gd name="T25"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59" name="Freeform 163"/>
          <p:cNvSpPr>
            <a:spLocks/>
          </p:cNvSpPr>
          <p:nvPr/>
        </p:nvSpPr>
        <p:spPr bwMode="auto">
          <a:xfrm flipH="1">
            <a:off x="984250" y="3063875"/>
            <a:ext cx="38100" cy="9525"/>
          </a:xfrm>
          <a:custGeom>
            <a:avLst/>
            <a:gdLst>
              <a:gd name="T0" fmla="*/ 0 w 166"/>
              <a:gd name="T1" fmla="*/ 10 h 42"/>
              <a:gd name="T2" fmla="*/ 35 w 166"/>
              <a:gd name="T3" fmla="*/ 6 h 42"/>
              <a:gd name="T4" fmla="*/ 55 w 166"/>
              <a:gd name="T5" fmla="*/ 0 h 42"/>
              <a:gd name="T6" fmla="*/ 63 w 166"/>
              <a:gd name="T7" fmla="*/ 0 h 42"/>
              <a:gd name="T8" fmla="*/ 85 w 166"/>
              <a:gd name="T9" fmla="*/ 5 h 42"/>
              <a:gd name="T10" fmla="*/ 94 w 166"/>
              <a:gd name="T11" fmla="*/ 14 h 42"/>
              <a:gd name="T12" fmla="*/ 111 w 166"/>
              <a:gd name="T13" fmla="*/ 23 h 42"/>
              <a:gd name="T14" fmla="*/ 143 w 166"/>
              <a:gd name="T15" fmla="*/ 36 h 42"/>
              <a:gd name="T16" fmla="*/ 166 w 166"/>
              <a:gd name="T17" fmla="*/ 36 h 42"/>
              <a:gd name="T18" fmla="*/ 142 w 166"/>
              <a:gd name="T19" fmla="*/ 42 h 42"/>
              <a:gd name="T20" fmla="*/ 126 w 166"/>
              <a:gd name="T21" fmla="*/ 39 h 42"/>
              <a:gd name="T22" fmla="*/ 91 w 166"/>
              <a:gd name="T23" fmla="*/ 22 h 42"/>
              <a:gd name="T24" fmla="*/ 79 w 166"/>
              <a:gd name="T25" fmla="*/ 10 h 42"/>
              <a:gd name="T26" fmla="*/ 55 w 166"/>
              <a:gd name="T27" fmla="*/ 8 h 42"/>
              <a:gd name="T28" fmla="*/ 35 w 166"/>
              <a:gd name="T29" fmla="*/ 10 h 42"/>
              <a:gd name="T30" fmla="*/ 0 w 166"/>
              <a:gd name="T31" fmla="*/ 1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60" name="Freeform 164"/>
          <p:cNvSpPr>
            <a:spLocks/>
          </p:cNvSpPr>
          <p:nvPr/>
        </p:nvSpPr>
        <p:spPr bwMode="auto">
          <a:xfrm flipH="1">
            <a:off x="1046163" y="3076575"/>
            <a:ext cx="6350" cy="6350"/>
          </a:xfrm>
          <a:custGeom>
            <a:avLst/>
            <a:gdLst>
              <a:gd name="T0" fmla="*/ 25 w 33"/>
              <a:gd name="T1" fmla="*/ 0 h 30"/>
              <a:gd name="T2" fmla="*/ 33 w 33"/>
              <a:gd name="T3" fmla="*/ 11 h 30"/>
              <a:gd name="T4" fmla="*/ 23 w 33"/>
              <a:gd name="T5" fmla="*/ 24 h 30"/>
              <a:gd name="T6" fmla="*/ 0 w 33"/>
              <a:gd name="T7" fmla="*/ 30 h 30"/>
              <a:gd name="T8" fmla="*/ 25 w 33"/>
              <a:gd name="T9" fmla="*/ 15 h 30"/>
              <a:gd name="T10" fmla="*/ 25 w 33"/>
              <a:gd name="T11" fmla="*/ 0 h 30"/>
            </a:gdLst>
            <a:ahLst/>
            <a:cxnLst>
              <a:cxn ang="0">
                <a:pos x="T0" y="T1"/>
              </a:cxn>
              <a:cxn ang="0">
                <a:pos x="T2" y="T3"/>
              </a:cxn>
              <a:cxn ang="0">
                <a:pos x="T4" y="T5"/>
              </a:cxn>
              <a:cxn ang="0">
                <a:pos x="T6" y="T7"/>
              </a:cxn>
              <a:cxn ang="0">
                <a:pos x="T8" y="T9"/>
              </a:cxn>
              <a:cxn ang="0">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61" name="Freeform 165"/>
          <p:cNvSpPr>
            <a:spLocks/>
          </p:cNvSpPr>
          <p:nvPr/>
        </p:nvSpPr>
        <p:spPr bwMode="auto">
          <a:xfrm flipH="1">
            <a:off x="1052513" y="3068638"/>
            <a:ext cx="9525" cy="7937"/>
          </a:xfrm>
          <a:custGeom>
            <a:avLst/>
            <a:gdLst>
              <a:gd name="T0" fmla="*/ 33 w 33"/>
              <a:gd name="T1" fmla="*/ 16 h 28"/>
              <a:gd name="T2" fmla="*/ 25 w 33"/>
              <a:gd name="T3" fmla="*/ 0 h 28"/>
              <a:gd name="T4" fmla="*/ 24 w 33"/>
              <a:gd name="T5" fmla="*/ 13 h 28"/>
              <a:gd name="T6" fmla="*/ 0 w 33"/>
              <a:gd name="T7" fmla="*/ 26 h 28"/>
              <a:gd name="T8" fmla="*/ 3 w 33"/>
              <a:gd name="T9" fmla="*/ 28 h 28"/>
              <a:gd name="T10" fmla="*/ 33 w 33"/>
              <a:gd name="T11" fmla="*/ 16 h 28"/>
            </a:gdLst>
            <a:ahLst/>
            <a:cxnLst>
              <a:cxn ang="0">
                <a:pos x="T0" y="T1"/>
              </a:cxn>
              <a:cxn ang="0">
                <a:pos x="T2" y="T3"/>
              </a:cxn>
              <a:cxn ang="0">
                <a:pos x="T4" y="T5"/>
              </a:cxn>
              <a:cxn ang="0">
                <a:pos x="T6" y="T7"/>
              </a:cxn>
              <a:cxn ang="0">
                <a:pos x="T8" y="T9"/>
              </a:cxn>
              <a:cxn ang="0">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62" name="Freeform 166"/>
          <p:cNvSpPr>
            <a:spLocks/>
          </p:cNvSpPr>
          <p:nvPr/>
        </p:nvSpPr>
        <p:spPr bwMode="auto">
          <a:xfrm flipH="1">
            <a:off x="955675" y="3078163"/>
            <a:ext cx="7938" cy="12700"/>
          </a:xfrm>
          <a:custGeom>
            <a:avLst/>
            <a:gdLst>
              <a:gd name="T0" fmla="*/ 0 w 37"/>
              <a:gd name="T1" fmla="*/ 0 h 42"/>
              <a:gd name="T2" fmla="*/ 8 w 37"/>
              <a:gd name="T3" fmla="*/ 21 h 42"/>
              <a:gd name="T4" fmla="*/ 23 w 37"/>
              <a:gd name="T5" fmla="*/ 39 h 42"/>
              <a:gd name="T6" fmla="*/ 37 w 37"/>
              <a:gd name="T7" fmla="*/ 42 h 42"/>
              <a:gd name="T8" fmla="*/ 0 w 37"/>
              <a:gd name="T9" fmla="*/ 0 h 42"/>
            </a:gdLst>
            <a:ahLst/>
            <a:cxnLst>
              <a:cxn ang="0">
                <a:pos x="T0" y="T1"/>
              </a:cxn>
              <a:cxn ang="0">
                <a:pos x="T2" y="T3"/>
              </a:cxn>
              <a:cxn ang="0">
                <a:pos x="T4" y="T5"/>
              </a:cxn>
              <a:cxn ang="0">
                <a:pos x="T6" y="T7"/>
              </a:cxn>
              <a:cxn ang="0">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63" name="Freeform 167"/>
          <p:cNvSpPr>
            <a:spLocks/>
          </p:cNvSpPr>
          <p:nvPr/>
        </p:nvSpPr>
        <p:spPr bwMode="auto">
          <a:xfrm flipH="1">
            <a:off x="922338" y="3132138"/>
            <a:ext cx="12700" cy="7937"/>
          </a:xfrm>
          <a:custGeom>
            <a:avLst/>
            <a:gdLst>
              <a:gd name="T0" fmla="*/ 50 w 50"/>
              <a:gd name="T1" fmla="*/ 0 h 39"/>
              <a:gd name="T2" fmla="*/ 17 w 50"/>
              <a:gd name="T3" fmla="*/ 14 h 39"/>
              <a:gd name="T4" fmla="*/ 0 w 50"/>
              <a:gd name="T5" fmla="*/ 39 h 39"/>
              <a:gd name="T6" fmla="*/ 50 w 50"/>
              <a:gd name="T7" fmla="*/ 0 h 39"/>
            </a:gdLst>
            <a:ahLst/>
            <a:cxnLst>
              <a:cxn ang="0">
                <a:pos x="T0" y="T1"/>
              </a:cxn>
              <a:cxn ang="0">
                <a:pos x="T2" y="T3"/>
              </a:cxn>
              <a:cxn ang="0">
                <a:pos x="T4" y="T5"/>
              </a:cxn>
              <a:cxn ang="0">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64" name="Freeform 168"/>
          <p:cNvSpPr>
            <a:spLocks/>
          </p:cNvSpPr>
          <p:nvPr/>
        </p:nvSpPr>
        <p:spPr bwMode="auto">
          <a:xfrm flipH="1">
            <a:off x="863600" y="3109913"/>
            <a:ext cx="53975" cy="74612"/>
          </a:xfrm>
          <a:custGeom>
            <a:avLst/>
            <a:gdLst>
              <a:gd name="T0" fmla="*/ 77 w 219"/>
              <a:gd name="T1" fmla="*/ 17 h 267"/>
              <a:gd name="T2" fmla="*/ 42 w 219"/>
              <a:gd name="T3" fmla="*/ 55 h 267"/>
              <a:gd name="T4" fmla="*/ 26 w 219"/>
              <a:gd name="T5" fmla="*/ 87 h 267"/>
              <a:gd name="T6" fmla="*/ 11 w 219"/>
              <a:gd name="T7" fmla="*/ 138 h 267"/>
              <a:gd name="T8" fmla="*/ 11 w 219"/>
              <a:gd name="T9" fmla="*/ 167 h 267"/>
              <a:gd name="T10" fmla="*/ 0 w 219"/>
              <a:gd name="T11" fmla="*/ 210 h 267"/>
              <a:gd name="T12" fmla="*/ 178 w 219"/>
              <a:gd name="T13" fmla="*/ 267 h 267"/>
              <a:gd name="T14" fmla="*/ 219 w 219"/>
              <a:gd name="T15" fmla="*/ 0 h 267"/>
              <a:gd name="T16" fmla="*/ 146 w 219"/>
              <a:gd name="T17" fmla="*/ 17 h 267"/>
              <a:gd name="T18" fmla="*/ 77 w 219"/>
              <a:gd name="T19" fmla="*/ 1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311465" name="Freeform 169"/>
          <p:cNvSpPr>
            <a:spLocks/>
          </p:cNvSpPr>
          <p:nvPr/>
        </p:nvSpPr>
        <p:spPr bwMode="auto">
          <a:xfrm flipH="1">
            <a:off x="871538" y="3117850"/>
            <a:ext cx="39687" cy="60325"/>
          </a:xfrm>
          <a:custGeom>
            <a:avLst/>
            <a:gdLst>
              <a:gd name="T0" fmla="*/ 69 w 175"/>
              <a:gd name="T1" fmla="*/ 7 h 220"/>
              <a:gd name="T2" fmla="*/ 38 w 175"/>
              <a:gd name="T3" fmla="*/ 42 h 220"/>
              <a:gd name="T4" fmla="*/ 12 w 175"/>
              <a:gd name="T5" fmla="*/ 92 h 220"/>
              <a:gd name="T6" fmla="*/ 6 w 175"/>
              <a:gd name="T7" fmla="*/ 128 h 220"/>
              <a:gd name="T8" fmla="*/ 0 w 175"/>
              <a:gd name="T9" fmla="*/ 171 h 220"/>
              <a:gd name="T10" fmla="*/ 140 w 175"/>
              <a:gd name="T11" fmla="*/ 220 h 220"/>
              <a:gd name="T12" fmla="*/ 175 w 175"/>
              <a:gd name="T13" fmla="*/ 0 h 220"/>
              <a:gd name="T14" fmla="*/ 122 w 175"/>
              <a:gd name="T15" fmla="*/ 10 h 220"/>
              <a:gd name="T16" fmla="*/ 69 w 175"/>
              <a:gd name="T17" fmla="*/ 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66" name="Freeform 170"/>
          <p:cNvSpPr>
            <a:spLocks/>
          </p:cNvSpPr>
          <p:nvPr/>
        </p:nvSpPr>
        <p:spPr bwMode="auto">
          <a:xfrm flipH="1">
            <a:off x="696913" y="2703513"/>
            <a:ext cx="174625" cy="225425"/>
          </a:xfrm>
          <a:custGeom>
            <a:avLst/>
            <a:gdLst>
              <a:gd name="T0" fmla="*/ 243 w 741"/>
              <a:gd name="T1" fmla="*/ 26 h 807"/>
              <a:gd name="T2" fmla="*/ 179 w 741"/>
              <a:gd name="T3" fmla="*/ 74 h 807"/>
              <a:gd name="T4" fmla="*/ 144 w 741"/>
              <a:gd name="T5" fmla="*/ 131 h 807"/>
              <a:gd name="T6" fmla="*/ 112 w 741"/>
              <a:gd name="T7" fmla="*/ 192 h 807"/>
              <a:gd name="T8" fmla="*/ 92 w 741"/>
              <a:gd name="T9" fmla="*/ 224 h 807"/>
              <a:gd name="T10" fmla="*/ 92 w 741"/>
              <a:gd name="T11" fmla="*/ 259 h 807"/>
              <a:gd name="T12" fmla="*/ 109 w 741"/>
              <a:gd name="T13" fmla="*/ 300 h 807"/>
              <a:gd name="T14" fmla="*/ 77 w 741"/>
              <a:gd name="T15" fmla="*/ 332 h 807"/>
              <a:gd name="T16" fmla="*/ 26 w 741"/>
              <a:gd name="T17" fmla="*/ 420 h 807"/>
              <a:gd name="T18" fmla="*/ 0 w 741"/>
              <a:gd name="T19" fmla="*/ 467 h 807"/>
              <a:gd name="T20" fmla="*/ 0 w 741"/>
              <a:gd name="T21" fmla="*/ 482 h 807"/>
              <a:gd name="T22" fmla="*/ 6 w 741"/>
              <a:gd name="T23" fmla="*/ 498 h 807"/>
              <a:gd name="T24" fmla="*/ 28 w 741"/>
              <a:gd name="T25" fmla="*/ 503 h 807"/>
              <a:gd name="T26" fmla="*/ 60 w 741"/>
              <a:gd name="T27" fmla="*/ 504 h 807"/>
              <a:gd name="T28" fmla="*/ 79 w 741"/>
              <a:gd name="T29" fmla="*/ 511 h 807"/>
              <a:gd name="T30" fmla="*/ 77 w 741"/>
              <a:gd name="T31" fmla="*/ 546 h 807"/>
              <a:gd name="T32" fmla="*/ 67 w 741"/>
              <a:gd name="T33" fmla="*/ 587 h 807"/>
              <a:gd name="T34" fmla="*/ 86 w 741"/>
              <a:gd name="T35" fmla="*/ 609 h 807"/>
              <a:gd name="T36" fmla="*/ 80 w 741"/>
              <a:gd name="T37" fmla="*/ 639 h 807"/>
              <a:gd name="T38" fmla="*/ 95 w 741"/>
              <a:gd name="T39" fmla="*/ 659 h 807"/>
              <a:gd name="T40" fmla="*/ 110 w 741"/>
              <a:gd name="T41" fmla="*/ 713 h 807"/>
              <a:gd name="T42" fmla="*/ 133 w 741"/>
              <a:gd name="T43" fmla="*/ 728 h 807"/>
              <a:gd name="T44" fmla="*/ 167 w 741"/>
              <a:gd name="T45" fmla="*/ 728 h 807"/>
              <a:gd name="T46" fmla="*/ 217 w 741"/>
              <a:gd name="T47" fmla="*/ 721 h 807"/>
              <a:gd name="T48" fmla="*/ 269 w 741"/>
              <a:gd name="T49" fmla="*/ 713 h 807"/>
              <a:gd name="T50" fmla="*/ 263 w 741"/>
              <a:gd name="T51" fmla="*/ 807 h 807"/>
              <a:gd name="T52" fmla="*/ 658 w 741"/>
              <a:gd name="T53" fmla="*/ 681 h 807"/>
              <a:gd name="T54" fmla="*/ 626 w 741"/>
              <a:gd name="T55" fmla="*/ 606 h 807"/>
              <a:gd name="T56" fmla="*/ 634 w 741"/>
              <a:gd name="T57" fmla="*/ 549 h 807"/>
              <a:gd name="T58" fmla="*/ 741 w 741"/>
              <a:gd name="T59" fmla="*/ 441 h 807"/>
              <a:gd name="T60" fmla="*/ 741 w 741"/>
              <a:gd name="T61" fmla="*/ 155 h 807"/>
              <a:gd name="T62" fmla="*/ 668 w 741"/>
              <a:gd name="T63" fmla="*/ 77 h 807"/>
              <a:gd name="T64" fmla="*/ 577 w 741"/>
              <a:gd name="T65" fmla="*/ 35 h 807"/>
              <a:gd name="T66" fmla="*/ 481 w 741"/>
              <a:gd name="T67" fmla="*/ 0 h 807"/>
              <a:gd name="T68" fmla="*/ 355 w 741"/>
              <a:gd name="T69" fmla="*/ 18 h 807"/>
              <a:gd name="T70" fmla="*/ 243 w 741"/>
              <a:gd name="T71" fmla="*/ 2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endParaRPr lang="zh-CN" altLang="en-US"/>
          </a:p>
        </p:txBody>
      </p:sp>
      <p:sp>
        <p:nvSpPr>
          <p:cNvPr id="311467" name="Freeform 171"/>
          <p:cNvSpPr>
            <a:spLocks/>
          </p:cNvSpPr>
          <p:nvPr/>
        </p:nvSpPr>
        <p:spPr bwMode="auto">
          <a:xfrm flipH="1">
            <a:off x="852488" y="2840038"/>
            <a:ext cx="9525" cy="3175"/>
          </a:xfrm>
          <a:custGeom>
            <a:avLst/>
            <a:gdLst>
              <a:gd name="T0" fmla="*/ 0 w 42"/>
              <a:gd name="T1" fmla="*/ 3 h 9"/>
              <a:gd name="T2" fmla="*/ 9 w 42"/>
              <a:gd name="T3" fmla="*/ 8 h 9"/>
              <a:gd name="T4" fmla="*/ 30 w 42"/>
              <a:gd name="T5" fmla="*/ 6 h 9"/>
              <a:gd name="T6" fmla="*/ 39 w 42"/>
              <a:gd name="T7" fmla="*/ 9 h 9"/>
              <a:gd name="T8" fmla="*/ 42 w 42"/>
              <a:gd name="T9" fmla="*/ 2 h 9"/>
              <a:gd name="T10" fmla="*/ 29 w 42"/>
              <a:gd name="T11" fmla="*/ 0 h 9"/>
              <a:gd name="T12" fmla="*/ 0 w 42"/>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68" name="Freeform 172"/>
          <p:cNvSpPr>
            <a:spLocks/>
          </p:cNvSpPr>
          <p:nvPr/>
        </p:nvSpPr>
        <p:spPr bwMode="auto">
          <a:xfrm flipH="1">
            <a:off x="849313" y="2832100"/>
            <a:ext cx="3175" cy="7938"/>
          </a:xfrm>
          <a:custGeom>
            <a:avLst/>
            <a:gdLst>
              <a:gd name="T0" fmla="*/ 0 w 17"/>
              <a:gd name="T1" fmla="*/ 0 h 31"/>
              <a:gd name="T2" fmla="*/ 11 w 17"/>
              <a:gd name="T3" fmla="*/ 7 h 31"/>
              <a:gd name="T4" fmla="*/ 11 w 17"/>
              <a:gd name="T5" fmla="*/ 16 h 31"/>
              <a:gd name="T6" fmla="*/ 13 w 17"/>
              <a:gd name="T7" fmla="*/ 31 h 31"/>
              <a:gd name="T8" fmla="*/ 17 w 17"/>
              <a:gd name="T9" fmla="*/ 12 h 31"/>
              <a:gd name="T10" fmla="*/ 17 w 17"/>
              <a:gd name="T11" fmla="*/ 1 h 31"/>
              <a:gd name="T12" fmla="*/ 0 w 17"/>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69" name="Freeform 173"/>
          <p:cNvSpPr>
            <a:spLocks/>
          </p:cNvSpPr>
          <p:nvPr/>
        </p:nvSpPr>
        <p:spPr bwMode="auto">
          <a:xfrm flipH="1">
            <a:off x="841375" y="2803525"/>
            <a:ext cx="4763" cy="15875"/>
          </a:xfrm>
          <a:custGeom>
            <a:avLst/>
            <a:gdLst>
              <a:gd name="T0" fmla="*/ 19 w 19"/>
              <a:gd name="T1" fmla="*/ 0 h 60"/>
              <a:gd name="T2" fmla="*/ 5 w 19"/>
              <a:gd name="T3" fmla="*/ 34 h 60"/>
              <a:gd name="T4" fmla="*/ 0 w 19"/>
              <a:gd name="T5" fmla="*/ 60 h 60"/>
              <a:gd name="T6" fmla="*/ 9 w 19"/>
              <a:gd name="T7" fmla="*/ 43 h 60"/>
              <a:gd name="T8" fmla="*/ 19 w 19"/>
              <a:gd name="T9" fmla="*/ 0 h 60"/>
            </a:gdLst>
            <a:ahLst/>
            <a:cxnLst>
              <a:cxn ang="0">
                <a:pos x="T0" y="T1"/>
              </a:cxn>
              <a:cxn ang="0">
                <a:pos x="T2" y="T3"/>
              </a:cxn>
              <a:cxn ang="0">
                <a:pos x="T4" y="T5"/>
              </a:cxn>
              <a:cxn ang="0">
                <a:pos x="T6" y="T7"/>
              </a:cxn>
              <a:cxn ang="0">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70" name="Freeform 174"/>
          <p:cNvSpPr>
            <a:spLocks/>
          </p:cNvSpPr>
          <p:nvPr/>
        </p:nvSpPr>
        <p:spPr bwMode="auto">
          <a:xfrm flipH="1">
            <a:off x="825500" y="2787650"/>
            <a:ext cx="17463" cy="12700"/>
          </a:xfrm>
          <a:custGeom>
            <a:avLst/>
            <a:gdLst>
              <a:gd name="T0" fmla="*/ 0 w 80"/>
              <a:gd name="T1" fmla="*/ 0 h 51"/>
              <a:gd name="T2" fmla="*/ 17 w 80"/>
              <a:gd name="T3" fmla="*/ 28 h 51"/>
              <a:gd name="T4" fmla="*/ 13 w 80"/>
              <a:gd name="T5" fmla="*/ 35 h 51"/>
              <a:gd name="T6" fmla="*/ 13 w 80"/>
              <a:gd name="T7" fmla="*/ 40 h 51"/>
              <a:gd name="T8" fmla="*/ 9 w 80"/>
              <a:gd name="T9" fmla="*/ 51 h 51"/>
              <a:gd name="T10" fmla="*/ 20 w 80"/>
              <a:gd name="T11" fmla="*/ 34 h 51"/>
              <a:gd name="T12" fmla="*/ 35 w 80"/>
              <a:gd name="T13" fmla="*/ 34 h 51"/>
              <a:gd name="T14" fmla="*/ 52 w 80"/>
              <a:gd name="T15" fmla="*/ 28 h 51"/>
              <a:gd name="T16" fmla="*/ 80 w 80"/>
              <a:gd name="T17" fmla="*/ 26 h 51"/>
              <a:gd name="T18" fmla="*/ 52 w 80"/>
              <a:gd name="T19" fmla="*/ 9 h 51"/>
              <a:gd name="T20" fmla="*/ 0 w 80"/>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71" name="Freeform 175"/>
          <p:cNvSpPr>
            <a:spLocks/>
          </p:cNvSpPr>
          <p:nvPr/>
        </p:nvSpPr>
        <p:spPr bwMode="auto">
          <a:xfrm flipH="1">
            <a:off x="815975" y="2767013"/>
            <a:ext cx="33338" cy="12700"/>
          </a:xfrm>
          <a:custGeom>
            <a:avLst/>
            <a:gdLst>
              <a:gd name="T0" fmla="*/ 0 w 135"/>
              <a:gd name="T1" fmla="*/ 25 h 48"/>
              <a:gd name="T2" fmla="*/ 6 w 135"/>
              <a:gd name="T3" fmla="*/ 42 h 48"/>
              <a:gd name="T4" fmla="*/ 20 w 135"/>
              <a:gd name="T5" fmla="*/ 48 h 48"/>
              <a:gd name="T6" fmla="*/ 42 w 135"/>
              <a:gd name="T7" fmla="*/ 34 h 48"/>
              <a:gd name="T8" fmla="*/ 69 w 135"/>
              <a:gd name="T9" fmla="*/ 25 h 48"/>
              <a:gd name="T10" fmla="*/ 113 w 135"/>
              <a:gd name="T11" fmla="*/ 24 h 48"/>
              <a:gd name="T12" fmla="*/ 135 w 135"/>
              <a:gd name="T13" fmla="*/ 27 h 48"/>
              <a:gd name="T14" fmla="*/ 101 w 135"/>
              <a:gd name="T15" fmla="*/ 12 h 48"/>
              <a:gd name="T16" fmla="*/ 77 w 135"/>
              <a:gd name="T17" fmla="*/ 6 h 48"/>
              <a:gd name="T18" fmla="*/ 80 w 135"/>
              <a:gd name="T19" fmla="*/ 0 h 48"/>
              <a:gd name="T20" fmla="*/ 57 w 135"/>
              <a:gd name="T21" fmla="*/ 9 h 48"/>
              <a:gd name="T22" fmla="*/ 59 w 135"/>
              <a:gd name="T23" fmla="*/ 3 h 48"/>
              <a:gd name="T24" fmla="*/ 40 w 135"/>
              <a:gd name="T25" fmla="*/ 12 h 48"/>
              <a:gd name="T26" fmla="*/ 23 w 135"/>
              <a:gd name="T27" fmla="*/ 12 h 48"/>
              <a:gd name="T28" fmla="*/ 0 w 135"/>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72" name="Freeform 176"/>
          <p:cNvSpPr>
            <a:spLocks/>
          </p:cNvSpPr>
          <p:nvPr/>
        </p:nvSpPr>
        <p:spPr bwMode="auto">
          <a:xfrm flipH="1">
            <a:off x="757238" y="2784475"/>
            <a:ext cx="19050" cy="42863"/>
          </a:xfrm>
          <a:custGeom>
            <a:avLst/>
            <a:gdLst>
              <a:gd name="T0" fmla="*/ 0 w 78"/>
              <a:gd name="T1" fmla="*/ 30 h 159"/>
              <a:gd name="T2" fmla="*/ 24 w 78"/>
              <a:gd name="T3" fmla="*/ 10 h 159"/>
              <a:gd name="T4" fmla="*/ 52 w 78"/>
              <a:gd name="T5" fmla="*/ 15 h 159"/>
              <a:gd name="T6" fmla="*/ 68 w 78"/>
              <a:gd name="T7" fmla="*/ 41 h 159"/>
              <a:gd name="T8" fmla="*/ 71 w 78"/>
              <a:gd name="T9" fmla="*/ 77 h 159"/>
              <a:gd name="T10" fmla="*/ 68 w 78"/>
              <a:gd name="T11" fmla="*/ 105 h 159"/>
              <a:gd name="T12" fmla="*/ 59 w 78"/>
              <a:gd name="T13" fmla="*/ 128 h 159"/>
              <a:gd name="T14" fmla="*/ 44 w 78"/>
              <a:gd name="T15" fmla="*/ 93 h 159"/>
              <a:gd name="T16" fmla="*/ 31 w 78"/>
              <a:gd name="T17" fmla="*/ 73 h 159"/>
              <a:gd name="T18" fmla="*/ 5 w 78"/>
              <a:gd name="T19" fmla="*/ 60 h 159"/>
              <a:gd name="T20" fmla="*/ 25 w 78"/>
              <a:gd name="T21" fmla="*/ 89 h 159"/>
              <a:gd name="T22" fmla="*/ 47 w 78"/>
              <a:gd name="T23" fmla="*/ 111 h 159"/>
              <a:gd name="T24" fmla="*/ 49 w 78"/>
              <a:gd name="T25" fmla="*/ 134 h 159"/>
              <a:gd name="T26" fmla="*/ 40 w 78"/>
              <a:gd name="T27" fmla="*/ 156 h 159"/>
              <a:gd name="T28" fmla="*/ 28 w 78"/>
              <a:gd name="T29" fmla="*/ 159 h 159"/>
              <a:gd name="T30" fmla="*/ 61 w 78"/>
              <a:gd name="T31" fmla="*/ 151 h 159"/>
              <a:gd name="T32" fmla="*/ 77 w 78"/>
              <a:gd name="T33" fmla="*/ 117 h 159"/>
              <a:gd name="T34" fmla="*/ 78 w 78"/>
              <a:gd name="T35" fmla="*/ 73 h 159"/>
              <a:gd name="T36" fmla="*/ 77 w 78"/>
              <a:gd name="T37" fmla="*/ 33 h 159"/>
              <a:gd name="T38" fmla="*/ 59 w 78"/>
              <a:gd name="T39" fmla="*/ 7 h 159"/>
              <a:gd name="T40" fmla="*/ 34 w 78"/>
              <a:gd name="T41" fmla="*/ 0 h 159"/>
              <a:gd name="T42" fmla="*/ 10 w 78"/>
              <a:gd name="T43" fmla="*/ 4 h 159"/>
              <a:gd name="T44" fmla="*/ 0 w 78"/>
              <a:gd name="T45"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73" name="Freeform 177"/>
          <p:cNvSpPr>
            <a:spLocks/>
          </p:cNvSpPr>
          <p:nvPr/>
        </p:nvSpPr>
        <p:spPr bwMode="auto">
          <a:xfrm flipH="1">
            <a:off x="750888" y="2776538"/>
            <a:ext cx="30162" cy="60325"/>
          </a:xfrm>
          <a:custGeom>
            <a:avLst/>
            <a:gdLst>
              <a:gd name="T0" fmla="*/ 0 w 129"/>
              <a:gd name="T1" fmla="*/ 53 h 215"/>
              <a:gd name="T2" fmla="*/ 20 w 129"/>
              <a:gd name="T3" fmla="*/ 19 h 215"/>
              <a:gd name="T4" fmla="*/ 54 w 129"/>
              <a:gd name="T5" fmla="*/ 9 h 215"/>
              <a:gd name="T6" fmla="*/ 95 w 129"/>
              <a:gd name="T7" fmla="*/ 16 h 215"/>
              <a:gd name="T8" fmla="*/ 109 w 129"/>
              <a:gd name="T9" fmla="*/ 35 h 215"/>
              <a:gd name="T10" fmla="*/ 120 w 129"/>
              <a:gd name="T11" fmla="*/ 67 h 215"/>
              <a:gd name="T12" fmla="*/ 120 w 129"/>
              <a:gd name="T13" fmla="*/ 93 h 215"/>
              <a:gd name="T14" fmla="*/ 114 w 129"/>
              <a:gd name="T15" fmla="*/ 111 h 215"/>
              <a:gd name="T16" fmla="*/ 114 w 129"/>
              <a:gd name="T17" fmla="*/ 137 h 215"/>
              <a:gd name="T18" fmla="*/ 107 w 129"/>
              <a:gd name="T19" fmla="*/ 168 h 215"/>
              <a:gd name="T20" fmla="*/ 80 w 129"/>
              <a:gd name="T21" fmla="*/ 198 h 215"/>
              <a:gd name="T22" fmla="*/ 63 w 129"/>
              <a:gd name="T23" fmla="*/ 198 h 215"/>
              <a:gd name="T24" fmla="*/ 40 w 129"/>
              <a:gd name="T25" fmla="*/ 198 h 215"/>
              <a:gd name="T26" fmla="*/ 40 w 129"/>
              <a:gd name="T27" fmla="*/ 203 h 215"/>
              <a:gd name="T28" fmla="*/ 57 w 129"/>
              <a:gd name="T29" fmla="*/ 215 h 215"/>
              <a:gd name="T30" fmla="*/ 76 w 129"/>
              <a:gd name="T31" fmla="*/ 211 h 215"/>
              <a:gd name="T32" fmla="*/ 101 w 129"/>
              <a:gd name="T33" fmla="*/ 201 h 215"/>
              <a:gd name="T34" fmla="*/ 121 w 129"/>
              <a:gd name="T35" fmla="*/ 171 h 215"/>
              <a:gd name="T36" fmla="*/ 123 w 129"/>
              <a:gd name="T37" fmla="*/ 121 h 215"/>
              <a:gd name="T38" fmla="*/ 129 w 129"/>
              <a:gd name="T39" fmla="*/ 87 h 215"/>
              <a:gd name="T40" fmla="*/ 129 w 129"/>
              <a:gd name="T41" fmla="*/ 58 h 215"/>
              <a:gd name="T42" fmla="*/ 117 w 129"/>
              <a:gd name="T43" fmla="*/ 32 h 215"/>
              <a:gd name="T44" fmla="*/ 103 w 129"/>
              <a:gd name="T45" fmla="*/ 9 h 215"/>
              <a:gd name="T46" fmla="*/ 69 w 129"/>
              <a:gd name="T47" fmla="*/ 0 h 215"/>
              <a:gd name="T48" fmla="*/ 20 w 129"/>
              <a:gd name="T49" fmla="*/ 6 h 215"/>
              <a:gd name="T50" fmla="*/ 3 w 129"/>
              <a:gd name="T51" fmla="*/ 19 h 215"/>
              <a:gd name="T52" fmla="*/ 0 w 129"/>
              <a:gd name="T53" fmla="*/ 5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74" name="Freeform 178"/>
          <p:cNvSpPr>
            <a:spLocks/>
          </p:cNvSpPr>
          <p:nvPr/>
        </p:nvSpPr>
        <p:spPr bwMode="auto">
          <a:xfrm flipH="1">
            <a:off x="769938" y="2843213"/>
            <a:ext cx="26987" cy="46037"/>
          </a:xfrm>
          <a:custGeom>
            <a:avLst/>
            <a:gdLst>
              <a:gd name="T0" fmla="*/ 118 w 118"/>
              <a:gd name="T1" fmla="*/ 0 h 179"/>
              <a:gd name="T2" fmla="*/ 102 w 118"/>
              <a:gd name="T3" fmla="*/ 39 h 179"/>
              <a:gd name="T4" fmla="*/ 77 w 118"/>
              <a:gd name="T5" fmla="*/ 80 h 179"/>
              <a:gd name="T6" fmla="*/ 52 w 118"/>
              <a:gd name="T7" fmla="*/ 116 h 179"/>
              <a:gd name="T8" fmla="*/ 17 w 118"/>
              <a:gd name="T9" fmla="*/ 164 h 179"/>
              <a:gd name="T10" fmla="*/ 0 w 118"/>
              <a:gd name="T11" fmla="*/ 179 h 179"/>
              <a:gd name="T12" fmla="*/ 39 w 118"/>
              <a:gd name="T13" fmla="*/ 159 h 179"/>
              <a:gd name="T14" fmla="*/ 70 w 118"/>
              <a:gd name="T15" fmla="*/ 115 h 179"/>
              <a:gd name="T16" fmla="*/ 99 w 118"/>
              <a:gd name="T17" fmla="*/ 67 h 179"/>
              <a:gd name="T18" fmla="*/ 118 w 118"/>
              <a:gd name="T1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75" name="Freeform 179"/>
          <p:cNvSpPr>
            <a:spLocks/>
          </p:cNvSpPr>
          <p:nvPr/>
        </p:nvSpPr>
        <p:spPr bwMode="auto">
          <a:xfrm flipH="1">
            <a:off x="685800" y="2673350"/>
            <a:ext cx="157163" cy="185738"/>
          </a:xfrm>
          <a:custGeom>
            <a:avLst/>
            <a:gdLst>
              <a:gd name="T0" fmla="*/ 54 w 671"/>
              <a:gd name="T1" fmla="*/ 193 h 670"/>
              <a:gd name="T2" fmla="*/ 155 w 671"/>
              <a:gd name="T3" fmla="*/ 177 h 670"/>
              <a:gd name="T4" fmla="*/ 223 w 671"/>
              <a:gd name="T5" fmla="*/ 187 h 670"/>
              <a:gd name="T6" fmla="*/ 264 w 671"/>
              <a:gd name="T7" fmla="*/ 234 h 670"/>
              <a:gd name="T8" fmla="*/ 238 w 671"/>
              <a:gd name="T9" fmla="*/ 290 h 670"/>
              <a:gd name="T10" fmla="*/ 206 w 671"/>
              <a:gd name="T11" fmla="*/ 311 h 670"/>
              <a:gd name="T12" fmla="*/ 197 w 671"/>
              <a:gd name="T13" fmla="*/ 366 h 670"/>
              <a:gd name="T14" fmla="*/ 217 w 671"/>
              <a:gd name="T15" fmla="*/ 401 h 670"/>
              <a:gd name="T16" fmla="*/ 200 w 671"/>
              <a:gd name="T17" fmla="*/ 453 h 670"/>
              <a:gd name="T18" fmla="*/ 242 w 671"/>
              <a:gd name="T19" fmla="*/ 453 h 670"/>
              <a:gd name="T20" fmla="*/ 254 w 671"/>
              <a:gd name="T21" fmla="*/ 394 h 670"/>
              <a:gd name="T22" fmla="*/ 280 w 671"/>
              <a:gd name="T23" fmla="*/ 366 h 670"/>
              <a:gd name="T24" fmla="*/ 329 w 671"/>
              <a:gd name="T25" fmla="*/ 366 h 670"/>
              <a:gd name="T26" fmla="*/ 378 w 671"/>
              <a:gd name="T27" fmla="*/ 378 h 670"/>
              <a:gd name="T28" fmla="*/ 393 w 671"/>
              <a:gd name="T29" fmla="*/ 419 h 670"/>
              <a:gd name="T30" fmla="*/ 399 w 671"/>
              <a:gd name="T31" fmla="*/ 475 h 670"/>
              <a:gd name="T32" fmla="*/ 393 w 671"/>
              <a:gd name="T33" fmla="*/ 516 h 670"/>
              <a:gd name="T34" fmla="*/ 393 w 671"/>
              <a:gd name="T35" fmla="*/ 547 h 670"/>
              <a:gd name="T36" fmla="*/ 396 w 671"/>
              <a:gd name="T37" fmla="*/ 581 h 670"/>
              <a:gd name="T38" fmla="*/ 428 w 671"/>
              <a:gd name="T39" fmla="*/ 613 h 670"/>
              <a:gd name="T40" fmla="*/ 451 w 671"/>
              <a:gd name="T41" fmla="*/ 632 h 670"/>
              <a:gd name="T42" fmla="*/ 510 w 671"/>
              <a:gd name="T43" fmla="*/ 670 h 670"/>
              <a:gd name="T44" fmla="*/ 620 w 671"/>
              <a:gd name="T45" fmla="*/ 558 h 670"/>
              <a:gd name="T46" fmla="*/ 652 w 671"/>
              <a:gd name="T47" fmla="*/ 466 h 670"/>
              <a:gd name="T48" fmla="*/ 665 w 671"/>
              <a:gd name="T49" fmla="*/ 318 h 670"/>
              <a:gd name="T50" fmla="*/ 671 w 671"/>
              <a:gd name="T51" fmla="*/ 215 h 670"/>
              <a:gd name="T52" fmla="*/ 658 w 671"/>
              <a:gd name="T53" fmla="*/ 114 h 670"/>
              <a:gd name="T54" fmla="*/ 629 w 671"/>
              <a:gd name="T55" fmla="*/ 59 h 670"/>
              <a:gd name="T56" fmla="*/ 562 w 671"/>
              <a:gd name="T57" fmla="*/ 21 h 670"/>
              <a:gd name="T58" fmla="*/ 502 w 671"/>
              <a:gd name="T59" fmla="*/ 8 h 670"/>
              <a:gd name="T60" fmla="*/ 384 w 671"/>
              <a:gd name="T61" fmla="*/ 0 h 670"/>
              <a:gd name="T62" fmla="*/ 270 w 671"/>
              <a:gd name="T63" fmla="*/ 5 h 670"/>
              <a:gd name="T64" fmla="*/ 129 w 671"/>
              <a:gd name="T65" fmla="*/ 30 h 670"/>
              <a:gd name="T66" fmla="*/ 64 w 671"/>
              <a:gd name="T67" fmla="*/ 62 h 670"/>
              <a:gd name="T68" fmla="*/ 32 w 671"/>
              <a:gd name="T69" fmla="*/ 94 h 670"/>
              <a:gd name="T70" fmla="*/ 0 w 671"/>
              <a:gd name="T71" fmla="*/ 140 h 670"/>
              <a:gd name="T72" fmla="*/ 6 w 671"/>
              <a:gd name="T73" fmla="*/ 166 h 670"/>
              <a:gd name="T74" fmla="*/ 54 w 671"/>
              <a:gd name="T75" fmla="*/ 19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76" name="Freeform 180"/>
          <p:cNvSpPr>
            <a:spLocks/>
          </p:cNvSpPr>
          <p:nvPr/>
        </p:nvSpPr>
        <p:spPr bwMode="auto">
          <a:xfrm flipH="1">
            <a:off x="688975" y="2674938"/>
            <a:ext cx="149225" cy="177800"/>
          </a:xfrm>
          <a:custGeom>
            <a:avLst/>
            <a:gdLst>
              <a:gd name="T0" fmla="*/ 25 w 636"/>
              <a:gd name="T1" fmla="*/ 98 h 643"/>
              <a:gd name="T2" fmla="*/ 13 w 636"/>
              <a:gd name="T3" fmla="*/ 152 h 643"/>
              <a:gd name="T4" fmla="*/ 160 w 636"/>
              <a:gd name="T5" fmla="*/ 158 h 643"/>
              <a:gd name="T6" fmla="*/ 290 w 636"/>
              <a:gd name="T7" fmla="*/ 126 h 643"/>
              <a:gd name="T8" fmla="*/ 229 w 636"/>
              <a:gd name="T9" fmla="*/ 148 h 643"/>
              <a:gd name="T10" fmla="*/ 213 w 636"/>
              <a:gd name="T11" fmla="*/ 169 h 643"/>
              <a:gd name="T12" fmla="*/ 277 w 636"/>
              <a:gd name="T13" fmla="*/ 163 h 643"/>
              <a:gd name="T14" fmla="*/ 293 w 636"/>
              <a:gd name="T15" fmla="*/ 172 h 643"/>
              <a:gd name="T16" fmla="*/ 255 w 636"/>
              <a:gd name="T17" fmla="*/ 217 h 643"/>
              <a:gd name="T18" fmla="*/ 267 w 636"/>
              <a:gd name="T19" fmla="*/ 226 h 643"/>
              <a:gd name="T20" fmla="*/ 232 w 636"/>
              <a:gd name="T21" fmla="*/ 280 h 643"/>
              <a:gd name="T22" fmla="*/ 348 w 636"/>
              <a:gd name="T23" fmla="*/ 255 h 643"/>
              <a:gd name="T24" fmla="*/ 194 w 636"/>
              <a:gd name="T25" fmla="*/ 310 h 643"/>
              <a:gd name="T26" fmla="*/ 280 w 636"/>
              <a:gd name="T27" fmla="*/ 300 h 643"/>
              <a:gd name="T28" fmla="*/ 204 w 636"/>
              <a:gd name="T29" fmla="*/ 338 h 643"/>
              <a:gd name="T30" fmla="*/ 229 w 636"/>
              <a:gd name="T31" fmla="*/ 358 h 643"/>
              <a:gd name="T32" fmla="*/ 354 w 636"/>
              <a:gd name="T33" fmla="*/ 344 h 643"/>
              <a:gd name="T34" fmla="*/ 444 w 636"/>
              <a:gd name="T35" fmla="*/ 355 h 643"/>
              <a:gd name="T36" fmla="*/ 438 w 636"/>
              <a:gd name="T37" fmla="*/ 379 h 643"/>
              <a:gd name="T38" fmla="*/ 460 w 636"/>
              <a:gd name="T39" fmla="*/ 393 h 643"/>
              <a:gd name="T40" fmla="*/ 387 w 636"/>
              <a:gd name="T41" fmla="*/ 442 h 643"/>
              <a:gd name="T42" fmla="*/ 454 w 636"/>
              <a:gd name="T43" fmla="*/ 440 h 643"/>
              <a:gd name="T44" fmla="*/ 387 w 636"/>
              <a:gd name="T45" fmla="*/ 511 h 643"/>
              <a:gd name="T46" fmla="*/ 432 w 636"/>
              <a:gd name="T47" fmla="*/ 508 h 643"/>
              <a:gd name="T48" fmla="*/ 412 w 636"/>
              <a:gd name="T49" fmla="*/ 586 h 643"/>
              <a:gd name="T50" fmla="*/ 496 w 636"/>
              <a:gd name="T51" fmla="*/ 471 h 643"/>
              <a:gd name="T52" fmla="*/ 419 w 636"/>
              <a:gd name="T53" fmla="*/ 599 h 643"/>
              <a:gd name="T54" fmla="*/ 514 w 636"/>
              <a:gd name="T55" fmla="*/ 553 h 643"/>
              <a:gd name="T56" fmla="*/ 491 w 636"/>
              <a:gd name="T57" fmla="*/ 602 h 643"/>
              <a:gd name="T58" fmla="*/ 540 w 636"/>
              <a:gd name="T59" fmla="*/ 599 h 643"/>
              <a:gd name="T60" fmla="*/ 620 w 636"/>
              <a:gd name="T61" fmla="*/ 386 h 643"/>
              <a:gd name="T62" fmla="*/ 582 w 636"/>
              <a:gd name="T63" fmla="*/ 255 h 643"/>
              <a:gd name="T64" fmla="*/ 514 w 636"/>
              <a:gd name="T65" fmla="*/ 266 h 643"/>
              <a:gd name="T66" fmla="*/ 630 w 636"/>
              <a:gd name="T67" fmla="*/ 223 h 643"/>
              <a:gd name="T68" fmla="*/ 551 w 636"/>
              <a:gd name="T69" fmla="*/ 141 h 643"/>
              <a:gd name="T70" fmla="*/ 499 w 636"/>
              <a:gd name="T71" fmla="*/ 141 h 643"/>
              <a:gd name="T72" fmla="*/ 607 w 636"/>
              <a:gd name="T73" fmla="*/ 69 h 643"/>
              <a:gd name="T74" fmla="*/ 482 w 636"/>
              <a:gd name="T75" fmla="*/ 41 h 643"/>
              <a:gd name="T76" fmla="*/ 517 w 636"/>
              <a:gd name="T77" fmla="*/ 16 h 643"/>
              <a:gd name="T78" fmla="*/ 359 w 636"/>
              <a:gd name="T79" fmla="*/ 13 h 643"/>
              <a:gd name="T80" fmla="*/ 298 w 636"/>
              <a:gd name="T81" fmla="*/ 32 h 643"/>
              <a:gd name="T82" fmla="*/ 287 w 636"/>
              <a:gd name="T83" fmla="*/ 3 h 643"/>
              <a:gd name="T84" fmla="*/ 163 w 636"/>
              <a:gd name="T85" fmla="*/ 54 h 643"/>
              <a:gd name="T86" fmla="*/ 184 w 636"/>
              <a:gd name="T87" fmla="*/ 1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77" name="Freeform 181"/>
          <p:cNvSpPr>
            <a:spLocks/>
          </p:cNvSpPr>
          <p:nvPr/>
        </p:nvSpPr>
        <p:spPr bwMode="auto">
          <a:xfrm flipH="1">
            <a:off x="989013" y="3125788"/>
            <a:ext cx="163512" cy="119062"/>
          </a:xfrm>
          <a:custGeom>
            <a:avLst/>
            <a:gdLst>
              <a:gd name="T0" fmla="*/ 698 w 698"/>
              <a:gd name="T1" fmla="*/ 253 h 425"/>
              <a:gd name="T2" fmla="*/ 611 w 698"/>
              <a:gd name="T3" fmla="*/ 233 h 425"/>
              <a:gd name="T4" fmla="*/ 579 w 698"/>
              <a:gd name="T5" fmla="*/ 227 h 425"/>
              <a:gd name="T6" fmla="*/ 558 w 698"/>
              <a:gd name="T7" fmla="*/ 210 h 425"/>
              <a:gd name="T8" fmla="*/ 538 w 698"/>
              <a:gd name="T9" fmla="*/ 182 h 425"/>
              <a:gd name="T10" fmla="*/ 496 w 698"/>
              <a:gd name="T11" fmla="*/ 143 h 425"/>
              <a:gd name="T12" fmla="*/ 420 w 698"/>
              <a:gd name="T13" fmla="*/ 79 h 425"/>
              <a:gd name="T14" fmla="*/ 407 w 698"/>
              <a:gd name="T15" fmla="*/ 58 h 425"/>
              <a:gd name="T16" fmla="*/ 387 w 698"/>
              <a:gd name="T17" fmla="*/ 38 h 425"/>
              <a:gd name="T18" fmla="*/ 347 w 698"/>
              <a:gd name="T19" fmla="*/ 32 h 425"/>
              <a:gd name="T20" fmla="*/ 225 w 698"/>
              <a:gd name="T21" fmla="*/ 11 h 425"/>
              <a:gd name="T22" fmla="*/ 192 w 698"/>
              <a:gd name="T23" fmla="*/ 0 h 425"/>
              <a:gd name="T24" fmla="*/ 162 w 698"/>
              <a:gd name="T25" fmla="*/ 14 h 425"/>
              <a:gd name="T26" fmla="*/ 147 w 698"/>
              <a:gd name="T27" fmla="*/ 27 h 425"/>
              <a:gd name="T28" fmla="*/ 75 w 698"/>
              <a:gd name="T29" fmla="*/ 52 h 425"/>
              <a:gd name="T30" fmla="*/ 48 w 698"/>
              <a:gd name="T31" fmla="*/ 62 h 425"/>
              <a:gd name="T32" fmla="*/ 37 w 698"/>
              <a:gd name="T33" fmla="*/ 73 h 425"/>
              <a:gd name="T34" fmla="*/ 24 w 698"/>
              <a:gd name="T35" fmla="*/ 114 h 425"/>
              <a:gd name="T36" fmla="*/ 16 w 698"/>
              <a:gd name="T37" fmla="*/ 133 h 425"/>
              <a:gd name="T38" fmla="*/ 9 w 698"/>
              <a:gd name="T39" fmla="*/ 146 h 425"/>
              <a:gd name="T40" fmla="*/ 0 w 698"/>
              <a:gd name="T41" fmla="*/ 165 h 425"/>
              <a:gd name="T42" fmla="*/ 0 w 698"/>
              <a:gd name="T43" fmla="*/ 181 h 425"/>
              <a:gd name="T44" fmla="*/ 15 w 698"/>
              <a:gd name="T45" fmla="*/ 191 h 425"/>
              <a:gd name="T46" fmla="*/ 43 w 698"/>
              <a:gd name="T47" fmla="*/ 190 h 425"/>
              <a:gd name="T48" fmla="*/ 89 w 698"/>
              <a:gd name="T49" fmla="*/ 168 h 425"/>
              <a:gd name="T50" fmla="*/ 147 w 698"/>
              <a:gd name="T51" fmla="*/ 158 h 425"/>
              <a:gd name="T52" fmla="*/ 198 w 698"/>
              <a:gd name="T53" fmla="*/ 165 h 425"/>
              <a:gd name="T54" fmla="*/ 144 w 698"/>
              <a:gd name="T55" fmla="*/ 179 h 425"/>
              <a:gd name="T56" fmla="*/ 105 w 698"/>
              <a:gd name="T57" fmla="*/ 191 h 425"/>
              <a:gd name="T58" fmla="*/ 61 w 698"/>
              <a:gd name="T59" fmla="*/ 210 h 425"/>
              <a:gd name="T60" fmla="*/ 51 w 698"/>
              <a:gd name="T61" fmla="*/ 224 h 425"/>
              <a:gd name="T62" fmla="*/ 51 w 698"/>
              <a:gd name="T63" fmla="*/ 242 h 425"/>
              <a:gd name="T64" fmla="*/ 67 w 698"/>
              <a:gd name="T65" fmla="*/ 253 h 425"/>
              <a:gd name="T66" fmla="*/ 87 w 698"/>
              <a:gd name="T67" fmla="*/ 250 h 425"/>
              <a:gd name="T68" fmla="*/ 150 w 698"/>
              <a:gd name="T69" fmla="*/ 233 h 425"/>
              <a:gd name="T70" fmla="*/ 205 w 698"/>
              <a:gd name="T71" fmla="*/ 230 h 425"/>
              <a:gd name="T72" fmla="*/ 249 w 698"/>
              <a:gd name="T73" fmla="*/ 233 h 425"/>
              <a:gd name="T74" fmla="*/ 273 w 698"/>
              <a:gd name="T75" fmla="*/ 250 h 425"/>
              <a:gd name="T76" fmla="*/ 301 w 698"/>
              <a:gd name="T77" fmla="*/ 279 h 425"/>
              <a:gd name="T78" fmla="*/ 323 w 698"/>
              <a:gd name="T79" fmla="*/ 310 h 425"/>
              <a:gd name="T80" fmla="*/ 346 w 698"/>
              <a:gd name="T81" fmla="*/ 342 h 425"/>
              <a:gd name="T82" fmla="*/ 364 w 698"/>
              <a:gd name="T83" fmla="*/ 366 h 425"/>
              <a:gd name="T84" fmla="*/ 397 w 698"/>
              <a:gd name="T85" fmla="*/ 389 h 425"/>
              <a:gd name="T86" fmla="*/ 429 w 698"/>
              <a:gd name="T87" fmla="*/ 396 h 425"/>
              <a:gd name="T88" fmla="*/ 464 w 698"/>
              <a:gd name="T89" fmla="*/ 399 h 425"/>
              <a:gd name="T90" fmla="*/ 507 w 698"/>
              <a:gd name="T91" fmla="*/ 396 h 425"/>
              <a:gd name="T92" fmla="*/ 539 w 698"/>
              <a:gd name="T93" fmla="*/ 393 h 425"/>
              <a:gd name="T94" fmla="*/ 582 w 698"/>
              <a:gd name="T95" fmla="*/ 404 h 425"/>
              <a:gd name="T96" fmla="*/ 698 w 698"/>
              <a:gd name="T97" fmla="*/ 425 h 425"/>
              <a:gd name="T98" fmla="*/ 698 w 698"/>
              <a:gd name="T99" fmla="*/ 2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endParaRPr lang="zh-CN" altLang="en-US"/>
          </a:p>
        </p:txBody>
      </p:sp>
      <p:sp>
        <p:nvSpPr>
          <p:cNvPr id="311478" name="Freeform 182"/>
          <p:cNvSpPr>
            <a:spLocks/>
          </p:cNvSpPr>
          <p:nvPr/>
        </p:nvSpPr>
        <p:spPr bwMode="auto">
          <a:xfrm flipH="1">
            <a:off x="1093788" y="3146425"/>
            <a:ext cx="52387" cy="14288"/>
          </a:xfrm>
          <a:custGeom>
            <a:avLst/>
            <a:gdLst>
              <a:gd name="T0" fmla="*/ 0 w 223"/>
              <a:gd name="T1" fmla="*/ 52 h 52"/>
              <a:gd name="T2" fmla="*/ 38 w 223"/>
              <a:gd name="T3" fmla="*/ 36 h 52"/>
              <a:gd name="T4" fmla="*/ 69 w 223"/>
              <a:gd name="T5" fmla="*/ 30 h 52"/>
              <a:gd name="T6" fmla="*/ 107 w 223"/>
              <a:gd name="T7" fmla="*/ 18 h 52"/>
              <a:gd name="T8" fmla="*/ 139 w 223"/>
              <a:gd name="T9" fmla="*/ 11 h 52"/>
              <a:gd name="T10" fmla="*/ 189 w 223"/>
              <a:gd name="T11" fmla="*/ 15 h 52"/>
              <a:gd name="T12" fmla="*/ 223 w 223"/>
              <a:gd name="T13" fmla="*/ 18 h 52"/>
              <a:gd name="T14" fmla="*/ 171 w 223"/>
              <a:gd name="T15" fmla="*/ 8 h 52"/>
              <a:gd name="T16" fmla="*/ 127 w 223"/>
              <a:gd name="T17" fmla="*/ 0 h 52"/>
              <a:gd name="T18" fmla="*/ 69 w 223"/>
              <a:gd name="T19" fmla="*/ 24 h 52"/>
              <a:gd name="T20" fmla="*/ 38 w 223"/>
              <a:gd name="T21" fmla="*/ 28 h 52"/>
              <a:gd name="T22" fmla="*/ 3 w 223"/>
              <a:gd name="T23" fmla="*/ 45 h 52"/>
              <a:gd name="T24" fmla="*/ 0 w 223"/>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79" name="Freeform 183"/>
          <p:cNvSpPr>
            <a:spLocks/>
          </p:cNvSpPr>
          <p:nvPr/>
        </p:nvSpPr>
        <p:spPr bwMode="auto">
          <a:xfrm flipH="1">
            <a:off x="1073150" y="3132138"/>
            <a:ext cx="42863" cy="7937"/>
          </a:xfrm>
          <a:custGeom>
            <a:avLst/>
            <a:gdLst>
              <a:gd name="T0" fmla="*/ 51 w 188"/>
              <a:gd name="T1" fmla="*/ 0 h 36"/>
              <a:gd name="T2" fmla="*/ 29 w 188"/>
              <a:gd name="T3" fmla="*/ 1 h 36"/>
              <a:gd name="T4" fmla="*/ 0 w 188"/>
              <a:gd name="T5" fmla="*/ 11 h 36"/>
              <a:gd name="T6" fmla="*/ 19 w 188"/>
              <a:gd name="T7" fmla="*/ 9 h 36"/>
              <a:gd name="T8" fmla="*/ 48 w 188"/>
              <a:gd name="T9" fmla="*/ 4 h 36"/>
              <a:gd name="T10" fmla="*/ 109 w 188"/>
              <a:gd name="T11" fmla="*/ 20 h 36"/>
              <a:gd name="T12" fmla="*/ 143 w 188"/>
              <a:gd name="T13" fmla="*/ 30 h 36"/>
              <a:gd name="T14" fmla="*/ 181 w 188"/>
              <a:gd name="T15" fmla="*/ 36 h 36"/>
              <a:gd name="T16" fmla="*/ 188 w 188"/>
              <a:gd name="T17" fmla="*/ 30 h 36"/>
              <a:gd name="T18" fmla="*/ 146 w 188"/>
              <a:gd name="T19" fmla="*/ 22 h 36"/>
              <a:gd name="T20" fmla="*/ 97 w 188"/>
              <a:gd name="T21" fmla="*/ 11 h 36"/>
              <a:gd name="T22" fmla="*/ 51 w 188"/>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80" name="Freeform 184"/>
          <p:cNvSpPr>
            <a:spLocks/>
          </p:cNvSpPr>
          <p:nvPr/>
        </p:nvSpPr>
        <p:spPr bwMode="auto">
          <a:xfrm flipH="1">
            <a:off x="1092200" y="3167063"/>
            <a:ext cx="17463" cy="4762"/>
          </a:xfrm>
          <a:custGeom>
            <a:avLst/>
            <a:gdLst>
              <a:gd name="T0" fmla="*/ 0 w 76"/>
              <a:gd name="T1" fmla="*/ 8 h 17"/>
              <a:gd name="T2" fmla="*/ 8 w 76"/>
              <a:gd name="T3" fmla="*/ 17 h 17"/>
              <a:gd name="T4" fmla="*/ 36 w 76"/>
              <a:gd name="T5" fmla="*/ 12 h 17"/>
              <a:gd name="T6" fmla="*/ 67 w 76"/>
              <a:gd name="T7" fmla="*/ 12 h 17"/>
              <a:gd name="T8" fmla="*/ 76 w 76"/>
              <a:gd name="T9" fmla="*/ 0 h 17"/>
              <a:gd name="T10" fmla="*/ 55 w 76"/>
              <a:gd name="T11" fmla="*/ 4 h 17"/>
              <a:gd name="T12" fmla="*/ 0 w 76"/>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81" name="Freeform 185"/>
          <p:cNvSpPr>
            <a:spLocks/>
          </p:cNvSpPr>
          <p:nvPr/>
        </p:nvSpPr>
        <p:spPr bwMode="auto">
          <a:xfrm flipH="1">
            <a:off x="1143000" y="3162300"/>
            <a:ext cx="4763" cy="9525"/>
          </a:xfrm>
          <a:custGeom>
            <a:avLst/>
            <a:gdLst>
              <a:gd name="T0" fmla="*/ 19 w 19"/>
              <a:gd name="T1" fmla="*/ 0 h 32"/>
              <a:gd name="T2" fmla="*/ 19 w 19"/>
              <a:gd name="T3" fmla="*/ 9 h 32"/>
              <a:gd name="T4" fmla="*/ 14 w 19"/>
              <a:gd name="T5" fmla="*/ 24 h 32"/>
              <a:gd name="T6" fmla="*/ 0 w 19"/>
              <a:gd name="T7" fmla="*/ 32 h 32"/>
              <a:gd name="T8" fmla="*/ 19 w 19"/>
              <a:gd name="T9" fmla="*/ 0 h 32"/>
            </a:gdLst>
            <a:ahLst/>
            <a:cxnLst>
              <a:cxn ang="0">
                <a:pos x="T0" y="T1"/>
              </a:cxn>
              <a:cxn ang="0">
                <a:pos x="T2" y="T3"/>
              </a:cxn>
              <a:cxn ang="0">
                <a:pos x="T4" y="T5"/>
              </a:cxn>
              <a:cxn ang="0">
                <a:pos x="T6" y="T7"/>
              </a:cxn>
              <a:cxn ang="0">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82" name="Freeform 186"/>
          <p:cNvSpPr>
            <a:spLocks/>
          </p:cNvSpPr>
          <p:nvPr/>
        </p:nvSpPr>
        <p:spPr bwMode="auto">
          <a:xfrm flipH="1">
            <a:off x="1066800" y="3152775"/>
            <a:ext cx="9525" cy="11113"/>
          </a:xfrm>
          <a:custGeom>
            <a:avLst/>
            <a:gdLst>
              <a:gd name="T0" fmla="*/ 0 w 35"/>
              <a:gd name="T1" fmla="*/ 0 h 43"/>
              <a:gd name="T2" fmla="*/ 7 w 35"/>
              <a:gd name="T3" fmla="*/ 14 h 43"/>
              <a:gd name="T4" fmla="*/ 7 w 35"/>
              <a:gd name="T5" fmla="*/ 24 h 43"/>
              <a:gd name="T6" fmla="*/ 35 w 35"/>
              <a:gd name="T7" fmla="*/ 43 h 43"/>
              <a:gd name="T8" fmla="*/ 0 w 35"/>
              <a:gd name="T9" fmla="*/ 0 h 43"/>
            </a:gdLst>
            <a:ahLst/>
            <a:cxnLst>
              <a:cxn ang="0">
                <a:pos x="T0" y="T1"/>
              </a:cxn>
              <a:cxn ang="0">
                <a:pos x="T2" y="T3"/>
              </a:cxn>
              <a:cxn ang="0">
                <a:pos x="T4" y="T5"/>
              </a:cxn>
              <a:cxn ang="0">
                <a:pos x="T6" y="T7"/>
              </a:cxn>
              <a:cxn ang="0">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83" name="Freeform 187"/>
          <p:cNvSpPr>
            <a:spLocks/>
          </p:cNvSpPr>
          <p:nvPr/>
        </p:nvSpPr>
        <p:spPr bwMode="auto">
          <a:xfrm flipH="1">
            <a:off x="1035050" y="3152775"/>
            <a:ext cx="25400" cy="33338"/>
          </a:xfrm>
          <a:custGeom>
            <a:avLst/>
            <a:gdLst>
              <a:gd name="T0" fmla="*/ 0 w 114"/>
              <a:gd name="T1" fmla="*/ 0 h 114"/>
              <a:gd name="T2" fmla="*/ 21 w 114"/>
              <a:gd name="T3" fmla="*/ 35 h 114"/>
              <a:gd name="T4" fmla="*/ 43 w 114"/>
              <a:gd name="T5" fmla="*/ 63 h 114"/>
              <a:gd name="T6" fmla="*/ 114 w 114"/>
              <a:gd name="T7" fmla="*/ 114 h 114"/>
              <a:gd name="T8" fmla="*/ 47 w 114"/>
              <a:gd name="T9" fmla="*/ 53 h 114"/>
              <a:gd name="T10" fmla="*/ 0 w 114"/>
              <a:gd name="T11" fmla="*/ 0 h 114"/>
            </a:gdLst>
            <a:ahLst/>
            <a:cxnLst>
              <a:cxn ang="0">
                <a:pos x="T0" y="T1"/>
              </a:cxn>
              <a:cxn ang="0">
                <a:pos x="T2" y="T3"/>
              </a:cxn>
              <a:cxn ang="0">
                <a:pos x="T4" y="T5"/>
              </a:cxn>
              <a:cxn ang="0">
                <a:pos x="T6" y="T7"/>
              </a:cxn>
              <a:cxn ang="0">
                <a:pos x="T8" y="T9"/>
              </a:cxn>
              <a:cxn ang="0">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84" name="Freeform 188"/>
          <p:cNvSpPr>
            <a:spLocks/>
          </p:cNvSpPr>
          <p:nvPr/>
        </p:nvSpPr>
        <p:spPr bwMode="auto">
          <a:xfrm flipH="1">
            <a:off x="1020763" y="3198813"/>
            <a:ext cx="6350" cy="20637"/>
          </a:xfrm>
          <a:custGeom>
            <a:avLst/>
            <a:gdLst>
              <a:gd name="T0" fmla="*/ 27 w 27"/>
              <a:gd name="T1" fmla="*/ 0 h 82"/>
              <a:gd name="T2" fmla="*/ 9 w 27"/>
              <a:gd name="T3" fmla="*/ 29 h 82"/>
              <a:gd name="T4" fmla="*/ 4 w 27"/>
              <a:gd name="T5" fmla="*/ 57 h 82"/>
              <a:gd name="T6" fmla="*/ 3 w 27"/>
              <a:gd name="T7" fmla="*/ 82 h 82"/>
              <a:gd name="T8" fmla="*/ 0 w 27"/>
              <a:gd name="T9" fmla="*/ 47 h 82"/>
              <a:gd name="T10" fmla="*/ 3 w 27"/>
              <a:gd name="T11" fmla="*/ 21 h 82"/>
              <a:gd name="T12" fmla="*/ 27 w 27"/>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85" name="Freeform 189"/>
          <p:cNvSpPr>
            <a:spLocks/>
          </p:cNvSpPr>
          <p:nvPr/>
        </p:nvSpPr>
        <p:spPr bwMode="auto">
          <a:xfrm flipH="1">
            <a:off x="1082675" y="3175000"/>
            <a:ext cx="1588" cy="9525"/>
          </a:xfrm>
          <a:custGeom>
            <a:avLst/>
            <a:gdLst>
              <a:gd name="T0" fmla="*/ 11 w 15"/>
              <a:gd name="T1" fmla="*/ 0 h 30"/>
              <a:gd name="T2" fmla="*/ 15 w 15"/>
              <a:gd name="T3" fmla="*/ 12 h 30"/>
              <a:gd name="T4" fmla="*/ 0 w 15"/>
              <a:gd name="T5" fmla="*/ 30 h 30"/>
              <a:gd name="T6" fmla="*/ 11 w 15"/>
              <a:gd name="T7" fmla="*/ 0 h 30"/>
            </a:gdLst>
            <a:ahLst/>
            <a:cxnLst>
              <a:cxn ang="0">
                <a:pos x="T0" y="T1"/>
              </a:cxn>
              <a:cxn ang="0">
                <a:pos x="T2" y="T3"/>
              </a:cxn>
              <a:cxn ang="0">
                <a:pos x="T4" y="T5"/>
              </a:cxn>
              <a:cxn ang="0">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86" name="Freeform 190"/>
          <p:cNvSpPr>
            <a:spLocks/>
          </p:cNvSpPr>
          <p:nvPr/>
        </p:nvSpPr>
        <p:spPr bwMode="auto">
          <a:xfrm flipH="1">
            <a:off x="842963" y="2867025"/>
            <a:ext cx="12700" cy="9525"/>
          </a:xfrm>
          <a:custGeom>
            <a:avLst/>
            <a:gdLst>
              <a:gd name="T0" fmla="*/ 0 w 51"/>
              <a:gd name="T1" fmla="*/ 0 h 36"/>
              <a:gd name="T2" fmla="*/ 14 w 51"/>
              <a:gd name="T3" fmla="*/ 10 h 36"/>
              <a:gd name="T4" fmla="*/ 29 w 51"/>
              <a:gd name="T5" fmla="*/ 15 h 36"/>
              <a:gd name="T6" fmla="*/ 43 w 51"/>
              <a:gd name="T7" fmla="*/ 23 h 36"/>
              <a:gd name="T8" fmla="*/ 51 w 51"/>
              <a:gd name="T9" fmla="*/ 36 h 36"/>
              <a:gd name="T10" fmla="*/ 39 w 51"/>
              <a:gd name="T11" fmla="*/ 32 h 36"/>
              <a:gd name="T12" fmla="*/ 14 w 51"/>
              <a:gd name="T13" fmla="*/ 24 h 36"/>
              <a:gd name="T14" fmla="*/ 0 w 51"/>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87" name="Freeform 191"/>
          <p:cNvSpPr>
            <a:spLocks/>
          </p:cNvSpPr>
          <p:nvPr/>
        </p:nvSpPr>
        <p:spPr bwMode="auto">
          <a:xfrm flipH="1">
            <a:off x="849313" y="2881313"/>
            <a:ext cx="1587" cy="7937"/>
          </a:xfrm>
          <a:custGeom>
            <a:avLst/>
            <a:gdLst>
              <a:gd name="T0" fmla="*/ 0 w 14"/>
              <a:gd name="T1" fmla="*/ 0 h 24"/>
              <a:gd name="T2" fmla="*/ 14 w 14"/>
              <a:gd name="T3" fmla="*/ 0 h 24"/>
              <a:gd name="T4" fmla="*/ 14 w 14"/>
              <a:gd name="T5" fmla="*/ 24 h 24"/>
              <a:gd name="T6" fmla="*/ 0 w 14"/>
              <a:gd name="T7" fmla="*/ 0 h 24"/>
            </a:gdLst>
            <a:ahLst/>
            <a:cxnLst>
              <a:cxn ang="0">
                <a:pos x="T0" y="T1"/>
              </a:cxn>
              <a:cxn ang="0">
                <a:pos x="T2" y="T3"/>
              </a:cxn>
              <a:cxn ang="0">
                <a:pos x="T4" y="T5"/>
              </a:cxn>
              <a:cxn ang="0">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88" name="Freeform 192"/>
          <p:cNvSpPr>
            <a:spLocks/>
          </p:cNvSpPr>
          <p:nvPr/>
        </p:nvSpPr>
        <p:spPr bwMode="auto">
          <a:xfrm flipH="1">
            <a:off x="801688" y="2933700"/>
            <a:ext cx="96837" cy="298450"/>
          </a:xfrm>
          <a:custGeom>
            <a:avLst/>
            <a:gdLst>
              <a:gd name="T0" fmla="*/ 369 w 431"/>
              <a:gd name="T1" fmla="*/ 0 h 1076"/>
              <a:gd name="T2" fmla="*/ 328 w 431"/>
              <a:gd name="T3" fmla="*/ 44 h 1076"/>
              <a:gd name="T4" fmla="*/ 317 w 431"/>
              <a:gd name="T5" fmla="*/ 108 h 1076"/>
              <a:gd name="T6" fmla="*/ 254 w 431"/>
              <a:gd name="T7" fmla="*/ 170 h 1076"/>
              <a:gd name="T8" fmla="*/ 126 w 431"/>
              <a:gd name="T9" fmla="*/ 461 h 1076"/>
              <a:gd name="T10" fmla="*/ 57 w 431"/>
              <a:gd name="T11" fmla="*/ 724 h 1076"/>
              <a:gd name="T12" fmla="*/ 0 w 431"/>
              <a:gd name="T13" fmla="*/ 1076 h 1076"/>
              <a:gd name="T14" fmla="*/ 178 w 431"/>
              <a:gd name="T15" fmla="*/ 919 h 1076"/>
              <a:gd name="T16" fmla="*/ 431 w 431"/>
              <a:gd name="T17" fmla="*/ 140 h 1076"/>
              <a:gd name="T18" fmla="*/ 369 w 431"/>
              <a:gd name="T19"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endParaRPr lang="zh-CN" altLang="en-US"/>
          </a:p>
        </p:txBody>
      </p:sp>
      <p:sp>
        <p:nvSpPr>
          <p:cNvPr id="311489" name="Freeform 193"/>
          <p:cNvSpPr>
            <a:spLocks/>
          </p:cNvSpPr>
          <p:nvPr/>
        </p:nvSpPr>
        <p:spPr bwMode="auto">
          <a:xfrm flipH="1">
            <a:off x="639763" y="2876550"/>
            <a:ext cx="376237" cy="498475"/>
          </a:xfrm>
          <a:custGeom>
            <a:avLst/>
            <a:gdLst>
              <a:gd name="T0" fmla="*/ 1309 w 1606"/>
              <a:gd name="T1" fmla="*/ 94 h 1792"/>
              <a:gd name="T2" fmla="*/ 1258 w 1606"/>
              <a:gd name="T3" fmla="*/ 0 h 1792"/>
              <a:gd name="T4" fmla="*/ 867 w 1606"/>
              <a:gd name="T5" fmla="*/ 163 h 1792"/>
              <a:gd name="T6" fmla="*/ 850 w 1606"/>
              <a:gd name="T7" fmla="*/ 288 h 1792"/>
              <a:gd name="T8" fmla="*/ 818 w 1606"/>
              <a:gd name="T9" fmla="*/ 332 h 1792"/>
              <a:gd name="T10" fmla="*/ 773 w 1606"/>
              <a:gd name="T11" fmla="*/ 382 h 1792"/>
              <a:gd name="T12" fmla="*/ 747 w 1606"/>
              <a:gd name="T13" fmla="*/ 472 h 1792"/>
              <a:gd name="T14" fmla="*/ 660 w 1606"/>
              <a:gd name="T15" fmla="*/ 678 h 1792"/>
              <a:gd name="T16" fmla="*/ 590 w 1606"/>
              <a:gd name="T17" fmla="*/ 924 h 1792"/>
              <a:gd name="T18" fmla="*/ 558 w 1606"/>
              <a:gd name="T19" fmla="*/ 1088 h 1792"/>
              <a:gd name="T20" fmla="*/ 243 w 1606"/>
              <a:gd name="T21" fmla="*/ 1094 h 1792"/>
              <a:gd name="T22" fmla="*/ 192 w 1606"/>
              <a:gd name="T23" fmla="*/ 1125 h 1792"/>
              <a:gd name="T24" fmla="*/ 47 w 1606"/>
              <a:gd name="T25" fmla="*/ 1125 h 1792"/>
              <a:gd name="T26" fmla="*/ 7 w 1606"/>
              <a:gd name="T27" fmla="*/ 1189 h 1792"/>
              <a:gd name="T28" fmla="*/ 0 w 1606"/>
              <a:gd name="T29" fmla="*/ 1264 h 1792"/>
              <a:gd name="T30" fmla="*/ 15 w 1606"/>
              <a:gd name="T31" fmla="*/ 1332 h 1792"/>
              <a:gd name="T32" fmla="*/ 148 w 1606"/>
              <a:gd name="T33" fmla="*/ 1358 h 1792"/>
              <a:gd name="T34" fmla="*/ 211 w 1606"/>
              <a:gd name="T35" fmla="*/ 1452 h 1792"/>
              <a:gd name="T36" fmla="*/ 337 w 1606"/>
              <a:gd name="T37" fmla="*/ 1484 h 1792"/>
              <a:gd name="T38" fmla="*/ 430 w 1606"/>
              <a:gd name="T39" fmla="*/ 1484 h 1792"/>
              <a:gd name="T40" fmla="*/ 538 w 1606"/>
              <a:gd name="T41" fmla="*/ 1503 h 1792"/>
              <a:gd name="T42" fmla="*/ 544 w 1606"/>
              <a:gd name="T43" fmla="*/ 1548 h 1792"/>
              <a:gd name="T44" fmla="*/ 538 w 1606"/>
              <a:gd name="T45" fmla="*/ 1642 h 1792"/>
              <a:gd name="T46" fmla="*/ 550 w 1606"/>
              <a:gd name="T47" fmla="*/ 1705 h 1792"/>
              <a:gd name="T48" fmla="*/ 608 w 1606"/>
              <a:gd name="T49" fmla="*/ 1712 h 1792"/>
              <a:gd name="T50" fmla="*/ 677 w 1606"/>
              <a:gd name="T51" fmla="*/ 1724 h 1792"/>
              <a:gd name="T52" fmla="*/ 747 w 1606"/>
              <a:gd name="T53" fmla="*/ 1786 h 1792"/>
              <a:gd name="T54" fmla="*/ 830 w 1606"/>
              <a:gd name="T55" fmla="*/ 1786 h 1792"/>
              <a:gd name="T56" fmla="*/ 905 w 1606"/>
              <a:gd name="T57" fmla="*/ 1779 h 1792"/>
              <a:gd name="T58" fmla="*/ 1019 w 1606"/>
              <a:gd name="T59" fmla="*/ 1744 h 1792"/>
              <a:gd name="T60" fmla="*/ 1145 w 1606"/>
              <a:gd name="T61" fmla="*/ 1756 h 1792"/>
              <a:gd name="T62" fmla="*/ 1273 w 1606"/>
              <a:gd name="T63" fmla="*/ 1792 h 1792"/>
              <a:gd name="T64" fmla="*/ 1392 w 1606"/>
              <a:gd name="T65" fmla="*/ 1766 h 1792"/>
              <a:gd name="T66" fmla="*/ 1473 w 1606"/>
              <a:gd name="T67" fmla="*/ 1674 h 1792"/>
              <a:gd name="T68" fmla="*/ 1467 w 1606"/>
              <a:gd name="T69" fmla="*/ 1571 h 1792"/>
              <a:gd name="T70" fmla="*/ 1497 w 1606"/>
              <a:gd name="T71" fmla="*/ 1446 h 1792"/>
              <a:gd name="T72" fmla="*/ 1516 w 1606"/>
              <a:gd name="T73" fmla="*/ 1282 h 1792"/>
              <a:gd name="T74" fmla="*/ 1554 w 1606"/>
              <a:gd name="T75" fmla="*/ 1131 h 1792"/>
              <a:gd name="T76" fmla="*/ 1606 w 1606"/>
              <a:gd name="T77" fmla="*/ 906 h 1792"/>
              <a:gd name="T78" fmla="*/ 1598 w 1606"/>
              <a:gd name="T79" fmla="*/ 678 h 1792"/>
              <a:gd name="T80" fmla="*/ 1598 w 1606"/>
              <a:gd name="T81" fmla="*/ 478 h 1792"/>
              <a:gd name="T82" fmla="*/ 1586 w 1606"/>
              <a:gd name="T83" fmla="*/ 338 h 1792"/>
              <a:gd name="T84" fmla="*/ 1554 w 1606"/>
              <a:gd name="T85" fmla="*/ 276 h 1792"/>
              <a:gd name="T86" fmla="*/ 1484 w 1606"/>
              <a:gd name="T87" fmla="*/ 225 h 1792"/>
              <a:gd name="T88" fmla="*/ 1403 w 1606"/>
              <a:gd name="T89" fmla="*/ 142 h 1792"/>
              <a:gd name="T90" fmla="*/ 1309 w 1606"/>
              <a:gd name="T91" fmla="*/ 94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311490" name="Freeform 194"/>
          <p:cNvSpPr>
            <a:spLocks/>
          </p:cNvSpPr>
          <p:nvPr/>
        </p:nvSpPr>
        <p:spPr bwMode="auto">
          <a:xfrm flipH="1">
            <a:off x="646113" y="2906713"/>
            <a:ext cx="236537" cy="461962"/>
          </a:xfrm>
          <a:custGeom>
            <a:avLst/>
            <a:gdLst>
              <a:gd name="T0" fmla="*/ 132 w 1014"/>
              <a:gd name="T1" fmla="*/ 1382 h 1671"/>
              <a:gd name="T2" fmla="*/ 370 w 1014"/>
              <a:gd name="T3" fmla="*/ 1363 h 1671"/>
              <a:gd name="T4" fmla="*/ 573 w 1014"/>
              <a:gd name="T5" fmla="*/ 1301 h 1671"/>
              <a:gd name="T6" fmla="*/ 656 w 1014"/>
              <a:gd name="T7" fmla="*/ 1149 h 1671"/>
              <a:gd name="T8" fmla="*/ 630 w 1014"/>
              <a:gd name="T9" fmla="*/ 1050 h 1671"/>
              <a:gd name="T10" fmla="*/ 787 w 1014"/>
              <a:gd name="T11" fmla="*/ 837 h 1671"/>
              <a:gd name="T12" fmla="*/ 642 w 1014"/>
              <a:gd name="T13" fmla="*/ 931 h 1671"/>
              <a:gd name="T14" fmla="*/ 718 w 1014"/>
              <a:gd name="T15" fmla="*/ 741 h 1671"/>
              <a:gd name="T16" fmla="*/ 845 w 1014"/>
              <a:gd name="T17" fmla="*/ 497 h 1671"/>
              <a:gd name="T18" fmla="*/ 656 w 1014"/>
              <a:gd name="T19" fmla="*/ 703 h 1671"/>
              <a:gd name="T20" fmla="*/ 630 w 1014"/>
              <a:gd name="T21" fmla="*/ 378 h 1671"/>
              <a:gd name="T22" fmla="*/ 535 w 1014"/>
              <a:gd name="T23" fmla="*/ 264 h 1671"/>
              <a:gd name="T24" fmla="*/ 402 w 1014"/>
              <a:gd name="T25" fmla="*/ 214 h 1671"/>
              <a:gd name="T26" fmla="*/ 661 w 1014"/>
              <a:gd name="T27" fmla="*/ 126 h 1671"/>
              <a:gd name="T28" fmla="*/ 781 w 1014"/>
              <a:gd name="T29" fmla="*/ 226 h 1671"/>
              <a:gd name="T30" fmla="*/ 705 w 1014"/>
              <a:gd name="T31" fmla="*/ 126 h 1671"/>
              <a:gd name="T32" fmla="*/ 560 w 1014"/>
              <a:gd name="T33" fmla="*/ 82 h 1671"/>
              <a:gd name="T34" fmla="*/ 661 w 1014"/>
              <a:gd name="T35" fmla="*/ 44 h 1671"/>
              <a:gd name="T36" fmla="*/ 750 w 1014"/>
              <a:gd name="T37" fmla="*/ 0 h 1671"/>
              <a:gd name="T38" fmla="*/ 868 w 1014"/>
              <a:gd name="T39" fmla="*/ 94 h 1671"/>
              <a:gd name="T40" fmla="*/ 976 w 1014"/>
              <a:gd name="T41" fmla="*/ 182 h 1671"/>
              <a:gd name="T42" fmla="*/ 1014 w 1014"/>
              <a:gd name="T43" fmla="*/ 334 h 1671"/>
              <a:gd name="T44" fmla="*/ 1008 w 1014"/>
              <a:gd name="T45" fmla="*/ 628 h 1671"/>
              <a:gd name="T46" fmla="*/ 970 w 1014"/>
              <a:gd name="T47" fmla="*/ 975 h 1671"/>
              <a:gd name="T48" fmla="*/ 913 w 1014"/>
              <a:gd name="T49" fmla="*/ 1314 h 1671"/>
              <a:gd name="T50" fmla="*/ 888 w 1014"/>
              <a:gd name="T51" fmla="*/ 1527 h 1671"/>
              <a:gd name="T52" fmla="*/ 830 w 1014"/>
              <a:gd name="T53" fmla="*/ 1627 h 1671"/>
              <a:gd name="T54" fmla="*/ 699 w 1014"/>
              <a:gd name="T55" fmla="*/ 1671 h 1671"/>
              <a:gd name="T56" fmla="*/ 612 w 1014"/>
              <a:gd name="T57" fmla="*/ 1648 h 1671"/>
              <a:gd name="T58" fmla="*/ 541 w 1014"/>
              <a:gd name="T59" fmla="*/ 1559 h 1671"/>
              <a:gd name="T60" fmla="*/ 516 w 1014"/>
              <a:gd name="T61" fmla="*/ 1534 h 1671"/>
              <a:gd name="T62" fmla="*/ 407 w 1014"/>
              <a:gd name="T63" fmla="*/ 1622 h 1671"/>
              <a:gd name="T64" fmla="*/ 276 w 1014"/>
              <a:gd name="T65" fmla="*/ 1652 h 1671"/>
              <a:gd name="T66" fmla="*/ 170 w 1014"/>
              <a:gd name="T67" fmla="*/ 1636 h 1671"/>
              <a:gd name="T68" fmla="*/ 240 w 1014"/>
              <a:gd name="T69" fmla="*/ 1565 h 1671"/>
              <a:gd name="T70" fmla="*/ 352 w 1014"/>
              <a:gd name="T71" fmla="*/ 1446 h 1671"/>
              <a:gd name="T72" fmla="*/ 176 w 1014"/>
              <a:gd name="T73" fmla="*/ 1546 h 1671"/>
              <a:gd name="T74" fmla="*/ 32 w 1014"/>
              <a:gd name="T75" fmla="*/ 1590 h 1671"/>
              <a:gd name="T76" fmla="*/ 0 w 1014"/>
              <a:gd name="T77" fmla="*/ 1527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91" name="Freeform 195"/>
          <p:cNvSpPr>
            <a:spLocks/>
          </p:cNvSpPr>
          <p:nvPr/>
        </p:nvSpPr>
        <p:spPr bwMode="auto">
          <a:xfrm flipH="1">
            <a:off x="663575" y="3135313"/>
            <a:ext cx="71438" cy="215900"/>
          </a:xfrm>
          <a:custGeom>
            <a:avLst/>
            <a:gdLst>
              <a:gd name="T0" fmla="*/ 0 w 295"/>
              <a:gd name="T1" fmla="*/ 774 h 774"/>
              <a:gd name="T2" fmla="*/ 51 w 295"/>
              <a:gd name="T3" fmla="*/ 748 h 774"/>
              <a:gd name="T4" fmla="*/ 107 w 295"/>
              <a:gd name="T5" fmla="*/ 686 h 774"/>
              <a:gd name="T6" fmla="*/ 156 w 295"/>
              <a:gd name="T7" fmla="*/ 573 h 774"/>
              <a:gd name="T8" fmla="*/ 183 w 295"/>
              <a:gd name="T9" fmla="*/ 477 h 774"/>
              <a:gd name="T10" fmla="*/ 220 w 295"/>
              <a:gd name="T11" fmla="*/ 371 h 774"/>
              <a:gd name="T12" fmla="*/ 239 w 295"/>
              <a:gd name="T13" fmla="*/ 270 h 774"/>
              <a:gd name="T14" fmla="*/ 270 w 295"/>
              <a:gd name="T15" fmla="*/ 114 h 774"/>
              <a:gd name="T16" fmla="*/ 295 w 295"/>
              <a:gd name="T17" fmla="*/ 0 h 774"/>
              <a:gd name="T18" fmla="*/ 232 w 295"/>
              <a:gd name="T19" fmla="*/ 226 h 774"/>
              <a:gd name="T20" fmla="*/ 183 w 295"/>
              <a:gd name="T21" fmla="*/ 402 h 774"/>
              <a:gd name="T22" fmla="*/ 126 w 295"/>
              <a:gd name="T23" fmla="*/ 521 h 774"/>
              <a:gd name="T24" fmla="*/ 38 w 295"/>
              <a:gd name="T25" fmla="*/ 648 h 774"/>
              <a:gd name="T26" fmla="*/ 0 w 295"/>
              <a:gd name="T2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92" name="Freeform 196"/>
          <p:cNvSpPr>
            <a:spLocks/>
          </p:cNvSpPr>
          <p:nvPr/>
        </p:nvSpPr>
        <p:spPr bwMode="auto">
          <a:xfrm flipH="1">
            <a:off x="735013" y="2962275"/>
            <a:ext cx="273050" cy="322263"/>
          </a:xfrm>
          <a:custGeom>
            <a:avLst/>
            <a:gdLst>
              <a:gd name="T0" fmla="*/ 820 w 1172"/>
              <a:gd name="T1" fmla="*/ 43 h 1162"/>
              <a:gd name="T2" fmla="*/ 719 w 1172"/>
              <a:gd name="T3" fmla="*/ 213 h 1162"/>
              <a:gd name="T4" fmla="*/ 739 w 1172"/>
              <a:gd name="T5" fmla="*/ 381 h 1162"/>
              <a:gd name="T6" fmla="*/ 727 w 1172"/>
              <a:gd name="T7" fmla="*/ 571 h 1162"/>
              <a:gd name="T8" fmla="*/ 727 w 1172"/>
              <a:gd name="T9" fmla="*/ 621 h 1162"/>
              <a:gd name="T10" fmla="*/ 739 w 1172"/>
              <a:gd name="T11" fmla="*/ 684 h 1162"/>
              <a:gd name="T12" fmla="*/ 688 w 1172"/>
              <a:gd name="T13" fmla="*/ 729 h 1162"/>
              <a:gd name="T14" fmla="*/ 644 w 1172"/>
              <a:gd name="T15" fmla="*/ 779 h 1162"/>
              <a:gd name="T16" fmla="*/ 569 w 1172"/>
              <a:gd name="T17" fmla="*/ 779 h 1162"/>
              <a:gd name="T18" fmla="*/ 304 w 1172"/>
              <a:gd name="T19" fmla="*/ 793 h 1162"/>
              <a:gd name="T20" fmla="*/ 170 w 1172"/>
              <a:gd name="T21" fmla="*/ 831 h 1162"/>
              <a:gd name="T22" fmla="*/ 0 w 1172"/>
              <a:gd name="T23" fmla="*/ 873 h 1162"/>
              <a:gd name="T24" fmla="*/ 6 w 1172"/>
              <a:gd name="T25" fmla="*/ 1004 h 1162"/>
              <a:gd name="T26" fmla="*/ 109 w 1172"/>
              <a:gd name="T27" fmla="*/ 978 h 1162"/>
              <a:gd name="T28" fmla="*/ 133 w 1172"/>
              <a:gd name="T29" fmla="*/ 916 h 1162"/>
              <a:gd name="T30" fmla="*/ 147 w 1172"/>
              <a:gd name="T31" fmla="*/ 1030 h 1162"/>
              <a:gd name="T32" fmla="*/ 215 w 1172"/>
              <a:gd name="T33" fmla="*/ 1118 h 1162"/>
              <a:gd name="T34" fmla="*/ 403 w 1172"/>
              <a:gd name="T35" fmla="*/ 1155 h 1162"/>
              <a:gd name="T36" fmla="*/ 379 w 1172"/>
              <a:gd name="T37" fmla="*/ 1093 h 1162"/>
              <a:gd name="T38" fmla="*/ 279 w 1172"/>
              <a:gd name="T39" fmla="*/ 978 h 1162"/>
              <a:gd name="T40" fmla="*/ 358 w 1172"/>
              <a:gd name="T41" fmla="*/ 929 h 1162"/>
              <a:gd name="T42" fmla="*/ 403 w 1172"/>
              <a:gd name="T43" fmla="*/ 1036 h 1162"/>
              <a:gd name="T44" fmla="*/ 537 w 1172"/>
              <a:gd name="T45" fmla="*/ 1149 h 1162"/>
              <a:gd name="T46" fmla="*/ 713 w 1172"/>
              <a:gd name="T47" fmla="*/ 1149 h 1162"/>
              <a:gd name="T48" fmla="*/ 517 w 1172"/>
              <a:gd name="T49" fmla="*/ 1016 h 1162"/>
              <a:gd name="T50" fmla="*/ 435 w 1172"/>
              <a:gd name="T51" fmla="*/ 929 h 1162"/>
              <a:gd name="T52" fmla="*/ 479 w 1172"/>
              <a:gd name="T53" fmla="*/ 885 h 1162"/>
              <a:gd name="T54" fmla="*/ 549 w 1172"/>
              <a:gd name="T55" fmla="*/ 972 h 1162"/>
              <a:gd name="T56" fmla="*/ 675 w 1172"/>
              <a:gd name="T57" fmla="*/ 1068 h 1162"/>
              <a:gd name="T58" fmla="*/ 782 w 1172"/>
              <a:gd name="T59" fmla="*/ 1123 h 1162"/>
              <a:gd name="T60" fmla="*/ 921 w 1172"/>
              <a:gd name="T61" fmla="*/ 1136 h 1162"/>
              <a:gd name="T62" fmla="*/ 833 w 1172"/>
              <a:gd name="T63" fmla="*/ 1068 h 1162"/>
              <a:gd name="T64" fmla="*/ 727 w 1172"/>
              <a:gd name="T65" fmla="*/ 978 h 1162"/>
              <a:gd name="T66" fmla="*/ 756 w 1172"/>
              <a:gd name="T67" fmla="*/ 929 h 1162"/>
              <a:gd name="T68" fmla="*/ 808 w 1172"/>
              <a:gd name="T69" fmla="*/ 1010 h 1162"/>
              <a:gd name="T70" fmla="*/ 914 w 1172"/>
              <a:gd name="T71" fmla="*/ 1087 h 1162"/>
              <a:gd name="T72" fmla="*/ 1046 w 1172"/>
              <a:gd name="T73" fmla="*/ 1098 h 1162"/>
              <a:gd name="T74" fmla="*/ 1117 w 1172"/>
              <a:gd name="T75" fmla="*/ 991 h 1162"/>
              <a:gd name="T76" fmla="*/ 878 w 1172"/>
              <a:gd name="T77" fmla="*/ 954 h 1162"/>
              <a:gd name="T78" fmla="*/ 733 w 1172"/>
              <a:gd name="T79" fmla="*/ 868 h 1162"/>
              <a:gd name="T80" fmla="*/ 707 w 1172"/>
              <a:gd name="T81" fmla="*/ 793 h 1162"/>
              <a:gd name="T82" fmla="*/ 765 w 1172"/>
              <a:gd name="T83" fmla="*/ 831 h 1162"/>
              <a:gd name="T84" fmla="*/ 927 w 1172"/>
              <a:gd name="T85" fmla="*/ 935 h 1162"/>
              <a:gd name="T86" fmla="*/ 1117 w 1172"/>
              <a:gd name="T87" fmla="*/ 991 h 1162"/>
              <a:gd name="T88" fmla="*/ 1155 w 1172"/>
              <a:gd name="T89" fmla="*/ 767 h 1162"/>
              <a:gd name="T90" fmla="*/ 1046 w 1172"/>
              <a:gd name="T91" fmla="*/ 741 h 1162"/>
              <a:gd name="T92" fmla="*/ 820 w 1172"/>
              <a:gd name="T93" fmla="*/ 761 h 1162"/>
              <a:gd name="T94" fmla="*/ 782 w 1172"/>
              <a:gd name="T95" fmla="*/ 716 h 1162"/>
              <a:gd name="T96" fmla="*/ 901 w 1172"/>
              <a:gd name="T97" fmla="*/ 735 h 1162"/>
              <a:gd name="T98" fmla="*/ 1155 w 1172"/>
              <a:gd name="T99" fmla="*/ 684 h 1162"/>
              <a:gd name="T100" fmla="*/ 1167 w 1172"/>
              <a:gd name="T101" fmla="*/ 483 h 1162"/>
              <a:gd name="T102" fmla="*/ 1161 w 1172"/>
              <a:gd name="T103" fmla="*/ 264 h 1162"/>
              <a:gd name="T104" fmla="*/ 1034 w 1172"/>
              <a:gd name="T105" fmla="*/ 152 h 1162"/>
              <a:gd name="T106" fmla="*/ 1161 w 1172"/>
              <a:gd name="T107" fmla="*/ 201 h 1162"/>
              <a:gd name="T108" fmla="*/ 1091 w 1172"/>
              <a:gd name="T109" fmla="*/ 68 h 1162"/>
              <a:gd name="T110" fmla="*/ 959 w 1172"/>
              <a:gd name="T11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93" name="Freeform 197"/>
          <p:cNvSpPr>
            <a:spLocks/>
          </p:cNvSpPr>
          <p:nvPr/>
        </p:nvSpPr>
        <p:spPr bwMode="auto">
          <a:xfrm flipH="1">
            <a:off x="752475" y="3082925"/>
            <a:ext cx="69850" cy="71438"/>
          </a:xfrm>
          <a:custGeom>
            <a:avLst/>
            <a:gdLst>
              <a:gd name="T0" fmla="*/ 0 w 295"/>
              <a:gd name="T1" fmla="*/ 0 h 263"/>
              <a:gd name="T2" fmla="*/ 0 w 295"/>
              <a:gd name="T3" fmla="*/ 21 h 263"/>
              <a:gd name="T4" fmla="*/ 38 w 295"/>
              <a:gd name="T5" fmla="*/ 71 h 263"/>
              <a:gd name="T6" fmla="*/ 75 w 295"/>
              <a:gd name="T7" fmla="*/ 99 h 263"/>
              <a:gd name="T8" fmla="*/ 152 w 295"/>
              <a:gd name="T9" fmla="*/ 158 h 263"/>
              <a:gd name="T10" fmla="*/ 184 w 295"/>
              <a:gd name="T11" fmla="*/ 182 h 263"/>
              <a:gd name="T12" fmla="*/ 260 w 295"/>
              <a:gd name="T13" fmla="*/ 239 h 263"/>
              <a:gd name="T14" fmla="*/ 178 w 295"/>
              <a:gd name="T15" fmla="*/ 213 h 263"/>
              <a:gd name="T16" fmla="*/ 97 w 295"/>
              <a:gd name="T17" fmla="*/ 188 h 263"/>
              <a:gd name="T18" fmla="*/ 16 w 295"/>
              <a:gd name="T19" fmla="*/ 182 h 263"/>
              <a:gd name="T20" fmla="*/ 22 w 295"/>
              <a:gd name="T21" fmla="*/ 207 h 263"/>
              <a:gd name="T22" fmla="*/ 152 w 295"/>
              <a:gd name="T23" fmla="*/ 231 h 263"/>
              <a:gd name="T24" fmla="*/ 222 w 295"/>
              <a:gd name="T25" fmla="*/ 257 h 263"/>
              <a:gd name="T26" fmla="*/ 260 w 295"/>
              <a:gd name="T27" fmla="*/ 263 h 263"/>
              <a:gd name="T28" fmla="*/ 292 w 295"/>
              <a:gd name="T29" fmla="*/ 252 h 263"/>
              <a:gd name="T30" fmla="*/ 295 w 295"/>
              <a:gd name="T31" fmla="*/ 222 h 263"/>
              <a:gd name="T32" fmla="*/ 269 w 295"/>
              <a:gd name="T33" fmla="*/ 199 h 263"/>
              <a:gd name="T34" fmla="*/ 232 w 295"/>
              <a:gd name="T35" fmla="*/ 162 h 263"/>
              <a:gd name="T36" fmla="*/ 188 w 295"/>
              <a:gd name="T37" fmla="*/ 112 h 263"/>
              <a:gd name="T38" fmla="*/ 144 w 295"/>
              <a:gd name="T39" fmla="*/ 56 h 263"/>
              <a:gd name="T40" fmla="*/ 91 w 295"/>
              <a:gd name="T41" fmla="*/ 17 h 263"/>
              <a:gd name="T42" fmla="*/ 35 w 295"/>
              <a:gd name="T43" fmla="*/ 3 h 263"/>
              <a:gd name="T44" fmla="*/ 0 w 295"/>
              <a:gd name="T4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94" name="Freeform 198"/>
          <p:cNvSpPr>
            <a:spLocks/>
          </p:cNvSpPr>
          <p:nvPr/>
        </p:nvSpPr>
        <p:spPr bwMode="auto">
          <a:xfrm flipH="1">
            <a:off x="755650" y="3022600"/>
            <a:ext cx="61913" cy="95250"/>
          </a:xfrm>
          <a:custGeom>
            <a:avLst/>
            <a:gdLst>
              <a:gd name="T0" fmla="*/ 51 w 270"/>
              <a:gd name="T1" fmla="*/ 0 h 345"/>
              <a:gd name="T2" fmla="*/ 13 w 270"/>
              <a:gd name="T3" fmla="*/ 7 h 345"/>
              <a:gd name="T4" fmla="*/ 0 w 270"/>
              <a:gd name="T5" fmla="*/ 39 h 345"/>
              <a:gd name="T6" fmla="*/ 3 w 270"/>
              <a:gd name="T7" fmla="*/ 65 h 345"/>
              <a:gd name="T8" fmla="*/ 26 w 270"/>
              <a:gd name="T9" fmla="*/ 101 h 345"/>
              <a:gd name="T10" fmla="*/ 57 w 270"/>
              <a:gd name="T11" fmla="*/ 112 h 345"/>
              <a:gd name="T12" fmla="*/ 116 w 270"/>
              <a:gd name="T13" fmla="*/ 149 h 345"/>
              <a:gd name="T14" fmla="*/ 172 w 270"/>
              <a:gd name="T15" fmla="*/ 195 h 345"/>
              <a:gd name="T16" fmla="*/ 212 w 270"/>
              <a:gd name="T17" fmla="*/ 259 h 345"/>
              <a:gd name="T18" fmla="*/ 257 w 270"/>
              <a:gd name="T19" fmla="*/ 325 h 345"/>
              <a:gd name="T20" fmla="*/ 270 w 270"/>
              <a:gd name="T21" fmla="*/ 345 h 345"/>
              <a:gd name="T22" fmla="*/ 257 w 270"/>
              <a:gd name="T23" fmla="*/ 267 h 345"/>
              <a:gd name="T24" fmla="*/ 247 w 270"/>
              <a:gd name="T25" fmla="*/ 198 h 345"/>
              <a:gd name="T26" fmla="*/ 225 w 270"/>
              <a:gd name="T27" fmla="*/ 140 h 345"/>
              <a:gd name="T28" fmla="*/ 188 w 270"/>
              <a:gd name="T29" fmla="*/ 86 h 345"/>
              <a:gd name="T30" fmla="*/ 90 w 270"/>
              <a:gd name="T31" fmla="*/ 10 h 345"/>
              <a:gd name="T32" fmla="*/ 51 w 270"/>
              <a:gd name="T3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95" name="Freeform 199"/>
          <p:cNvSpPr>
            <a:spLocks/>
          </p:cNvSpPr>
          <p:nvPr/>
        </p:nvSpPr>
        <p:spPr bwMode="auto">
          <a:xfrm flipH="1">
            <a:off x="763588" y="2928938"/>
            <a:ext cx="66675" cy="55562"/>
          </a:xfrm>
          <a:custGeom>
            <a:avLst/>
            <a:gdLst>
              <a:gd name="T0" fmla="*/ 0 w 287"/>
              <a:gd name="T1" fmla="*/ 199 h 199"/>
              <a:gd name="T2" fmla="*/ 49 w 287"/>
              <a:gd name="T3" fmla="*/ 156 h 199"/>
              <a:gd name="T4" fmla="*/ 130 w 287"/>
              <a:gd name="T5" fmla="*/ 125 h 199"/>
              <a:gd name="T6" fmla="*/ 185 w 287"/>
              <a:gd name="T7" fmla="*/ 111 h 199"/>
              <a:gd name="T8" fmla="*/ 287 w 287"/>
              <a:gd name="T9" fmla="*/ 0 h 199"/>
              <a:gd name="T10" fmla="*/ 211 w 287"/>
              <a:gd name="T11" fmla="*/ 44 h 199"/>
              <a:gd name="T12" fmla="*/ 142 w 287"/>
              <a:gd name="T13" fmla="*/ 74 h 199"/>
              <a:gd name="T14" fmla="*/ 93 w 287"/>
              <a:gd name="T15" fmla="*/ 99 h 199"/>
              <a:gd name="T16" fmla="*/ 68 w 287"/>
              <a:gd name="T17" fmla="*/ 125 h 199"/>
              <a:gd name="T18" fmla="*/ 0 w 287"/>
              <a:gd name="T19"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96" name="Freeform 200"/>
          <p:cNvSpPr>
            <a:spLocks/>
          </p:cNvSpPr>
          <p:nvPr/>
        </p:nvSpPr>
        <p:spPr bwMode="auto">
          <a:xfrm flipH="1">
            <a:off x="842963" y="3030538"/>
            <a:ext cx="38100" cy="141287"/>
          </a:xfrm>
          <a:custGeom>
            <a:avLst/>
            <a:gdLst>
              <a:gd name="T0" fmla="*/ 0 w 162"/>
              <a:gd name="T1" fmla="*/ 514 h 514"/>
              <a:gd name="T2" fmla="*/ 81 w 162"/>
              <a:gd name="T3" fmla="*/ 514 h 514"/>
              <a:gd name="T4" fmla="*/ 106 w 162"/>
              <a:gd name="T5" fmla="*/ 508 h 514"/>
              <a:gd name="T6" fmla="*/ 106 w 162"/>
              <a:gd name="T7" fmla="*/ 489 h 514"/>
              <a:gd name="T8" fmla="*/ 124 w 162"/>
              <a:gd name="T9" fmla="*/ 470 h 514"/>
              <a:gd name="T10" fmla="*/ 150 w 162"/>
              <a:gd name="T11" fmla="*/ 451 h 514"/>
              <a:gd name="T12" fmla="*/ 137 w 162"/>
              <a:gd name="T13" fmla="*/ 433 h 514"/>
              <a:gd name="T14" fmla="*/ 137 w 162"/>
              <a:gd name="T15" fmla="*/ 407 h 514"/>
              <a:gd name="T16" fmla="*/ 156 w 162"/>
              <a:gd name="T17" fmla="*/ 376 h 514"/>
              <a:gd name="T18" fmla="*/ 156 w 162"/>
              <a:gd name="T19" fmla="*/ 344 h 514"/>
              <a:gd name="T20" fmla="*/ 144 w 162"/>
              <a:gd name="T21" fmla="*/ 306 h 514"/>
              <a:gd name="T22" fmla="*/ 144 w 162"/>
              <a:gd name="T23" fmla="*/ 224 h 514"/>
              <a:gd name="T24" fmla="*/ 162 w 162"/>
              <a:gd name="T25" fmla="*/ 150 h 514"/>
              <a:gd name="T26" fmla="*/ 156 w 162"/>
              <a:gd name="T27" fmla="*/ 94 h 514"/>
              <a:gd name="T28" fmla="*/ 156 w 162"/>
              <a:gd name="T29" fmla="*/ 0 h 514"/>
              <a:gd name="T30" fmla="*/ 106 w 162"/>
              <a:gd name="T31" fmla="*/ 142 h 514"/>
              <a:gd name="T32" fmla="*/ 62 w 162"/>
              <a:gd name="T33" fmla="*/ 275 h 514"/>
              <a:gd name="T34" fmla="*/ 32 w 162"/>
              <a:gd name="T35" fmla="*/ 419 h 514"/>
              <a:gd name="T36" fmla="*/ 0 w 162"/>
              <a:gd name="T37"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97" name="Freeform 201"/>
          <p:cNvSpPr>
            <a:spLocks/>
          </p:cNvSpPr>
          <p:nvPr/>
        </p:nvSpPr>
        <p:spPr bwMode="auto">
          <a:xfrm flipH="1">
            <a:off x="757238" y="3184525"/>
            <a:ext cx="68262" cy="26988"/>
          </a:xfrm>
          <a:custGeom>
            <a:avLst/>
            <a:gdLst>
              <a:gd name="T0" fmla="*/ 232 w 289"/>
              <a:gd name="T1" fmla="*/ 47 h 97"/>
              <a:gd name="T2" fmla="*/ 168 w 289"/>
              <a:gd name="T3" fmla="*/ 19 h 97"/>
              <a:gd name="T4" fmla="*/ 110 w 289"/>
              <a:gd name="T5" fmla="*/ 4 h 97"/>
              <a:gd name="T6" fmla="*/ 32 w 289"/>
              <a:gd name="T7" fmla="*/ 0 h 97"/>
              <a:gd name="T8" fmla="*/ 0 w 289"/>
              <a:gd name="T9" fmla="*/ 6 h 97"/>
              <a:gd name="T10" fmla="*/ 15 w 289"/>
              <a:gd name="T11" fmla="*/ 37 h 97"/>
              <a:gd name="T12" fmla="*/ 45 w 289"/>
              <a:gd name="T13" fmla="*/ 61 h 97"/>
              <a:gd name="T14" fmla="*/ 113 w 289"/>
              <a:gd name="T15" fmla="*/ 79 h 97"/>
              <a:gd name="T16" fmla="*/ 219 w 289"/>
              <a:gd name="T17" fmla="*/ 97 h 97"/>
              <a:gd name="T18" fmla="*/ 289 w 289"/>
              <a:gd name="T19" fmla="*/ 91 h 97"/>
              <a:gd name="T20" fmla="*/ 232 w 289"/>
              <a:gd name="T2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98" name="Freeform 202"/>
          <p:cNvSpPr>
            <a:spLocks/>
          </p:cNvSpPr>
          <p:nvPr/>
        </p:nvSpPr>
        <p:spPr bwMode="auto">
          <a:xfrm flipH="1">
            <a:off x="838200" y="3195638"/>
            <a:ext cx="42863" cy="60325"/>
          </a:xfrm>
          <a:custGeom>
            <a:avLst/>
            <a:gdLst>
              <a:gd name="T0" fmla="*/ 81 w 176"/>
              <a:gd name="T1" fmla="*/ 59 h 216"/>
              <a:gd name="T2" fmla="*/ 59 w 176"/>
              <a:gd name="T3" fmla="*/ 14 h 216"/>
              <a:gd name="T4" fmla="*/ 26 w 176"/>
              <a:gd name="T5" fmla="*/ 0 h 216"/>
              <a:gd name="T6" fmla="*/ 3 w 176"/>
              <a:gd name="T7" fmla="*/ 11 h 216"/>
              <a:gd name="T8" fmla="*/ 0 w 176"/>
              <a:gd name="T9" fmla="*/ 35 h 216"/>
              <a:gd name="T10" fmla="*/ 15 w 176"/>
              <a:gd name="T11" fmla="*/ 76 h 216"/>
              <a:gd name="T12" fmla="*/ 40 w 176"/>
              <a:gd name="T13" fmla="*/ 115 h 216"/>
              <a:gd name="T14" fmla="*/ 71 w 176"/>
              <a:gd name="T15" fmla="*/ 150 h 216"/>
              <a:gd name="T16" fmla="*/ 113 w 176"/>
              <a:gd name="T17" fmla="*/ 185 h 216"/>
              <a:gd name="T18" fmla="*/ 176 w 176"/>
              <a:gd name="T19" fmla="*/ 216 h 216"/>
              <a:gd name="T20" fmla="*/ 119 w 176"/>
              <a:gd name="T21" fmla="*/ 153 h 216"/>
              <a:gd name="T22" fmla="*/ 100 w 176"/>
              <a:gd name="T23" fmla="*/ 108 h 216"/>
              <a:gd name="T24" fmla="*/ 81 w 176"/>
              <a:gd name="T25" fmla="*/ 5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499" name="Freeform 203"/>
          <p:cNvSpPr>
            <a:spLocks/>
          </p:cNvSpPr>
          <p:nvPr/>
        </p:nvSpPr>
        <p:spPr bwMode="auto">
          <a:xfrm flipH="1">
            <a:off x="715963" y="2879725"/>
            <a:ext cx="98425" cy="76200"/>
          </a:xfrm>
          <a:custGeom>
            <a:avLst/>
            <a:gdLst>
              <a:gd name="T0" fmla="*/ 0 w 418"/>
              <a:gd name="T1" fmla="*/ 260 h 260"/>
              <a:gd name="T2" fmla="*/ 13 w 418"/>
              <a:gd name="T3" fmla="*/ 153 h 260"/>
              <a:gd name="T4" fmla="*/ 101 w 418"/>
              <a:gd name="T5" fmla="*/ 116 h 260"/>
              <a:gd name="T6" fmla="*/ 220 w 418"/>
              <a:gd name="T7" fmla="*/ 69 h 260"/>
              <a:gd name="T8" fmla="*/ 304 w 418"/>
              <a:gd name="T9" fmla="*/ 35 h 260"/>
              <a:gd name="T10" fmla="*/ 386 w 418"/>
              <a:gd name="T11" fmla="*/ 0 h 260"/>
              <a:gd name="T12" fmla="*/ 418 w 418"/>
              <a:gd name="T13" fmla="*/ 76 h 260"/>
              <a:gd name="T14" fmla="*/ 341 w 418"/>
              <a:gd name="T15" fmla="*/ 119 h 260"/>
              <a:gd name="T16" fmla="*/ 252 w 418"/>
              <a:gd name="T17" fmla="*/ 150 h 260"/>
              <a:gd name="T18" fmla="*/ 182 w 418"/>
              <a:gd name="T19" fmla="*/ 170 h 260"/>
              <a:gd name="T20" fmla="*/ 98 w 418"/>
              <a:gd name="T21" fmla="*/ 216 h 260"/>
              <a:gd name="T22" fmla="*/ 0 w 418"/>
              <a:gd name="T23"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00" name="Freeform 204"/>
          <p:cNvSpPr>
            <a:spLocks/>
          </p:cNvSpPr>
          <p:nvPr/>
        </p:nvSpPr>
        <p:spPr bwMode="auto">
          <a:xfrm flipH="1">
            <a:off x="604838" y="3217863"/>
            <a:ext cx="201612" cy="323850"/>
          </a:xfrm>
          <a:custGeom>
            <a:avLst/>
            <a:gdLst>
              <a:gd name="T0" fmla="*/ 385 w 863"/>
              <a:gd name="T1" fmla="*/ 172 h 1164"/>
              <a:gd name="T2" fmla="*/ 543 w 863"/>
              <a:gd name="T3" fmla="*/ 158 h 1164"/>
              <a:gd name="T4" fmla="*/ 637 w 863"/>
              <a:gd name="T5" fmla="*/ 133 h 1164"/>
              <a:gd name="T6" fmla="*/ 667 w 863"/>
              <a:gd name="T7" fmla="*/ 90 h 1164"/>
              <a:gd name="T8" fmla="*/ 667 w 863"/>
              <a:gd name="T9" fmla="*/ 52 h 1164"/>
              <a:gd name="T10" fmla="*/ 694 w 863"/>
              <a:gd name="T11" fmla="*/ 20 h 1164"/>
              <a:gd name="T12" fmla="*/ 782 w 863"/>
              <a:gd name="T13" fmla="*/ 0 h 1164"/>
              <a:gd name="T14" fmla="*/ 863 w 863"/>
              <a:gd name="T15" fmla="*/ 7 h 1164"/>
              <a:gd name="T16" fmla="*/ 763 w 863"/>
              <a:gd name="T17" fmla="*/ 907 h 1164"/>
              <a:gd name="T18" fmla="*/ 694 w 863"/>
              <a:gd name="T19" fmla="*/ 990 h 1164"/>
              <a:gd name="T20" fmla="*/ 605 w 863"/>
              <a:gd name="T21" fmla="*/ 1071 h 1164"/>
              <a:gd name="T22" fmla="*/ 481 w 863"/>
              <a:gd name="T23" fmla="*/ 1134 h 1164"/>
              <a:gd name="T24" fmla="*/ 334 w 863"/>
              <a:gd name="T25" fmla="*/ 1153 h 1164"/>
              <a:gd name="T26" fmla="*/ 138 w 863"/>
              <a:gd name="T27" fmla="*/ 1164 h 1164"/>
              <a:gd name="T28" fmla="*/ 25 w 863"/>
              <a:gd name="T29" fmla="*/ 1147 h 1164"/>
              <a:gd name="T30" fmla="*/ 0 w 863"/>
              <a:gd name="T31" fmla="*/ 1083 h 1164"/>
              <a:gd name="T32" fmla="*/ 13 w 863"/>
              <a:gd name="T33" fmla="*/ 1001 h 1164"/>
              <a:gd name="T34" fmla="*/ 95 w 863"/>
              <a:gd name="T35" fmla="*/ 750 h 1164"/>
              <a:gd name="T36" fmla="*/ 163 w 863"/>
              <a:gd name="T37" fmla="*/ 499 h 1164"/>
              <a:gd name="T38" fmla="*/ 195 w 863"/>
              <a:gd name="T39" fmla="*/ 310 h 1164"/>
              <a:gd name="T40" fmla="*/ 195 w 863"/>
              <a:gd name="T41" fmla="*/ 259 h 1164"/>
              <a:gd name="T42" fmla="*/ 239 w 863"/>
              <a:gd name="T43" fmla="*/ 190 h 1164"/>
              <a:gd name="T44" fmla="*/ 291 w 863"/>
              <a:gd name="T45" fmla="*/ 172 h 1164"/>
              <a:gd name="T46" fmla="*/ 385 w 863"/>
              <a:gd name="T47" fmla="*/ 172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311501" name="Freeform 205"/>
          <p:cNvSpPr>
            <a:spLocks/>
          </p:cNvSpPr>
          <p:nvPr/>
        </p:nvSpPr>
        <p:spPr bwMode="auto">
          <a:xfrm flipH="1">
            <a:off x="609600" y="3235325"/>
            <a:ext cx="174625" cy="293688"/>
          </a:xfrm>
          <a:custGeom>
            <a:avLst/>
            <a:gdLst>
              <a:gd name="T0" fmla="*/ 257 w 743"/>
              <a:gd name="T1" fmla="*/ 214 h 1068"/>
              <a:gd name="T2" fmla="*/ 397 w 743"/>
              <a:gd name="T3" fmla="*/ 207 h 1068"/>
              <a:gd name="T4" fmla="*/ 542 w 743"/>
              <a:gd name="T5" fmla="*/ 182 h 1068"/>
              <a:gd name="T6" fmla="*/ 628 w 743"/>
              <a:gd name="T7" fmla="*/ 138 h 1068"/>
              <a:gd name="T8" fmla="*/ 679 w 743"/>
              <a:gd name="T9" fmla="*/ 100 h 1068"/>
              <a:gd name="T10" fmla="*/ 743 w 743"/>
              <a:gd name="T11" fmla="*/ 0 h 1068"/>
              <a:gd name="T12" fmla="*/ 648 w 743"/>
              <a:gd name="T13" fmla="*/ 822 h 1068"/>
              <a:gd name="T14" fmla="*/ 585 w 743"/>
              <a:gd name="T15" fmla="*/ 898 h 1068"/>
              <a:gd name="T16" fmla="*/ 516 w 743"/>
              <a:gd name="T17" fmla="*/ 967 h 1068"/>
              <a:gd name="T18" fmla="*/ 428 w 743"/>
              <a:gd name="T19" fmla="*/ 1016 h 1068"/>
              <a:gd name="T20" fmla="*/ 353 w 743"/>
              <a:gd name="T21" fmla="*/ 1042 h 1068"/>
              <a:gd name="T22" fmla="*/ 257 w 743"/>
              <a:gd name="T23" fmla="*/ 1055 h 1068"/>
              <a:gd name="T24" fmla="*/ 170 w 743"/>
              <a:gd name="T25" fmla="*/ 1068 h 1068"/>
              <a:gd name="T26" fmla="*/ 69 w 743"/>
              <a:gd name="T27" fmla="*/ 1068 h 1068"/>
              <a:gd name="T28" fmla="*/ 24 w 743"/>
              <a:gd name="T29" fmla="*/ 1055 h 1068"/>
              <a:gd name="T30" fmla="*/ 0 w 743"/>
              <a:gd name="T31" fmla="*/ 1016 h 1068"/>
              <a:gd name="T32" fmla="*/ 11 w 743"/>
              <a:gd name="T33" fmla="*/ 956 h 1068"/>
              <a:gd name="T34" fmla="*/ 75 w 743"/>
              <a:gd name="T35" fmla="*/ 809 h 1068"/>
              <a:gd name="T36" fmla="*/ 184 w 743"/>
              <a:gd name="T37" fmla="*/ 321 h 1068"/>
              <a:gd name="T38" fmla="*/ 201 w 743"/>
              <a:gd name="T39" fmla="*/ 252 h 1068"/>
              <a:gd name="T40" fmla="*/ 257 w 743"/>
              <a:gd name="T41" fmla="*/ 214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03" name="Freeform 207"/>
          <p:cNvSpPr>
            <a:spLocks/>
          </p:cNvSpPr>
          <p:nvPr/>
        </p:nvSpPr>
        <p:spPr bwMode="auto">
          <a:xfrm flipH="1">
            <a:off x="1365250" y="4102100"/>
            <a:ext cx="277813" cy="204788"/>
          </a:xfrm>
          <a:custGeom>
            <a:avLst/>
            <a:gdLst>
              <a:gd name="T0" fmla="*/ 0 w 1188"/>
              <a:gd name="T1" fmla="*/ 225 h 738"/>
              <a:gd name="T2" fmla="*/ 0 w 1188"/>
              <a:gd name="T3" fmla="*/ 738 h 738"/>
              <a:gd name="T4" fmla="*/ 1188 w 1188"/>
              <a:gd name="T5" fmla="*/ 360 h 738"/>
              <a:gd name="T6" fmla="*/ 1188 w 1188"/>
              <a:gd name="T7" fmla="*/ 0 h 738"/>
              <a:gd name="T8" fmla="*/ 0 w 1188"/>
              <a:gd name="T9" fmla="*/ 225 h 738"/>
            </a:gdLst>
            <a:ahLst/>
            <a:cxnLst>
              <a:cxn ang="0">
                <a:pos x="T0" y="T1"/>
              </a:cxn>
              <a:cxn ang="0">
                <a:pos x="T2" y="T3"/>
              </a:cxn>
              <a:cxn ang="0">
                <a:pos x="T4" y="T5"/>
              </a:cxn>
              <a:cxn ang="0">
                <a:pos x="T6" y="T7"/>
              </a:cxn>
              <a:cxn ang="0">
                <a:pos x="T8" y="T9"/>
              </a:cxn>
            </a:cxnLst>
            <a:rect l="0" t="0" r="r" b="b"/>
            <a:pathLst>
              <a:path w="1188" h="738">
                <a:moveTo>
                  <a:pt x="0" y="225"/>
                </a:moveTo>
                <a:lnTo>
                  <a:pt x="0" y="738"/>
                </a:lnTo>
                <a:lnTo>
                  <a:pt x="1188" y="360"/>
                </a:lnTo>
                <a:lnTo>
                  <a:pt x="1188" y="0"/>
                </a:lnTo>
                <a:lnTo>
                  <a:pt x="0" y="225"/>
                </a:lnTo>
                <a:close/>
              </a:path>
            </a:pathLst>
          </a:custGeom>
          <a:solidFill>
            <a:srgbClr val="A0A0A0"/>
          </a:solidFill>
          <a:ln w="1588">
            <a:solidFill>
              <a:srgbClr val="000000"/>
            </a:solidFill>
            <a:prstDash val="solid"/>
            <a:round/>
            <a:headEnd/>
            <a:tailEnd/>
          </a:ln>
        </p:spPr>
        <p:txBody>
          <a:bodyPr/>
          <a:lstStyle/>
          <a:p>
            <a:endParaRPr lang="zh-CN" altLang="en-US"/>
          </a:p>
        </p:txBody>
      </p:sp>
      <p:sp>
        <p:nvSpPr>
          <p:cNvPr id="311504" name="Freeform 208"/>
          <p:cNvSpPr>
            <a:spLocks/>
          </p:cNvSpPr>
          <p:nvPr/>
        </p:nvSpPr>
        <p:spPr bwMode="auto">
          <a:xfrm flipH="1">
            <a:off x="1643063" y="4151313"/>
            <a:ext cx="204787" cy="155575"/>
          </a:xfrm>
          <a:custGeom>
            <a:avLst/>
            <a:gdLst>
              <a:gd name="T0" fmla="*/ 882 w 882"/>
              <a:gd name="T1" fmla="*/ 50 h 563"/>
              <a:gd name="T2" fmla="*/ 882 w 882"/>
              <a:gd name="T3" fmla="*/ 563 h 563"/>
              <a:gd name="T4" fmla="*/ 0 w 882"/>
              <a:gd name="T5" fmla="*/ 436 h 563"/>
              <a:gd name="T6" fmla="*/ 0 w 882"/>
              <a:gd name="T7" fmla="*/ 0 h 563"/>
              <a:gd name="T8" fmla="*/ 882 w 882"/>
              <a:gd name="T9" fmla="*/ 50 h 563"/>
            </a:gdLst>
            <a:ahLst/>
            <a:cxnLst>
              <a:cxn ang="0">
                <a:pos x="T0" y="T1"/>
              </a:cxn>
              <a:cxn ang="0">
                <a:pos x="T2" y="T3"/>
              </a:cxn>
              <a:cxn ang="0">
                <a:pos x="T4" y="T5"/>
              </a:cxn>
              <a:cxn ang="0">
                <a:pos x="T6" y="T7"/>
              </a:cxn>
              <a:cxn ang="0">
                <a:pos x="T8" y="T9"/>
              </a:cxn>
            </a:cxnLst>
            <a:rect l="0" t="0" r="r" b="b"/>
            <a:pathLst>
              <a:path w="882" h="563">
                <a:moveTo>
                  <a:pt x="882" y="50"/>
                </a:moveTo>
                <a:lnTo>
                  <a:pt x="882" y="563"/>
                </a:lnTo>
                <a:lnTo>
                  <a:pt x="0" y="436"/>
                </a:lnTo>
                <a:lnTo>
                  <a:pt x="0" y="0"/>
                </a:lnTo>
                <a:lnTo>
                  <a:pt x="882" y="50"/>
                </a:lnTo>
                <a:close/>
              </a:path>
            </a:pathLst>
          </a:custGeom>
          <a:solidFill>
            <a:srgbClr val="808080"/>
          </a:solidFill>
          <a:ln w="1588">
            <a:solidFill>
              <a:srgbClr val="000000"/>
            </a:solidFill>
            <a:prstDash val="solid"/>
            <a:round/>
            <a:headEnd/>
            <a:tailEnd/>
          </a:ln>
        </p:spPr>
        <p:txBody>
          <a:bodyPr/>
          <a:lstStyle/>
          <a:p>
            <a:endParaRPr lang="zh-CN" altLang="en-US"/>
          </a:p>
        </p:txBody>
      </p:sp>
      <p:sp>
        <p:nvSpPr>
          <p:cNvPr id="311505" name="Freeform 209"/>
          <p:cNvSpPr>
            <a:spLocks/>
          </p:cNvSpPr>
          <p:nvPr/>
        </p:nvSpPr>
        <p:spPr bwMode="auto">
          <a:xfrm flipH="1">
            <a:off x="1365250" y="4102100"/>
            <a:ext cx="482600" cy="63500"/>
          </a:xfrm>
          <a:custGeom>
            <a:avLst/>
            <a:gdLst>
              <a:gd name="T0" fmla="*/ 0 w 2070"/>
              <a:gd name="T1" fmla="*/ 175 h 225"/>
              <a:gd name="T2" fmla="*/ 892 w 2070"/>
              <a:gd name="T3" fmla="*/ 225 h 225"/>
              <a:gd name="T4" fmla="*/ 2070 w 2070"/>
              <a:gd name="T5" fmla="*/ 0 h 225"/>
              <a:gd name="T6" fmla="*/ 1202 w 2070"/>
              <a:gd name="T7" fmla="*/ 0 h 225"/>
              <a:gd name="T8" fmla="*/ 0 w 2070"/>
              <a:gd name="T9" fmla="*/ 175 h 225"/>
            </a:gdLst>
            <a:ahLst/>
            <a:cxnLst>
              <a:cxn ang="0">
                <a:pos x="T0" y="T1"/>
              </a:cxn>
              <a:cxn ang="0">
                <a:pos x="T2" y="T3"/>
              </a:cxn>
              <a:cxn ang="0">
                <a:pos x="T4" y="T5"/>
              </a:cxn>
              <a:cxn ang="0">
                <a:pos x="T6" y="T7"/>
              </a:cxn>
              <a:cxn ang="0">
                <a:pos x="T8" y="T9"/>
              </a:cxn>
            </a:cxnLst>
            <a:rect l="0" t="0" r="r" b="b"/>
            <a:pathLst>
              <a:path w="2070" h="225">
                <a:moveTo>
                  <a:pt x="0" y="175"/>
                </a:moveTo>
                <a:lnTo>
                  <a:pt x="892" y="225"/>
                </a:lnTo>
                <a:lnTo>
                  <a:pt x="2070" y="0"/>
                </a:lnTo>
                <a:lnTo>
                  <a:pt x="1202" y="0"/>
                </a:lnTo>
                <a:lnTo>
                  <a:pt x="0" y="175"/>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311506" name="Freeform 210"/>
          <p:cNvSpPr>
            <a:spLocks/>
          </p:cNvSpPr>
          <p:nvPr/>
        </p:nvSpPr>
        <p:spPr bwMode="auto">
          <a:xfrm flipH="1">
            <a:off x="1512888" y="4086225"/>
            <a:ext cx="177800" cy="57150"/>
          </a:xfrm>
          <a:custGeom>
            <a:avLst/>
            <a:gdLst>
              <a:gd name="T0" fmla="*/ 0 w 751"/>
              <a:gd name="T1" fmla="*/ 120 h 210"/>
              <a:gd name="T2" fmla="*/ 0 w 751"/>
              <a:gd name="T3" fmla="*/ 188 h 210"/>
              <a:gd name="T4" fmla="*/ 351 w 751"/>
              <a:gd name="T5" fmla="*/ 210 h 210"/>
              <a:gd name="T6" fmla="*/ 751 w 751"/>
              <a:gd name="T7" fmla="*/ 135 h 210"/>
              <a:gd name="T8" fmla="*/ 751 w 751"/>
              <a:gd name="T9" fmla="*/ 0 h 210"/>
              <a:gd name="T10" fmla="*/ 0 w 751"/>
              <a:gd name="T11" fmla="*/ 120 h 210"/>
            </a:gdLst>
            <a:ahLst/>
            <a:cxnLst>
              <a:cxn ang="0">
                <a:pos x="T0" y="T1"/>
              </a:cxn>
              <a:cxn ang="0">
                <a:pos x="T2" y="T3"/>
              </a:cxn>
              <a:cxn ang="0">
                <a:pos x="T4" y="T5"/>
              </a:cxn>
              <a:cxn ang="0">
                <a:pos x="T6" y="T7"/>
              </a:cxn>
              <a:cxn ang="0">
                <a:pos x="T8" y="T9"/>
              </a:cxn>
              <a:cxn ang="0">
                <a:pos x="T10" y="T11"/>
              </a:cxn>
            </a:cxnLst>
            <a:rect l="0" t="0" r="r" b="b"/>
            <a:pathLst>
              <a:path w="751" h="210">
                <a:moveTo>
                  <a:pt x="0" y="120"/>
                </a:moveTo>
                <a:lnTo>
                  <a:pt x="0" y="188"/>
                </a:lnTo>
                <a:lnTo>
                  <a:pt x="351" y="210"/>
                </a:lnTo>
                <a:lnTo>
                  <a:pt x="751" y="135"/>
                </a:lnTo>
                <a:lnTo>
                  <a:pt x="751" y="0"/>
                </a:lnTo>
                <a:lnTo>
                  <a:pt x="0" y="120"/>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311507" name="Freeform 211"/>
          <p:cNvSpPr>
            <a:spLocks/>
          </p:cNvSpPr>
          <p:nvPr/>
        </p:nvSpPr>
        <p:spPr bwMode="auto">
          <a:xfrm flipH="1">
            <a:off x="1419225" y="3838575"/>
            <a:ext cx="225425" cy="282575"/>
          </a:xfrm>
          <a:custGeom>
            <a:avLst/>
            <a:gdLst>
              <a:gd name="T0" fmla="*/ 135 w 960"/>
              <a:gd name="T1" fmla="*/ 1031 h 1031"/>
              <a:gd name="T2" fmla="*/ 0 w 960"/>
              <a:gd name="T3" fmla="*/ 33 h 1031"/>
              <a:gd name="T4" fmla="*/ 827 w 960"/>
              <a:gd name="T5" fmla="*/ 0 h 1031"/>
              <a:gd name="T6" fmla="*/ 960 w 960"/>
              <a:gd name="T7" fmla="*/ 889 h 1031"/>
              <a:gd name="T8" fmla="*/ 135 w 960"/>
              <a:gd name="T9" fmla="*/ 1031 h 1031"/>
            </a:gdLst>
            <a:ahLst/>
            <a:cxnLst>
              <a:cxn ang="0">
                <a:pos x="T0" y="T1"/>
              </a:cxn>
              <a:cxn ang="0">
                <a:pos x="T2" y="T3"/>
              </a:cxn>
              <a:cxn ang="0">
                <a:pos x="T4" y="T5"/>
              </a:cxn>
              <a:cxn ang="0">
                <a:pos x="T6" y="T7"/>
              </a:cxn>
              <a:cxn ang="0">
                <a:pos x="T8" y="T9"/>
              </a:cxn>
            </a:cxnLst>
            <a:rect l="0" t="0" r="r" b="b"/>
            <a:pathLst>
              <a:path w="960" h="1031">
                <a:moveTo>
                  <a:pt x="135" y="1031"/>
                </a:moveTo>
                <a:lnTo>
                  <a:pt x="0" y="33"/>
                </a:lnTo>
                <a:lnTo>
                  <a:pt x="827" y="0"/>
                </a:lnTo>
                <a:lnTo>
                  <a:pt x="960" y="889"/>
                </a:lnTo>
                <a:lnTo>
                  <a:pt x="135" y="1031"/>
                </a:lnTo>
                <a:close/>
              </a:path>
            </a:pathLst>
          </a:custGeom>
          <a:solidFill>
            <a:srgbClr val="A0A0A0"/>
          </a:solidFill>
          <a:ln w="1588">
            <a:solidFill>
              <a:srgbClr val="000000"/>
            </a:solidFill>
            <a:prstDash val="solid"/>
            <a:round/>
            <a:headEnd/>
            <a:tailEnd/>
          </a:ln>
        </p:spPr>
        <p:txBody>
          <a:bodyPr/>
          <a:lstStyle/>
          <a:p>
            <a:endParaRPr lang="zh-CN" altLang="en-US"/>
          </a:p>
        </p:txBody>
      </p:sp>
      <p:sp>
        <p:nvSpPr>
          <p:cNvPr id="311508" name="Freeform 212"/>
          <p:cNvSpPr>
            <a:spLocks/>
          </p:cNvSpPr>
          <p:nvPr/>
        </p:nvSpPr>
        <p:spPr bwMode="auto">
          <a:xfrm flipH="1">
            <a:off x="1612900" y="3846513"/>
            <a:ext cx="198438" cy="282575"/>
          </a:xfrm>
          <a:custGeom>
            <a:avLst/>
            <a:gdLst>
              <a:gd name="T0" fmla="*/ 715 w 850"/>
              <a:gd name="T1" fmla="*/ 0 h 1026"/>
              <a:gd name="T2" fmla="*/ 0 w 850"/>
              <a:gd name="T3" fmla="*/ 228 h 1026"/>
              <a:gd name="T4" fmla="*/ 102 w 850"/>
              <a:gd name="T5" fmla="*/ 1026 h 1026"/>
              <a:gd name="T6" fmla="*/ 850 w 850"/>
              <a:gd name="T7" fmla="*/ 1000 h 1026"/>
              <a:gd name="T8" fmla="*/ 715 w 850"/>
              <a:gd name="T9" fmla="*/ 0 h 1026"/>
            </a:gdLst>
            <a:ahLst/>
            <a:cxnLst>
              <a:cxn ang="0">
                <a:pos x="T0" y="T1"/>
              </a:cxn>
              <a:cxn ang="0">
                <a:pos x="T2" y="T3"/>
              </a:cxn>
              <a:cxn ang="0">
                <a:pos x="T4" y="T5"/>
              </a:cxn>
              <a:cxn ang="0">
                <a:pos x="T6" y="T7"/>
              </a:cxn>
              <a:cxn ang="0">
                <a:pos x="T8" y="T9"/>
              </a:cxn>
            </a:cxnLst>
            <a:rect l="0" t="0" r="r" b="b"/>
            <a:pathLst>
              <a:path w="850" h="1026">
                <a:moveTo>
                  <a:pt x="715" y="0"/>
                </a:moveTo>
                <a:lnTo>
                  <a:pt x="0" y="228"/>
                </a:lnTo>
                <a:lnTo>
                  <a:pt x="102" y="1026"/>
                </a:lnTo>
                <a:lnTo>
                  <a:pt x="850" y="1000"/>
                </a:lnTo>
                <a:lnTo>
                  <a:pt x="715" y="0"/>
                </a:lnTo>
                <a:close/>
              </a:path>
            </a:pathLst>
          </a:custGeom>
          <a:solidFill>
            <a:srgbClr val="808080"/>
          </a:solidFill>
          <a:ln w="1588">
            <a:solidFill>
              <a:srgbClr val="000000"/>
            </a:solidFill>
            <a:prstDash val="solid"/>
            <a:round/>
            <a:headEnd/>
            <a:tailEnd/>
          </a:ln>
        </p:spPr>
        <p:txBody>
          <a:bodyPr/>
          <a:lstStyle/>
          <a:p>
            <a:endParaRPr lang="zh-CN" altLang="en-US"/>
          </a:p>
        </p:txBody>
      </p:sp>
      <p:sp>
        <p:nvSpPr>
          <p:cNvPr id="311509" name="Freeform 213"/>
          <p:cNvSpPr>
            <a:spLocks/>
          </p:cNvSpPr>
          <p:nvPr/>
        </p:nvSpPr>
        <p:spPr bwMode="auto">
          <a:xfrm flipH="1">
            <a:off x="1444625" y="3867150"/>
            <a:ext cx="161925" cy="212725"/>
          </a:xfrm>
          <a:custGeom>
            <a:avLst/>
            <a:gdLst>
              <a:gd name="T0" fmla="*/ 0 w 689"/>
              <a:gd name="T1" fmla="*/ 36 h 778"/>
              <a:gd name="T2" fmla="*/ 98 w 689"/>
              <a:gd name="T3" fmla="*/ 778 h 778"/>
              <a:gd name="T4" fmla="*/ 689 w 689"/>
              <a:gd name="T5" fmla="*/ 689 h 778"/>
              <a:gd name="T6" fmla="*/ 587 w 689"/>
              <a:gd name="T7" fmla="*/ 0 h 778"/>
              <a:gd name="T8" fmla="*/ 0 w 689"/>
              <a:gd name="T9" fmla="*/ 36 h 778"/>
            </a:gdLst>
            <a:ahLst/>
            <a:cxnLst>
              <a:cxn ang="0">
                <a:pos x="T0" y="T1"/>
              </a:cxn>
              <a:cxn ang="0">
                <a:pos x="T2" y="T3"/>
              </a:cxn>
              <a:cxn ang="0">
                <a:pos x="T4" y="T5"/>
              </a:cxn>
              <a:cxn ang="0">
                <a:pos x="T6" y="T7"/>
              </a:cxn>
              <a:cxn ang="0">
                <a:pos x="T8" y="T9"/>
              </a:cxn>
            </a:cxnLst>
            <a:rect l="0" t="0" r="r" b="b"/>
            <a:pathLst>
              <a:path w="689" h="778">
                <a:moveTo>
                  <a:pt x="0" y="36"/>
                </a:moveTo>
                <a:lnTo>
                  <a:pt x="98" y="778"/>
                </a:lnTo>
                <a:lnTo>
                  <a:pt x="689" y="689"/>
                </a:lnTo>
                <a:lnTo>
                  <a:pt x="587" y="0"/>
                </a:lnTo>
                <a:lnTo>
                  <a:pt x="0" y="36"/>
                </a:lnTo>
                <a:close/>
              </a:path>
            </a:pathLst>
          </a:custGeom>
          <a:solidFill>
            <a:srgbClr val="00C0C0"/>
          </a:solidFill>
          <a:ln w="1588">
            <a:solidFill>
              <a:srgbClr val="000000"/>
            </a:solidFill>
            <a:prstDash val="solid"/>
            <a:round/>
            <a:headEnd/>
            <a:tailEnd/>
          </a:ln>
        </p:spPr>
        <p:txBody>
          <a:bodyPr/>
          <a:lstStyle/>
          <a:p>
            <a:endParaRPr lang="zh-CN" altLang="en-US"/>
          </a:p>
        </p:txBody>
      </p:sp>
      <p:sp>
        <p:nvSpPr>
          <p:cNvPr id="311510" name="Freeform 214"/>
          <p:cNvSpPr>
            <a:spLocks/>
          </p:cNvSpPr>
          <p:nvPr/>
        </p:nvSpPr>
        <p:spPr bwMode="auto">
          <a:xfrm flipH="1">
            <a:off x="1384300" y="4124325"/>
            <a:ext cx="157163" cy="131763"/>
          </a:xfrm>
          <a:custGeom>
            <a:avLst/>
            <a:gdLst>
              <a:gd name="T0" fmla="*/ 674 w 674"/>
              <a:gd name="T1" fmla="*/ 0 h 482"/>
              <a:gd name="T2" fmla="*/ 0 w 674"/>
              <a:gd name="T3" fmla="*/ 143 h 482"/>
              <a:gd name="T4" fmla="*/ 0 w 674"/>
              <a:gd name="T5" fmla="*/ 482 h 482"/>
              <a:gd name="T6" fmla="*/ 674 w 674"/>
              <a:gd name="T7" fmla="*/ 271 h 482"/>
              <a:gd name="T8" fmla="*/ 674 w 674"/>
              <a:gd name="T9" fmla="*/ 0 h 482"/>
            </a:gdLst>
            <a:ahLst/>
            <a:cxnLst>
              <a:cxn ang="0">
                <a:pos x="T0" y="T1"/>
              </a:cxn>
              <a:cxn ang="0">
                <a:pos x="T2" y="T3"/>
              </a:cxn>
              <a:cxn ang="0">
                <a:pos x="T4" y="T5"/>
              </a:cxn>
              <a:cxn ang="0">
                <a:pos x="T6" y="T7"/>
              </a:cxn>
              <a:cxn ang="0">
                <a:pos x="T8" y="T9"/>
              </a:cxn>
            </a:cxnLst>
            <a:rect l="0" t="0" r="r" b="b"/>
            <a:pathLst>
              <a:path w="674" h="482">
                <a:moveTo>
                  <a:pt x="674" y="0"/>
                </a:moveTo>
                <a:lnTo>
                  <a:pt x="0" y="143"/>
                </a:lnTo>
                <a:lnTo>
                  <a:pt x="0" y="482"/>
                </a:lnTo>
                <a:lnTo>
                  <a:pt x="674" y="271"/>
                </a:lnTo>
                <a:lnTo>
                  <a:pt x="674" y="0"/>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311511" name="Line 215"/>
          <p:cNvSpPr>
            <a:spLocks noChangeShapeType="1"/>
          </p:cNvSpPr>
          <p:nvPr/>
        </p:nvSpPr>
        <p:spPr bwMode="auto">
          <a:xfrm flipH="1" flipV="1">
            <a:off x="1395413" y="4157663"/>
            <a:ext cx="42862" cy="95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512" name="Line 216"/>
          <p:cNvSpPr>
            <a:spLocks noChangeShapeType="1"/>
          </p:cNvSpPr>
          <p:nvPr/>
        </p:nvSpPr>
        <p:spPr bwMode="auto">
          <a:xfrm>
            <a:off x="1460500" y="4171950"/>
            <a:ext cx="52388" cy="17463"/>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513" name="Line 217"/>
          <p:cNvSpPr>
            <a:spLocks noChangeShapeType="1"/>
          </p:cNvSpPr>
          <p:nvPr/>
        </p:nvSpPr>
        <p:spPr bwMode="auto">
          <a:xfrm flipH="1">
            <a:off x="1447800" y="4140200"/>
            <a:ext cx="0" cy="87313"/>
          </a:xfrm>
          <a:prstGeom prst="line">
            <a:avLst/>
          </a:prstGeom>
          <a:noFill/>
          <a:ln w="158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514" name="Line 218"/>
          <p:cNvSpPr>
            <a:spLocks noChangeShapeType="1"/>
          </p:cNvSpPr>
          <p:nvPr/>
        </p:nvSpPr>
        <p:spPr bwMode="auto">
          <a:xfrm flipH="1">
            <a:off x="1524000" y="4160838"/>
            <a:ext cx="1588" cy="92075"/>
          </a:xfrm>
          <a:prstGeom prst="line">
            <a:avLst/>
          </a:prstGeom>
          <a:noFill/>
          <a:ln w="158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515" name="Line 219"/>
          <p:cNvSpPr>
            <a:spLocks noChangeShapeType="1"/>
          </p:cNvSpPr>
          <p:nvPr/>
        </p:nvSpPr>
        <p:spPr bwMode="auto">
          <a:xfrm>
            <a:off x="1381125" y="4157663"/>
            <a:ext cx="144463" cy="42862"/>
          </a:xfrm>
          <a:prstGeom prst="line">
            <a:avLst/>
          </a:prstGeom>
          <a:noFill/>
          <a:ln w="158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516" name="Line 220"/>
          <p:cNvSpPr>
            <a:spLocks noChangeShapeType="1"/>
          </p:cNvSpPr>
          <p:nvPr/>
        </p:nvSpPr>
        <p:spPr bwMode="auto">
          <a:xfrm flipH="1" flipV="1">
            <a:off x="1381125" y="4146550"/>
            <a:ext cx="144463" cy="38100"/>
          </a:xfrm>
          <a:prstGeom prst="line">
            <a:avLst/>
          </a:prstGeom>
          <a:noFill/>
          <a:ln w="158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517" name="Freeform 221"/>
          <p:cNvSpPr>
            <a:spLocks/>
          </p:cNvSpPr>
          <p:nvPr/>
        </p:nvSpPr>
        <p:spPr bwMode="auto">
          <a:xfrm flipH="1">
            <a:off x="1558925" y="4252913"/>
            <a:ext cx="14288" cy="52387"/>
          </a:xfrm>
          <a:custGeom>
            <a:avLst/>
            <a:gdLst>
              <a:gd name="T0" fmla="*/ 23 w 75"/>
              <a:gd name="T1" fmla="*/ 0 h 194"/>
              <a:gd name="T2" fmla="*/ 0 w 75"/>
              <a:gd name="T3" fmla="*/ 183 h 194"/>
              <a:gd name="T4" fmla="*/ 55 w 75"/>
              <a:gd name="T5" fmla="*/ 194 h 194"/>
              <a:gd name="T6" fmla="*/ 75 w 75"/>
              <a:gd name="T7" fmla="*/ 8 h 194"/>
              <a:gd name="T8" fmla="*/ 23 w 75"/>
              <a:gd name="T9" fmla="*/ 0 h 194"/>
            </a:gdLst>
            <a:ahLst/>
            <a:cxnLst>
              <a:cxn ang="0">
                <a:pos x="T0" y="T1"/>
              </a:cxn>
              <a:cxn ang="0">
                <a:pos x="T2" y="T3"/>
              </a:cxn>
              <a:cxn ang="0">
                <a:pos x="T4" y="T5"/>
              </a:cxn>
              <a:cxn ang="0">
                <a:pos x="T6" y="T7"/>
              </a:cxn>
              <a:cxn ang="0">
                <a:pos x="T8" y="T9"/>
              </a:cxn>
            </a:cxnLst>
            <a:rect l="0" t="0" r="r" b="b"/>
            <a:pathLst>
              <a:path w="75" h="194">
                <a:moveTo>
                  <a:pt x="23" y="0"/>
                </a:moveTo>
                <a:lnTo>
                  <a:pt x="0" y="183"/>
                </a:lnTo>
                <a:lnTo>
                  <a:pt x="55" y="194"/>
                </a:lnTo>
                <a:lnTo>
                  <a:pt x="75" y="8"/>
                </a:lnTo>
                <a:lnTo>
                  <a:pt x="23" y="0"/>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311518" name="Freeform 222"/>
          <p:cNvSpPr>
            <a:spLocks/>
          </p:cNvSpPr>
          <p:nvPr/>
        </p:nvSpPr>
        <p:spPr bwMode="auto">
          <a:xfrm flipH="1">
            <a:off x="1512888" y="4259263"/>
            <a:ext cx="50800" cy="46037"/>
          </a:xfrm>
          <a:custGeom>
            <a:avLst/>
            <a:gdLst>
              <a:gd name="T0" fmla="*/ 17 w 206"/>
              <a:gd name="T1" fmla="*/ 5 h 168"/>
              <a:gd name="T2" fmla="*/ 0 w 206"/>
              <a:gd name="T3" fmla="*/ 168 h 168"/>
              <a:gd name="T4" fmla="*/ 206 w 206"/>
              <a:gd name="T5" fmla="*/ 84 h 168"/>
              <a:gd name="T6" fmla="*/ 126 w 206"/>
              <a:gd name="T7" fmla="*/ 58 h 168"/>
              <a:gd name="T8" fmla="*/ 52 w 206"/>
              <a:gd name="T9" fmla="*/ 97 h 168"/>
              <a:gd name="T10" fmla="*/ 75 w 206"/>
              <a:gd name="T11" fmla="*/ 0 h 168"/>
              <a:gd name="T12" fmla="*/ 17 w 206"/>
              <a:gd name="T13" fmla="*/ 5 h 168"/>
            </a:gdLst>
            <a:ahLst/>
            <a:cxnLst>
              <a:cxn ang="0">
                <a:pos x="T0" y="T1"/>
              </a:cxn>
              <a:cxn ang="0">
                <a:pos x="T2" y="T3"/>
              </a:cxn>
              <a:cxn ang="0">
                <a:pos x="T4" y="T5"/>
              </a:cxn>
              <a:cxn ang="0">
                <a:pos x="T6" y="T7"/>
              </a:cxn>
              <a:cxn ang="0">
                <a:pos x="T8" y="T9"/>
              </a:cxn>
              <a:cxn ang="0">
                <a:pos x="T10" y="T11"/>
              </a:cxn>
              <a:cxn ang="0">
                <a:pos x="T12" y="T13"/>
              </a:cxn>
            </a:cxnLst>
            <a:rect l="0" t="0" r="r" b="b"/>
            <a:pathLst>
              <a:path w="206" h="168">
                <a:moveTo>
                  <a:pt x="17" y="5"/>
                </a:moveTo>
                <a:lnTo>
                  <a:pt x="0" y="168"/>
                </a:lnTo>
                <a:lnTo>
                  <a:pt x="206" y="84"/>
                </a:lnTo>
                <a:lnTo>
                  <a:pt x="126" y="58"/>
                </a:lnTo>
                <a:lnTo>
                  <a:pt x="52" y="97"/>
                </a:lnTo>
                <a:lnTo>
                  <a:pt x="75" y="0"/>
                </a:lnTo>
                <a:lnTo>
                  <a:pt x="17" y="5"/>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311519" name="Freeform 223"/>
          <p:cNvSpPr>
            <a:spLocks/>
          </p:cNvSpPr>
          <p:nvPr/>
        </p:nvSpPr>
        <p:spPr bwMode="auto">
          <a:xfrm flipH="1">
            <a:off x="1223963" y="4125913"/>
            <a:ext cx="368300" cy="203200"/>
          </a:xfrm>
          <a:custGeom>
            <a:avLst/>
            <a:gdLst>
              <a:gd name="T0" fmla="*/ 0 w 1583"/>
              <a:gd name="T1" fmla="*/ 309 h 729"/>
              <a:gd name="T2" fmla="*/ 759 w 1583"/>
              <a:gd name="T3" fmla="*/ 729 h 729"/>
              <a:gd name="T4" fmla="*/ 1583 w 1583"/>
              <a:gd name="T5" fmla="*/ 318 h 729"/>
              <a:gd name="T6" fmla="*/ 951 w 1583"/>
              <a:gd name="T7" fmla="*/ 0 h 729"/>
              <a:gd name="T8" fmla="*/ 0 w 1583"/>
              <a:gd name="T9" fmla="*/ 309 h 729"/>
            </a:gdLst>
            <a:ahLst/>
            <a:cxnLst>
              <a:cxn ang="0">
                <a:pos x="T0" y="T1"/>
              </a:cxn>
              <a:cxn ang="0">
                <a:pos x="T2" y="T3"/>
              </a:cxn>
              <a:cxn ang="0">
                <a:pos x="T4" y="T5"/>
              </a:cxn>
              <a:cxn ang="0">
                <a:pos x="T6" y="T7"/>
              </a:cxn>
              <a:cxn ang="0">
                <a:pos x="T8" y="T9"/>
              </a:cxn>
            </a:cxnLst>
            <a:rect l="0" t="0" r="r" b="b"/>
            <a:pathLst>
              <a:path w="1583" h="729">
                <a:moveTo>
                  <a:pt x="0" y="309"/>
                </a:moveTo>
                <a:lnTo>
                  <a:pt x="759" y="729"/>
                </a:lnTo>
                <a:lnTo>
                  <a:pt x="1583" y="318"/>
                </a:lnTo>
                <a:lnTo>
                  <a:pt x="951" y="0"/>
                </a:lnTo>
                <a:lnTo>
                  <a:pt x="0" y="309"/>
                </a:lnTo>
                <a:close/>
              </a:path>
            </a:pathLst>
          </a:custGeom>
          <a:solidFill>
            <a:srgbClr val="808080"/>
          </a:solidFill>
          <a:ln w="1588">
            <a:solidFill>
              <a:srgbClr val="000000"/>
            </a:solidFill>
            <a:prstDash val="solid"/>
            <a:round/>
            <a:headEnd/>
            <a:tailEnd/>
          </a:ln>
        </p:spPr>
        <p:txBody>
          <a:bodyPr/>
          <a:lstStyle/>
          <a:p>
            <a:endParaRPr lang="zh-CN" altLang="en-US"/>
          </a:p>
        </p:txBody>
      </p:sp>
      <p:sp>
        <p:nvSpPr>
          <p:cNvPr id="311520" name="Freeform 224"/>
          <p:cNvSpPr>
            <a:spLocks/>
          </p:cNvSpPr>
          <p:nvPr/>
        </p:nvSpPr>
        <p:spPr bwMode="auto">
          <a:xfrm flipH="1">
            <a:off x="1414463" y="4211638"/>
            <a:ext cx="185737" cy="144462"/>
          </a:xfrm>
          <a:custGeom>
            <a:avLst/>
            <a:gdLst>
              <a:gd name="T0" fmla="*/ 28 w 792"/>
              <a:gd name="T1" fmla="*/ 0 h 516"/>
              <a:gd name="T2" fmla="*/ 792 w 792"/>
              <a:gd name="T3" fmla="*/ 426 h 516"/>
              <a:gd name="T4" fmla="*/ 770 w 792"/>
              <a:gd name="T5" fmla="*/ 516 h 516"/>
              <a:gd name="T6" fmla="*/ 0 w 792"/>
              <a:gd name="T7" fmla="*/ 82 h 516"/>
              <a:gd name="T8" fmla="*/ 28 w 792"/>
              <a:gd name="T9" fmla="*/ 0 h 516"/>
            </a:gdLst>
            <a:ahLst/>
            <a:cxnLst>
              <a:cxn ang="0">
                <a:pos x="T0" y="T1"/>
              </a:cxn>
              <a:cxn ang="0">
                <a:pos x="T2" y="T3"/>
              </a:cxn>
              <a:cxn ang="0">
                <a:pos x="T4" y="T5"/>
              </a:cxn>
              <a:cxn ang="0">
                <a:pos x="T6" y="T7"/>
              </a:cxn>
              <a:cxn ang="0">
                <a:pos x="T8" y="T9"/>
              </a:cxn>
            </a:cxnLst>
            <a:rect l="0" t="0" r="r" b="b"/>
            <a:pathLst>
              <a:path w="792" h="516">
                <a:moveTo>
                  <a:pt x="28" y="0"/>
                </a:moveTo>
                <a:lnTo>
                  <a:pt x="792" y="426"/>
                </a:lnTo>
                <a:lnTo>
                  <a:pt x="770" y="516"/>
                </a:lnTo>
                <a:lnTo>
                  <a:pt x="0" y="82"/>
                </a:lnTo>
                <a:lnTo>
                  <a:pt x="28" y="0"/>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311521" name="Freeform 225"/>
          <p:cNvSpPr>
            <a:spLocks/>
          </p:cNvSpPr>
          <p:nvPr/>
        </p:nvSpPr>
        <p:spPr bwMode="auto">
          <a:xfrm flipH="1">
            <a:off x="1220788" y="4214813"/>
            <a:ext cx="198437" cy="141287"/>
          </a:xfrm>
          <a:custGeom>
            <a:avLst/>
            <a:gdLst>
              <a:gd name="T0" fmla="*/ 0 w 846"/>
              <a:gd name="T1" fmla="*/ 507 h 507"/>
              <a:gd name="T2" fmla="*/ 25 w 846"/>
              <a:gd name="T3" fmla="*/ 411 h 507"/>
              <a:gd name="T4" fmla="*/ 846 w 846"/>
              <a:gd name="T5" fmla="*/ 0 h 507"/>
              <a:gd name="T6" fmla="*/ 817 w 846"/>
              <a:gd name="T7" fmla="*/ 76 h 507"/>
              <a:gd name="T8" fmla="*/ 0 w 846"/>
              <a:gd name="T9" fmla="*/ 507 h 507"/>
            </a:gdLst>
            <a:ahLst/>
            <a:cxnLst>
              <a:cxn ang="0">
                <a:pos x="T0" y="T1"/>
              </a:cxn>
              <a:cxn ang="0">
                <a:pos x="T2" y="T3"/>
              </a:cxn>
              <a:cxn ang="0">
                <a:pos x="T4" y="T5"/>
              </a:cxn>
              <a:cxn ang="0">
                <a:pos x="T6" y="T7"/>
              </a:cxn>
              <a:cxn ang="0">
                <a:pos x="T8" y="T9"/>
              </a:cxn>
            </a:cxnLst>
            <a:rect l="0" t="0" r="r" b="b"/>
            <a:pathLst>
              <a:path w="846" h="507">
                <a:moveTo>
                  <a:pt x="0" y="507"/>
                </a:moveTo>
                <a:lnTo>
                  <a:pt x="25" y="411"/>
                </a:lnTo>
                <a:lnTo>
                  <a:pt x="846" y="0"/>
                </a:lnTo>
                <a:lnTo>
                  <a:pt x="817" y="76"/>
                </a:lnTo>
                <a:lnTo>
                  <a:pt x="0" y="507"/>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311522" name="Freeform 226"/>
          <p:cNvSpPr>
            <a:spLocks/>
          </p:cNvSpPr>
          <p:nvPr/>
        </p:nvSpPr>
        <p:spPr bwMode="auto">
          <a:xfrm flipH="1">
            <a:off x="1373188" y="4221163"/>
            <a:ext cx="147637" cy="90487"/>
          </a:xfrm>
          <a:custGeom>
            <a:avLst/>
            <a:gdLst>
              <a:gd name="T0" fmla="*/ 0 w 637"/>
              <a:gd name="T1" fmla="*/ 83 h 321"/>
              <a:gd name="T2" fmla="*/ 220 w 637"/>
              <a:gd name="T3" fmla="*/ 0 h 321"/>
              <a:gd name="T4" fmla="*/ 637 w 637"/>
              <a:gd name="T5" fmla="*/ 224 h 321"/>
              <a:gd name="T6" fmla="*/ 425 w 637"/>
              <a:gd name="T7" fmla="*/ 321 h 321"/>
              <a:gd name="T8" fmla="*/ 0 w 637"/>
              <a:gd name="T9" fmla="*/ 83 h 321"/>
            </a:gdLst>
            <a:ahLst/>
            <a:cxnLst>
              <a:cxn ang="0">
                <a:pos x="T0" y="T1"/>
              </a:cxn>
              <a:cxn ang="0">
                <a:pos x="T2" y="T3"/>
              </a:cxn>
              <a:cxn ang="0">
                <a:pos x="T4" y="T5"/>
              </a:cxn>
              <a:cxn ang="0">
                <a:pos x="T6" y="T7"/>
              </a:cxn>
              <a:cxn ang="0">
                <a:pos x="T8" y="T9"/>
              </a:cxn>
            </a:cxnLst>
            <a:rect l="0" t="0" r="r" b="b"/>
            <a:pathLst>
              <a:path w="637" h="321">
                <a:moveTo>
                  <a:pt x="0" y="83"/>
                </a:moveTo>
                <a:lnTo>
                  <a:pt x="220" y="0"/>
                </a:lnTo>
                <a:lnTo>
                  <a:pt x="637" y="224"/>
                </a:lnTo>
                <a:lnTo>
                  <a:pt x="425" y="321"/>
                </a:lnTo>
                <a:lnTo>
                  <a:pt x="0" y="83"/>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23" name="Freeform 227"/>
          <p:cNvSpPr>
            <a:spLocks/>
          </p:cNvSpPr>
          <p:nvPr/>
        </p:nvSpPr>
        <p:spPr bwMode="auto">
          <a:xfrm flipH="1">
            <a:off x="1239838" y="4160838"/>
            <a:ext cx="220662" cy="120650"/>
          </a:xfrm>
          <a:custGeom>
            <a:avLst/>
            <a:gdLst>
              <a:gd name="T0" fmla="*/ 0 w 938"/>
              <a:gd name="T1" fmla="*/ 210 h 434"/>
              <a:gd name="T2" fmla="*/ 410 w 938"/>
              <a:gd name="T3" fmla="*/ 434 h 434"/>
              <a:gd name="T4" fmla="*/ 938 w 938"/>
              <a:gd name="T5" fmla="*/ 186 h 434"/>
              <a:gd name="T6" fmla="*/ 554 w 938"/>
              <a:gd name="T7" fmla="*/ 0 h 434"/>
              <a:gd name="T8" fmla="*/ 0 w 938"/>
              <a:gd name="T9" fmla="*/ 210 h 434"/>
            </a:gdLst>
            <a:ahLst/>
            <a:cxnLst>
              <a:cxn ang="0">
                <a:pos x="T0" y="T1"/>
              </a:cxn>
              <a:cxn ang="0">
                <a:pos x="T2" y="T3"/>
              </a:cxn>
              <a:cxn ang="0">
                <a:pos x="T4" y="T5"/>
              </a:cxn>
              <a:cxn ang="0">
                <a:pos x="T6" y="T7"/>
              </a:cxn>
              <a:cxn ang="0">
                <a:pos x="T8" y="T9"/>
              </a:cxn>
            </a:cxnLst>
            <a:rect l="0" t="0" r="r" b="b"/>
            <a:pathLst>
              <a:path w="938" h="434">
                <a:moveTo>
                  <a:pt x="0" y="210"/>
                </a:moveTo>
                <a:lnTo>
                  <a:pt x="410" y="434"/>
                </a:lnTo>
                <a:lnTo>
                  <a:pt x="938" y="186"/>
                </a:lnTo>
                <a:lnTo>
                  <a:pt x="554" y="0"/>
                </a:lnTo>
                <a:lnTo>
                  <a:pt x="0" y="210"/>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24" name="Freeform 228"/>
          <p:cNvSpPr>
            <a:spLocks/>
          </p:cNvSpPr>
          <p:nvPr/>
        </p:nvSpPr>
        <p:spPr bwMode="auto">
          <a:xfrm flipH="1">
            <a:off x="1333500" y="4133850"/>
            <a:ext cx="239713" cy="107950"/>
          </a:xfrm>
          <a:custGeom>
            <a:avLst/>
            <a:gdLst>
              <a:gd name="T0" fmla="*/ 216 w 1034"/>
              <a:gd name="T1" fmla="*/ 395 h 395"/>
              <a:gd name="T2" fmla="*/ 0 w 1034"/>
              <a:gd name="T3" fmla="*/ 285 h 395"/>
              <a:gd name="T4" fmla="*/ 867 w 1034"/>
              <a:gd name="T5" fmla="*/ 0 h 395"/>
              <a:gd name="T6" fmla="*/ 1034 w 1034"/>
              <a:gd name="T7" fmla="*/ 82 h 395"/>
              <a:gd name="T8" fmla="*/ 216 w 1034"/>
              <a:gd name="T9" fmla="*/ 395 h 395"/>
            </a:gdLst>
            <a:ahLst/>
            <a:cxnLst>
              <a:cxn ang="0">
                <a:pos x="T0" y="T1"/>
              </a:cxn>
              <a:cxn ang="0">
                <a:pos x="T2" y="T3"/>
              </a:cxn>
              <a:cxn ang="0">
                <a:pos x="T4" y="T5"/>
              </a:cxn>
              <a:cxn ang="0">
                <a:pos x="T6" y="T7"/>
              </a:cxn>
              <a:cxn ang="0">
                <a:pos x="T8" y="T9"/>
              </a:cxn>
            </a:cxnLst>
            <a:rect l="0" t="0" r="r" b="b"/>
            <a:pathLst>
              <a:path w="1034" h="395">
                <a:moveTo>
                  <a:pt x="216" y="395"/>
                </a:moveTo>
                <a:lnTo>
                  <a:pt x="0" y="285"/>
                </a:lnTo>
                <a:lnTo>
                  <a:pt x="867" y="0"/>
                </a:lnTo>
                <a:lnTo>
                  <a:pt x="1034" y="82"/>
                </a:lnTo>
                <a:lnTo>
                  <a:pt x="216" y="395"/>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25" name="Line 229"/>
          <p:cNvSpPr>
            <a:spLocks noChangeShapeType="1"/>
          </p:cNvSpPr>
          <p:nvPr/>
        </p:nvSpPr>
        <p:spPr bwMode="auto">
          <a:xfrm flipH="1" flipV="1">
            <a:off x="1360488" y="4138613"/>
            <a:ext cx="206375" cy="84137"/>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526" name="Line 230"/>
          <p:cNvSpPr>
            <a:spLocks noChangeShapeType="1"/>
          </p:cNvSpPr>
          <p:nvPr/>
        </p:nvSpPr>
        <p:spPr bwMode="auto">
          <a:xfrm flipH="1" flipV="1">
            <a:off x="1349375" y="4143375"/>
            <a:ext cx="201613" cy="87313"/>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527" name="Line 231"/>
          <p:cNvSpPr>
            <a:spLocks noChangeShapeType="1"/>
          </p:cNvSpPr>
          <p:nvPr/>
        </p:nvSpPr>
        <p:spPr bwMode="auto">
          <a:xfrm flipH="1" flipV="1">
            <a:off x="1339850" y="4151313"/>
            <a:ext cx="198438" cy="88900"/>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528" name="Line 232"/>
          <p:cNvSpPr>
            <a:spLocks noChangeShapeType="1"/>
          </p:cNvSpPr>
          <p:nvPr/>
        </p:nvSpPr>
        <p:spPr bwMode="auto">
          <a:xfrm flipH="1" flipV="1">
            <a:off x="1314450" y="4165600"/>
            <a:ext cx="195263" cy="90488"/>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529" name="Line 233"/>
          <p:cNvSpPr>
            <a:spLocks noChangeShapeType="1"/>
          </p:cNvSpPr>
          <p:nvPr/>
        </p:nvSpPr>
        <p:spPr bwMode="auto">
          <a:xfrm flipH="1" flipV="1">
            <a:off x="1300163" y="4175125"/>
            <a:ext cx="192087" cy="93663"/>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530" name="Line 234"/>
          <p:cNvSpPr>
            <a:spLocks noChangeShapeType="1"/>
          </p:cNvSpPr>
          <p:nvPr/>
        </p:nvSpPr>
        <p:spPr bwMode="auto">
          <a:xfrm flipH="1" flipV="1">
            <a:off x="1296988" y="4189413"/>
            <a:ext cx="174625" cy="85725"/>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531" name="Line 235"/>
          <p:cNvSpPr>
            <a:spLocks noChangeShapeType="1"/>
          </p:cNvSpPr>
          <p:nvPr/>
        </p:nvSpPr>
        <p:spPr bwMode="auto">
          <a:xfrm flipH="1" flipV="1">
            <a:off x="1287463" y="4195763"/>
            <a:ext cx="166687" cy="88900"/>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532" name="Line 236"/>
          <p:cNvSpPr>
            <a:spLocks noChangeShapeType="1"/>
          </p:cNvSpPr>
          <p:nvPr/>
        </p:nvSpPr>
        <p:spPr bwMode="auto">
          <a:xfrm flipH="1" flipV="1">
            <a:off x="1270000" y="4208463"/>
            <a:ext cx="161925" cy="87312"/>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533" name="Line 237"/>
          <p:cNvSpPr>
            <a:spLocks noChangeShapeType="1"/>
          </p:cNvSpPr>
          <p:nvPr/>
        </p:nvSpPr>
        <p:spPr bwMode="auto">
          <a:xfrm flipH="1">
            <a:off x="1401763" y="4238625"/>
            <a:ext cx="100012" cy="66675"/>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534" name="Line 238"/>
          <p:cNvSpPr>
            <a:spLocks noChangeShapeType="1"/>
          </p:cNvSpPr>
          <p:nvPr/>
        </p:nvSpPr>
        <p:spPr bwMode="auto">
          <a:xfrm flipH="1">
            <a:off x="1384300" y="4230688"/>
            <a:ext cx="96838" cy="61912"/>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535" name="Line 239"/>
          <p:cNvSpPr>
            <a:spLocks noChangeShapeType="1"/>
          </p:cNvSpPr>
          <p:nvPr/>
        </p:nvSpPr>
        <p:spPr bwMode="auto">
          <a:xfrm flipH="1">
            <a:off x="1341438" y="4208463"/>
            <a:ext cx="98425" cy="60325"/>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536" name="Line 240"/>
          <p:cNvSpPr>
            <a:spLocks noChangeShapeType="1"/>
          </p:cNvSpPr>
          <p:nvPr/>
        </p:nvSpPr>
        <p:spPr bwMode="auto">
          <a:xfrm flipH="1">
            <a:off x="1320800" y="4198938"/>
            <a:ext cx="95250" cy="60325"/>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537" name="Line 241"/>
          <p:cNvSpPr>
            <a:spLocks noChangeShapeType="1"/>
          </p:cNvSpPr>
          <p:nvPr/>
        </p:nvSpPr>
        <p:spPr bwMode="auto">
          <a:xfrm flipH="1">
            <a:off x="1300163" y="4189413"/>
            <a:ext cx="93662" cy="60325"/>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538" name="Line 242"/>
          <p:cNvSpPr>
            <a:spLocks noChangeShapeType="1"/>
          </p:cNvSpPr>
          <p:nvPr/>
        </p:nvSpPr>
        <p:spPr bwMode="auto">
          <a:xfrm flipH="1">
            <a:off x="1281113" y="4179888"/>
            <a:ext cx="92075" cy="58737"/>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539" name="Line 243"/>
          <p:cNvSpPr>
            <a:spLocks noChangeShapeType="1"/>
          </p:cNvSpPr>
          <p:nvPr/>
        </p:nvSpPr>
        <p:spPr bwMode="auto">
          <a:xfrm flipH="1">
            <a:off x="1262063" y="4170363"/>
            <a:ext cx="92075" cy="53975"/>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540" name="Line 244"/>
          <p:cNvSpPr>
            <a:spLocks noChangeShapeType="1"/>
          </p:cNvSpPr>
          <p:nvPr/>
        </p:nvSpPr>
        <p:spPr bwMode="auto">
          <a:xfrm flipH="1">
            <a:off x="1495425" y="4198938"/>
            <a:ext cx="49213" cy="31750"/>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541" name="Line 245"/>
          <p:cNvSpPr>
            <a:spLocks noChangeShapeType="1"/>
          </p:cNvSpPr>
          <p:nvPr/>
        </p:nvSpPr>
        <p:spPr bwMode="auto">
          <a:xfrm flipH="1">
            <a:off x="1466850" y="4189413"/>
            <a:ext cx="46038" cy="25400"/>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542" name="Line 246"/>
          <p:cNvSpPr>
            <a:spLocks noChangeShapeType="1"/>
          </p:cNvSpPr>
          <p:nvPr/>
        </p:nvSpPr>
        <p:spPr bwMode="auto">
          <a:xfrm flipH="1">
            <a:off x="1439863" y="4178300"/>
            <a:ext cx="46037" cy="28575"/>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543" name="Line 247"/>
          <p:cNvSpPr>
            <a:spLocks noChangeShapeType="1"/>
          </p:cNvSpPr>
          <p:nvPr/>
        </p:nvSpPr>
        <p:spPr bwMode="auto">
          <a:xfrm flipH="1">
            <a:off x="1412875" y="4167188"/>
            <a:ext cx="42863" cy="25400"/>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544" name="Line 248"/>
          <p:cNvSpPr>
            <a:spLocks noChangeShapeType="1"/>
          </p:cNvSpPr>
          <p:nvPr/>
        </p:nvSpPr>
        <p:spPr bwMode="auto">
          <a:xfrm flipH="1">
            <a:off x="1385888" y="4154488"/>
            <a:ext cx="41275" cy="26987"/>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545" name="Line 249"/>
          <p:cNvSpPr>
            <a:spLocks noChangeShapeType="1"/>
          </p:cNvSpPr>
          <p:nvPr/>
        </p:nvSpPr>
        <p:spPr bwMode="auto">
          <a:xfrm flipH="1">
            <a:off x="1355725" y="4143375"/>
            <a:ext cx="39688" cy="23813"/>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1546" name="Freeform 250"/>
          <p:cNvSpPr>
            <a:spLocks/>
          </p:cNvSpPr>
          <p:nvPr/>
        </p:nvSpPr>
        <p:spPr bwMode="auto">
          <a:xfrm flipH="1">
            <a:off x="977900" y="4425950"/>
            <a:ext cx="487363" cy="258763"/>
          </a:xfrm>
          <a:custGeom>
            <a:avLst/>
            <a:gdLst>
              <a:gd name="T0" fmla="*/ 182 w 2091"/>
              <a:gd name="T1" fmla="*/ 927 h 931"/>
              <a:gd name="T2" fmla="*/ 5 w 2091"/>
              <a:gd name="T3" fmla="*/ 905 h 931"/>
              <a:gd name="T4" fmla="*/ 0 w 2091"/>
              <a:gd name="T5" fmla="*/ 695 h 931"/>
              <a:gd name="T6" fmla="*/ 9 w 2091"/>
              <a:gd name="T7" fmla="*/ 537 h 931"/>
              <a:gd name="T8" fmla="*/ 100 w 2091"/>
              <a:gd name="T9" fmla="*/ 442 h 931"/>
              <a:gd name="T10" fmla="*/ 210 w 2091"/>
              <a:gd name="T11" fmla="*/ 387 h 931"/>
              <a:gd name="T12" fmla="*/ 460 w 2091"/>
              <a:gd name="T13" fmla="*/ 296 h 931"/>
              <a:gd name="T14" fmla="*/ 828 w 2091"/>
              <a:gd name="T15" fmla="*/ 207 h 931"/>
              <a:gd name="T16" fmla="*/ 900 w 2091"/>
              <a:gd name="T17" fmla="*/ 201 h 931"/>
              <a:gd name="T18" fmla="*/ 948 w 2091"/>
              <a:gd name="T19" fmla="*/ 207 h 931"/>
              <a:gd name="T20" fmla="*/ 960 w 2091"/>
              <a:gd name="T21" fmla="*/ 188 h 931"/>
              <a:gd name="T22" fmla="*/ 980 w 2091"/>
              <a:gd name="T23" fmla="*/ 169 h 931"/>
              <a:gd name="T24" fmla="*/ 1003 w 2091"/>
              <a:gd name="T25" fmla="*/ 173 h 931"/>
              <a:gd name="T26" fmla="*/ 1035 w 2091"/>
              <a:gd name="T27" fmla="*/ 176 h 931"/>
              <a:gd name="T28" fmla="*/ 1049 w 2091"/>
              <a:gd name="T29" fmla="*/ 138 h 931"/>
              <a:gd name="T30" fmla="*/ 1077 w 2091"/>
              <a:gd name="T31" fmla="*/ 118 h 931"/>
              <a:gd name="T32" fmla="*/ 1106 w 2091"/>
              <a:gd name="T33" fmla="*/ 112 h 931"/>
              <a:gd name="T34" fmla="*/ 1144 w 2091"/>
              <a:gd name="T35" fmla="*/ 112 h 931"/>
              <a:gd name="T36" fmla="*/ 1138 w 2091"/>
              <a:gd name="T37" fmla="*/ 82 h 931"/>
              <a:gd name="T38" fmla="*/ 1182 w 2091"/>
              <a:gd name="T39" fmla="*/ 0 h 931"/>
              <a:gd name="T40" fmla="*/ 2040 w 2091"/>
              <a:gd name="T41" fmla="*/ 22 h 931"/>
              <a:gd name="T42" fmla="*/ 2037 w 2091"/>
              <a:gd name="T43" fmla="*/ 110 h 931"/>
              <a:gd name="T44" fmla="*/ 2053 w 2091"/>
              <a:gd name="T45" fmla="*/ 188 h 931"/>
              <a:gd name="T46" fmla="*/ 2065 w 2091"/>
              <a:gd name="T47" fmla="*/ 244 h 931"/>
              <a:gd name="T48" fmla="*/ 2080 w 2091"/>
              <a:gd name="T49" fmla="*/ 314 h 931"/>
              <a:gd name="T50" fmla="*/ 2091 w 2091"/>
              <a:gd name="T51" fmla="*/ 427 h 931"/>
              <a:gd name="T52" fmla="*/ 2077 w 2091"/>
              <a:gd name="T53" fmla="*/ 494 h 931"/>
              <a:gd name="T54" fmla="*/ 2053 w 2091"/>
              <a:gd name="T55" fmla="*/ 557 h 931"/>
              <a:gd name="T56" fmla="*/ 2023 w 2091"/>
              <a:gd name="T57" fmla="*/ 610 h 931"/>
              <a:gd name="T58" fmla="*/ 1983 w 2091"/>
              <a:gd name="T59" fmla="*/ 629 h 931"/>
              <a:gd name="T60" fmla="*/ 1921 w 2091"/>
              <a:gd name="T61" fmla="*/ 648 h 931"/>
              <a:gd name="T62" fmla="*/ 1838 w 2091"/>
              <a:gd name="T63" fmla="*/ 673 h 931"/>
              <a:gd name="T64" fmla="*/ 1801 w 2091"/>
              <a:gd name="T65" fmla="*/ 717 h 931"/>
              <a:gd name="T66" fmla="*/ 1757 w 2091"/>
              <a:gd name="T67" fmla="*/ 754 h 931"/>
              <a:gd name="T68" fmla="*/ 1686 w 2091"/>
              <a:gd name="T69" fmla="*/ 786 h 931"/>
              <a:gd name="T70" fmla="*/ 1605 w 2091"/>
              <a:gd name="T71" fmla="*/ 812 h 931"/>
              <a:gd name="T72" fmla="*/ 1475 w 2091"/>
              <a:gd name="T73" fmla="*/ 827 h 931"/>
              <a:gd name="T74" fmla="*/ 1364 w 2091"/>
              <a:gd name="T75" fmla="*/ 827 h 931"/>
              <a:gd name="T76" fmla="*/ 1279 w 2091"/>
              <a:gd name="T77" fmla="*/ 818 h 931"/>
              <a:gd name="T78" fmla="*/ 1202 w 2091"/>
              <a:gd name="T79" fmla="*/ 812 h 931"/>
              <a:gd name="T80" fmla="*/ 1144 w 2091"/>
              <a:gd name="T81" fmla="*/ 843 h 931"/>
              <a:gd name="T82" fmla="*/ 1031 w 2091"/>
              <a:gd name="T83" fmla="*/ 837 h 931"/>
              <a:gd name="T84" fmla="*/ 582 w 2091"/>
              <a:gd name="T85" fmla="*/ 901 h 931"/>
              <a:gd name="T86" fmla="*/ 386 w 2091"/>
              <a:gd name="T87" fmla="*/ 931 h 931"/>
              <a:gd name="T88" fmla="*/ 182 w 2091"/>
              <a:gd name="T89" fmla="*/ 927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311547" name="Freeform 251"/>
          <p:cNvSpPr>
            <a:spLocks/>
          </p:cNvSpPr>
          <p:nvPr/>
        </p:nvSpPr>
        <p:spPr bwMode="auto">
          <a:xfrm flipH="1">
            <a:off x="982663" y="4452938"/>
            <a:ext cx="479425" cy="228600"/>
          </a:xfrm>
          <a:custGeom>
            <a:avLst/>
            <a:gdLst>
              <a:gd name="T0" fmla="*/ 1986 w 2049"/>
              <a:gd name="T1" fmla="*/ 90 h 829"/>
              <a:gd name="T2" fmla="*/ 2037 w 2049"/>
              <a:gd name="T3" fmla="*/ 199 h 829"/>
              <a:gd name="T4" fmla="*/ 1995 w 2049"/>
              <a:gd name="T5" fmla="*/ 512 h 829"/>
              <a:gd name="T6" fmla="*/ 1882 w 2049"/>
              <a:gd name="T7" fmla="*/ 512 h 829"/>
              <a:gd name="T8" fmla="*/ 1754 w 2049"/>
              <a:gd name="T9" fmla="*/ 624 h 829"/>
              <a:gd name="T10" fmla="*/ 1460 w 2049"/>
              <a:gd name="T11" fmla="*/ 701 h 829"/>
              <a:gd name="T12" fmla="*/ 1181 w 2049"/>
              <a:gd name="T13" fmla="*/ 701 h 829"/>
              <a:gd name="T14" fmla="*/ 1287 w 2049"/>
              <a:gd name="T15" fmla="*/ 589 h 829"/>
              <a:gd name="T16" fmla="*/ 1155 w 2049"/>
              <a:gd name="T17" fmla="*/ 697 h 829"/>
              <a:gd name="T18" fmla="*/ 1017 w 2049"/>
              <a:gd name="T19" fmla="*/ 724 h 829"/>
              <a:gd name="T20" fmla="*/ 1109 w 2049"/>
              <a:gd name="T21" fmla="*/ 652 h 829"/>
              <a:gd name="T22" fmla="*/ 963 w 2049"/>
              <a:gd name="T23" fmla="*/ 733 h 829"/>
              <a:gd name="T24" fmla="*/ 491 w 2049"/>
              <a:gd name="T25" fmla="*/ 797 h 829"/>
              <a:gd name="T26" fmla="*/ 495 w 2049"/>
              <a:gd name="T27" fmla="*/ 742 h 829"/>
              <a:gd name="T28" fmla="*/ 486 w 2049"/>
              <a:gd name="T29" fmla="*/ 720 h 829"/>
              <a:gd name="T30" fmla="*/ 319 w 2049"/>
              <a:gd name="T31" fmla="*/ 815 h 829"/>
              <a:gd name="T32" fmla="*/ 473 w 2049"/>
              <a:gd name="T33" fmla="*/ 669 h 829"/>
              <a:gd name="T34" fmla="*/ 300 w 2049"/>
              <a:gd name="T35" fmla="*/ 765 h 829"/>
              <a:gd name="T36" fmla="*/ 214 w 2049"/>
              <a:gd name="T37" fmla="*/ 742 h 829"/>
              <a:gd name="T38" fmla="*/ 182 w 2049"/>
              <a:gd name="T39" fmla="*/ 746 h 829"/>
              <a:gd name="T40" fmla="*/ 59 w 2049"/>
              <a:gd name="T41" fmla="*/ 793 h 829"/>
              <a:gd name="T42" fmla="*/ 0 w 2049"/>
              <a:gd name="T43" fmla="*/ 674 h 829"/>
              <a:gd name="T44" fmla="*/ 40 w 2049"/>
              <a:gd name="T45" fmla="*/ 435 h 829"/>
              <a:gd name="T46" fmla="*/ 296 w 2049"/>
              <a:gd name="T47" fmla="*/ 298 h 829"/>
              <a:gd name="T48" fmla="*/ 795 w 2049"/>
              <a:gd name="T49" fmla="*/ 145 h 829"/>
              <a:gd name="T50" fmla="*/ 968 w 2049"/>
              <a:gd name="T51" fmla="*/ 207 h 829"/>
              <a:gd name="T52" fmla="*/ 1040 w 2049"/>
              <a:gd name="T53" fmla="*/ 217 h 829"/>
              <a:gd name="T54" fmla="*/ 953 w 2049"/>
              <a:gd name="T55" fmla="*/ 131 h 829"/>
              <a:gd name="T56" fmla="*/ 1008 w 2049"/>
              <a:gd name="T57" fmla="*/ 108 h 829"/>
              <a:gd name="T58" fmla="*/ 1063 w 2049"/>
              <a:gd name="T59" fmla="*/ 163 h 829"/>
              <a:gd name="T60" fmla="*/ 1068 w 2049"/>
              <a:gd name="T61" fmla="*/ 135 h 829"/>
              <a:gd name="T62" fmla="*/ 1059 w 2049"/>
              <a:gd name="T63" fmla="*/ 67 h 829"/>
              <a:gd name="T64" fmla="*/ 1186 w 2049"/>
              <a:gd name="T65" fmla="*/ 113 h 829"/>
              <a:gd name="T66" fmla="*/ 1173 w 2049"/>
              <a:gd name="T67" fmla="*/ 63 h 829"/>
              <a:gd name="T68" fmla="*/ 1145 w 2049"/>
              <a:gd name="T69" fmla="*/ 0 h 829"/>
              <a:gd name="T70" fmla="*/ 1277 w 2049"/>
              <a:gd name="T71" fmla="*/ 54 h 829"/>
              <a:gd name="T72" fmla="*/ 1514 w 2049"/>
              <a:gd name="T73" fmla="*/ 104 h 829"/>
              <a:gd name="T74" fmla="*/ 1567 w 2049"/>
              <a:gd name="T75" fmla="*/ 35 h 829"/>
              <a:gd name="T76" fmla="*/ 1626 w 2049"/>
              <a:gd name="T77" fmla="*/ 113 h 829"/>
              <a:gd name="T78" fmla="*/ 1745 w 2049"/>
              <a:gd name="T79" fmla="*/ 63 h 829"/>
              <a:gd name="T80" fmla="*/ 1795 w 2049"/>
              <a:gd name="T81" fmla="*/ 131 h 829"/>
              <a:gd name="T82" fmla="*/ 1946 w 2049"/>
              <a:gd name="T83" fmla="*/ 108 h 829"/>
              <a:gd name="T84" fmla="*/ 1982 w 2049"/>
              <a:gd name="T85" fmla="*/ 31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48" name="Freeform 252"/>
          <p:cNvSpPr>
            <a:spLocks/>
          </p:cNvSpPr>
          <p:nvPr/>
        </p:nvSpPr>
        <p:spPr bwMode="auto">
          <a:xfrm flipH="1">
            <a:off x="1049338" y="4533900"/>
            <a:ext cx="66675" cy="12700"/>
          </a:xfrm>
          <a:custGeom>
            <a:avLst/>
            <a:gdLst>
              <a:gd name="T0" fmla="*/ 280 w 280"/>
              <a:gd name="T1" fmla="*/ 0 h 48"/>
              <a:gd name="T2" fmla="*/ 149 w 280"/>
              <a:gd name="T3" fmla="*/ 48 h 48"/>
              <a:gd name="T4" fmla="*/ 0 w 280"/>
              <a:gd name="T5" fmla="*/ 35 h 48"/>
              <a:gd name="T6" fmla="*/ 280 w 280"/>
              <a:gd name="T7" fmla="*/ 0 h 48"/>
            </a:gdLst>
            <a:ahLst/>
            <a:cxnLst>
              <a:cxn ang="0">
                <a:pos x="T0" y="T1"/>
              </a:cxn>
              <a:cxn ang="0">
                <a:pos x="T2" y="T3"/>
              </a:cxn>
              <a:cxn ang="0">
                <a:pos x="T4" y="T5"/>
              </a:cxn>
              <a:cxn ang="0">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49" name="Freeform 253"/>
          <p:cNvSpPr>
            <a:spLocks/>
          </p:cNvSpPr>
          <p:nvPr/>
        </p:nvSpPr>
        <p:spPr bwMode="auto">
          <a:xfrm flipH="1">
            <a:off x="984250" y="4511675"/>
            <a:ext cx="39688" cy="17463"/>
          </a:xfrm>
          <a:custGeom>
            <a:avLst/>
            <a:gdLst>
              <a:gd name="T0" fmla="*/ 170 w 170"/>
              <a:gd name="T1" fmla="*/ 0 h 57"/>
              <a:gd name="T2" fmla="*/ 125 w 170"/>
              <a:gd name="T3" fmla="*/ 35 h 57"/>
              <a:gd name="T4" fmla="*/ 0 w 170"/>
              <a:gd name="T5" fmla="*/ 53 h 57"/>
              <a:gd name="T6" fmla="*/ 130 w 170"/>
              <a:gd name="T7" fmla="*/ 57 h 57"/>
              <a:gd name="T8" fmla="*/ 170 w 170"/>
              <a:gd name="T9" fmla="*/ 0 h 57"/>
            </a:gdLst>
            <a:ahLst/>
            <a:cxnLst>
              <a:cxn ang="0">
                <a:pos x="T0" y="T1"/>
              </a:cxn>
              <a:cxn ang="0">
                <a:pos x="T2" y="T3"/>
              </a:cxn>
              <a:cxn ang="0">
                <a:pos x="T4" y="T5"/>
              </a:cxn>
              <a:cxn ang="0">
                <a:pos x="T6" y="T7"/>
              </a:cxn>
              <a:cxn ang="0">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50" name="Freeform 254"/>
          <p:cNvSpPr>
            <a:spLocks/>
          </p:cNvSpPr>
          <p:nvPr/>
        </p:nvSpPr>
        <p:spPr bwMode="auto">
          <a:xfrm flipH="1">
            <a:off x="1150938" y="4500563"/>
            <a:ext cx="63500" cy="39687"/>
          </a:xfrm>
          <a:custGeom>
            <a:avLst/>
            <a:gdLst>
              <a:gd name="T0" fmla="*/ 263 w 263"/>
              <a:gd name="T1" fmla="*/ 0 h 143"/>
              <a:gd name="T2" fmla="*/ 145 w 263"/>
              <a:gd name="T3" fmla="*/ 13 h 143"/>
              <a:gd name="T4" fmla="*/ 122 w 263"/>
              <a:gd name="T5" fmla="*/ 31 h 143"/>
              <a:gd name="T6" fmla="*/ 122 w 263"/>
              <a:gd name="T7" fmla="*/ 76 h 143"/>
              <a:gd name="T8" fmla="*/ 113 w 263"/>
              <a:gd name="T9" fmla="*/ 124 h 143"/>
              <a:gd name="T10" fmla="*/ 0 w 263"/>
              <a:gd name="T11" fmla="*/ 143 h 143"/>
              <a:gd name="T12" fmla="*/ 136 w 263"/>
              <a:gd name="T13" fmla="*/ 138 h 143"/>
              <a:gd name="T14" fmla="*/ 159 w 263"/>
              <a:gd name="T15" fmla="*/ 48 h 143"/>
              <a:gd name="T16" fmla="*/ 263 w 263"/>
              <a:gd name="T1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51" name="Freeform 255"/>
          <p:cNvSpPr>
            <a:spLocks/>
          </p:cNvSpPr>
          <p:nvPr/>
        </p:nvSpPr>
        <p:spPr bwMode="auto">
          <a:xfrm flipH="1">
            <a:off x="1214438" y="4591050"/>
            <a:ext cx="200025" cy="58738"/>
          </a:xfrm>
          <a:custGeom>
            <a:avLst/>
            <a:gdLst>
              <a:gd name="T0" fmla="*/ 853 w 853"/>
              <a:gd name="T1" fmla="*/ 0 h 212"/>
              <a:gd name="T2" fmla="*/ 636 w 853"/>
              <a:gd name="T3" fmla="*/ 10 h 212"/>
              <a:gd name="T4" fmla="*/ 413 w 853"/>
              <a:gd name="T5" fmla="*/ 63 h 212"/>
              <a:gd name="T6" fmla="*/ 249 w 853"/>
              <a:gd name="T7" fmla="*/ 71 h 212"/>
              <a:gd name="T8" fmla="*/ 114 w 853"/>
              <a:gd name="T9" fmla="*/ 99 h 212"/>
              <a:gd name="T10" fmla="*/ 64 w 853"/>
              <a:gd name="T11" fmla="*/ 170 h 212"/>
              <a:gd name="T12" fmla="*/ 0 w 853"/>
              <a:gd name="T13" fmla="*/ 212 h 212"/>
              <a:gd name="T14" fmla="*/ 64 w 853"/>
              <a:gd name="T15" fmla="*/ 198 h 212"/>
              <a:gd name="T16" fmla="*/ 123 w 853"/>
              <a:gd name="T17" fmla="*/ 117 h 212"/>
              <a:gd name="T18" fmla="*/ 304 w 853"/>
              <a:gd name="T19" fmla="*/ 81 h 212"/>
              <a:gd name="T20" fmla="*/ 413 w 853"/>
              <a:gd name="T21" fmla="*/ 81 h 212"/>
              <a:gd name="T22" fmla="*/ 500 w 853"/>
              <a:gd name="T23" fmla="*/ 63 h 212"/>
              <a:gd name="T24" fmla="*/ 649 w 853"/>
              <a:gd name="T25" fmla="*/ 23 h 212"/>
              <a:gd name="T26" fmla="*/ 853 w 853"/>
              <a:gd name="T2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52" name="Freeform 256"/>
          <p:cNvSpPr>
            <a:spLocks/>
          </p:cNvSpPr>
          <p:nvPr/>
        </p:nvSpPr>
        <p:spPr bwMode="auto">
          <a:xfrm flipH="1">
            <a:off x="1208088" y="4146550"/>
            <a:ext cx="173037" cy="106363"/>
          </a:xfrm>
          <a:custGeom>
            <a:avLst/>
            <a:gdLst>
              <a:gd name="T0" fmla="*/ 679 w 751"/>
              <a:gd name="T1" fmla="*/ 379 h 379"/>
              <a:gd name="T2" fmla="*/ 639 w 751"/>
              <a:gd name="T3" fmla="*/ 370 h 379"/>
              <a:gd name="T4" fmla="*/ 600 w 751"/>
              <a:gd name="T5" fmla="*/ 352 h 379"/>
              <a:gd name="T6" fmla="*/ 564 w 751"/>
              <a:gd name="T7" fmla="*/ 344 h 379"/>
              <a:gd name="T8" fmla="*/ 502 w 751"/>
              <a:gd name="T9" fmla="*/ 353 h 379"/>
              <a:gd name="T10" fmla="*/ 457 w 751"/>
              <a:gd name="T11" fmla="*/ 352 h 379"/>
              <a:gd name="T12" fmla="*/ 425 w 751"/>
              <a:gd name="T13" fmla="*/ 341 h 379"/>
              <a:gd name="T14" fmla="*/ 399 w 751"/>
              <a:gd name="T15" fmla="*/ 332 h 379"/>
              <a:gd name="T16" fmla="*/ 373 w 751"/>
              <a:gd name="T17" fmla="*/ 320 h 379"/>
              <a:gd name="T18" fmla="*/ 346 w 751"/>
              <a:gd name="T19" fmla="*/ 295 h 379"/>
              <a:gd name="T20" fmla="*/ 324 w 751"/>
              <a:gd name="T21" fmla="*/ 273 h 379"/>
              <a:gd name="T22" fmla="*/ 288 w 751"/>
              <a:gd name="T23" fmla="*/ 246 h 379"/>
              <a:gd name="T24" fmla="*/ 238 w 751"/>
              <a:gd name="T25" fmla="*/ 254 h 379"/>
              <a:gd name="T26" fmla="*/ 208 w 751"/>
              <a:gd name="T27" fmla="*/ 256 h 379"/>
              <a:gd name="T28" fmla="*/ 190 w 751"/>
              <a:gd name="T29" fmla="*/ 251 h 379"/>
              <a:gd name="T30" fmla="*/ 182 w 751"/>
              <a:gd name="T31" fmla="*/ 243 h 379"/>
              <a:gd name="T32" fmla="*/ 176 w 751"/>
              <a:gd name="T33" fmla="*/ 228 h 379"/>
              <a:gd name="T34" fmla="*/ 180 w 751"/>
              <a:gd name="T35" fmla="*/ 215 h 379"/>
              <a:gd name="T36" fmla="*/ 190 w 751"/>
              <a:gd name="T37" fmla="*/ 200 h 379"/>
              <a:gd name="T38" fmla="*/ 208 w 751"/>
              <a:gd name="T39" fmla="*/ 193 h 379"/>
              <a:gd name="T40" fmla="*/ 248 w 751"/>
              <a:gd name="T41" fmla="*/ 188 h 379"/>
              <a:gd name="T42" fmla="*/ 296 w 751"/>
              <a:gd name="T43" fmla="*/ 171 h 379"/>
              <a:gd name="T44" fmla="*/ 256 w 751"/>
              <a:gd name="T45" fmla="*/ 140 h 379"/>
              <a:gd name="T46" fmla="*/ 209 w 751"/>
              <a:gd name="T47" fmla="*/ 121 h 379"/>
              <a:gd name="T48" fmla="*/ 168 w 751"/>
              <a:gd name="T49" fmla="*/ 124 h 379"/>
              <a:gd name="T50" fmla="*/ 121 w 751"/>
              <a:gd name="T51" fmla="*/ 121 h 379"/>
              <a:gd name="T52" fmla="*/ 93 w 751"/>
              <a:gd name="T53" fmla="*/ 131 h 379"/>
              <a:gd name="T54" fmla="*/ 54 w 751"/>
              <a:gd name="T55" fmla="*/ 132 h 379"/>
              <a:gd name="T56" fmla="*/ 42 w 751"/>
              <a:gd name="T57" fmla="*/ 121 h 379"/>
              <a:gd name="T58" fmla="*/ 39 w 751"/>
              <a:gd name="T59" fmla="*/ 105 h 379"/>
              <a:gd name="T60" fmla="*/ 18 w 751"/>
              <a:gd name="T61" fmla="*/ 106 h 379"/>
              <a:gd name="T62" fmla="*/ 6 w 751"/>
              <a:gd name="T63" fmla="*/ 103 h 379"/>
              <a:gd name="T64" fmla="*/ 0 w 751"/>
              <a:gd name="T65" fmla="*/ 87 h 379"/>
              <a:gd name="T66" fmla="*/ 4 w 751"/>
              <a:gd name="T67" fmla="*/ 74 h 379"/>
              <a:gd name="T68" fmla="*/ 15 w 751"/>
              <a:gd name="T69" fmla="*/ 68 h 379"/>
              <a:gd name="T70" fmla="*/ 36 w 751"/>
              <a:gd name="T71" fmla="*/ 56 h 379"/>
              <a:gd name="T72" fmla="*/ 52 w 751"/>
              <a:gd name="T73" fmla="*/ 44 h 379"/>
              <a:gd name="T74" fmla="*/ 71 w 751"/>
              <a:gd name="T75" fmla="*/ 34 h 379"/>
              <a:gd name="T76" fmla="*/ 93 w 751"/>
              <a:gd name="T77" fmla="*/ 27 h 379"/>
              <a:gd name="T78" fmla="*/ 112 w 751"/>
              <a:gd name="T79" fmla="*/ 27 h 379"/>
              <a:gd name="T80" fmla="*/ 203 w 751"/>
              <a:gd name="T81" fmla="*/ 9 h 379"/>
              <a:gd name="T82" fmla="*/ 222 w 751"/>
              <a:gd name="T83" fmla="*/ 4 h 379"/>
              <a:gd name="T84" fmla="*/ 244 w 751"/>
              <a:gd name="T85" fmla="*/ 0 h 379"/>
              <a:gd name="T86" fmla="*/ 267 w 751"/>
              <a:gd name="T87" fmla="*/ 4 h 379"/>
              <a:gd name="T88" fmla="*/ 295 w 751"/>
              <a:gd name="T89" fmla="*/ 13 h 379"/>
              <a:gd name="T90" fmla="*/ 373 w 751"/>
              <a:gd name="T91" fmla="*/ 56 h 379"/>
              <a:gd name="T92" fmla="*/ 410 w 751"/>
              <a:gd name="T93" fmla="*/ 64 h 379"/>
              <a:gd name="T94" fmla="*/ 443 w 751"/>
              <a:gd name="T95" fmla="*/ 71 h 379"/>
              <a:gd name="T96" fmla="*/ 469 w 751"/>
              <a:gd name="T97" fmla="*/ 87 h 379"/>
              <a:gd name="T98" fmla="*/ 484 w 751"/>
              <a:gd name="T99" fmla="*/ 108 h 379"/>
              <a:gd name="T100" fmla="*/ 549 w 751"/>
              <a:gd name="T101" fmla="*/ 153 h 379"/>
              <a:gd name="T102" fmla="*/ 578 w 751"/>
              <a:gd name="T103" fmla="*/ 174 h 379"/>
              <a:gd name="T104" fmla="*/ 617 w 751"/>
              <a:gd name="T105" fmla="*/ 215 h 379"/>
              <a:gd name="T106" fmla="*/ 641 w 751"/>
              <a:gd name="T107" fmla="*/ 227 h 379"/>
              <a:gd name="T108" fmla="*/ 751 w 751"/>
              <a:gd name="T109" fmla="*/ 232 h 379"/>
              <a:gd name="T110" fmla="*/ 679 w 751"/>
              <a:gd name="T111" fmla="*/ 37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endParaRPr lang="zh-CN" altLang="en-US"/>
          </a:p>
        </p:txBody>
      </p:sp>
      <p:sp>
        <p:nvSpPr>
          <p:cNvPr id="311553" name="Freeform 257"/>
          <p:cNvSpPr>
            <a:spLocks/>
          </p:cNvSpPr>
          <p:nvPr/>
        </p:nvSpPr>
        <p:spPr bwMode="auto">
          <a:xfrm flipH="1">
            <a:off x="1273175" y="4194175"/>
            <a:ext cx="41275" cy="12700"/>
          </a:xfrm>
          <a:custGeom>
            <a:avLst/>
            <a:gdLst>
              <a:gd name="T0" fmla="*/ 0 w 179"/>
              <a:gd name="T1" fmla="*/ 0 h 43"/>
              <a:gd name="T2" fmla="*/ 6 w 179"/>
              <a:gd name="T3" fmla="*/ 11 h 43"/>
              <a:gd name="T4" fmla="*/ 38 w 179"/>
              <a:gd name="T5" fmla="*/ 10 h 43"/>
              <a:gd name="T6" fmla="*/ 50 w 179"/>
              <a:gd name="T7" fmla="*/ 16 h 43"/>
              <a:gd name="T8" fmla="*/ 76 w 179"/>
              <a:gd name="T9" fmla="*/ 29 h 43"/>
              <a:gd name="T10" fmla="*/ 112 w 179"/>
              <a:gd name="T11" fmla="*/ 37 h 43"/>
              <a:gd name="T12" fmla="*/ 150 w 179"/>
              <a:gd name="T13" fmla="*/ 38 h 43"/>
              <a:gd name="T14" fmla="*/ 179 w 179"/>
              <a:gd name="T15" fmla="*/ 43 h 43"/>
              <a:gd name="T16" fmla="*/ 155 w 179"/>
              <a:gd name="T17" fmla="*/ 34 h 43"/>
              <a:gd name="T18" fmla="*/ 125 w 179"/>
              <a:gd name="T19" fmla="*/ 29 h 43"/>
              <a:gd name="T20" fmla="*/ 105 w 179"/>
              <a:gd name="T21" fmla="*/ 29 h 43"/>
              <a:gd name="T22" fmla="*/ 76 w 179"/>
              <a:gd name="T23" fmla="*/ 21 h 43"/>
              <a:gd name="T24" fmla="*/ 53 w 179"/>
              <a:gd name="T25" fmla="*/ 8 h 43"/>
              <a:gd name="T26" fmla="*/ 43 w 179"/>
              <a:gd name="T27" fmla="*/ 2 h 43"/>
              <a:gd name="T28" fmla="*/ 0 w 179"/>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54" name="Freeform 258"/>
          <p:cNvSpPr>
            <a:spLocks/>
          </p:cNvSpPr>
          <p:nvPr/>
        </p:nvSpPr>
        <p:spPr bwMode="auto">
          <a:xfrm flipH="1">
            <a:off x="1325563" y="4203700"/>
            <a:ext cx="4762" cy="7938"/>
          </a:xfrm>
          <a:custGeom>
            <a:avLst/>
            <a:gdLst>
              <a:gd name="T0" fmla="*/ 4 w 20"/>
              <a:gd name="T1" fmla="*/ 0 h 24"/>
              <a:gd name="T2" fmla="*/ 12 w 20"/>
              <a:gd name="T3" fmla="*/ 6 h 24"/>
              <a:gd name="T4" fmla="*/ 9 w 20"/>
              <a:gd name="T5" fmla="*/ 15 h 24"/>
              <a:gd name="T6" fmla="*/ 0 w 20"/>
              <a:gd name="T7" fmla="*/ 24 h 24"/>
              <a:gd name="T8" fmla="*/ 17 w 20"/>
              <a:gd name="T9" fmla="*/ 18 h 24"/>
              <a:gd name="T10" fmla="*/ 20 w 20"/>
              <a:gd name="T11" fmla="*/ 8 h 24"/>
              <a:gd name="T12" fmla="*/ 4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55" name="Freeform 259"/>
          <p:cNvSpPr>
            <a:spLocks/>
          </p:cNvSpPr>
          <p:nvPr/>
        </p:nvSpPr>
        <p:spPr bwMode="auto">
          <a:xfrm flipH="1">
            <a:off x="1349375" y="4162425"/>
            <a:ext cx="25400" cy="12700"/>
          </a:xfrm>
          <a:custGeom>
            <a:avLst/>
            <a:gdLst>
              <a:gd name="T0" fmla="*/ 0 w 104"/>
              <a:gd name="T1" fmla="*/ 45 h 48"/>
              <a:gd name="T2" fmla="*/ 11 w 104"/>
              <a:gd name="T3" fmla="*/ 48 h 48"/>
              <a:gd name="T4" fmla="*/ 25 w 104"/>
              <a:gd name="T5" fmla="*/ 33 h 48"/>
              <a:gd name="T6" fmla="*/ 46 w 104"/>
              <a:gd name="T7" fmla="*/ 25 h 48"/>
              <a:gd name="T8" fmla="*/ 56 w 104"/>
              <a:gd name="T9" fmla="*/ 14 h 48"/>
              <a:gd name="T10" fmla="*/ 66 w 104"/>
              <a:gd name="T11" fmla="*/ 9 h 48"/>
              <a:gd name="T12" fmla="*/ 89 w 104"/>
              <a:gd name="T13" fmla="*/ 4 h 48"/>
              <a:gd name="T14" fmla="*/ 104 w 104"/>
              <a:gd name="T15" fmla="*/ 1 h 48"/>
              <a:gd name="T16" fmla="*/ 84 w 104"/>
              <a:gd name="T17" fmla="*/ 0 h 48"/>
              <a:gd name="T18" fmla="*/ 58 w 104"/>
              <a:gd name="T19" fmla="*/ 4 h 48"/>
              <a:gd name="T20" fmla="*/ 49 w 104"/>
              <a:gd name="T21" fmla="*/ 12 h 48"/>
              <a:gd name="T22" fmla="*/ 37 w 104"/>
              <a:gd name="T23" fmla="*/ 20 h 48"/>
              <a:gd name="T24" fmla="*/ 0 w 104"/>
              <a:gd name="T25"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56" name="Freeform 260"/>
          <p:cNvSpPr>
            <a:spLocks/>
          </p:cNvSpPr>
          <p:nvPr/>
        </p:nvSpPr>
        <p:spPr bwMode="auto">
          <a:xfrm flipH="1">
            <a:off x="1300163" y="4157663"/>
            <a:ext cx="36512" cy="9525"/>
          </a:xfrm>
          <a:custGeom>
            <a:avLst/>
            <a:gdLst>
              <a:gd name="T0" fmla="*/ 0 w 166"/>
              <a:gd name="T1" fmla="*/ 10 h 42"/>
              <a:gd name="T2" fmla="*/ 35 w 166"/>
              <a:gd name="T3" fmla="*/ 6 h 42"/>
              <a:gd name="T4" fmla="*/ 55 w 166"/>
              <a:gd name="T5" fmla="*/ 0 h 42"/>
              <a:gd name="T6" fmla="*/ 63 w 166"/>
              <a:gd name="T7" fmla="*/ 0 h 42"/>
              <a:gd name="T8" fmla="*/ 85 w 166"/>
              <a:gd name="T9" fmla="*/ 5 h 42"/>
              <a:gd name="T10" fmla="*/ 94 w 166"/>
              <a:gd name="T11" fmla="*/ 14 h 42"/>
              <a:gd name="T12" fmla="*/ 111 w 166"/>
              <a:gd name="T13" fmla="*/ 23 h 42"/>
              <a:gd name="T14" fmla="*/ 143 w 166"/>
              <a:gd name="T15" fmla="*/ 36 h 42"/>
              <a:gd name="T16" fmla="*/ 166 w 166"/>
              <a:gd name="T17" fmla="*/ 36 h 42"/>
              <a:gd name="T18" fmla="*/ 142 w 166"/>
              <a:gd name="T19" fmla="*/ 42 h 42"/>
              <a:gd name="T20" fmla="*/ 126 w 166"/>
              <a:gd name="T21" fmla="*/ 39 h 42"/>
              <a:gd name="T22" fmla="*/ 91 w 166"/>
              <a:gd name="T23" fmla="*/ 22 h 42"/>
              <a:gd name="T24" fmla="*/ 79 w 166"/>
              <a:gd name="T25" fmla="*/ 10 h 42"/>
              <a:gd name="T26" fmla="*/ 55 w 166"/>
              <a:gd name="T27" fmla="*/ 8 h 42"/>
              <a:gd name="T28" fmla="*/ 35 w 166"/>
              <a:gd name="T29" fmla="*/ 10 h 42"/>
              <a:gd name="T30" fmla="*/ 0 w 166"/>
              <a:gd name="T31" fmla="*/ 1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57" name="Freeform 261"/>
          <p:cNvSpPr>
            <a:spLocks/>
          </p:cNvSpPr>
          <p:nvPr/>
        </p:nvSpPr>
        <p:spPr bwMode="auto">
          <a:xfrm flipH="1">
            <a:off x="1360488" y="4170363"/>
            <a:ext cx="6350" cy="7937"/>
          </a:xfrm>
          <a:custGeom>
            <a:avLst/>
            <a:gdLst>
              <a:gd name="T0" fmla="*/ 25 w 33"/>
              <a:gd name="T1" fmla="*/ 0 h 30"/>
              <a:gd name="T2" fmla="*/ 33 w 33"/>
              <a:gd name="T3" fmla="*/ 11 h 30"/>
              <a:gd name="T4" fmla="*/ 23 w 33"/>
              <a:gd name="T5" fmla="*/ 24 h 30"/>
              <a:gd name="T6" fmla="*/ 0 w 33"/>
              <a:gd name="T7" fmla="*/ 30 h 30"/>
              <a:gd name="T8" fmla="*/ 25 w 33"/>
              <a:gd name="T9" fmla="*/ 15 h 30"/>
              <a:gd name="T10" fmla="*/ 25 w 33"/>
              <a:gd name="T11" fmla="*/ 0 h 30"/>
            </a:gdLst>
            <a:ahLst/>
            <a:cxnLst>
              <a:cxn ang="0">
                <a:pos x="T0" y="T1"/>
              </a:cxn>
              <a:cxn ang="0">
                <a:pos x="T2" y="T3"/>
              </a:cxn>
              <a:cxn ang="0">
                <a:pos x="T4" y="T5"/>
              </a:cxn>
              <a:cxn ang="0">
                <a:pos x="T6" y="T7"/>
              </a:cxn>
              <a:cxn ang="0">
                <a:pos x="T8" y="T9"/>
              </a:cxn>
              <a:cxn ang="0">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58" name="Freeform 262"/>
          <p:cNvSpPr>
            <a:spLocks/>
          </p:cNvSpPr>
          <p:nvPr/>
        </p:nvSpPr>
        <p:spPr bwMode="auto">
          <a:xfrm flipH="1">
            <a:off x="1366838" y="4162425"/>
            <a:ext cx="9525" cy="7938"/>
          </a:xfrm>
          <a:custGeom>
            <a:avLst/>
            <a:gdLst>
              <a:gd name="T0" fmla="*/ 33 w 33"/>
              <a:gd name="T1" fmla="*/ 16 h 28"/>
              <a:gd name="T2" fmla="*/ 25 w 33"/>
              <a:gd name="T3" fmla="*/ 0 h 28"/>
              <a:gd name="T4" fmla="*/ 24 w 33"/>
              <a:gd name="T5" fmla="*/ 13 h 28"/>
              <a:gd name="T6" fmla="*/ 0 w 33"/>
              <a:gd name="T7" fmla="*/ 26 h 28"/>
              <a:gd name="T8" fmla="*/ 3 w 33"/>
              <a:gd name="T9" fmla="*/ 28 h 28"/>
              <a:gd name="T10" fmla="*/ 33 w 33"/>
              <a:gd name="T11" fmla="*/ 16 h 28"/>
            </a:gdLst>
            <a:ahLst/>
            <a:cxnLst>
              <a:cxn ang="0">
                <a:pos x="T0" y="T1"/>
              </a:cxn>
              <a:cxn ang="0">
                <a:pos x="T2" y="T3"/>
              </a:cxn>
              <a:cxn ang="0">
                <a:pos x="T4" y="T5"/>
              </a:cxn>
              <a:cxn ang="0">
                <a:pos x="T6" y="T7"/>
              </a:cxn>
              <a:cxn ang="0">
                <a:pos x="T8" y="T9"/>
              </a:cxn>
              <a:cxn ang="0">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59" name="Freeform 263"/>
          <p:cNvSpPr>
            <a:spLocks/>
          </p:cNvSpPr>
          <p:nvPr/>
        </p:nvSpPr>
        <p:spPr bwMode="auto">
          <a:xfrm flipH="1">
            <a:off x="1270000" y="4171950"/>
            <a:ext cx="9525" cy="12700"/>
          </a:xfrm>
          <a:custGeom>
            <a:avLst/>
            <a:gdLst>
              <a:gd name="T0" fmla="*/ 0 w 37"/>
              <a:gd name="T1" fmla="*/ 0 h 42"/>
              <a:gd name="T2" fmla="*/ 8 w 37"/>
              <a:gd name="T3" fmla="*/ 21 h 42"/>
              <a:gd name="T4" fmla="*/ 23 w 37"/>
              <a:gd name="T5" fmla="*/ 39 h 42"/>
              <a:gd name="T6" fmla="*/ 37 w 37"/>
              <a:gd name="T7" fmla="*/ 42 h 42"/>
              <a:gd name="T8" fmla="*/ 0 w 37"/>
              <a:gd name="T9" fmla="*/ 0 h 42"/>
            </a:gdLst>
            <a:ahLst/>
            <a:cxnLst>
              <a:cxn ang="0">
                <a:pos x="T0" y="T1"/>
              </a:cxn>
              <a:cxn ang="0">
                <a:pos x="T2" y="T3"/>
              </a:cxn>
              <a:cxn ang="0">
                <a:pos x="T4" y="T5"/>
              </a:cxn>
              <a:cxn ang="0">
                <a:pos x="T6" y="T7"/>
              </a:cxn>
              <a:cxn ang="0">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60" name="Freeform 264"/>
          <p:cNvSpPr>
            <a:spLocks/>
          </p:cNvSpPr>
          <p:nvPr/>
        </p:nvSpPr>
        <p:spPr bwMode="auto">
          <a:xfrm flipH="1">
            <a:off x="1236663" y="4224338"/>
            <a:ext cx="12700" cy="11112"/>
          </a:xfrm>
          <a:custGeom>
            <a:avLst/>
            <a:gdLst>
              <a:gd name="T0" fmla="*/ 50 w 50"/>
              <a:gd name="T1" fmla="*/ 0 h 39"/>
              <a:gd name="T2" fmla="*/ 17 w 50"/>
              <a:gd name="T3" fmla="*/ 14 h 39"/>
              <a:gd name="T4" fmla="*/ 0 w 50"/>
              <a:gd name="T5" fmla="*/ 39 h 39"/>
              <a:gd name="T6" fmla="*/ 50 w 50"/>
              <a:gd name="T7" fmla="*/ 0 h 39"/>
            </a:gdLst>
            <a:ahLst/>
            <a:cxnLst>
              <a:cxn ang="0">
                <a:pos x="T0" y="T1"/>
              </a:cxn>
              <a:cxn ang="0">
                <a:pos x="T2" y="T3"/>
              </a:cxn>
              <a:cxn ang="0">
                <a:pos x="T4" y="T5"/>
              </a:cxn>
              <a:cxn ang="0">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61" name="Freeform 265"/>
          <p:cNvSpPr>
            <a:spLocks/>
          </p:cNvSpPr>
          <p:nvPr/>
        </p:nvSpPr>
        <p:spPr bwMode="auto">
          <a:xfrm flipH="1">
            <a:off x="1177925" y="4203700"/>
            <a:ext cx="55563" cy="74613"/>
          </a:xfrm>
          <a:custGeom>
            <a:avLst/>
            <a:gdLst>
              <a:gd name="T0" fmla="*/ 77 w 219"/>
              <a:gd name="T1" fmla="*/ 17 h 267"/>
              <a:gd name="T2" fmla="*/ 42 w 219"/>
              <a:gd name="T3" fmla="*/ 55 h 267"/>
              <a:gd name="T4" fmla="*/ 26 w 219"/>
              <a:gd name="T5" fmla="*/ 87 h 267"/>
              <a:gd name="T6" fmla="*/ 11 w 219"/>
              <a:gd name="T7" fmla="*/ 138 h 267"/>
              <a:gd name="T8" fmla="*/ 11 w 219"/>
              <a:gd name="T9" fmla="*/ 167 h 267"/>
              <a:gd name="T10" fmla="*/ 0 w 219"/>
              <a:gd name="T11" fmla="*/ 210 h 267"/>
              <a:gd name="T12" fmla="*/ 178 w 219"/>
              <a:gd name="T13" fmla="*/ 267 h 267"/>
              <a:gd name="T14" fmla="*/ 219 w 219"/>
              <a:gd name="T15" fmla="*/ 0 h 267"/>
              <a:gd name="T16" fmla="*/ 146 w 219"/>
              <a:gd name="T17" fmla="*/ 17 h 267"/>
              <a:gd name="T18" fmla="*/ 77 w 219"/>
              <a:gd name="T19" fmla="*/ 1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311562" name="Freeform 266"/>
          <p:cNvSpPr>
            <a:spLocks/>
          </p:cNvSpPr>
          <p:nvPr/>
        </p:nvSpPr>
        <p:spPr bwMode="auto">
          <a:xfrm flipH="1">
            <a:off x="1187450" y="4211638"/>
            <a:ext cx="39688" cy="60325"/>
          </a:xfrm>
          <a:custGeom>
            <a:avLst/>
            <a:gdLst>
              <a:gd name="T0" fmla="*/ 69 w 175"/>
              <a:gd name="T1" fmla="*/ 7 h 220"/>
              <a:gd name="T2" fmla="*/ 38 w 175"/>
              <a:gd name="T3" fmla="*/ 42 h 220"/>
              <a:gd name="T4" fmla="*/ 12 w 175"/>
              <a:gd name="T5" fmla="*/ 92 h 220"/>
              <a:gd name="T6" fmla="*/ 6 w 175"/>
              <a:gd name="T7" fmla="*/ 128 h 220"/>
              <a:gd name="T8" fmla="*/ 0 w 175"/>
              <a:gd name="T9" fmla="*/ 171 h 220"/>
              <a:gd name="T10" fmla="*/ 140 w 175"/>
              <a:gd name="T11" fmla="*/ 220 h 220"/>
              <a:gd name="T12" fmla="*/ 175 w 175"/>
              <a:gd name="T13" fmla="*/ 0 h 220"/>
              <a:gd name="T14" fmla="*/ 122 w 175"/>
              <a:gd name="T15" fmla="*/ 10 h 220"/>
              <a:gd name="T16" fmla="*/ 69 w 175"/>
              <a:gd name="T17" fmla="*/ 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63" name="Freeform 267"/>
          <p:cNvSpPr>
            <a:spLocks/>
          </p:cNvSpPr>
          <p:nvPr/>
        </p:nvSpPr>
        <p:spPr bwMode="auto">
          <a:xfrm flipH="1">
            <a:off x="1011238" y="3798888"/>
            <a:ext cx="176212" cy="225425"/>
          </a:xfrm>
          <a:custGeom>
            <a:avLst/>
            <a:gdLst>
              <a:gd name="T0" fmla="*/ 243 w 741"/>
              <a:gd name="T1" fmla="*/ 26 h 807"/>
              <a:gd name="T2" fmla="*/ 179 w 741"/>
              <a:gd name="T3" fmla="*/ 74 h 807"/>
              <a:gd name="T4" fmla="*/ 144 w 741"/>
              <a:gd name="T5" fmla="*/ 131 h 807"/>
              <a:gd name="T6" fmla="*/ 112 w 741"/>
              <a:gd name="T7" fmla="*/ 192 h 807"/>
              <a:gd name="T8" fmla="*/ 92 w 741"/>
              <a:gd name="T9" fmla="*/ 224 h 807"/>
              <a:gd name="T10" fmla="*/ 92 w 741"/>
              <a:gd name="T11" fmla="*/ 259 h 807"/>
              <a:gd name="T12" fmla="*/ 109 w 741"/>
              <a:gd name="T13" fmla="*/ 300 h 807"/>
              <a:gd name="T14" fmla="*/ 77 w 741"/>
              <a:gd name="T15" fmla="*/ 332 h 807"/>
              <a:gd name="T16" fmla="*/ 26 w 741"/>
              <a:gd name="T17" fmla="*/ 420 h 807"/>
              <a:gd name="T18" fmla="*/ 0 w 741"/>
              <a:gd name="T19" fmla="*/ 467 h 807"/>
              <a:gd name="T20" fmla="*/ 0 w 741"/>
              <a:gd name="T21" fmla="*/ 482 h 807"/>
              <a:gd name="T22" fmla="*/ 6 w 741"/>
              <a:gd name="T23" fmla="*/ 498 h 807"/>
              <a:gd name="T24" fmla="*/ 28 w 741"/>
              <a:gd name="T25" fmla="*/ 503 h 807"/>
              <a:gd name="T26" fmla="*/ 60 w 741"/>
              <a:gd name="T27" fmla="*/ 504 h 807"/>
              <a:gd name="T28" fmla="*/ 79 w 741"/>
              <a:gd name="T29" fmla="*/ 511 h 807"/>
              <a:gd name="T30" fmla="*/ 77 w 741"/>
              <a:gd name="T31" fmla="*/ 546 h 807"/>
              <a:gd name="T32" fmla="*/ 67 w 741"/>
              <a:gd name="T33" fmla="*/ 587 h 807"/>
              <a:gd name="T34" fmla="*/ 86 w 741"/>
              <a:gd name="T35" fmla="*/ 609 h 807"/>
              <a:gd name="T36" fmla="*/ 80 w 741"/>
              <a:gd name="T37" fmla="*/ 639 h 807"/>
              <a:gd name="T38" fmla="*/ 95 w 741"/>
              <a:gd name="T39" fmla="*/ 659 h 807"/>
              <a:gd name="T40" fmla="*/ 110 w 741"/>
              <a:gd name="T41" fmla="*/ 713 h 807"/>
              <a:gd name="T42" fmla="*/ 133 w 741"/>
              <a:gd name="T43" fmla="*/ 728 h 807"/>
              <a:gd name="T44" fmla="*/ 167 w 741"/>
              <a:gd name="T45" fmla="*/ 728 h 807"/>
              <a:gd name="T46" fmla="*/ 217 w 741"/>
              <a:gd name="T47" fmla="*/ 721 h 807"/>
              <a:gd name="T48" fmla="*/ 269 w 741"/>
              <a:gd name="T49" fmla="*/ 713 h 807"/>
              <a:gd name="T50" fmla="*/ 263 w 741"/>
              <a:gd name="T51" fmla="*/ 807 h 807"/>
              <a:gd name="T52" fmla="*/ 658 w 741"/>
              <a:gd name="T53" fmla="*/ 681 h 807"/>
              <a:gd name="T54" fmla="*/ 626 w 741"/>
              <a:gd name="T55" fmla="*/ 606 h 807"/>
              <a:gd name="T56" fmla="*/ 634 w 741"/>
              <a:gd name="T57" fmla="*/ 549 h 807"/>
              <a:gd name="T58" fmla="*/ 741 w 741"/>
              <a:gd name="T59" fmla="*/ 441 h 807"/>
              <a:gd name="T60" fmla="*/ 741 w 741"/>
              <a:gd name="T61" fmla="*/ 155 h 807"/>
              <a:gd name="T62" fmla="*/ 668 w 741"/>
              <a:gd name="T63" fmla="*/ 77 h 807"/>
              <a:gd name="T64" fmla="*/ 577 w 741"/>
              <a:gd name="T65" fmla="*/ 35 h 807"/>
              <a:gd name="T66" fmla="*/ 481 w 741"/>
              <a:gd name="T67" fmla="*/ 0 h 807"/>
              <a:gd name="T68" fmla="*/ 355 w 741"/>
              <a:gd name="T69" fmla="*/ 18 h 807"/>
              <a:gd name="T70" fmla="*/ 243 w 741"/>
              <a:gd name="T71" fmla="*/ 2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endParaRPr lang="zh-CN" altLang="en-US"/>
          </a:p>
        </p:txBody>
      </p:sp>
      <p:sp>
        <p:nvSpPr>
          <p:cNvPr id="311564" name="Freeform 268"/>
          <p:cNvSpPr>
            <a:spLocks/>
          </p:cNvSpPr>
          <p:nvPr/>
        </p:nvSpPr>
        <p:spPr bwMode="auto">
          <a:xfrm flipH="1">
            <a:off x="1168400" y="3935413"/>
            <a:ext cx="7938" cy="3175"/>
          </a:xfrm>
          <a:custGeom>
            <a:avLst/>
            <a:gdLst>
              <a:gd name="T0" fmla="*/ 0 w 42"/>
              <a:gd name="T1" fmla="*/ 3 h 9"/>
              <a:gd name="T2" fmla="*/ 9 w 42"/>
              <a:gd name="T3" fmla="*/ 8 h 9"/>
              <a:gd name="T4" fmla="*/ 30 w 42"/>
              <a:gd name="T5" fmla="*/ 6 h 9"/>
              <a:gd name="T6" fmla="*/ 39 w 42"/>
              <a:gd name="T7" fmla="*/ 9 h 9"/>
              <a:gd name="T8" fmla="*/ 42 w 42"/>
              <a:gd name="T9" fmla="*/ 2 h 9"/>
              <a:gd name="T10" fmla="*/ 29 w 42"/>
              <a:gd name="T11" fmla="*/ 0 h 9"/>
              <a:gd name="T12" fmla="*/ 0 w 42"/>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65" name="Freeform 269"/>
          <p:cNvSpPr>
            <a:spLocks/>
          </p:cNvSpPr>
          <p:nvPr/>
        </p:nvSpPr>
        <p:spPr bwMode="auto">
          <a:xfrm flipH="1">
            <a:off x="1163638" y="3927475"/>
            <a:ext cx="4762" cy="7938"/>
          </a:xfrm>
          <a:custGeom>
            <a:avLst/>
            <a:gdLst>
              <a:gd name="T0" fmla="*/ 0 w 17"/>
              <a:gd name="T1" fmla="*/ 0 h 31"/>
              <a:gd name="T2" fmla="*/ 11 w 17"/>
              <a:gd name="T3" fmla="*/ 7 h 31"/>
              <a:gd name="T4" fmla="*/ 11 w 17"/>
              <a:gd name="T5" fmla="*/ 16 h 31"/>
              <a:gd name="T6" fmla="*/ 13 w 17"/>
              <a:gd name="T7" fmla="*/ 31 h 31"/>
              <a:gd name="T8" fmla="*/ 17 w 17"/>
              <a:gd name="T9" fmla="*/ 12 h 31"/>
              <a:gd name="T10" fmla="*/ 17 w 17"/>
              <a:gd name="T11" fmla="*/ 1 h 31"/>
              <a:gd name="T12" fmla="*/ 0 w 17"/>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66" name="Freeform 270"/>
          <p:cNvSpPr>
            <a:spLocks/>
          </p:cNvSpPr>
          <p:nvPr/>
        </p:nvSpPr>
        <p:spPr bwMode="auto">
          <a:xfrm flipH="1">
            <a:off x="1155700" y="3898900"/>
            <a:ext cx="6350" cy="14288"/>
          </a:xfrm>
          <a:custGeom>
            <a:avLst/>
            <a:gdLst>
              <a:gd name="T0" fmla="*/ 19 w 19"/>
              <a:gd name="T1" fmla="*/ 0 h 60"/>
              <a:gd name="T2" fmla="*/ 5 w 19"/>
              <a:gd name="T3" fmla="*/ 34 h 60"/>
              <a:gd name="T4" fmla="*/ 0 w 19"/>
              <a:gd name="T5" fmla="*/ 60 h 60"/>
              <a:gd name="T6" fmla="*/ 9 w 19"/>
              <a:gd name="T7" fmla="*/ 43 h 60"/>
              <a:gd name="T8" fmla="*/ 19 w 19"/>
              <a:gd name="T9" fmla="*/ 0 h 60"/>
            </a:gdLst>
            <a:ahLst/>
            <a:cxnLst>
              <a:cxn ang="0">
                <a:pos x="T0" y="T1"/>
              </a:cxn>
              <a:cxn ang="0">
                <a:pos x="T2" y="T3"/>
              </a:cxn>
              <a:cxn ang="0">
                <a:pos x="T4" y="T5"/>
              </a:cxn>
              <a:cxn ang="0">
                <a:pos x="T6" y="T7"/>
              </a:cxn>
              <a:cxn ang="0">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67" name="Freeform 271"/>
          <p:cNvSpPr>
            <a:spLocks/>
          </p:cNvSpPr>
          <p:nvPr/>
        </p:nvSpPr>
        <p:spPr bwMode="auto">
          <a:xfrm flipH="1">
            <a:off x="1139825" y="3879850"/>
            <a:ext cx="17463" cy="15875"/>
          </a:xfrm>
          <a:custGeom>
            <a:avLst/>
            <a:gdLst>
              <a:gd name="T0" fmla="*/ 0 w 80"/>
              <a:gd name="T1" fmla="*/ 0 h 51"/>
              <a:gd name="T2" fmla="*/ 17 w 80"/>
              <a:gd name="T3" fmla="*/ 28 h 51"/>
              <a:gd name="T4" fmla="*/ 13 w 80"/>
              <a:gd name="T5" fmla="*/ 35 h 51"/>
              <a:gd name="T6" fmla="*/ 13 w 80"/>
              <a:gd name="T7" fmla="*/ 40 h 51"/>
              <a:gd name="T8" fmla="*/ 9 w 80"/>
              <a:gd name="T9" fmla="*/ 51 h 51"/>
              <a:gd name="T10" fmla="*/ 20 w 80"/>
              <a:gd name="T11" fmla="*/ 34 h 51"/>
              <a:gd name="T12" fmla="*/ 35 w 80"/>
              <a:gd name="T13" fmla="*/ 34 h 51"/>
              <a:gd name="T14" fmla="*/ 52 w 80"/>
              <a:gd name="T15" fmla="*/ 28 h 51"/>
              <a:gd name="T16" fmla="*/ 80 w 80"/>
              <a:gd name="T17" fmla="*/ 26 h 51"/>
              <a:gd name="T18" fmla="*/ 52 w 80"/>
              <a:gd name="T19" fmla="*/ 9 h 51"/>
              <a:gd name="T20" fmla="*/ 0 w 80"/>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68" name="Freeform 272"/>
          <p:cNvSpPr>
            <a:spLocks/>
          </p:cNvSpPr>
          <p:nvPr/>
        </p:nvSpPr>
        <p:spPr bwMode="auto">
          <a:xfrm flipH="1">
            <a:off x="1130300" y="3862388"/>
            <a:ext cx="33338" cy="12700"/>
          </a:xfrm>
          <a:custGeom>
            <a:avLst/>
            <a:gdLst>
              <a:gd name="T0" fmla="*/ 0 w 135"/>
              <a:gd name="T1" fmla="*/ 25 h 48"/>
              <a:gd name="T2" fmla="*/ 6 w 135"/>
              <a:gd name="T3" fmla="*/ 42 h 48"/>
              <a:gd name="T4" fmla="*/ 20 w 135"/>
              <a:gd name="T5" fmla="*/ 48 h 48"/>
              <a:gd name="T6" fmla="*/ 42 w 135"/>
              <a:gd name="T7" fmla="*/ 34 h 48"/>
              <a:gd name="T8" fmla="*/ 69 w 135"/>
              <a:gd name="T9" fmla="*/ 25 h 48"/>
              <a:gd name="T10" fmla="*/ 113 w 135"/>
              <a:gd name="T11" fmla="*/ 24 h 48"/>
              <a:gd name="T12" fmla="*/ 135 w 135"/>
              <a:gd name="T13" fmla="*/ 27 h 48"/>
              <a:gd name="T14" fmla="*/ 101 w 135"/>
              <a:gd name="T15" fmla="*/ 12 h 48"/>
              <a:gd name="T16" fmla="*/ 77 w 135"/>
              <a:gd name="T17" fmla="*/ 6 h 48"/>
              <a:gd name="T18" fmla="*/ 80 w 135"/>
              <a:gd name="T19" fmla="*/ 0 h 48"/>
              <a:gd name="T20" fmla="*/ 57 w 135"/>
              <a:gd name="T21" fmla="*/ 9 h 48"/>
              <a:gd name="T22" fmla="*/ 59 w 135"/>
              <a:gd name="T23" fmla="*/ 3 h 48"/>
              <a:gd name="T24" fmla="*/ 40 w 135"/>
              <a:gd name="T25" fmla="*/ 12 h 48"/>
              <a:gd name="T26" fmla="*/ 23 w 135"/>
              <a:gd name="T27" fmla="*/ 12 h 48"/>
              <a:gd name="T28" fmla="*/ 0 w 135"/>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69" name="Freeform 273"/>
          <p:cNvSpPr>
            <a:spLocks/>
          </p:cNvSpPr>
          <p:nvPr/>
        </p:nvSpPr>
        <p:spPr bwMode="auto">
          <a:xfrm flipH="1">
            <a:off x="1071563" y="3878263"/>
            <a:ext cx="19050" cy="44450"/>
          </a:xfrm>
          <a:custGeom>
            <a:avLst/>
            <a:gdLst>
              <a:gd name="T0" fmla="*/ 0 w 78"/>
              <a:gd name="T1" fmla="*/ 30 h 159"/>
              <a:gd name="T2" fmla="*/ 24 w 78"/>
              <a:gd name="T3" fmla="*/ 10 h 159"/>
              <a:gd name="T4" fmla="*/ 52 w 78"/>
              <a:gd name="T5" fmla="*/ 15 h 159"/>
              <a:gd name="T6" fmla="*/ 68 w 78"/>
              <a:gd name="T7" fmla="*/ 41 h 159"/>
              <a:gd name="T8" fmla="*/ 71 w 78"/>
              <a:gd name="T9" fmla="*/ 77 h 159"/>
              <a:gd name="T10" fmla="*/ 68 w 78"/>
              <a:gd name="T11" fmla="*/ 105 h 159"/>
              <a:gd name="T12" fmla="*/ 59 w 78"/>
              <a:gd name="T13" fmla="*/ 128 h 159"/>
              <a:gd name="T14" fmla="*/ 44 w 78"/>
              <a:gd name="T15" fmla="*/ 93 h 159"/>
              <a:gd name="T16" fmla="*/ 31 w 78"/>
              <a:gd name="T17" fmla="*/ 73 h 159"/>
              <a:gd name="T18" fmla="*/ 5 w 78"/>
              <a:gd name="T19" fmla="*/ 60 h 159"/>
              <a:gd name="T20" fmla="*/ 25 w 78"/>
              <a:gd name="T21" fmla="*/ 89 h 159"/>
              <a:gd name="T22" fmla="*/ 47 w 78"/>
              <a:gd name="T23" fmla="*/ 111 h 159"/>
              <a:gd name="T24" fmla="*/ 49 w 78"/>
              <a:gd name="T25" fmla="*/ 134 h 159"/>
              <a:gd name="T26" fmla="*/ 40 w 78"/>
              <a:gd name="T27" fmla="*/ 156 h 159"/>
              <a:gd name="T28" fmla="*/ 28 w 78"/>
              <a:gd name="T29" fmla="*/ 159 h 159"/>
              <a:gd name="T30" fmla="*/ 61 w 78"/>
              <a:gd name="T31" fmla="*/ 151 h 159"/>
              <a:gd name="T32" fmla="*/ 77 w 78"/>
              <a:gd name="T33" fmla="*/ 117 h 159"/>
              <a:gd name="T34" fmla="*/ 78 w 78"/>
              <a:gd name="T35" fmla="*/ 73 h 159"/>
              <a:gd name="T36" fmla="*/ 77 w 78"/>
              <a:gd name="T37" fmla="*/ 33 h 159"/>
              <a:gd name="T38" fmla="*/ 59 w 78"/>
              <a:gd name="T39" fmla="*/ 7 h 159"/>
              <a:gd name="T40" fmla="*/ 34 w 78"/>
              <a:gd name="T41" fmla="*/ 0 h 159"/>
              <a:gd name="T42" fmla="*/ 10 w 78"/>
              <a:gd name="T43" fmla="*/ 4 h 159"/>
              <a:gd name="T44" fmla="*/ 0 w 78"/>
              <a:gd name="T45"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70" name="Freeform 274"/>
          <p:cNvSpPr>
            <a:spLocks/>
          </p:cNvSpPr>
          <p:nvPr/>
        </p:nvSpPr>
        <p:spPr bwMode="auto">
          <a:xfrm flipH="1">
            <a:off x="1065213" y="3871913"/>
            <a:ext cx="30162" cy="60325"/>
          </a:xfrm>
          <a:custGeom>
            <a:avLst/>
            <a:gdLst>
              <a:gd name="T0" fmla="*/ 0 w 129"/>
              <a:gd name="T1" fmla="*/ 53 h 215"/>
              <a:gd name="T2" fmla="*/ 20 w 129"/>
              <a:gd name="T3" fmla="*/ 19 h 215"/>
              <a:gd name="T4" fmla="*/ 54 w 129"/>
              <a:gd name="T5" fmla="*/ 9 h 215"/>
              <a:gd name="T6" fmla="*/ 95 w 129"/>
              <a:gd name="T7" fmla="*/ 16 h 215"/>
              <a:gd name="T8" fmla="*/ 109 w 129"/>
              <a:gd name="T9" fmla="*/ 35 h 215"/>
              <a:gd name="T10" fmla="*/ 120 w 129"/>
              <a:gd name="T11" fmla="*/ 67 h 215"/>
              <a:gd name="T12" fmla="*/ 120 w 129"/>
              <a:gd name="T13" fmla="*/ 93 h 215"/>
              <a:gd name="T14" fmla="*/ 114 w 129"/>
              <a:gd name="T15" fmla="*/ 111 h 215"/>
              <a:gd name="T16" fmla="*/ 114 w 129"/>
              <a:gd name="T17" fmla="*/ 137 h 215"/>
              <a:gd name="T18" fmla="*/ 107 w 129"/>
              <a:gd name="T19" fmla="*/ 168 h 215"/>
              <a:gd name="T20" fmla="*/ 80 w 129"/>
              <a:gd name="T21" fmla="*/ 198 h 215"/>
              <a:gd name="T22" fmla="*/ 63 w 129"/>
              <a:gd name="T23" fmla="*/ 198 h 215"/>
              <a:gd name="T24" fmla="*/ 40 w 129"/>
              <a:gd name="T25" fmla="*/ 198 h 215"/>
              <a:gd name="T26" fmla="*/ 40 w 129"/>
              <a:gd name="T27" fmla="*/ 203 h 215"/>
              <a:gd name="T28" fmla="*/ 57 w 129"/>
              <a:gd name="T29" fmla="*/ 215 h 215"/>
              <a:gd name="T30" fmla="*/ 76 w 129"/>
              <a:gd name="T31" fmla="*/ 211 h 215"/>
              <a:gd name="T32" fmla="*/ 101 w 129"/>
              <a:gd name="T33" fmla="*/ 201 h 215"/>
              <a:gd name="T34" fmla="*/ 121 w 129"/>
              <a:gd name="T35" fmla="*/ 171 h 215"/>
              <a:gd name="T36" fmla="*/ 123 w 129"/>
              <a:gd name="T37" fmla="*/ 121 h 215"/>
              <a:gd name="T38" fmla="*/ 129 w 129"/>
              <a:gd name="T39" fmla="*/ 87 h 215"/>
              <a:gd name="T40" fmla="*/ 129 w 129"/>
              <a:gd name="T41" fmla="*/ 58 h 215"/>
              <a:gd name="T42" fmla="*/ 117 w 129"/>
              <a:gd name="T43" fmla="*/ 32 h 215"/>
              <a:gd name="T44" fmla="*/ 103 w 129"/>
              <a:gd name="T45" fmla="*/ 9 h 215"/>
              <a:gd name="T46" fmla="*/ 69 w 129"/>
              <a:gd name="T47" fmla="*/ 0 h 215"/>
              <a:gd name="T48" fmla="*/ 20 w 129"/>
              <a:gd name="T49" fmla="*/ 6 h 215"/>
              <a:gd name="T50" fmla="*/ 3 w 129"/>
              <a:gd name="T51" fmla="*/ 19 h 215"/>
              <a:gd name="T52" fmla="*/ 0 w 129"/>
              <a:gd name="T53" fmla="*/ 5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71" name="Freeform 275"/>
          <p:cNvSpPr>
            <a:spLocks/>
          </p:cNvSpPr>
          <p:nvPr/>
        </p:nvSpPr>
        <p:spPr bwMode="auto">
          <a:xfrm flipH="1">
            <a:off x="1084263" y="3938588"/>
            <a:ext cx="26987" cy="46037"/>
          </a:xfrm>
          <a:custGeom>
            <a:avLst/>
            <a:gdLst>
              <a:gd name="T0" fmla="*/ 118 w 118"/>
              <a:gd name="T1" fmla="*/ 0 h 179"/>
              <a:gd name="T2" fmla="*/ 102 w 118"/>
              <a:gd name="T3" fmla="*/ 39 h 179"/>
              <a:gd name="T4" fmla="*/ 77 w 118"/>
              <a:gd name="T5" fmla="*/ 80 h 179"/>
              <a:gd name="T6" fmla="*/ 52 w 118"/>
              <a:gd name="T7" fmla="*/ 116 h 179"/>
              <a:gd name="T8" fmla="*/ 17 w 118"/>
              <a:gd name="T9" fmla="*/ 164 h 179"/>
              <a:gd name="T10" fmla="*/ 0 w 118"/>
              <a:gd name="T11" fmla="*/ 179 h 179"/>
              <a:gd name="T12" fmla="*/ 39 w 118"/>
              <a:gd name="T13" fmla="*/ 159 h 179"/>
              <a:gd name="T14" fmla="*/ 70 w 118"/>
              <a:gd name="T15" fmla="*/ 115 h 179"/>
              <a:gd name="T16" fmla="*/ 99 w 118"/>
              <a:gd name="T17" fmla="*/ 67 h 179"/>
              <a:gd name="T18" fmla="*/ 118 w 118"/>
              <a:gd name="T1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72" name="Freeform 276"/>
          <p:cNvSpPr>
            <a:spLocks/>
          </p:cNvSpPr>
          <p:nvPr/>
        </p:nvSpPr>
        <p:spPr bwMode="auto">
          <a:xfrm flipH="1">
            <a:off x="1000125" y="3767138"/>
            <a:ext cx="157163" cy="185737"/>
          </a:xfrm>
          <a:custGeom>
            <a:avLst/>
            <a:gdLst>
              <a:gd name="T0" fmla="*/ 54 w 671"/>
              <a:gd name="T1" fmla="*/ 193 h 670"/>
              <a:gd name="T2" fmla="*/ 155 w 671"/>
              <a:gd name="T3" fmla="*/ 177 h 670"/>
              <a:gd name="T4" fmla="*/ 223 w 671"/>
              <a:gd name="T5" fmla="*/ 187 h 670"/>
              <a:gd name="T6" fmla="*/ 264 w 671"/>
              <a:gd name="T7" fmla="*/ 234 h 670"/>
              <a:gd name="T8" fmla="*/ 238 w 671"/>
              <a:gd name="T9" fmla="*/ 290 h 670"/>
              <a:gd name="T10" fmla="*/ 206 w 671"/>
              <a:gd name="T11" fmla="*/ 311 h 670"/>
              <a:gd name="T12" fmla="*/ 197 w 671"/>
              <a:gd name="T13" fmla="*/ 366 h 670"/>
              <a:gd name="T14" fmla="*/ 217 w 671"/>
              <a:gd name="T15" fmla="*/ 401 h 670"/>
              <a:gd name="T16" fmla="*/ 200 w 671"/>
              <a:gd name="T17" fmla="*/ 453 h 670"/>
              <a:gd name="T18" fmla="*/ 242 w 671"/>
              <a:gd name="T19" fmla="*/ 453 h 670"/>
              <a:gd name="T20" fmla="*/ 254 w 671"/>
              <a:gd name="T21" fmla="*/ 394 h 670"/>
              <a:gd name="T22" fmla="*/ 280 w 671"/>
              <a:gd name="T23" fmla="*/ 366 h 670"/>
              <a:gd name="T24" fmla="*/ 329 w 671"/>
              <a:gd name="T25" fmla="*/ 366 h 670"/>
              <a:gd name="T26" fmla="*/ 378 w 671"/>
              <a:gd name="T27" fmla="*/ 378 h 670"/>
              <a:gd name="T28" fmla="*/ 393 w 671"/>
              <a:gd name="T29" fmla="*/ 419 h 670"/>
              <a:gd name="T30" fmla="*/ 399 w 671"/>
              <a:gd name="T31" fmla="*/ 475 h 670"/>
              <a:gd name="T32" fmla="*/ 393 w 671"/>
              <a:gd name="T33" fmla="*/ 516 h 670"/>
              <a:gd name="T34" fmla="*/ 393 w 671"/>
              <a:gd name="T35" fmla="*/ 547 h 670"/>
              <a:gd name="T36" fmla="*/ 396 w 671"/>
              <a:gd name="T37" fmla="*/ 581 h 670"/>
              <a:gd name="T38" fmla="*/ 428 w 671"/>
              <a:gd name="T39" fmla="*/ 613 h 670"/>
              <a:gd name="T40" fmla="*/ 451 w 671"/>
              <a:gd name="T41" fmla="*/ 632 h 670"/>
              <a:gd name="T42" fmla="*/ 510 w 671"/>
              <a:gd name="T43" fmla="*/ 670 h 670"/>
              <a:gd name="T44" fmla="*/ 620 w 671"/>
              <a:gd name="T45" fmla="*/ 558 h 670"/>
              <a:gd name="T46" fmla="*/ 652 w 671"/>
              <a:gd name="T47" fmla="*/ 466 h 670"/>
              <a:gd name="T48" fmla="*/ 665 w 671"/>
              <a:gd name="T49" fmla="*/ 318 h 670"/>
              <a:gd name="T50" fmla="*/ 671 w 671"/>
              <a:gd name="T51" fmla="*/ 215 h 670"/>
              <a:gd name="T52" fmla="*/ 658 w 671"/>
              <a:gd name="T53" fmla="*/ 114 h 670"/>
              <a:gd name="T54" fmla="*/ 629 w 671"/>
              <a:gd name="T55" fmla="*/ 59 h 670"/>
              <a:gd name="T56" fmla="*/ 562 w 671"/>
              <a:gd name="T57" fmla="*/ 21 h 670"/>
              <a:gd name="T58" fmla="*/ 502 w 671"/>
              <a:gd name="T59" fmla="*/ 8 h 670"/>
              <a:gd name="T60" fmla="*/ 384 w 671"/>
              <a:gd name="T61" fmla="*/ 0 h 670"/>
              <a:gd name="T62" fmla="*/ 270 w 671"/>
              <a:gd name="T63" fmla="*/ 5 h 670"/>
              <a:gd name="T64" fmla="*/ 129 w 671"/>
              <a:gd name="T65" fmla="*/ 30 h 670"/>
              <a:gd name="T66" fmla="*/ 64 w 671"/>
              <a:gd name="T67" fmla="*/ 62 h 670"/>
              <a:gd name="T68" fmla="*/ 32 w 671"/>
              <a:gd name="T69" fmla="*/ 94 h 670"/>
              <a:gd name="T70" fmla="*/ 0 w 671"/>
              <a:gd name="T71" fmla="*/ 140 h 670"/>
              <a:gd name="T72" fmla="*/ 6 w 671"/>
              <a:gd name="T73" fmla="*/ 166 h 670"/>
              <a:gd name="T74" fmla="*/ 54 w 671"/>
              <a:gd name="T75" fmla="*/ 19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73" name="Freeform 277"/>
          <p:cNvSpPr>
            <a:spLocks/>
          </p:cNvSpPr>
          <p:nvPr/>
        </p:nvSpPr>
        <p:spPr bwMode="auto">
          <a:xfrm flipH="1">
            <a:off x="1003300" y="3770313"/>
            <a:ext cx="150813" cy="177800"/>
          </a:xfrm>
          <a:custGeom>
            <a:avLst/>
            <a:gdLst>
              <a:gd name="T0" fmla="*/ 25 w 636"/>
              <a:gd name="T1" fmla="*/ 98 h 643"/>
              <a:gd name="T2" fmla="*/ 13 w 636"/>
              <a:gd name="T3" fmla="*/ 152 h 643"/>
              <a:gd name="T4" fmla="*/ 160 w 636"/>
              <a:gd name="T5" fmla="*/ 158 h 643"/>
              <a:gd name="T6" fmla="*/ 290 w 636"/>
              <a:gd name="T7" fmla="*/ 126 h 643"/>
              <a:gd name="T8" fmla="*/ 229 w 636"/>
              <a:gd name="T9" fmla="*/ 148 h 643"/>
              <a:gd name="T10" fmla="*/ 213 w 636"/>
              <a:gd name="T11" fmla="*/ 169 h 643"/>
              <a:gd name="T12" fmla="*/ 277 w 636"/>
              <a:gd name="T13" fmla="*/ 163 h 643"/>
              <a:gd name="T14" fmla="*/ 293 w 636"/>
              <a:gd name="T15" fmla="*/ 172 h 643"/>
              <a:gd name="T16" fmla="*/ 255 w 636"/>
              <a:gd name="T17" fmla="*/ 217 h 643"/>
              <a:gd name="T18" fmla="*/ 267 w 636"/>
              <a:gd name="T19" fmla="*/ 226 h 643"/>
              <a:gd name="T20" fmla="*/ 232 w 636"/>
              <a:gd name="T21" fmla="*/ 280 h 643"/>
              <a:gd name="T22" fmla="*/ 348 w 636"/>
              <a:gd name="T23" fmla="*/ 255 h 643"/>
              <a:gd name="T24" fmla="*/ 194 w 636"/>
              <a:gd name="T25" fmla="*/ 310 h 643"/>
              <a:gd name="T26" fmla="*/ 280 w 636"/>
              <a:gd name="T27" fmla="*/ 300 h 643"/>
              <a:gd name="T28" fmla="*/ 204 w 636"/>
              <a:gd name="T29" fmla="*/ 338 h 643"/>
              <a:gd name="T30" fmla="*/ 229 w 636"/>
              <a:gd name="T31" fmla="*/ 358 h 643"/>
              <a:gd name="T32" fmla="*/ 354 w 636"/>
              <a:gd name="T33" fmla="*/ 344 h 643"/>
              <a:gd name="T34" fmla="*/ 444 w 636"/>
              <a:gd name="T35" fmla="*/ 355 h 643"/>
              <a:gd name="T36" fmla="*/ 438 w 636"/>
              <a:gd name="T37" fmla="*/ 379 h 643"/>
              <a:gd name="T38" fmla="*/ 460 w 636"/>
              <a:gd name="T39" fmla="*/ 393 h 643"/>
              <a:gd name="T40" fmla="*/ 387 w 636"/>
              <a:gd name="T41" fmla="*/ 442 h 643"/>
              <a:gd name="T42" fmla="*/ 454 w 636"/>
              <a:gd name="T43" fmla="*/ 440 h 643"/>
              <a:gd name="T44" fmla="*/ 387 w 636"/>
              <a:gd name="T45" fmla="*/ 511 h 643"/>
              <a:gd name="T46" fmla="*/ 432 w 636"/>
              <a:gd name="T47" fmla="*/ 508 h 643"/>
              <a:gd name="T48" fmla="*/ 412 w 636"/>
              <a:gd name="T49" fmla="*/ 586 h 643"/>
              <a:gd name="T50" fmla="*/ 496 w 636"/>
              <a:gd name="T51" fmla="*/ 471 h 643"/>
              <a:gd name="T52" fmla="*/ 419 w 636"/>
              <a:gd name="T53" fmla="*/ 599 h 643"/>
              <a:gd name="T54" fmla="*/ 514 w 636"/>
              <a:gd name="T55" fmla="*/ 553 h 643"/>
              <a:gd name="T56" fmla="*/ 491 w 636"/>
              <a:gd name="T57" fmla="*/ 602 h 643"/>
              <a:gd name="T58" fmla="*/ 540 w 636"/>
              <a:gd name="T59" fmla="*/ 599 h 643"/>
              <a:gd name="T60" fmla="*/ 620 w 636"/>
              <a:gd name="T61" fmla="*/ 386 h 643"/>
              <a:gd name="T62" fmla="*/ 582 w 636"/>
              <a:gd name="T63" fmla="*/ 255 h 643"/>
              <a:gd name="T64" fmla="*/ 514 w 636"/>
              <a:gd name="T65" fmla="*/ 266 h 643"/>
              <a:gd name="T66" fmla="*/ 630 w 636"/>
              <a:gd name="T67" fmla="*/ 223 h 643"/>
              <a:gd name="T68" fmla="*/ 551 w 636"/>
              <a:gd name="T69" fmla="*/ 141 h 643"/>
              <a:gd name="T70" fmla="*/ 499 w 636"/>
              <a:gd name="T71" fmla="*/ 141 h 643"/>
              <a:gd name="T72" fmla="*/ 607 w 636"/>
              <a:gd name="T73" fmla="*/ 69 h 643"/>
              <a:gd name="T74" fmla="*/ 482 w 636"/>
              <a:gd name="T75" fmla="*/ 41 h 643"/>
              <a:gd name="T76" fmla="*/ 517 w 636"/>
              <a:gd name="T77" fmla="*/ 16 h 643"/>
              <a:gd name="T78" fmla="*/ 359 w 636"/>
              <a:gd name="T79" fmla="*/ 13 h 643"/>
              <a:gd name="T80" fmla="*/ 298 w 636"/>
              <a:gd name="T81" fmla="*/ 32 h 643"/>
              <a:gd name="T82" fmla="*/ 287 w 636"/>
              <a:gd name="T83" fmla="*/ 3 h 643"/>
              <a:gd name="T84" fmla="*/ 163 w 636"/>
              <a:gd name="T85" fmla="*/ 54 h 643"/>
              <a:gd name="T86" fmla="*/ 184 w 636"/>
              <a:gd name="T87" fmla="*/ 1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74" name="Freeform 278"/>
          <p:cNvSpPr>
            <a:spLocks/>
          </p:cNvSpPr>
          <p:nvPr/>
        </p:nvSpPr>
        <p:spPr bwMode="auto">
          <a:xfrm flipH="1">
            <a:off x="1306513" y="4221163"/>
            <a:ext cx="160337" cy="117475"/>
          </a:xfrm>
          <a:custGeom>
            <a:avLst/>
            <a:gdLst>
              <a:gd name="T0" fmla="*/ 698 w 698"/>
              <a:gd name="T1" fmla="*/ 253 h 425"/>
              <a:gd name="T2" fmla="*/ 611 w 698"/>
              <a:gd name="T3" fmla="*/ 233 h 425"/>
              <a:gd name="T4" fmla="*/ 579 w 698"/>
              <a:gd name="T5" fmla="*/ 227 h 425"/>
              <a:gd name="T6" fmla="*/ 558 w 698"/>
              <a:gd name="T7" fmla="*/ 210 h 425"/>
              <a:gd name="T8" fmla="*/ 538 w 698"/>
              <a:gd name="T9" fmla="*/ 182 h 425"/>
              <a:gd name="T10" fmla="*/ 496 w 698"/>
              <a:gd name="T11" fmla="*/ 143 h 425"/>
              <a:gd name="T12" fmla="*/ 420 w 698"/>
              <a:gd name="T13" fmla="*/ 79 h 425"/>
              <a:gd name="T14" fmla="*/ 407 w 698"/>
              <a:gd name="T15" fmla="*/ 58 h 425"/>
              <a:gd name="T16" fmla="*/ 387 w 698"/>
              <a:gd name="T17" fmla="*/ 38 h 425"/>
              <a:gd name="T18" fmla="*/ 347 w 698"/>
              <a:gd name="T19" fmla="*/ 32 h 425"/>
              <a:gd name="T20" fmla="*/ 225 w 698"/>
              <a:gd name="T21" fmla="*/ 11 h 425"/>
              <a:gd name="T22" fmla="*/ 192 w 698"/>
              <a:gd name="T23" fmla="*/ 0 h 425"/>
              <a:gd name="T24" fmla="*/ 162 w 698"/>
              <a:gd name="T25" fmla="*/ 14 h 425"/>
              <a:gd name="T26" fmla="*/ 147 w 698"/>
              <a:gd name="T27" fmla="*/ 27 h 425"/>
              <a:gd name="T28" fmla="*/ 75 w 698"/>
              <a:gd name="T29" fmla="*/ 52 h 425"/>
              <a:gd name="T30" fmla="*/ 48 w 698"/>
              <a:gd name="T31" fmla="*/ 62 h 425"/>
              <a:gd name="T32" fmla="*/ 37 w 698"/>
              <a:gd name="T33" fmla="*/ 73 h 425"/>
              <a:gd name="T34" fmla="*/ 24 w 698"/>
              <a:gd name="T35" fmla="*/ 114 h 425"/>
              <a:gd name="T36" fmla="*/ 16 w 698"/>
              <a:gd name="T37" fmla="*/ 133 h 425"/>
              <a:gd name="T38" fmla="*/ 9 w 698"/>
              <a:gd name="T39" fmla="*/ 146 h 425"/>
              <a:gd name="T40" fmla="*/ 0 w 698"/>
              <a:gd name="T41" fmla="*/ 165 h 425"/>
              <a:gd name="T42" fmla="*/ 0 w 698"/>
              <a:gd name="T43" fmla="*/ 181 h 425"/>
              <a:gd name="T44" fmla="*/ 15 w 698"/>
              <a:gd name="T45" fmla="*/ 191 h 425"/>
              <a:gd name="T46" fmla="*/ 43 w 698"/>
              <a:gd name="T47" fmla="*/ 190 h 425"/>
              <a:gd name="T48" fmla="*/ 89 w 698"/>
              <a:gd name="T49" fmla="*/ 168 h 425"/>
              <a:gd name="T50" fmla="*/ 147 w 698"/>
              <a:gd name="T51" fmla="*/ 158 h 425"/>
              <a:gd name="T52" fmla="*/ 198 w 698"/>
              <a:gd name="T53" fmla="*/ 165 h 425"/>
              <a:gd name="T54" fmla="*/ 144 w 698"/>
              <a:gd name="T55" fmla="*/ 179 h 425"/>
              <a:gd name="T56" fmla="*/ 105 w 698"/>
              <a:gd name="T57" fmla="*/ 191 h 425"/>
              <a:gd name="T58" fmla="*/ 61 w 698"/>
              <a:gd name="T59" fmla="*/ 210 h 425"/>
              <a:gd name="T60" fmla="*/ 51 w 698"/>
              <a:gd name="T61" fmla="*/ 224 h 425"/>
              <a:gd name="T62" fmla="*/ 51 w 698"/>
              <a:gd name="T63" fmla="*/ 242 h 425"/>
              <a:gd name="T64" fmla="*/ 67 w 698"/>
              <a:gd name="T65" fmla="*/ 253 h 425"/>
              <a:gd name="T66" fmla="*/ 87 w 698"/>
              <a:gd name="T67" fmla="*/ 250 h 425"/>
              <a:gd name="T68" fmla="*/ 150 w 698"/>
              <a:gd name="T69" fmla="*/ 233 h 425"/>
              <a:gd name="T70" fmla="*/ 205 w 698"/>
              <a:gd name="T71" fmla="*/ 230 h 425"/>
              <a:gd name="T72" fmla="*/ 249 w 698"/>
              <a:gd name="T73" fmla="*/ 233 h 425"/>
              <a:gd name="T74" fmla="*/ 273 w 698"/>
              <a:gd name="T75" fmla="*/ 250 h 425"/>
              <a:gd name="T76" fmla="*/ 301 w 698"/>
              <a:gd name="T77" fmla="*/ 279 h 425"/>
              <a:gd name="T78" fmla="*/ 323 w 698"/>
              <a:gd name="T79" fmla="*/ 310 h 425"/>
              <a:gd name="T80" fmla="*/ 346 w 698"/>
              <a:gd name="T81" fmla="*/ 342 h 425"/>
              <a:gd name="T82" fmla="*/ 364 w 698"/>
              <a:gd name="T83" fmla="*/ 366 h 425"/>
              <a:gd name="T84" fmla="*/ 397 w 698"/>
              <a:gd name="T85" fmla="*/ 389 h 425"/>
              <a:gd name="T86" fmla="*/ 429 w 698"/>
              <a:gd name="T87" fmla="*/ 396 h 425"/>
              <a:gd name="T88" fmla="*/ 464 w 698"/>
              <a:gd name="T89" fmla="*/ 399 h 425"/>
              <a:gd name="T90" fmla="*/ 507 w 698"/>
              <a:gd name="T91" fmla="*/ 396 h 425"/>
              <a:gd name="T92" fmla="*/ 539 w 698"/>
              <a:gd name="T93" fmla="*/ 393 h 425"/>
              <a:gd name="T94" fmla="*/ 582 w 698"/>
              <a:gd name="T95" fmla="*/ 404 h 425"/>
              <a:gd name="T96" fmla="*/ 698 w 698"/>
              <a:gd name="T97" fmla="*/ 425 h 425"/>
              <a:gd name="T98" fmla="*/ 698 w 698"/>
              <a:gd name="T99" fmla="*/ 2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endParaRPr lang="zh-CN" altLang="en-US"/>
          </a:p>
        </p:txBody>
      </p:sp>
      <p:sp>
        <p:nvSpPr>
          <p:cNvPr id="311575" name="Freeform 279"/>
          <p:cNvSpPr>
            <a:spLocks/>
          </p:cNvSpPr>
          <p:nvPr/>
        </p:nvSpPr>
        <p:spPr bwMode="auto">
          <a:xfrm flipH="1">
            <a:off x="1408113" y="4240213"/>
            <a:ext cx="52387" cy="12700"/>
          </a:xfrm>
          <a:custGeom>
            <a:avLst/>
            <a:gdLst>
              <a:gd name="T0" fmla="*/ 0 w 223"/>
              <a:gd name="T1" fmla="*/ 52 h 52"/>
              <a:gd name="T2" fmla="*/ 38 w 223"/>
              <a:gd name="T3" fmla="*/ 36 h 52"/>
              <a:gd name="T4" fmla="*/ 69 w 223"/>
              <a:gd name="T5" fmla="*/ 30 h 52"/>
              <a:gd name="T6" fmla="*/ 107 w 223"/>
              <a:gd name="T7" fmla="*/ 18 h 52"/>
              <a:gd name="T8" fmla="*/ 139 w 223"/>
              <a:gd name="T9" fmla="*/ 11 h 52"/>
              <a:gd name="T10" fmla="*/ 189 w 223"/>
              <a:gd name="T11" fmla="*/ 15 h 52"/>
              <a:gd name="T12" fmla="*/ 223 w 223"/>
              <a:gd name="T13" fmla="*/ 18 h 52"/>
              <a:gd name="T14" fmla="*/ 171 w 223"/>
              <a:gd name="T15" fmla="*/ 8 h 52"/>
              <a:gd name="T16" fmla="*/ 127 w 223"/>
              <a:gd name="T17" fmla="*/ 0 h 52"/>
              <a:gd name="T18" fmla="*/ 69 w 223"/>
              <a:gd name="T19" fmla="*/ 24 h 52"/>
              <a:gd name="T20" fmla="*/ 38 w 223"/>
              <a:gd name="T21" fmla="*/ 28 h 52"/>
              <a:gd name="T22" fmla="*/ 3 w 223"/>
              <a:gd name="T23" fmla="*/ 45 h 52"/>
              <a:gd name="T24" fmla="*/ 0 w 223"/>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76" name="Freeform 280"/>
          <p:cNvSpPr>
            <a:spLocks/>
          </p:cNvSpPr>
          <p:nvPr/>
        </p:nvSpPr>
        <p:spPr bwMode="auto">
          <a:xfrm flipH="1">
            <a:off x="1387475" y="4224338"/>
            <a:ext cx="46038" cy="11112"/>
          </a:xfrm>
          <a:custGeom>
            <a:avLst/>
            <a:gdLst>
              <a:gd name="T0" fmla="*/ 51 w 188"/>
              <a:gd name="T1" fmla="*/ 0 h 36"/>
              <a:gd name="T2" fmla="*/ 29 w 188"/>
              <a:gd name="T3" fmla="*/ 1 h 36"/>
              <a:gd name="T4" fmla="*/ 0 w 188"/>
              <a:gd name="T5" fmla="*/ 11 h 36"/>
              <a:gd name="T6" fmla="*/ 19 w 188"/>
              <a:gd name="T7" fmla="*/ 9 h 36"/>
              <a:gd name="T8" fmla="*/ 48 w 188"/>
              <a:gd name="T9" fmla="*/ 4 h 36"/>
              <a:gd name="T10" fmla="*/ 109 w 188"/>
              <a:gd name="T11" fmla="*/ 20 h 36"/>
              <a:gd name="T12" fmla="*/ 143 w 188"/>
              <a:gd name="T13" fmla="*/ 30 h 36"/>
              <a:gd name="T14" fmla="*/ 181 w 188"/>
              <a:gd name="T15" fmla="*/ 36 h 36"/>
              <a:gd name="T16" fmla="*/ 188 w 188"/>
              <a:gd name="T17" fmla="*/ 30 h 36"/>
              <a:gd name="T18" fmla="*/ 146 w 188"/>
              <a:gd name="T19" fmla="*/ 22 h 36"/>
              <a:gd name="T20" fmla="*/ 97 w 188"/>
              <a:gd name="T21" fmla="*/ 11 h 36"/>
              <a:gd name="T22" fmla="*/ 51 w 188"/>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77" name="Freeform 281"/>
          <p:cNvSpPr>
            <a:spLocks/>
          </p:cNvSpPr>
          <p:nvPr/>
        </p:nvSpPr>
        <p:spPr bwMode="auto">
          <a:xfrm flipH="1">
            <a:off x="1406525" y="4260850"/>
            <a:ext cx="19050" cy="6350"/>
          </a:xfrm>
          <a:custGeom>
            <a:avLst/>
            <a:gdLst>
              <a:gd name="T0" fmla="*/ 0 w 76"/>
              <a:gd name="T1" fmla="*/ 8 h 17"/>
              <a:gd name="T2" fmla="*/ 8 w 76"/>
              <a:gd name="T3" fmla="*/ 17 h 17"/>
              <a:gd name="T4" fmla="*/ 36 w 76"/>
              <a:gd name="T5" fmla="*/ 12 h 17"/>
              <a:gd name="T6" fmla="*/ 67 w 76"/>
              <a:gd name="T7" fmla="*/ 12 h 17"/>
              <a:gd name="T8" fmla="*/ 76 w 76"/>
              <a:gd name="T9" fmla="*/ 0 h 17"/>
              <a:gd name="T10" fmla="*/ 55 w 76"/>
              <a:gd name="T11" fmla="*/ 4 h 17"/>
              <a:gd name="T12" fmla="*/ 0 w 76"/>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78" name="Freeform 282"/>
          <p:cNvSpPr>
            <a:spLocks/>
          </p:cNvSpPr>
          <p:nvPr/>
        </p:nvSpPr>
        <p:spPr bwMode="auto">
          <a:xfrm flipH="1">
            <a:off x="1458913" y="4256088"/>
            <a:ext cx="3175" cy="11112"/>
          </a:xfrm>
          <a:custGeom>
            <a:avLst/>
            <a:gdLst>
              <a:gd name="T0" fmla="*/ 19 w 19"/>
              <a:gd name="T1" fmla="*/ 0 h 32"/>
              <a:gd name="T2" fmla="*/ 19 w 19"/>
              <a:gd name="T3" fmla="*/ 9 h 32"/>
              <a:gd name="T4" fmla="*/ 14 w 19"/>
              <a:gd name="T5" fmla="*/ 24 h 32"/>
              <a:gd name="T6" fmla="*/ 0 w 19"/>
              <a:gd name="T7" fmla="*/ 32 h 32"/>
              <a:gd name="T8" fmla="*/ 19 w 19"/>
              <a:gd name="T9" fmla="*/ 0 h 32"/>
            </a:gdLst>
            <a:ahLst/>
            <a:cxnLst>
              <a:cxn ang="0">
                <a:pos x="T0" y="T1"/>
              </a:cxn>
              <a:cxn ang="0">
                <a:pos x="T2" y="T3"/>
              </a:cxn>
              <a:cxn ang="0">
                <a:pos x="T4" y="T5"/>
              </a:cxn>
              <a:cxn ang="0">
                <a:pos x="T6" y="T7"/>
              </a:cxn>
              <a:cxn ang="0">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79" name="Freeform 283"/>
          <p:cNvSpPr>
            <a:spLocks/>
          </p:cNvSpPr>
          <p:nvPr/>
        </p:nvSpPr>
        <p:spPr bwMode="auto">
          <a:xfrm flipH="1">
            <a:off x="1381125" y="4246563"/>
            <a:ext cx="11113" cy="12700"/>
          </a:xfrm>
          <a:custGeom>
            <a:avLst/>
            <a:gdLst>
              <a:gd name="T0" fmla="*/ 0 w 35"/>
              <a:gd name="T1" fmla="*/ 0 h 43"/>
              <a:gd name="T2" fmla="*/ 7 w 35"/>
              <a:gd name="T3" fmla="*/ 14 h 43"/>
              <a:gd name="T4" fmla="*/ 7 w 35"/>
              <a:gd name="T5" fmla="*/ 24 h 43"/>
              <a:gd name="T6" fmla="*/ 35 w 35"/>
              <a:gd name="T7" fmla="*/ 43 h 43"/>
              <a:gd name="T8" fmla="*/ 0 w 35"/>
              <a:gd name="T9" fmla="*/ 0 h 43"/>
            </a:gdLst>
            <a:ahLst/>
            <a:cxnLst>
              <a:cxn ang="0">
                <a:pos x="T0" y="T1"/>
              </a:cxn>
              <a:cxn ang="0">
                <a:pos x="T2" y="T3"/>
              </a:cxn>
              <a:cxn ang="0">
                <a:pos x="T4" y="T5"/>
              </a:cxn>
              <a:cxn ang="0">
                <a:pos x="T6" y="T7"/>
              </a:cxn>
              <a:cxn ang="0">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80" name="Freeform 284"/>
          <p:cNvSpPr>
            <a:spLocks/>
          </p:cNvSpPr>
          <p:nvPr/>
        </p:nvSpPr>
        <p:spPr bwMode="auto">
          <a:xfrm flipH="1">
            <a:off x="1349375" y="4246563"/>
            <a:ext cx="25400" cy="34925"/>
          </a:xfrm>
          <a:custGeom>
            <a:avLst/>
            <a:gdLst>
              <a:gd name="T0" fmla="*/ 0 w 114"/>
              <a:gd name="T1" fmla="*/ 0 h 114"/>
              <a:gd name="T2" fmla="*/ 21 w 114"/>
              <a:gd name="T3" fmla="*/ 35 h 114"/>
              <a:gd name="T4" fmla="*/ 43 w 114"/>
              <a:gd name="T5" fmla="*/ 63 h 114"/>
              <a:gd name="T6" fmla="*/ 114 w 114"/>
              <a:gd name="T7" fmla="*/ 114 h 114"/>
              <a:gd name="T8" fmla="*/ 47 w 114"/>
              <a:gd name="T9" fmla="*/ 53 h 114"/>
              <a:gd name="T10" fmla="*/ 0 w 114"/>
              <a:gd name="T11" fmla="*/ 0 h 114"/>
            </a:gdLst>
            <a:ahLst/>
            <a:cxnLst>
              <a:cxn ang="0">
                <a:pos x="T0" y="T1"/>
              </a:cxn>
              <a:cxn ang="0">
                <a:pos x="T2" y="T3"/>
              </a:cxn>
              <a:cxn ang="0">
                <a:pos x="T4" y="T5"/>
              </a:cxn>
              <a:cxn ang="0">
                <a:pos x="T6" y="T7"/>
              </a:cxn>
              <a:cxn ang="0">
                <a:pos x="T8" y="T9"/>
              </a:cxn>
              <a:cxn ang="0">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81" name="Freeform 285"/>
          <p:cNvSpPr>
            <a:spLocks/>
          </p:cNvSpPr>
          <p:nvPr/>
        </p:nvSpPr>
        <p:spPr bwMode="auto">
          <a:xfrm flipH="1">
            <a:off x="1335088" y="4292600"/>
            <a:ext cx="6350" cy="20638"/>
          </a:xfrm>
          <a:custGeom>
            <a:avLst/>
            <a:gdLst>
              <a:gd name="T0" fmla="*/ 27 w 27"/>
              <a:gd name="T1" fmla="*/ 0 h 82"/>
              <a:gd name="T2" fmla="*/ 9 w 27"/>
              <a:gd name="T3" fmla="*/ 29 h 82"/>
              <a:gd name="T4" fmla="*/ 4 w 27"/>
              <a:gd name="T5" fmla="*/ 57 h 82"/>
              <a:gd name="T6" fmla="*/ 3 w 27"/>
              <a:gd name="T7" fmla="*/ 82 h 82"/>
              <a:gd name="T8" fmla="*/ 0 w 27"/>
              <a:gd name="T9" fmla="*/ 47 h 82"/>
              <a:gd name="T10" fmla="*/ 3 w 27"/>
              <a:gd name="T11" fmla="*/ 21 h 82"/>
              <a:gd name="T12" fmla="*/ 27 w 27"/>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82" name="Freeform 286"/>
          <p:cNvSpPr>
            <a:spLocks/>
          </p:cNvSpPr>
          <p:nvPr/>
        </p:nvSpPr>
        <p:spPr bwMode="auto">
          <a:xfrm flipH="1">
            <a:off x="1398588" y="4268788"/>
            <a:ext cx="1587" cy="9525"/>
          </a:xfrm>
          <a:custGeom>
            <a:avLst/>
            <a:gdLst>
              <a:gd name="T0" fmla="*/ 11 w 15"/>
              <a:gd name="T1" fmla="*/ 0 h 30"/>
              <a:gd name="T2" fmla="*/ 15 w 15"/>
              <a:gd name="T3" fmla="*/ 12 h 30"/>
              <a:gd name="T4" fmla="*/ 0 w 15"/>
              <a:gd name="T5" fmla="*/ 30 h 30"/>
              <a:gd name="T6" fmla="*/ 11 w 15"/>
              <a:gd name="T7" fmla="*/ 0 h 30"/>
            </a:gdLst>
            <a:ahLst/>
            <a:cxnLst>
              <a:cxn ang="0">
                <a:pos x="T0" y="T1"/>
              </a:cxn>
              <a:cxn ang="0">
                <a:pos x="T2" y="T3"/>
              </a:cxn>
              <a:cxn ang="0">
                <a:pos x="T4" y="T5"/>
              </a:cxn>
              <a:cxn ang="0">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83" name="Freeform 287"/>
          <p:cNvSpPr>
            <a:spLocks/>
          </p:cNvSpPr>
          <p:nvPr/>
        </p:nvSpPr>
        <p:spPr bwMode="auto">
          <a:xfrm flipH="1">
            <a:off x="1157288" y="3960813"/>
            <a:ext cx="12700" cy="7937"/>
          </a:xfrm>
          <a:custGeom>
            <a:avLst/>
            <a:gdLst>
              <a:gd name="T0" fmla="*/ 0 w 51"/>
              <a:gd name="T1" fmla="*/ 0 h 36"/>
              <a:gd name="T2" fmla="*/ 14 w 51"/>
              <a:gd name="T3" fmla="*/ 10 h 36"/>
              <a:gd name="T4" fmla="*/ 29 w 51"/>
              <a:gd name="T5" fmla="*/ 15 h 36"/>
              <a:gd name="T6" fmla="*/ 43 w 51"/>
              <a:gd name="T7" fmla="*/ 23 h 36"/>
              <a:gd name="T8" fmla="*/ 51 w 51"/>
              <a:gd name="T9" fmla="*/ 36 h 36"/>
              <a:gd name="T10" fmla="*/ 39 w 51"/>
              <a:gd name="T11" fmla="*/ 32 h 36"/>
              <a:gd name="T12" fmla="*/ 14 w 51"/>
              <a:gd name="T13" fmla="*/ 24 h 36"/>
              <a:gd name="T14" fmla="*/ 0 w 51"/>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84" name="Freeform 288"/>
          <p:cNvSpPr>
            <a:spLocks/>
          </p:cNvSpPr>
          <p:nvPr/>
        </p:nvSpPr>
        <p:spPr bwMode="auto">
          <a:xfrm flipH="1">
            <a:off x="1163638" y="3976688"/>
            <a:ext cx="1587" cy="7937"/>
          </a:xfrm>
          <a:custGeom>
            <a:avLst/>
            <a:gdLst>
              <a:gd name="T0" fmla="*/ 0 w 14"/>
              <a:gd name="T1" fmla="*/ 0 h 24"/>
              <a:gd name="T2" fmla="*/ 14 w 14"/>
              <a:gd name="T3" fmla="*/ 0 h 24"/>
              <a:gd name="T4" fmla="*/ 14 w 14"/>
              <a:gd name="T5" fmla="*/ 24 h 24"/>
              <a:gd name="T6" fmla="*/ 0 w 14"/>
              <a:gd name="T7" fmla="*/ 0 h 24"/>
            </a:gdLst>
            <a:ahLst/>
            <a:cxnLst>
              <a:cxn ang="0">
                <a:pos x="T0" y="T1"/>
              </a:cxn>
              <a:cxn ang="0">
                <a:pos x="T2" y="T3"/>
              </a:cxn>
              <a:cxn ang="0">
                <a:pos x="T4" y="T5"/>
              </a:cxn>
              <a:cxn ang="0">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85" name="Freeform 289"/>
          <p:cNvSpPr>
            <a:spLocks/>
          </p:cNvSpPr>
          <p:nvPr/>
        </p:nvSpPr>
        <p:spPr bwMode="auto">
          <a:xfrm flipH="1">
            <a:off x="1116013" y="4027488"/>
            <a:ext cx="98425" cy="300037"/>
          </a:xfrm>
          <a:custGeom>
            <a:avLst/>
            <a:gdLst>
              <a:gd name="T0" fmla="*/ 369 w 431"/>
              <a:gd name="T1" fmla="*/ 0 h 1076"/>
              <a:gd name="T2" fmla="*/ 328 w 431"/>
              <a:gd name="T3" fmla="*/ 44 h 1076"/>
              <a:gd name="T4" fmla="*/ 317 w 431"/>
              <a:gd name="T5" fmla="*/ 108 h 1076"/>
              <a:gd name="T6" fmla="*/ 254 w 431"/>
              <a:gd name="T7" fmla="*/ 170 h 1076"/>
              <a:gd name="T8" fmla="*/ 126 w 431"/>
              <a:gd name="T9" fmla="*/ 461 h 1076"/>
              <a:gd name="T10" fmla="*/ 57 w 431"/>
              <a:gd name="T11" fmla="*/ 724 h 1076"/>
              <a:gd name="T12" fmla="*/ 0 w 431"/>
              <a:gd name="T13" fmla="*/ 1076 h 1076"/>
              <a:gd name="T14" fmla="*/ 178 w 431"/>
              <a:gd name="T15" fmla="*/ 919 h 1076"/>
              <a:gd name="T16" fmla="*/ 431 w 431"/>
              <a:gd name="T17" fmla="*/ 140 h 1076"/>
              <a:gd name="T18" fmla="*/ 369 w 431"/>
              <a:gd name="T19"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endParaRPr lang="zh-CN" altLang="en-US"/>
          </a:p>
        </p:txBody>
      </p:sp>
      <p:sp>
        <p:nvSpPr>
          <p:cNvPr id="311586" name="Freeform 290"/>
          <p:cNvSpPr>
            <a:spLocks/>
          </p:cNvSpPr>
          <p:nvPr/>
        </p:nvSpPr>
        <p:spPr bwMode="auto">
          <a:xfrm flipH="1">
            <a:off x="954088" y="3968750"/>
            <a:ext cx="376237" cy="500063"/>
          </a:xfrm>
          <a:custGeom>
            <a:avLst/>
            <a:gdLst>
              <a:gd name="T0" fmla="*/ 1309 w 1606"/>
              <a:gd name="T1" fmla="*/ 94 h 1792"/>
              <a:gd name="T2" fmla="*/ 1258 w 1606"/>
              <a:gd name="T3" fmla="*/ 0 h 1792"/>
              <a:gd name="T4" fmla="*/ 867 w 1606"/>
              <a:gd name="T5" fmla="*/ 163 h 1792"/>
              <a:gd name="T6" fmla="*/ 850 w 1606"/>
              <a:gd name="T7" fmla="*/ 288 h 1792"/>
              <a:gd name="T8" fmla="*/ 818 w 1606"/>
              <a:gd name="T9" fmla="*/ 332 h 1792"/>
              <a:gd name="T10" fmla="*/ 773 w 1606"/>
              <a:gd name="T11" fmla="*/ 382 h 1792"/>
              <a:gd name="T12" fmla="*/ 747 w 1606"/>
              <a:gd name="T13" fmla="*/ 472 h 1792"/>
              <a:gd name="T14" fmla="*/ 660 w 1606"/>
              <a:gd name="T15" fmla="*/ 678 h 1792"/>
              <a:gd name="T16" fmla="*/ 590 w 1606"/>
              <a:gd name="T17" fmla="*/ 924 h 1792"/>
              <a:gd name="T18" fmla="*/ 558 w 1606"/>
              <a:gd name="T19" fmla="*/ 1088 h 1792"/>
              <a:gd name="T20" fmla="*/ 243 w 1606"/>
              <a:gd name="T21" fmla="*/ 1094 h 1792"/>
              <a:gd name="T22" fmla="*/ 192 w 1606"/>
              <a:gd name="T23" fmla="*/ 1125 h 1792"/>
              <a:gd name="T24" fmla="*/ 47 w 1606"/>
              <a:gd name="T25" fmla="*/ 1125 h 1792"/>
              <a:gd name="T26" fmla="*/ 7 w 1606"/>
              <a:gd name="T27" fmla="*/ 1189 h 1792"/>
              <a:gd name="T28" fmla="*/ 0 w 1606"/>
              <a:gd name="T29" fmla="*/ 1264 h 1792"/>
              <a:gd name="T30" fmla="*/ 15 w 1606"/>
              <a:gd name="T31" fmla="*/ 1332 h 1792"/>
              <a:gd name="T32" fmla="*/ 148 w 1606"/>
              <a:gd name="T33" fmla="*/ 1358 h 1792"/>
              <a:gd name="T34" fmla="*/ 211 w 1606"/>
              <a:gd name="T35" fmla="*/ 1452 h 1792"/>
              <a:gd name="T36" fmla="*/ 337 w 1606"/>
              <a:gd name="T37" fmla="*/ 1484 h 1792"/>
              <a:gd name="T38" fmla="*/ 430 w 1606"/>
              <a:gd name="T39" fmla="*/ 1484 h 1792"/>
              <a:gd name="T40" fmla="*/ 538 w 1606"/>
              <a:gd name="T41" fmla="*/ 1503 h 1792"/>
              <a:gd name="T42" fmla="*/ 544 w 1606"/>
              <a:gd name="T43" fmla="*/ 1548 h 1792"/>
              <a:gd name="T44" fmla="*/ 538 w 1606"/>
              <a:gd name="T45" fmla="*/ 1642 h 1792"/>
              <a:gd name="T46" fmla="*/ 550 w 1606"/>
              <a:gd name="T47" fmla="*/ 1705 h 1792"/>
              <a:gd name="T48" fmla="*/ 608 w 1606"/>
              <a:gd name="T49" fmla="*/ 1712 h 1792"/>
              <a:gd name="T50" fmla="*/ 677 w 1606"/>
              <a:gd name="T51" fmla="*/ 1724 h 1792"/>
              <a:gd name="T52" fmla="*/ 747 w 1606"/>
              <a:gd name="T53" fmla="*/ 1786 h 1792"/>
              <a:gd name="T54" fmla="*/ 830 w 1606"/>
              <a:gd name="T55" fmla="*/ 1786 h 1792"/>
              <a:gd name="T56" fmla="*/ 905 w 1606"/>
              <a:gd name="T57" fmla="*/ 1779 h 1792"/>
              <a:gd name="T58" fmla="*/ 1019 w 1606"/>
              <a:gd name="T59" fmla="*/ 1744 h 1792"/>
              <a:gd name="T60" fmla="*/ 1145 w 1606"/>
              <a:gd name="T61" fmla="*/ 1756 h 1792"/>
              <a:gd name="T62" fmla="*/ 1273 w 1606"/>
              <a:gd name="T63" fmla="*/ 1792 h 1792"/>
              <a:gd name="T64" fmla="*/ 1392 w 1606"/>
              <a:gd name="T65" fmla="*/ 1766 h 1792"/>
              <a:gd name="T66" fmla="*/ 1473 w 1606"/>
              <a:gd name="T67" fmla="*/ 1674 h 1792"/>
              <a:gd name="T68" fmla="*/ 1467 w 1606"/>
              <a:gd name="T69" fmla="*/ 1571 h 1792"/>
              <a:gd name="T70" fmla="*/ 1497 w 1606"/>
              <a:gd name="T71" fmla="*/ 1446 h 1792"/>
              <a:gd name="T72" fmla="*/ 1516 w 1606"/>
              <a:gd name="T73" fmla="*/ 1282 h 1792"/>
              <a:gd name="T74" fmla="*/ 1554 w 1606"/>
              <a:gd name="T75" fmla="*/ 1131 h 1792"/>
              <a:gd name="T76" fmla="*/ 1606 w 1606"/>
              <a:gd name="T77" fmla="*/ 906 h 1792"/>
              <a:gd name="T78" fmla="*/ 1598 w 1606"/>
              <a:gd name="T79" fmla="*/ 678 h 1792"/>
              <a:gd name="T80" fmla="*/ 1598 w 1606"/>
              <a:gd name="T81" fmla="*/ 478 h 1792"/>
              <a:gd name="T82" fmla="*/ 1586 w 1606"/>
              <a:gd name="T83" fmla="*/ 338 h 1792"/>
              <a:gd name="T84" fmla="*/ 1554 w 1606"/>
              <a:gd name="T85" fmla="*/ 276 h 1792"/>
              <a:gd name="T86" fmla="*/ 1484 w 1606"/>
              <a:gd name="T87" fmla="*/ 225 h 1792"/>
              <a:gd name="T88" fmla="*/ 1403 w 1606"/>
              <a:gd name="T89" fmla="*/ 142 h 1792"/>
              <a:gd name="T90" fmla="*/ 1309 w 1606"/>
              <a:gd name="T91" fmla="*/ 94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311587" name="Freeform 291"/>
          <p:cNvSpPr>
            <a:spLocks/>
          </p:cNvSpPr>
          <p:nvPr/>
        </p:nvSpPr>
        <p:spPr bwMode="auto">
          <a:xfrm flipH="1">
            <a:off x="960438" y="4000500"/>
            <a:ext cx="236537" cy="461963"/>
          </a:xfrm>
          <a:custGeom>
            <a:avLst/>
            <a:gdLst>
              <a:gd name="T0" fmla="*/ 132 w 1014"/>
              <a:gd name="T1" fmla="*/ 1382 h 1671"/>
              <a:gd name="T2" fmla="*/ 370 w 1014"/>
              <a:gd name="T3" fmla="*/ 1363 h 1671"/>
              <a:gd name="T4" fmla="*/ 573 w 1014"/>
              <a:gd name="T5" fmla="*/ 1301 h 1671"/>
              <a:gd name="T6" fmla="*/ 656 w 1014"/>
              <a:gd name="T7" fmla="*/ 1149 h 1671"/>
              <a:gd name="T8" fmla="*/ 630 w 1014"/>
              <a:gd name="T9" fmla="*/ 1050 h 1671"/>
              <a:gd name="T10" fmla="*/ 787 w 1014"/>
              <a:gd name="T11" fmla="*/ 837 h 1671"/>
              <a:gd name="T12" fmla="*/ 642 w 1014"/>
              <a:gd name="T13" fmla="*/ 931 h 1671"/>
              <a:gd name="T14" fmla="*/ 718 w 1014"/>
              <a:gd name="T15" fmla="*/ 741 h 1671"/>
              <a:gd name="T16" fmla="*/ 845 w 1014"/>
              <a:gd name="T17" fmla="*/ 497 h 1671"/>
              <a:gd name="T18" fmla="*/ 656 w 1014"/>
              <a:gd name="T19" fmla="*/ 703 h 1671"/>
              <a:gd name="T20" fmla="*/ 630 w 1014"/>
              <a:gd name="T21" fmla="*/ 378 h 1671"/>
              <a:gd name="T22" fmla="*/ 535 w 1014"/>
              <a:gd name="T23" fmla="*/ 264 h 1671"/>
              <a:gd name="T24" fmla="*/ 402 w 1014"/>
              <a:gd name="T25" fmla="*/ 214 h 1671"/>
              <a:gd name="T26" fmla="*/ 661 w 1014"/>
              <a:gd name="T27" fmla="*/ 126 h 1671"/>
              <a:gd name="T28" fmla="*/ 781 w 1014"/>
              <a:gd name="T29" fmla="*/ 226 h 1671"/>
              <a:gd name="T30" fmla="*/ 705 w 1014"/>
              <a:gd name="T31" fmla="*/ 126 h 1671"/>
              <a:gd name="T32" fmla="*/ 560 w 1014"/>
              <a:gd name="T33" fmla="*/ 82 h 1671"/>
              <a:gd name="T34" fmla="*/ 661 w 1014"/>
              <a:gd name="T35" fmla="*/ 44 h 1671"/>
              <a:gd name="T36" fmla="*/ 750 w 1014"/>
              <a:gd name="T37" fmla="*/ 0 h 1671"/>
              <a:gd name="T38" fmla="*/ 868 w 1014"/>
              <a:gd name="T39" fmla="*/ 94 h 1671"/>
              <a:gd name="T40" fmla="*/ 976 w 1014"/>
              <a:gd name="T41" fmla="*/ 182 h 1671"/>
              <a:gd name="T42" fmla="*/ 1014 w 1014"/>
              <a:gd name="T43" fmla="*/ 334 h 1671"/>
              <a:gd name="T44" fmla="*/ 1008 w 1014"/>
              <a:gd name="T45" fmla="*/ 628 h 1671"/>
              <a:gd name="T46" fmla="*/ 970 w 1014"/>
              <a:gd name="T47" fmla="*/ 975 h 1671"/>
              <a:gd name="T48" fmla="*/ 913 w 1014"/>
              <a:gd name="T49" fmla="*/ 1314 h 1671"/>
              <a:gd name="T50" fmla="*/ 888 w 1014"/>
              <a:gd name="T51" fmla="*/ 1527 h 1671"/>
              <a:gd name="T52" fmla="*/ 830 w 1014"/>
              <a:gd name="T53" fmla="*/ 1627 h 1671"/>
              <a:gd name="T54" fmla="*/ 699 w 1014"/>
              <a:gd name="T55" fmla="*/ 1671 h 1671"/>
              <a:gd name="T56" fmla="*/ 612 w 1014"/>
              <a:gd name="T57" fmla="*/ 1648 h 1671"/>
              <a:gd name="T58" fmla="*/ 541 w 1014"/>
              <a:gd name="T59" fmla="*/ 1559 h 1671"/>
              <a:gd name="T60" fmla="*/ 516 w 1014"/>
              <a:gd name="T61" fmla="*/ 1534 h 1671"/>
              <a:gd name="T62" fmla="*/ 407 w 1014"/>
              <a:gd name="T63" fmla="*/ 1622 h 1671"/>
              <a:gd name="T64" fmla="*/ 276 w 1014"/>
              <a:gd name="T65" fmla="*/ 1652 h 1671"/>
              <a:gd name="T66" fmla="*/ 170 w 1014"/>
              <a:gd name="T67" fmla="*/ 1636 h 1671"/>
              <a:gd name="T68" fmla="*/ 240 w 1014"/>
              <a:gd name="T69" fmla="*/ 1565 h 1671"/>
              <a:gd name="T70" fmla="*/ 352 w 1014"/>
              <a:gd name="T71" fmla="*/ 1446 h 1671"/>
              <a:gd name="T72" fmla="*/ 176 w 1014"/>
              <a:gd name="T73" fmla="*/ 1546 h 1671"/>
              <a:gd name="T74" fmla="*/ 32 w 1014"/>
              <a:gd name="T75" fmla="*/ 1590 h 1671"/>
              <a:gd name="T76" fmla="*/ 0 w 1014"/>
              <a:gd name="T77" fmla="*/ 1527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88" name="Freeform 292"/>
          <p:cNvSpPr>
            <a:spLocks/>
          </p:cNvSpPr>
          <p:nvPr/>
        </p:nvSpPr>
        <p:spPr bwMode="auto">
          <a:xfrm flipH="1">
            <a:off x="977900" y="4230688"/>
            <a:ext cx="71438" cy="214312"/>
          </a:xfrm>
          <a:custGeom>
            <a:avLst/>
            <a:gdLst>
              <a:gd name="T0" fmla="*/ 0 w 295"/>
              <a:gd name="T1" fmla="*/ 774 h 774"/>
              <a:gd name="T2" fmla="*/ 51 w 295"/>
              <a:gd name="T3" fmla="*/ 748 h 774"/>
              <a:gd name="T4" fmla="*/ 107 w 295"/>
              <a:gd name="T5" fmla="*/ 686 h 774"/>
              <a:gd name="T6" fmla="*/ 156 w 295"/>
              <a:gd name="T7" fmla="*/ 573 h 774"/>
              <a:gd name="T8" fmla="*/ 183 w 295"/>
              <a:gd name="T9" fmla="*/ 477 h 774"/>
              <a:gd name="T10" fmla="*/ 220 w 295"/>
              <a:gd name="T11" fmla="*/ 371 h 774"/>
              <a:gd name="T12" fmla="*/ 239 w 295"/>
              <a:gd name="T13" fmla="*/ 270 h 774"/>
              <a:gd name="T14" fmla="*/ 270 w 295"/>
              <a:gd name="T15" fmla="*/ 114 h 774"/>
              <a:gd name="T16" fmla="*/ 295 w 295"/>
              <a:gd name="T17" fmla="*/ 0 h 774"/>
              <a:gd name="T18" fmla="*/ 232 w 295"/>
              <a:gd name="T19" fmla="*/ 226 h 774"/>
              <a:gd name="T20" fmla="*/ 183 w 295"/>
              <a:gd name="T21" fmla="*/ 402 h 774"/>
              <a:gd name="T22" fmla="*/ 126 w 295"/>
              <a:gd name="T23" fmla="*/ 521 h 774"/>
              <a:gd name="T24" fmla="*/ 38 w 295"/>
              <a:gd name="T25" fmla="*/ 648 h 774"/>
              <a:gd name="T26" fmla="*/ 0 w 295"/>
              <a:gd name="T2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89" name="Freeform 293"/>
          <p:cNvSpPr>
            <a:spLocks/>
          </p:cNvSpPr>
          <p:nvPr/>
        </p:nvSpPr>
        <p:spPr bwMode="auto">
          <a:xfrm flipH="1">
            <a:off x="1049338" y="4057650"/>
            <a:ext cx="273050" cy="322263"/>
          </a:xfrm>
          <a:custGeom>
            <a:avLst/>
            <a:gdLst>
              <a:gd name="T0" fmla="*/ 820 w 1172"/>
              <a:gd name="T1" fmla="*/ 43 h 1162"/>
              <a:gd name="T2" fmla="*/ 719 w 1172"/>
              <a:gd name="T3" fmla="*/ 213 h 1162"/>
              <a:gd name="T4" fmla="*/ 739 w 1172"/>
              <a:gd name="T5" fmla="*/ 381 h 1162"/>
              <a:gd name="T6" fmla="*/ 727 w 1172"/>
              <a:gd name="T7" fmla="*/ 571 h 1162"/>
              <a:gd name="T8" fmla="*/ 727 w 1172"/>
              <a:gd name="T9" fmla="*/ 621 h 1162"/>
              <a:gd name="T10" fmla="*/ 739 w 1172"/>
              <a:gd name="T11" fmla="*/ 684 h 1162"/>
              <a:gd name="T12" fmla="*/ 688 w 1172"/>
              <a:gd name="T13" fmla="*/ 729 h 1162"/>
              <a:gd name="T14" fmla="*/ 644 w 1172"/>
              <a:gd name="T15" fmla="*/ 779 h 1162"/>
              <a:gd name="T16" fmla="*/ 569 w 1172"/>
              <a:gd name="T17" fmla="*/ 779 h 1162"/>
              <a:gd name="T18" fmla="*/ 304 w 1172"/>
              <a:gd name="T19" fmla="*/ 793 h 1162"/>
              <a:gd name="T20" fmla="*/ 170 w 1172"/>
              <a:gd name="T21" fmla="*/ 831 h 1162"/>
              <a:gd name="T22" fmla="*/ 0 w 1172"/>
              <a:gd name="T23" fmla="*/ 873 h 1162"/>
              <a:gd name="T24" fmla="*/ 6 w 1172"/>
              <a:gd name="T25" fmla="*/ 1004 h 1162"/>
              <a:gd name="T26" fmla="*/ 109 w 1172"/>
              <a:gd name="T27" fmla="*/ 978 h 1162"/>
              <a:gd name="T28" fmla="*/ 133 w 1172"/>
              <a:gd name="T29" fmla="*/ 916 h 1162"/>
              <a:gd name="T30" fmla="*/ 147 w 1172"/>
              <a:gd name="T31" fmla="*/ 1030 h 1162"/>
              <a:gd name="T32" fmla="*/ 215 w 1172"/>
              <a:gd name="T33" fmla="*/ 1118 h 1162"/>
              <a:gd name="T34" fmla="*/ 403 w 1172"/>
              <a:gd name="T35" fmla="*/ 1155 h 1162"/>
              <a:gd name="T36" fmla="*/ 379 w 1172"/>
              <a:gd name="T37" fmla="*/ 1093 h 1162"/>
              <a:gd name="T38" fmla="*/ 279 w 1172"/>
              <a:gd name="T39" fmla="*/ 978 h 1162"/>
              <a:gd name="T40" fmla="*/ 358 w 1172"/>
              <a:gd name="T41" fmla="*/ 929 h 1162"/>
              <a:gd name="T42" fmla="*/ 403 w 1172"/>
              <a:gd name="T43" fmla="*/ 1036 h 1162"/>
              <a:gd name="T44" fmla="*/ 537 w 1172"/>
              <a:gd name="T45" fmla="*/ 1149 h 1162"/>
              <a:gd name="T46" fmla="*/ 713 w 1172"/>
              <a:gd name="T47" fmla="*/ 1149 h 1162"/>
              <a:gd name="T48" fmla="*/ 517 w 1172"/>
              <a:gd name="T49" fmla="*/ 1016 h 1162"/>
              <a:gd name="T50" fmla="*/ 435 w 1172"/>
              <a:gd name="T51" fmla="*/ 929 h 1162"/>
              <a:gd name="T52" fmla="*/ 479 w 1172"/>
              <a:gd name="T53" fmla="*/ 885 h 1162"/>
              <a:gd name="T54" fmla="*/ 549 w 1172"/>
              <a:gd name="T55" fmla="*/ 972 h 1162"/>
              <a:gd name="T56" fmla="*/ 675 w 1172"/>
              <a:gd name="T57" fmla="*/ 1068 h 1162"/>
              <a:gd name="T58" fmla="*/ 782 w 1172"/>
              <a:gd name="T59" fmla="*/ 1123 h 1162"/>
              <a:gd name="T60" fmla="*/ 921 w 1172"/>
              <a:gd name="T61" fmla="*/ 1136 h 1162"/>
              <a:gd name="T62" fmla="*/ 833 w 1172"/>
              <a:gd name="T63" fmla="*/ 1068 h 1162"/>
              <a:gd name="T64" fmla="*/ 727 w 1172"/>
              <a:gd name="T65" fmla="*/ 978 h 1162"/>
              <a:gd name="T66" fmla="*/ 756 w 1172"/>
              <a:gd name="T67" fmla="*/ 929 h 1162"/>
              <a:gd name="T68" fmla="*/ 808 w 1172"/>
              <a:gd name="T69" fmla="*/ 1010 h 1162"/>
              <a:gd name="T70" fmla="*/ 914 w 1172"/>
              <a:gd name="T71" fmla="*/ 1087 h 1162"/>
              <a:gd name="T72" fmla="*/ 1046 w 1172"/>
              <a:gd name="T73" fmla="*/ 1098 h 1162"/>
              <a:gd name="T74" fmla="*/ 1117 w 1172"/>
              <a:gd name="T75" fmla="*/ 991 h 1162"/>
              <a:gd name="T76" fmla="*/ 878 w 1172"/>
              <a:gd name="T77" fmla="*/ 954 h 1162"/>
              <a:gd name="T78" fmla="*/ 733 w 1172"/>
              <a:gd name="T79" fmla="*/ 868 h 1162"/>
              <a:gd name="T80" fmla="*/ 707 w 1172"/>
              <a:gd name="T81" fmla="*/ 793 h 1162"/>
              <a:gd name="T82" fmla="*/ 765 w 1172"/>
              <a:gd name="T83" fmla="*/ 831 h 1162"/>
              <a:gd name="T84" fmla="*/ 927 w 1172"/>
              <a:gd name="T85" fmla="*/ 935 h 1162"/>
              <a:gd name="T86" fmla="*/ 1117 w 1172"/>
              <a:gd name="T87" fmla="*/ 991 h 1162"/>
              <a:gd name="T88" fmla="*/ 1155 w 1172"/>
              <a:gd name="T89" fmla="*/ 767 h 1162"/>
              <a:gd name="T90" fmla="*/ 1046 w 1172"/>
              <a:gd name="T91" fmla="*/ 741 h 1162"/>
              <a:gd name="T92" fmla="*/ 820 w 1172"/>
              <a:gd name="T93" fmla="*/ 761 h 1162"/>
              <a:gd name="T94" fmla="*/ 782 w 1172"/>
              <a:gd name="T95" fmla="*/ 716 h 1162"/>
              <a:gd name="T96" fmla="*/ 901 w 1172"/>
              <a:gd name="T97" fmla="*/ 735 h 1162"/>
              <a:gd name="T98" fmla="*/ 1155 w 1172"/>
              <a:gd name="T99" fmla="*/ 684 h 1162"/>
              <a:gd name="T100" fmla="*/ 1167 w 1172"/>
              <a:gd name="T101" fmla="*/ 483 h 1162"/>
              <a:gd name="T102" fmla="*/ 1161 w 1172"/>
              <a:gd name="T103" fmla="*/ 264 h 1162"/>
              <a:gd name="T104" fmla="*/ 1034 w 1172"/>
              <a:gd name="T105" fmla="*/ 152 h 1162"/>
              <a:gd name="T106" fmla="*/ 1161 w 1172"/>
              <a:gd name="T107" fmla="*/ 201 h 1162"/>
              <a:gd name="T108" fmla="*/ 1091 w 1172"/>
              <a:gd name="T109" fmla="*/ 68 h 1162"/>
              <a:gd name="T110" fmla="*/ 959 w 1172"/>
              <a:gd name="T11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90" name="Freeform 294"/>
          <p:cNvSpPr>
            <a:spLocks/>
          </p:cNvSpPr>
          <p:nvPr/>
        </p:nvSpPr>
        <p:spPr bwMode="auto">
          <a:xfrm flipH="1">
            <a:off x="1068388" y="4178300"/>
            <a:ext cx="68262" cy="71438"/>
          </a:xfrm>
          <a:custGeom>
            <a:avLst/>
            <a:gdLst>
              <a:gd name="T0" fmla="*/ 0 w 295"/>
              <a:gd name="T1" fmla="*/ 0 h 263"/>
              <a:gd name="T2" fmla="*/ 0 w 295"/>
              <a:gd name="T3" fmla="*/ 21 h 263"/>
              <a:gd name="T4" fmla="*/ 38 w 295"/>
              <a:gd name="T5" fmla="*/ 71 h 263"/>
              <a:gd name="T6" fmla="*/ 75 w 295"/>
              <a:gd name="T7" fmla="*/ 99 h 263"/>
              <a:gd name="T8" fmla="*/ 152 w 295"/>
              <a:gd name="T9" fmla="*/ 158 h 263"/>
              <a:gd name="T10" fmla="*/ 184 w 295"/>
              <a:gd name="T11" fmla="*/ 182 h 263"/>
              <a:gd name="T12" fmla="*/ 260 w 295"/>
              <a:gd name="T13" fmla="*/ 239 h 263"/>
              <a:gd name="T14" fmla="*/ 178 w 295"/>
              <a:gd name="T15" fmla="*/ 213 h 263"/>
              <a:gd name="T16" fmla="*/ 97 w 295"/>
              <a:gd name="T17" fmla="*/ 188 h 263"/>
              <a:gd name="T18" fmla="*/ 16 w 295"/>
              <a:gd name="T19" fmla="*/ 182 h 263"/>
              <a:gd name="T20" fmla="*/ 22 w 295"/>
              <a:gd name="T21" fmla="*/ 207 h 263"/>
              <a:gd name="T22" fmla="*/ 152 w 295"/>
              <a:gd name="T23" fmla="*/ 231 h 263"/>
              <a:gd name="T24" fmla="*/ 222 w 295"/>
              <a:gd name="T25" fmla="*/ 257 h 263"/>
              <a:gd name="T26" fmla="*/ 260 w 295"/>
              <a:gd name="T27" fmla="*/ 263 h 263"/>
              <a:gd name="T28" fmla="*/ 292 w 295"/>
              <a:gd name="T29" fmla="*/ 252 h 263"/>
              <a:gd name="T30" fmla="*/ 295 w 295"/>
              <a:gd name="T31" fmla="*/ 222 h 263"/>
              <a:gd name="T32" fmla="*/ 269 w 295"/>
              <a:gd name="T33" fmla="*/ 199 h 263"/>
              <a:gd name="T34" fmla="*/ 232 w 295"/>
              <a:gd name="T35" fmla="*/ 162 h 263"/>
              <a:gd name="T36" fmla="*/ 188 w 295"/>
              <a:gd name="T37" fmla="*/ 112 h 263"/>
              <a:gd name="T38" fmla="*/ 144 w 295"/>
              <a:gd name="T39" fmla="*/ 56 h 263"/>
              <a:gd name="T40" fmla="*/ 91 w 295"/>
              <a:gd name="T41" fmla="*/ 17 h 263"/>
              <a:gd name="T42" fmla="*/ 35 w 295"/>
              <a:gd name="T43" fmla="*/ 3 h 263"/>
              <a:gd name="T44" fmla="*/ 0 w 295"/>
              <a:gd name="T4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91" name="Freeform 295"/>
          <p:cNvSpPr>
            <a:spLocks/>
          </p:cNvSpPr>
          <p:nvPr/>
        </p:nvSpPr>
        <p:spPr bwMode="auto">
          <a:xfrm flipH="1">
            <a:off x="1069975" y="4117975"/>
            <a:ext cx="61913" cy="93663"/>
          </a:xfrm>
          <a:custGeom>
            <a:avLst/>
            <a:gdLst>
              <a:gd name="T0" fmla="*/ 51 w 270"/>
              <a:gd name="T1" fmla="*/ 0 h 345"/>
              <a:gd name="T2" fmla="*/ 13 w 270"/>
              <a:gd name="T3" fmla="*/ 7 h 345"/>
              <a:gd name="T4" fmla="*/ 0 w 270"/>
              <a:gd name="T5" fmla="*/ 39 h 345"/>
              <a:gd name="T6" fmla="*/ 3 w 270"/>
              <a:gd name="T7" fmla="*/ 65 h 345"/>
              <a:gd name="T8" fmla="*/ 26 w 270"/>
              <a:gd name="T9" fmla="*/ 101 h 345"/>
              <a:gd name="T10" fmla="*/ 57 w 270"/>
              <a:gd name="T11" fmla="*/ 112 h 345"/>
              <a:gd name="T12" fmla="*/ 116 w 270"/>
              <a:gd name="T13" fmla="*/ 149 h 345"/>
              <a:gd name="T14" fmla="*/ 172 w 270"/>
              <a:gd name="T15" fmla="*/ 195 h 345"/>
              <a:gd name="T16" fmla="*/ 212 w 270"/>
              <a:gd name="T17" fmla="*/ 259 h 345"/>
              <a:gd name="T18" fmla="*/ 257 w 270"/>
              <a:gd name="T19" fmla="*/ 325 h 345"/>
              <a:gd name="T20" fmla="*/ 270 w 270"/>
              <a:gd name="T21" fmla="*/ 345 h 345"/>
              <a:gd name="T22" fmla="*/ 257 w 270"/>
              <a:gd name="T23" fmla="*/ 267 h 345"/>
              <a:gd name="T24" fmla="*/ 247 w 270"/>
              <a:gd name="T25" fmla="*/ 198 h 345"/>
              <a:gd name="T26" fmla="*/ 225 w 270"/>
              <a:gd name="T27" fmla="*/ 140 h 345"/>
              <a:gd name="T28" fmla="*/ 188 w 270"/>
              <a:gd name="T29" fmla="*/ 86 h 345"/>
              <a:gd name="T30" fmla="*/ 90 w 270"/>
              <a:gd name="T31" fmla="*/ 10 h 345"/>
              <a:gd name="T32" fmla="*/ 51 w 270"/>
              <a:gd name="T3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92" name="Freeform 296"/>
          <p:cNvSpPr>
            <a:spLocks/>
          </p:cNvSpPr>
          <p:nvPr/>
        </p:nvSpPr>
        <p:spPr bwMode="auto">
          <a:xfrm flipH="1">
            <a:off x="1077913" y="4024313"/>
            <a:ext cx="66675" cy="55562"/>
          </a:xfrm>
          <a:custGeom>
            <a:avLst/>
            <a:gdLst>
              <a:gd name="T0" fmla="*/ 0 w 287"/>
              <a:gd name="T1" fmla="*/ 199 h 199"/>
              <a:gd name="T2" fmla="*/ 49 w 287"/>
              <a:gd name="T3" fmla="*/ 156 h 199"/>
              <a:gd name="T4" fmla="*/ 130 w 287"/>
              <a:gd name="T5" fmla="*/ 125 h 199"/>
              <a:gd name="T6" fmla="*/ 185 w 287"/>
              <a:gd name="T7" fmla="*/ 111 h 199"/>
              <a:gd name="T8" fmla="*/ 287 w 287"/>
              <a:gd name="T9" fmla="*/ 0 h 199"/>
              <a:gd name="T10" fmla="*/ 211 w 287"/>
              <a:gd name="T11" fmla="*/ 44 h 199"/>
              <a:gd name="T12" fmla="*/ 142 w 287"/>
              <a:gd name="T13" fmla="*/ 74 h 199"/>
              <a:gd name="T14" fmla="*/ 93 w 287"/>
              <a:gd name="T15" fmla="*/ 99 h 199"/>
              <a:gd name="T16" fmla="*/ 68 w 287"/>
              <a:gd name="T17" fmla="*/ 125 h 199"/>
              <a:gd name="T18" fmla="*/ 0 w 287"/>
              <a:gd name="T19"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93" name="Freeform 297"/>
          <p:cNvSpPr>
            <a:spLocks/>
          </p:cNvSpPr>
          <p:nvPr/>
        </p:nvSpPr>
        <p:spPr bwMode="auto">
          <a:xfrm flipH="1">
            <a:off x="1157288" y="4124325"/>
            <a:ext cx="38100" cy="142875"/>
          </a:xfrm>
          <a:custGeom>
            <a:avLst/>
            <a:gdLst>
              <a:gd name="T0" fmla="*/ 0 w 162"/>
              <a:gd name="T1" fmla="*/ 514 h 514"/>
              <a:gd name="T2" fmla="*/ 81 w 162"/>
              <a:gd name="T3" fmla="*/ 514 h 514"/>
              <a:gd name="T4" fmla="*/ 106 w 162"/>
              <a:gd name="T5" fmla="*/ 508 h 514"/>
              <a:gd name="T6" fmla="*/ 106 w 162"/>
              <a:gd name="T7" fmla="*/ 489 h 514"/>
              <a:gd name="T8" fmla="*/ 124 w 162"/>
              <a:gd name="T9" fmla="*/ 470 h 514"/>
              <a:gd name="T10" fmla="*/ 150 w 162"/>
              <a:gd name="T11" fmla="*/ 451 h 514"/>
              <a:gd name="T12" fmla="*/ 137 w 162"/>
              <a:gd name="T13" fmla="*/ 433 h 514"/>
              <a:gd name="T14" fmla="*/ 137 w 162"/>
              <a:gd name="T15" fmla="*/ 407 h 514"/>
              <a:gd name="T16" fmla="*/ 156 w 162"/>
              <a:gd name="T17" fmla="*/ 376 h 514"/>
              <a:gd name="T18" fmla="*/ 156 w 162"/>
              <a:gd name="T19" fmla="*/ 344 h 514"/>
              <a:gd name="T20" fmla="*/ 144 w 162"/>
              <a:gd name="T21" fmla="*/ 306 h 514"/>
              <a:gd name="T22" fmla="*/ 144 w 162"/>
              <a:gd name="T23" fmla="*/ 224 h 514"/>
              <a:gd name="T24" fmla="*/ 162 w 162"/>
              <a:gd name="T25" fmla="*/ 150 h 514"/>
              <a:gd name="T26" fmla="*/ 156 w 162"/>
              <a:gd name="T27" fmla="*/ 94 h 514"/>
              <a:gd name="T28" fmla="*/ 156 w 162"/>
              <a:gd name="T29" fmla="*/ 0 h 514"/>
              <a:gd name="T30" fmla="*/ 106 w 162"/>
              <a:gd name="T31" fmla="*/ 142 h 514"/>
              <a:gd name="T32" fmla="*/ 62 w 162"/>
              <a:gd name="T33" fmla="*/ 275 h 514"/>
              <a:gd name="T34" fmla="*/ 32 w 162"/>
              <a:gd name="T35" fmla="*/ 419 h 514"/>
              <a:gd name="T36" fmla="*/ 0 w 162"/>
              <a:gd name="T37"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94" name="Freeform 298"/>
          <p:cNvSpPr>
            <a:spLocks/>
          </p:cNvSpPr>
          <p:nvPr/>
        </p:nvSpPr>
        <p:spPr bwMode="auto">
          <a:xfrm flipH="1">
            <a:off x="1071563" y="4278313"/>
            <a:ext cx="68262" cy="26987"/>
          </a:xfrm>
          <a:custGeom>
            <a:avLst/>
            <a:gdLst>
              <a:gd name="T0" fmla="*/ 232 w 289"/>
              <a:gd name="T1" fmla="*/ 47 h 97"/>
              <a:gd name="T2" fmla="*/ 168 w 289"/>
              <a:gd name="T3" fmla="*/ 19 h 97"/>
              <a:gd name="T4" fmla="*/ 110 w 289"/>
              <a:gd name="T5" fmla="*/ 4 h 97"/>
              <a:gd name="T6" fmla="*/ 32 w 289"/>
              <a:gd name="T7" fmla="*/ 0 h 97"/>
              <a:gd name="T8" fmla="*/ 0 w 289"/>
              <a:gd name="T9" fmla="*/ 6 h 97"/>
              <a:gd name="T10" fmla="*/ 15 w 289"/>
              <a:gd name="T11" fmla="*/ 37 h 97"/>
              <a:gd name="T12" fmla="*/ 45 w 289"/>
              <a:gd name="T13" fmla="*/ 61 h 97"/>
              <a:gd name="T14" fmla="*/ 113 w 289"/>
              <a:gd name="T15" fmla="*/ 79 h 97"/>
              <a:gd name="T16" fmla="*/ 219 w 289"/>
              <a:gd name="T17" fmla="*/ 97 h 97"/>
              <a:gd name="T18" fmla="*/ 289 w 289"/>
              <a:gd name="T19" fmla="*/ 91 h 97"/>
              <a:gd name="T20" fmla="*/ 232 w 289"/>
              <a:gd name="T2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95" name="Freeform 299"/>
          <p:cNvSpPr>
            <a:spLocks/>
          </p:cNvSpPr>
          <p:nvPr/>
        </p:nvSpPr>
        <p:spPr bwMode="auto">
          <a:xfrm flipH="1">
            <a:off x="1154113" y="4291013"/>
            <a:ext cx="41275" cy="60325"/>
          </a:xfrm>
          <a:custGeom>
            <a:avLst/>
            <a:gdLst>
              <a:gd name="T0" fmla="*/ 81 w 176"/>
              <a:gd name="T1" fmla="*/ 59 h 216"/>
              <a:gd name="T2" fmla="*/ 59 w 176"/>
              <a:gd name="T3" fmla="*/ 14 h 216"/>
              <a:gd name="T4" fmla="*/ 26 w 176"/>
              <a:gd name="T5" fmla="*/ 0 h 216"/>
              <a:gd name="T6" fmla="*/ 3 w 176"/>
              <a:gd name="T7" fmla="*/ 11 h 216"/>
              <a:gd name="T8" fmla="*/ 0 w 176"/>
              <a:gd name="T9" fmla="*/ 35 h 216"/>
              <a:gd name="T10" fmla="*/ 15 w 176"/>
              <a:gd name="T11" fmla="*/ 76 h 216"/>
              <a:gd name="T12" fmla="*/ 40 w 176"/>
              <a:gd name="T13" fmla="*/ 115 h 216"/>
              <a:gd name="T14" fmla="*/ 71 w 176"/>
              <a:gd name="T15" fmla="*/ 150 h 216"/>
              <a:gd name="T16" fmla="*/ 113 w 176"/>
              <a:gd name="T17" fmla="*/ 185 h 216"/>
              <a:gd name="T18" fmla="*/ 176 w 176"/>
              <a:gd name="T19" fmla="*/ 216 h 216"/>
              <a:gd name="T20" fmla="*/ 119 w 176"/>
              <a:gd name="T21" fmla="*/ 153 h 216"/>
              <a:gd name="T22" fmla="*/ 100 w 176"/>
              <a:gd name="T23" fmla="*/ 108 h 216"/>
              <a:gd name="T24" fmla="*/ 81 w 176"/>
              <a:gd name="T25" fmla="*/ 5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96" name="Freeform 300"/>
          <p:cNvSpPr>
            <a:spLocks/>
          </p:cNvSpPr>
          <p:nvPr/>
        </p:nvSpPr>
        <p:spPr bwMode="auto">
          <a:xfrm flipH="1">
            <a:off x="1030288" y="3973513"/>
            <a:ext cx="98425" cy="77787"/>
          </a:xfrm>
          <a:custGeom>
            <a:avLst/>
            <a:gdLst>
              <a:gd name="T0" fmla="*/ 0 w 418"/>
              <a:gd name="T1" fmla="*/ 260 h 260"/>
              <a:gd name="T2" fmla="*/ 13 w 418"/>
              <a:gd name="T3" fmla="*/ 153 h 260"/>
              <a:gd name="T4" fmla="*/ 101 w 418"/>
              <a:gd name="T5" fmla="*/ 116 h 260"/>
              <a:gd name="T6" fmla="*/ 220 w 418"/>
              <a:gd name="T7" fmla="*/ 69 h 260"/>
              <a:gd name="T8" fmla="*/ 304 w 418"/>
              <a:gd name="T9" fmla="*/ 35 h 260"/>
              <a:gd name="T10" fmla="*/ 386 w 418"/>
              <a:gd name="T11" fmla="*/ 0 h 260"/>
              <a:gd name="T12" fmla="*/ 418 w 418"/>
              <a:gd name="T13" fmla="*/ 76 h 260"/>
              <a:gd name="T14" fmla="*/ 341 w 418"/>
              <a:gd name="T15" fmla="*/ 119 h 260"/>
              <a:gd name="T16" fmla="*/ 252 w 418"/>
              <a:gd name="T17" fmla="*/ 150 h 260"/>
              <a:gd name="T18" fmla="*/ 182 w 418"/>
              <a:gd name="T19" fmla="*/ 170 h 260"/>
              <a:gd name="T20" fmla="*/ 98 w 418"/>
              <a:gd name="T21" fmla="*/ 216 h 260"/>
              <a:gd name="T22" fmla="*/ 0 w 418"/>
              <a:gd name="T23"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97" name="Freeform 301"/>
          <p:cNvSpPr>
            <a:spLocks/>
          </p:cNvSpPr>
          <p:nvPr/>
        </p:nvSpPr>
        <p:spPr bwMode="auto">
          <a:xfrm flipH="1">
            <a:off x="919163" y="4311650"/>
            <a:ext cx="203200" cy="323850"/>
          </a:xfrm>
          <a:custGeom>
            <a:avLst/>
            <a:gdLst>
              <a:gd name="T0" fmla="*/ 385 w 863"/>
              <a:gd name="T1" fmla="*/ 172 h 1164"/>
              <a:gd name="T2" fmla="*/ 543 w 863"/>
              <a:gd name="T3" fmla="*/ 158 h 1164"/>
              <a:gd name="T4" fmla="*/ 637 w 863"/>
              <a:gd name="T5" fmla="*/ 133 h 1164"/>
              <a:gd name="T6" fmla="*/ 667 w 863"/>
              <a:gd name="T7" fmla="*/ 90 h 1164"/>
              <a:gd name="T8" fmla="*/ 667 w 863"/>
              <a:gd name="T9" fmla="*/ 52 h 1164"/>
              <a:gd name="T10" fmla="*/ 694 w 863"/>
              <a:gd name="T11" fmla="*/ 20 h 1164"/>
              <a:gd name="T12" fmla="*/ 782 w 863"/>
              <a:gd name="T13" fmla="*/ 0 h 1164"/>
              <a:gd name="T14" fmla="*/ 863 w 863"/>
              <a:gd name="T15" fmla="*/ 7 h 1164"/>
              <a:gd name="T16" fmla="*/ 763 w 863"/>
              <a:gd name="T17" fmla="*/ 907 h 1164"/>
              <a:gd name="T18" fmla="*/ 694 w 863"/>
              <a:gd name="T19" fmla="*/ 990 h 1164"/>
              <a:gd name="T20" fmla="*/ 605 w 863"/>
              <a:gd name="T21" fmla="*/ 1071 h 1164"/>
              <a:gd name="T22" fmla="*/ 481 w 863"/>
              <a:gd name="T23" fmla="*/ 1134 h 1164"/>
              <a:gd name="T24" fmla="*/ 334 w 863"/>
              <a:gd name="T25" fmla="*/ 1153 h 1164"/>
              <a:gd name="T26" fmla="*/ 138 w 863"/>
              <a:gd name="T27" fmla="*/ 1164 h 1164"/>
              <a:gd name="T28" fmla="*/ 25 w 863"/>
              <a:gd name="T29" fmla="*/ 1147 h 1164"/>
              <a:gd name="T30" fmla="*/ 0 w 863"/>
              <a:gd name="T31" fmla="*/ 1083 h 1164"/>
              <a:gd name="T32" fmla="*/ 13 w 863"/>
              <a:gd name="T33" fmla="*/ 1001 h 1164"/>
              <a:gd name="T34" fmla="*/ 95 w 863"/>
              <a:gd name="T35" fmla="*/ 750 h 1164"/>
              <a:gd name="T36" fmla="*/ 163 w 863"/>
              <a:gd name="T37" fmla="*/ 499 h 1164"/>
              <a:gd name="T38" fmla="*/ 195 w 863"/>
              <a:gd name="T39" fmla="*/ 310 h 1164"/>
              <a:gd name="T40" fmla="*/ 195 w 863"/>
              <a:gd name="T41" fmla="*/ 259 h 1164"/>
              <a:gd name="T42" fmla="*/ 239 w 863"/>
              <a:gd name="T43" fmla="*/ 190 h 1164"/>
              <a:gd name="T44" fmla="*/ 291 w 863"/>
              <a:gd name="T45" fmla="*/ 172 h 1164"/>
              <a:gd name="T46" fmla="*/ 385 w 863"/>
              <a:gd name="T47" fmla="*/ 172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311598" name="Freeform 302"/>
          <p:cNvSpPr>
            <a:spLocks/>
          </p:cNvSpPr>
          <p:nvPr/>
        </p:nvSpPr>
        <p:spPr bwMode="auto">
          <a:xfrm flipH="1">
            <a:off x="923925" y="4329113"/>
            <a:ext cx="174625" cy="293687"/>
          </a:xfrm>
          <a:custGeom>
            <a:avLst/>
            <a:gdLst>
              <a:gd name="T0" fmla="*/ 257 w 743"/>
              <a:gd name="T1" fmla="*/ 214 h 1068"/>
              <a:gd name="T2" fmla="*/ 397 w 743"/>
              <a:gd name="T3" fmla="*/ 207 h 1068"/>
              <a:gd name="T4" fmla="*/ 542 w 743"/>
              <a:gd name="T5" fmla="*/ 182 h 1068"/>
              <a:gd name="T6" fmla="*/ 628 w 743"/>
              <a:gd name="T7" fmla="*/ 138 h 1068"/>
              <a:gd name="T8" fmla="*/ 679 w 743"/>
              <a:gd name="T9" fmla="*/ 100 h 1068"/>
              <a:gd name="T10" fmla="*/ 743 w 743"/>
              <a:gd name="T11" fmla="*/ 0 h 1068"/>
              <a:gd name="T12" fmla="*/ 648 w 743"/>
              <a:gd name="T13" fmla="*/ 822 h 1068"/>
              <a:gd name="T14" fmla="*/ 585 w 743"/>
              <a:gd name="T15" fmla="*/ 898 h 1068"/>
              <a:gd name="T16" fmla="*/ 516 w 743"/>
              <a:gd name="T17" fmla="*/ 967 h 1068"/>
              <a:gd name="T18" fmla="*/ 428 w 743"/>
              <a:gd name="T19" fmla="*/ 1016 h 1068"/>
              <a:gd name="T20" fmla="*/ 353 w 743"/>
              <a:gd name="T21" fmla="*/ 1042 h 1068"/>
              <a:gd name="T22" fmla="*/ 257 w 743"/>
              <a:gd name="T23" fmla="*/ 1055 h 1068"/>
              <a:gd name="T24" fmla="*/ 170 w 743"/>
              <a:gd name="T25" fmla="*/ 1068 h 1068"/>
              <a:gd name="T26" fmla="*/ 69 w 743"/>
              <a:gd name="T27" fmla="*/ 1068 h 1068"/>
              <a:gd name="T28" fmla="*/ 24 w 743"/>
              <a:gd name="T29" fmla="*/ 1055 h 1068"/>
              <a:gd name="T30" fmla="*/ 0 w 743"/>
              <a:gd name="T31" fmla="*/ 1016 h 1068"/>
              <a:gd name="T32" fmla="*/ 11 w 743"/>
              <a:gd name="T33" fmla="*/ 956 h 1068"/>
              <a:gd name="T34" fmla="*/ 75 w 743"/>
              <a:gd name="T35" fmla="*/ 809 h 1068"/>
              <a:gd name="T36" fmla="*/ 184 w 743"/>
              <a:gd name="T37" fmla="*/ 321 h 1068"/>
              <a:gd name="T38" fmla="*/ 201 w 743"/>
              <a:gd name="T39" fmla="*/ 252 h 1068"/>
              <a:gd name="T40" fmla="*/ 257 w 743"/>
              <a:gd name="T41" fmla="*/ 214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599" name="Text Box 303"/>
          <p:cNvSpPr txBox="1">
            <a:spLocks noChangeArrowheads="1"/>
          </p:cNvSpPr>
          <p:nvPr/>
        </p:nvSpPr>
        <p:spPr bwMode="auto">
          <a:xfrm>
            <a:off x="6215074" y="2643182"/>
            <a:ext cx="1261884"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2800" dirty="0">
                <a:ea typeface="黑体" panose="02010609060101010101" pitchFamily="49" charset="-122"/>
              </a:rPr>
              <a:t>互联网</a:t>
            </a:r>
          </a:p>
        </p:txBody>
      </p:sp>
      <p:sp>
        <p:nvSpPr>
          <p:cNvPr id="311600" name="Line 304"/>
          <p:cNvSpPr>
            <a:spLocks noChangeShapeType="1"/>
          </p:cNvSpPr>
          <p:nvPr/>
        </p:nvSpPr>
        <p:spPr bwMode="auto">
          <a:xfrm flipV="1">
            <a:off x="2519363" y="2673350"/>
            <a:ext cx="0" cy="2190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11601" name="Line 305"/>
          <p:cNvSpPr>
            <a:spLocks noChangeShapeType="1"/>
          </p:cNvSpPr>
          <p:nvPr/>
        </p:nvSpPr>
        <p:spPr bwMode="auto">
          <a:xfrm flipH="1">
            <a:off x="2625725" y="3000375"/>
            <a:ext cx="10477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11603" name="Oval 307"/>
          <p:cNvSpPr>
            <a:spLocks noChangeArrowheads="1"/>
          </p:cNvSpPr>
          <p:nvPr/>
        </p:nvSpPr>
        <p:spPr bwMode="auto">
          <a:xfrm>
            <a:off x="2520950" y="2238375"/>
            <a:ext cx="1893888" cy="981075"/>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11604" name="Text Box 308"/>
          <p:cNvSpPr txBox="1">
            <a:spLocks noChangeArrowheads="1"/>
          </p:cNvSpPr>
          <p:nvPr/>
        </p:nvSpPr>
        <p:spPr bwMode="auto">
          <a:xfrm>
            <a:off x="3052763" y="2492375"/>
            <a:ext cx="998991"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sz="3200">
                <a:ea typeface="黑体" panose="02010609060101010101" pitchFamily="49" charset="-122"/>
              </a:rPr>
              <a:t>ISP</a:t>
            </a:r>
            <a:r>
              <a:rPr lang="en-US" altLang="zh-CN" sz="3200" baseline="-25000">
                <a:ea typeface="黑体" panose="02010609060101010101" pitchFamily="49" charset="-122"/>
              </a:rPr>
              <a:t>1</a:t>
            </a:r>
          </a:p>
        </p:txBody>
      </p:sp>
      <p:sp>
        <p:nvSpPr>
          <p:cNvPr id="311606" name="Oval 310"/>
          <p:cNvSpPr>
            <a:spLocks noChangeArrowheads="1"/>
          </p:cNvSpPr>
          <p:nvPr/>
        </p:nvSpPr>
        <p:spPr bwMode="auto">
          <a:xfrm>
            <a:off x="3671888" y="3757613"/>
            <a:ext cx="1893887" cy="982662"/>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11607" name="Text Box 311"/>
          <p:cNvSpPr txBox="1">
            <a:spLocks noChangeArrowheads="1"/>
          </p:cNvSpPr>
          <p:nvPr/>
        </p:nvSpPr>
        <p:spPr bwMode="auto">
          <a:xfrm>
            <a:off x="4205288" y="4013200"/>
            <a:ext cx="998991"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sz="3200">
                <a:ea typeface="黑体" panose="02010609060101010101" pitchFamily="49" charset="-122"/>
              </a:rPr>
              <a:t>ISP</a:t>
            </a:r>
            <a:r>
              <a:rPr lang="en-US" altLang="zh-CN" sz="3200" baseline="-25000">
                <a:ea typeface="黑体" panose="02010609060101010101" pitchFamily="49" charset="-122"/>
              </a:rPr>
              <a:t>2</a:t>
            </a:r>
          </a:p>
        </p:txBody>
      </p:sp>
      <p:sp>
        <p:nvSpPr>
          <p:cNvPr id="311705" name="Text Box 409"/>
          <p:cNvSpPr txBox="1">
            <a:spLocks noChangeArrowheads="1"/>
          </p:cNvSpPr>
          <p:nvPr/>
        </p:nvSpPr>
        <p:spPr bwMode="auto">
          <a:xfrm>
            <a:off x="2500298" y="1357298"/>
            <a:ext cx="1980030" cy="9541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zh-CN" altLang="en-US" sz="2800" dirty="0">
                <a:ea typeface="黑体" panose="02010609060101010101" pitchFamily="49" charset="-122"/>
              </a:rPr>
              <a:t>互联网</a:t>
            </a:r>
          </a:p>
          <a:p>
            <a:pPr algn="ctr"/>
            <a:r>
              <a:rPr lang="zh-CN" altLang="en-US" sz="2800" dirty="0">
                <a:ea typeface="黑体" panose="02010609060101010101" pitchFamily="49" charset="-122"/>
              </a:rPr>
              <a:t>服务提供者</a:t>
            </a:r>
          </a:p>
        </p:txBody>
      </p:sp>
      <p:sp>
        <p:nvSpPr>
          <p:cNvPr id="311711" name="Text Box 415"/>
          <p:cNvSpPr txBox="1">
            <a:spLocks noChangeArrowheads="1"/>
          </p:cNvSpPr>
          <p:nvPr/>
        </p:nvSpPr>
        <p:spPr bwMode="auto">
          <a:xfrm>
            <a:off x="428596" y="5286388"/>
            <a:ext cx="8429684"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sz="2400" dirty="0"/>
              <a:t>根据提供服务的覆盖面积大小以及所拥有的</a:t>
            </a:r>
            <a:r>
              <a:rPr lang="en-US" altLang="zh-CN" sz="2400" dirty="0"/>
              <a:t>IP </a:t>
            </a:r>
            <a:r>
              <a:rPr lang="zh-CN" altLang="en-US" sz="2400" dirty="0"/>
              <a:t>地址数目的不同，</a:t>
            </a:r>
            <a:r>
              <a:rPr lang="en-US" altLang="zh-CN" sz="2400" dirty="0"/>
              <a:t>ISP </a:t>
            </a:r>
            <a:r>
              <a:rPr lang="zh-CN" altLang="en-US" sz="2400" dirty="0"/>
              <a:t>也分成为不同的层次。 </a:t>
            </a:r>
          </a:p>
        </p:txBody>
      </p:sp>
      <p:grpSp>
        <p:nvGrpSpPr>
          <p:cNvPr id="312232" name="Group 936"/>
          <p:cNvGrpSpPr>
            <a:grpSpLocks/>
          </p:cNvGrpSpPr>
          <p:nvPr/>
        </p:nvGrpSpPr>
        <p:grpSpPr bwMode="auto">
          <a:xfrm>
            <a:off x="1979613" y="4005263"/>
            <a:ext cx="1785937" cy="1050925"/>
            <a:chOff x="1165" y="2587"/>
            <a:chExt cx="944" cy="526"/>
          </a:xfrm>
        </p:grpSpPr>
        <p:grpSp>
          <p:nvGrpSpPr>
            <p:cNvPr id="311712" name="Group 416"/>
            <p:cNvGrpSpPr>
              <a:grpSpLocks/>
            </p:cNvGrpSpPr>
            <p:nvPr/>
          </p:nvGrpSpPr>
          <p:grpSpPr bwMode="auto">
            <a:xfrm>
              <a:off x="1259" y="2699"/>
              <a:ext cx="363" cy="288"/>
              <a:chOff x="624" y="2968"/>
              <a:chExt cx="1331" cy="920"/>
            </a:xfrm>
          </p:grpSpPr>
          <p:sp>
            <p:nvSpPr>
              <p:cNvPr id="311713" name="Freeform 417"/>
              <p:cNvSpPr>
                <a:spLocks/>
              </p:cNvSpPr>
              <p:nvPr/>
            </p:nvSpPr>
            <p:spPr bwMode="auto">
              <a:xfrm>
                <a:off x="1238" y="2968"/>
                <a:ext cx="713" cy="770"/>
              </a:xfrm>
              <a:custGeom>
                <a:avLst/>
                <a:gdLst>
                  <a:gd name="T0" fmla="*/ 992 w 1426"/>
                  <a:gd name="T1" fmla="*/ 2292 h 2309"/>
                  <a:gd name="T2" fmla="*/ 964 w 1426"/>
                  <a:gd name="T3" fmla="*/ 2309 h 2309"/>
                  <a:gd name="T4" fmla="*/ 0 w 1426"/>
                  <a:gd name="T5" fmla="*/ 1462 h 2309"/>
                  <a:gd name="T6" fmla="*/ 326 w 1426"/>
                  <a:gd name="T7" fmla="*/ 59 h 2309"/>
                  <a:gd name="T8" fmla="*/ 369 w 1426"/>
                  <a:gd name="T9" fmla="*/ 18 h 2309"/>
                  <a:gd name="T10" fmla="*/ 414 w 1426"/>
                  <a:gd name="T11" fmla="*/ 0 h 2309"/>
                  <a:gd name="T12" fmla="*/ 457 w 1426"/>
                  <a:gd name="T13" fmla="*/ 9 h 2309"/>
                  <a:gd name="T14" fmla="*/ 1381 w 1426"/>
                  <a:gd name="T15" fmla="*/ 400 h 2309"/>
                  <a:gd name="T16" fmla="*/ 1411 w 1426"/>
                  <a:gd name="T17" fmla="*/ 421 h 2309"/>
                  <a:gd name="T18" fmla="*/ 1422 w 1426"/>
                  <a:gd name="T19" fmla="*/ 425 h 2309"/>
                  <a:gd name="T20" fmla="*/ 1426 w 1426"/>
                  <a:gd name="T21" fmla="*/ 445 h 2309"/>
                  <a:gd name="T22" fmla="*/ 1017 w 1426"/>
                  <a:gd name="T23" fmla="*/ 2306 h 2309"/>
                  <a:gd name="T24" fmla="*/ 992 w 1426"/>
                  <a:gd name="T25" fmla="*/ 2292 h 2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6" h="2309">
                    <a:moveTo>
                      <a:pt x="992" y="2292"/>
                    </a:moveTo>
                    <a:lnTo>
                      <a:pt x="964" y="2309"/>
                    </a:lnTo>
                    <a:lnTo>
                      <a:pt x="0" y="1462"/>
                    </a:lnTo>
                    <a:lnTo>
                      <a:pt x="326" y="59"/>
                    </a:lnTo>
                    <a:lnTo>
                      <a:pt x="369" y="18"/>
                    </a:lnTo>
                    <a:lnTo>
                      <a:pt x="414" y="0"/>
                    </a:lnTo>
                    <a:lnTo>
                      <a:pt x="457" y="9"/>
                    </a:lnTo>
                    <a:lnTo>
                      <a:pt x="1381" y="400"/>
                    </a:lnTo>
                    <a:lnTo>
                      <a:pt x="1411" y="421"/>
                    </a:lnTo>
                    <a:lnTo>
                      <a:pt x="1422" y="425"/>
                    </a:lnTo>
                    <a:lnTo>
                      <a:pt x="1426" y="445"/>
                    </a:lnTo>
                    <a:lnTo>
                      <a:pt x="1017" y="2306"/>
                    </a:lnTo>
                    <a:lnTo>
                      <a:pt x="992" y="2292"/>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14" name="Freeform 418"/>
              <p:cNvSpPr>
                <a:spLocks/>
              </p:cNvSpPr>
              <p:nvPr/>
            </p:nvSpPr>
            <p:spPr bwMode="auto">
              <a:xfrm>
                <a:off x="1668" y="3087"/>
                <a:ext cx="286" cy="660"/>
              </a:xfrm>
              <a:custGeom>
                <a:avLst/>
                <a:gdLst>
                  <a:gd name="T0" fmla="*/ 573 w 573"/>
                  <a:gd name="T1" fmla="*/ 86 h 1980"/>
                  <a:gd name="T2" fmla="*/ 568 w 573"/>
                  <a:gd name="T3" fmla="*/ 132 h 1980"/>
                  <a:gd name="T4" fmla="*/ 155 w 573"/>
                  <a:gd name="T5" fmla="*/ 1923 h 1980"/>
                  <a:gd name="T6" fmla="*/ 151 w 573"/>
                  <a:gd name="T7" fmla="*/ 1955 h 1980"/>
                  <a:gd name="T8" fmla="*/ 140 w 573"/>
                  <a:gd name="T9" fmla="*/ 1972 h 1980"/>
                  <a:gd name="T10" fmla="*/ 125 w 573"/>
                  <a:gd name="T11" fmla="*/ 1980 h 1980"/>
                  <a:gd name="T12" fmla="*/ 111 w 573"/>
                  <a:gd name="T13" fmla="*/ 1975 h 1980"/>
                  <a:gd name="T14" fmla="*/ 86 w 573"/>
                  <a:gd name="T15" fmla="*/ 1955 h 1980"/>
                  <a:gd name="T16" fmla="*/ 0 w 573"/>
                  <a:gd name="T17" fmla="*/ 1880 h 1980"/>
                  <a:gd name="T18" fmla="*/ 425 w 573"/>
                  <a:gd name="T19" fmla="*/ 39 h 1980"/>
                  <a:gd name="T20" fmla="*/ 420 w 573"/>
                  <a:gd name="T21" fmla="*/ 27 h 1980"/>
                  <a:gd name="T22" fmla="*/ 396 w 573"/>
                  <a:gd name="T23" fmla="*/ 0 h 1980"/>
                  <a:gd name="T24" fmla="*/ 445 w 573"/>
                  <a:gd name="T25" fmla="*/ 20 h 1980"/>
                  <a:gd name="T26" fmla="*/ 541 w 573"/>
                  <a:gd name="T27" fmla="*/ 61 h 1980"/>
                  <a:gd name="T28" fmla="*/ 559 w 573"/>
                  <a:gd name="T29" fmla="*/ 75 h 1980"/>
                  <a:gd name="T30" fmla="*/ 573 w 573"/>
                  <a:gd name="T31" fmla="*/ 86 h 1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3" h="1980">
                    <a:moveTo>
                      <a:pt x="573" y="86"/>
                    </a:moveTo>
                    <a:lnTo>
                      <a:pt x="568" y="132"/>
                    </a:lnTo>
                    <a:lnTo>
                      <a:pt x="155" y="1923"/>
                    </a:lnTo>
                    <a:lnTo>
                      <a:pt x="151" y="1955"/>
                    </a:lnTo>
                    <a:lnTo>
                      <a:pt x="140" y="1972"/>
                    </a:lnTo>
                    <a:lnTo>
                      <a:pt x="125" y="1980"/>
                    </a:lnTo>
                    <a:lnTo>
                      <a:pt x="111" y="1975"/>
                    </a:lnTo>
                    <a:lnTo>
                      <a:pt x="86" y="1955"/>
                    </a:lnTo>
                    <a:lnTo>
                      <a:pt x="0" y="1880"/>
                    </a:lnTo>
                    <a:lnTo>
                      <a:pt x="425" y="39"/>
                    </a:lnTo>
                    <a:lnTo>
                      <a:pt x="420" y="27"/>
                    </a:lnTo>
                    <a:lnTo>
                      <a:pt x="396" y="0"/>
                    </a:lnTo>
                    <a:lnTo>
                      <a:pt x="445" y="20"/>
                    </a:lnTo>
                    <a:lnTo>
                      <a:pt x="541" y="61"/>
                    </a:lnTo>
                    <a:lnTo>
                      <a:pt x="559" y="75"/>
                    </a:lnTo>
                    <a:lnTo>
                      <a:pt x="573" y="86"/>
                    </a:lnTo>
                    <a:close/>
                  </a:path>
                </a:pathLst>
              </a:custGeom>
              <a:solidFill>
                <a:srgbClr val="202020"/>
              </a:solidFill>
              <a:ln w="7938">
                <a:solidFill>
                  <a:srgbClr val="202020"/>
                </a:solidFill>
                <a:prstDash val="solid"/>
                <a:round/>
                <a:headEnd/>
                <a:tailEnd/>
              </a:ln>
            </p:spPr>
            <p:txBody>
              <a:bodyPr/>
              <a:lstStyle/>
              <a:p>
                <a:endParaRPr lang="zh-CN" altLang="en-US"/>
              </a:p>
            </p:txBody>
          </p:sp>
          <p:sp>
            <p:nvSpPr>
              <p:cNvPr id="311715" name="Freeform 419"/>
              <p:cNvSpPr>
                <a:spLocks/>
              </p:cNvSpPr>
              <p:nvPr/>
            </p:nvSpPr>
            <p:spPr bwMode="auto">
              <a:xfrm>
                <a:off x="1432" y="2970"/>
                <a:ext cx="523" cy="147"/>
              </a:xfrm>
              <a:custGeom>
                <a:avLst/>
                <a:gdLst>
                  <a:gd name="T0" fmla="*/ 0 w 1045"/>
                  <a:gd name="T1" fmla="*/ 0 h 441"/>
                  <a:gd name="T2" fmla="*/ 31 w 1045"/>
                  <a:gd name="T3" fmla="*/ 1 h 441"/>
                  <a:gd name="T4" fmla="*/ 62 w 1045"/>
                  <a:gd name="T5" fmla="*/ 10 h 441"/>
                  <a:gd name="T6" fmla="*/ 1005 w 1045"/>
                  <a:gd name="T7" fmla="*/ 409 h 441"/>
                  <a:gd name="T8" fmla="*/ 1037 w 1045"/>
                  <a:gd name="T9" fmla="*/ 427 h 441"/>
                  <a:gd name="T10" fmla="*/ 1045 w 1045"/>
                  <a:gd name="T11" fmla="*/ 441 h 441"/>
                  <a:gd name="T12" fmla="*/ 0 w 1045"/>
                  <a:gd name="T13" fmla="*/ 0 h 441"/>
                </a:gdLst>
                <a:ahLst/>
                <a:cxnLst>
                  <a:cxn ang="0">
                    <a:pos x="T0" y="T1"/>
                  </a:cxn>
                  <a:cxn ang="0">
                    <a:pos x="T2" y="T3"/>
                  </a:cxn>
                  <a:cxn ang="0">
                    <a:pos x="T4" y="T5"/>
                  </a:cxn>
                  <a:cxn ang="0">
                    <a:pos x="T6" y="T7"/>
                  </a:cxn>
                  <a:cxn ang="0">
                    <a:pos x="T8" y="T9"/>
                  </a:cxn>
                  <a:cxn ang="0">
                    <a:pos x="T10" y="T11"/>
                  </a:cxn>
                  <a:cxn ang="0">
                    <a:pos x="T12" y="T13"/>
                  </a:cxn>
                </a:cxnLst>
                <a:rect l="0" t="0" r="r" b="b"/>
                <a:pathLst>
                  <a:path w="1045" h="441">
                    <a:moveTo>
                      <a:pt x="0" y="0"/>
                    </a:moveTo>
                    <a:lnTo>
                      <a:pt x="31" y="1"/>
                    </a:lnTo>
                    <a:lnTo>
                      <a:pt x="62" y="10"/>
                    </a:lnTo>
                    <a:lnTo>
                      <a:pt x="1005" y="409"/>
                    </a:lnTo>
                    <a:lnTo>
                      <a:pt x="1037" y="427"/>
                    </a:lnTo>
                    <a:lnTo>
                      <a:pt x="1045" y="441"/>
                    </a:lnTo>
                    <a:lnTo>
                      <a:pt x="0" y="0"/>
                    </a:lnTo>
                    <a:close/>
                  </a:path>
                </a:pathLst>
              </a:custGeom>
              <a:solidFill>
                <a:srgbClr val="202020"/>
              </a:solidFill>
              <a:ln w="7938">
                <a:solidFill>
                  <a:srgbClr val="202020"/>
                </a:solidFill>
                <a:prstDash val="solid"/>
                <a:round/>
                <a:headEnd/>
                <a:tailEnd/>
              </a:ln>
            </p:spPr>
            <p:txBody>
              <a:bodyPr/>
              <a:lstStyle/>
              <a:p>
                <a:endParaRPr lang="zh-CN" altLang="en-US"/>
              </a:p>
            </p:txBody>
          </p:sp>
          <p:sp>
            <p:nvSpPr>
              <p:cNvPr id="311716" name="Freeform 420"/>
              <p:cNvSpPr>
                <a:spLocks/>
              </p:cNvSpPr>
              <p:nvPr/>
            </p:nvSpPr>
            <p:spPr bwMode="auto">
              <a:xfrm>
                <a:off x="1315" y="3056"/>
                <a:ext cx="478" cy="573"/>
              </a:xfrm>
              <a:custGeom>
                <a:avLst/>
                <a:gdLst>
                  <a:gd name="T0" fmla="*/ 619 w 955"/>
                  <a:gd name="T1" fmla="*/ 1719 h 1719"/>
                  <a:gd name="T2" fmla="*/ 0 w 955"/>
                  <a:gd name="T3" fmla="*/ 1212 h 1719"/>
                  <a:gd name="T4" fmla="*/ 290 w 955"/>
                  <a:gd name="T5" fmla="*/ 0 h 1719"/>
                  <a:gd name="T6" fmla="*/ 955 w 955"/>
                  <a:gd name="T7" fmla="*/ 313 h 1719"/>
                  <a:gd name="T8" fmla="*/ 619 w 955"/>
                  <a:gd name="T9" fmla="*/ 1719 h 1719"/>
                </a:gdLst>
                <a:ahLst/>
                <a:cxnLst>
                  <a:cxn ang="0">
                    <a:pos x="T0" y="T1"/>
                  </a:cxn>
                  <a:cxn ang="0">
                    <a:pos x="T2" y="T3"/>
                  </a:cxn>
                  <a:cxn ang="0">
                    <a:pos x="T4" y="T5"/>
                  </a:cxn>
                  <a:cxn ang="0">
                    <a:pos x="T6" y="T7"/>
                  </a:cxn>
                  <a:cxn ang="0">
                    <a:pos x="T8" y="T9"/>
                  </a:cxn>
                </a:cxnLst>
                <a:rect l="0" t="0" r="r" b="b"/>
                <a:pathLst>
                  <a:path w="955" h="1719">
                    <a:moveTo>
                      <a:pt x="619" y="1719"/>
                    </a:moveTo>
                    <a:lnTo>
                      <a:pt x="0" y="1212"/>
                    </a:lnTo>
                    <a:lnTo>
                      <a:pt x="290" y="0"/>
                    </a:lnTo>
                    <a:lnTo>
                      <a:pt x="955" y="313"/>
                    </a:lnTo>
                    <a:lnTo>
                      <a:pt x="619" y="1719"/>
                    </a:lnTo>
                    <a:close/>
                  </a:path>
                </a:pathLst>
              </a:custGeom>
              <a:solidFill>
                <a:srgbClr val="000000"/>
              </a:solidFill>
              <a:ln w="7938">
                <a:solidFill>
                  <a:srgbClr val="808080"/>
                </a:solidFill>
                <a:prstDash val="solid"/>
                <a:round/>
                <a:headEnd/>
                <a:tailEnd/>
              </a:ln>
            </p:spPr>
            <p:txBody>
              <a:bodyPr/>
              <a:lstStyle/>
              <a:p>
                <a:endParaRPr lang="zh-CN" altLang="en-US"/>
              </a:p>
            </p:txBody>
          </p:sp>
          <p:sp>
            <p:nvSpPr>
              <p:cNvPr id="311717" name="Freeform 421"/>
              <p:cNvSpPr>
                <a:spLocks/>
              </p:cNvSpPr>
              <p:nvPr/>
            </p:nvSpPr>
            <p:spPr bwMode="auto">
              <a:xfrm>
                <a:off x="1337" y="3076"/>
                <a:ext cx="431" cy="529"/>
              </a:xfrm>
              <a:custGeom>
                <a:avLst/>
                <a:gdLst>
                  <a:gd name="T0" fmla="*/ 546 w 862"/>
                  <a:gd name="T1" fmla="*/ 1587 h 1587"/>
                  <a:gd name="T2" fmla="*/ 0 w 862"/>
                  <a:gd name="T3" fmla="*/ 1134 h 1587"/>
                  <a:gd name="T4" fmla="*/ 272 w 862"/>
                  <a:gd name="T5" fmla="*/ 0 h 1587"/>
                  <a:gd name="T6" fmla="*/ 862 w 862"/>
                  <a:gd name="T7" fmla="*/ 268 h 1587"/>
                  <a:gd name="T8" fmla="*/ 546 w 862"/>
                  <a:gd name="T9" fmla="*/ 1587 h 1587"/>
                </a:gdLst>
                <a:ahLst/>
                <a:cxnLst>
                  <a:cxn ang="0">
                    <a:pos x="T0" y="T1"/>
                  </a:cxn>
                  <a:cxn ang="0">
                    <a:pos x="T2" y="T3"/>
                  </a:cxn>
                  <a:cxn ang="0">
                    <a:pos x="T4" y="T5"/>
                  </a:cxn>
                  <a:cxn ang="0">
                    <a:pos x="T6" y="T7"/>
                  </a:cxn>
                  <a:cxn ang="0">
                    <a:pos x="T8" y="T9"/>
                  </a:cxn>
                </a:cxnLst>
                <a:rect l="0" t="0" r="r" b="b"/>
                <a:pathLst>
                  <a:path w="862" h="1587">
                    <a:moveTo>
                      <a:pt x="546" y="1587"/>
                    </a:moveTo>
                    <a:lnTo>
                      <a:pt x="0" y="1134"/>
                    </a:lnTo>
                    <a:lnTo>
                      <a:pt x="272" y="0"/>
                    </a:lnTo>
                    <a:lnTo>
                      <a:pt x="862" y="268"/>
                    </a:lnTo>
                    <a:lnTo>
                      <a:pt x="546" y="1587"/>
                    </a:lnTo>
                    <a:close/>
                  </a:path>
                </a:pathLst>
              </a:custGeom>
              <a:solidFill>
                <a:srgbClr val="C7C7C7"/>
              </a:solidFill>
              <a:ln w="7938">
                <a:solidFill>
                  <a:srgbClr val="404040"/>
                </a:solidFill>
                <a:prstDash val="solid"/>
                <a:round/>
                <a:headEnd/>
                <a:tailEnd/>
              </a:ln>
            </p:spPr>
            <p:txBody>
              <a:bodyPr/>
              <a:lstStyle/>
              <a:p>
                <a:endParaRPr lang="zh-CN" altLang="en-US"/>
              </a:p>
            </p:txBody>
          </p:sp>
          <p:sp>
            <p:nvSpPr>
              <p:cNvPr id="311718" name="Freeform 422"/>
              <p:cNvSpPr>
                <a:spLocks/>
              </p:cNvSpPr>
              <p:nvPr/>
            </p:nvSpPr>
            <p:spPr bwMode="auto">
              <a:xfrm>
                <a:off x="1233" y="2968"/>
                <a:ext cx="203" cy="494"/>
              </a:xfrm>
              <a:custGeom>
                <a:avLst/>
                <a:gdLst>
                  <a:gd name="T0" fmla="*/ 393 w 408"/>
                  <a:gd name="T1" fmla="*/ 0 h 1480"/>
                  <a:gd name="T2" fmla="*/ 370 w 408"/>
                  <a:gd name="T3" fmla="*/ 11 h 1480"/>
                  <a:gd name="T4" fmla="*/ 356 w 408"/>
                  <a:gd name="T5" fmla="*/ 19 h 1480"/>
                  <a:gd name="T6" fmla="*/ 338 w 408"/>
                  <a:gd name="T7" fmla="*/ 37 h 1480"/>
                  <a:gd name="T8" fmla="*/ 325 w 408"/>
                  <a:gd name="T9" fmla="*/ 59 h 1480"/>
                  <a:gd name="T10" fmla="*/ 320 w 408"/>
                  <a:gd name="T11" fmla="*/ 77 h 1480"/>
                  <a:gd name="T12" fmla="*/ 0 w 408"/>
                  <a:gd name="T13" fmla="*/ 1459 h 1480"/>
                  <a:gd name="T14" fmla="*/ 12 w 408"/>
                  <a:gd name="T15" fmla="*/ 1480 h 1480"/>
                  <a:gd name="T16" fmla="*/ 337 w 408"/>
                  <a:gd name="T17" fmla="*/ 77 h 1480"/>
                  <a:gd name="T18" fmla="*/ 346 w 408"/>
                  <a:gd name="T19" fmla="*/ 57 h 1480"/>
                  <a:gd name="T20" fmla="*/ 355 w 408"/>
                  <a:gd name="T21" fmla="*/ 43 h 1480"/>
                  <a:gd name="T22" fmla="*/ 368 w 408"/>
                  <a:gd name="T23" fmla="*/ 30 h 1480"/>
                  <a:gd name="T24" fmla="*/ 384 w 408"/>
                  <a:gd name="T25" fmla="*/ 19 h 1480"/>
                  <a:gd name="T26" fmla="*/ 400 w 408"/>
                  <a:gd name="T27" fmla="*/ 12 h 1480"/>
                  <a:gd name="T28" fmla="*/ 408 w 408"/>
                  <a:gd name="T29" fmla="*/ 5 h 1480"/>
                  <a:gd name="T30" fmla="*/ 393 w 408"/>
                  <a:gd name="T31" fmla="*/ 0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8" h="1480">
                    <a:moveTo>
                      <a:pt x="393" y="0"/>
                    </a:moveTo>
                    <a:lnTo>
                      <a:pt x="370" y="11"/>
                    </a:lnTo>
                    <a:lnTo>
                      <a:pt x="356" y="19"/>
                    </a:lnTo>
                    <a:lnTo>
                      <a:pt x="338" y="37"/>
                    </a:lnTo>
                    <a:lnTo>
                      <a:pt x="325" y="59"/>
                    </a:lnTo>
                    <a:lnTo>
                      <a:pt x="320" y="77"/>
                    </a:lnTo>
                    <a:lnTo>
                      <a:pt x="0" y="1459"/>
                    </a:lnTo>
                    <a:lnTo>
                      <a:pt x="12" y="1480"/>
                    </a:lnTo>
                    <a:lnTo>
                      <a:pt x="337" y="77"/>
                    </a:lnTo>
                    <a:lnTo>
                      <a:pt x="346" y="57"/>
                    </a:lnTo>
                    <a:lnTo>
                      <a:pt x="355" y="43"/>
                    </a:lnTo>
                    <a:lnTo>
                      <a:pt x="368" y="30"/>
                    </a:lnTo>
                    <a:lnTo>
                      <a:pt x="384" y="19"/>
                    </a:lnTo>
                    <a:lnTo>
                      <a:pt x="400" y="12"/>
                    </a:lnTo>
                    <a:lnTo>
                      <a:pt x="408" y="5"/>
                    </a:lnTo>
                    <a:lnTo>
                      <a:pt x="393" y="0"/>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19" name="Freeform 423"/>
              <p:cNvSpPr>
                <a:spLocks/>
              </p:cNvSpPr>
              <p:nvPr/>
            </p:nvSpPr>
            <p:spPr bwMode="auto">
              <a:xfrm>
                <a:off x="1204" y="3479"/>
                <a:ext cx="532" cy="321"/>
              </a:xfrm>
              <a:custGeom>
                <a:avLst/>
                <a:gdLst>
                  <a:gd name="T0" fmla="*/ 1065 w 1065"/>
                  <a:gd name="T1" fmla="*/ 963 h 963"/>
                  <a:gd name="T2" fmla="*/ 1047 w 1065"/>
                  <a:gd name="T3" fmla="*/ 833 h 963"/>
                  <a:gd name="T4" fmla="*/ 1015 w 1065"/>
                  <a:gd name="T5" fmla="*/ 776 h 963"/>
                  <a:gd name="T6" fmla="*/ 137 w 1065"/>
                  <a:gd name="T7" fmla="*/ 3 h 963"/>
                  <a:gd name="T8" fmla="*/ 96 w 1065"/>
                  <a:gd name="T9" fmla="*/ 0 h 963"/>
                  <a:gd name="T10" fmla="*/ 59 w 1065"/>
                  <a:gd name="T11" fmla="*/ 3 h 963"/>
                  <a:gd name="T12" fmla="*/ 32 w 1065"/>
                  <a:gd name="T13" fmla="*/ 42 h 963"/>
                  <a:gd name="T14" fmla="*/ 0 w 1065"/>
                  <a:gd name="T15" fmla="*/ 145 h 963"/>
                  <a:gd name="T16" fmla="*/ 865 w 1065"/>
                  <a:gd name="T17" fmla="*/ 954 h 963"/>
                  <a:gd name="T18" fmla="*/ 1065 w 1065"/>
                  <a:gd name="T19" fmla="*/ 963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5" h="963">
                    <a:moveTo>
                      <a:pt x="1065" y="963"/>
                    </a:moveTo>
                    <a:lnTo>
                      <a:pt x="1047" y="833"/>
                    </a:lnTo>
                    <a:lnTo>
                      <a:pt x="1015" y="776"/>
                    </a:lnTo>
                    <a:lnTo>
                      <a:pt x="137" y="3"/>
                    </a:lnTo>
                    <a:lnTo>
                      <a:pt x="96" y="0"/>
                    </a:lnTo>
                    <a:lnTo>
                      <a:pt x="59" y="3"/>
                    </a:lnTo>
                    <a:lnTo>
                      <a:pt x="32" y="42"/>
                    </a:lnTo>
                    <a:lnTo>
                      <a:pt x="0" y="145"/>
                    </a:lnTo>
                    <a:lnTo>
                      <a:pt x="865" y="954"/>
                    </a:lnTo>
                    <a:lnTo>
                      <a:pt x="1065" y="963"/>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20" name="Freeform 424"/>
              <p:cNvSpPr>
                <a:spLocks/>
              </p:cNvSpPr>
              <p:nvPr/>
            </p:nvSpPr>
            <p:spPr bwMode="auto">
              <a:xfrm>
                <a:off x="642" y="3519"/>
                <a:ext cx="985" cy="288"/>
              </a:xfrm>
              <a:custGeom>
                <a:avLst/>
                <a:gdLst>
                  <a:gd name="T0" fmla="*/ 0 w 1969"/>
                  <a:gd name="T1" fmla="*/ 0 h 862"/>
                  <a:gd name="T2" fmla="*/ 1121 w 1969"/>
                  <a:gd name="T3" fmla="*/ 24 h 862"/>
                  <a:gd name="T4" fmla="*/ 1969 w 1969"/>
                  <a:gd name="T5" fmla="*/ 814 h 862"/>
                  <a:gd name="T6" fmla="*/ 478 w 1969"/>
                  <a:gd name="T7" fmla="*/ 862 h 862"/>
                  <a:gd name="T8" fmla="*/ 0 w 1969"/>
                  <a:gd name="T9" fmla="*/ 0 h 862"/>
                </a:gdLst>
                <a:ahLst/>
                <a:cxnLst>
                  <a:cxn ang="0">
                    <a:pos x="T0" y="T1"/>
                  </a:cxn>
                  <a:cxn ang="0">
                    <a:pos x="T2" y="T3"/>
                  </a:cxn>
                  <a:cxn ang="0">
                    <a:pos x="T4" y="T5"/>
                  </a:cxn>
                  <a:cxn ang="0">
                    <a:pos x="T6" y="T7"/>
                  </a:cxn>
                  <a:cxn ang="0">
                    <a:pos x="T8" y="T9"/>
                  </a:cxn>
                </a:cxnLst>
                <a:rect l="0" t="0" r="r" b="b"/>
                <a:pathLst>
                  <a:path w="1969" h="862">
                    <a:moveTo>
                      <a:pt x="0" y="0"/>
                    </a:moveTo>
                    <a:lnTo>
                      <a:pt x="1121" y="24"/>
                    </a:lnTo>
                    <a:lnTo>
                      <a:pt x="1969" y="814"/>
                    </a:lnTo>
                    <a:lnTo>
                      <a:pt x="478" y="862"/>
                    </a:lnTo>
                    <a:lnTo>
                      <a:pt x="0" y="0"/>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21" name="Freeform 425"/>
              <p:cNvSpPr>
                <a:spLocks/>
              </p:cNvSpPr>
              <p:nvPr/>
            </p:nvSpPr>
            <p:spPr bwMode="auto">
              <a:xfrm>
                <a:off x="852" y="3789"/>
                <a:ext cx="889" cy="99"/>
              </a:xfrm>
              <a:custGeom>
                <a:avLst/>
                <a:gdLst>
                  <a:gd name="T0" fmla="*/ 54 w 1777"/>
                  <a:gd name="T1" fmla="*/ 52 h 297"/>
                  <a:gd name="T2" fmla="*/ 0 w 1777"/>
                  <a:gd name="T3" fmla="*/ 297 h 297"/>
                  <a:gd name="T4" fmla="*/ 1759 w 1777"/>
                  <a:gd name="T5" fmla="*/ 257 h 297"/>
                  <a:gd name="T6" fmla="*/ 1777 w 1777"/>
                  <a:gd name="T7" fmla="*/ 173 h 297"/>
                  <a:gd name="T8" fmla="*/ 1773 w 1777"/>
                  <a:gd name="T9" fmla="*/ 74 h 297"/>
                  <a:gd name="T10" fmla="*/ 1768 w 1777"/>
                  <a:gd name="T11" fmla="*/ 0 h 297"/>
                  <a:gd name="T12" fmla="*/ 54 w 1777"/>
                  <a:gd name="T13" fmla="*/ 52 h 297"/>
                </a:gdLst>
                <a:ahLst/>
                <a:cxnLst>
                  <a:cxn ang="0">
                    <a:pos x="T0" y="T1"/>
                  </a:cxn>
                  <a:cxn ang="0">
                    <a:pos x="T2" y="T3"/>
                  </a:cxn>
                  <a:cxn ang="0">
                    <a:pos x="T4" y="T5"/>
                  </a:cxn>
                  <a:cxn ang="0">
                    <a:pos x="T6" y="T7"/>
                  </a:cxn>
                  <a:cxn ang="0">
                    <a:pos x="T8" y="T9"/>
                  </a:cxn>
                  <a:cxn ang="0">
                    <a:pos x="T10" y="T11"/>
                  </a:cxn>
                  <a:cxn ang="0">
                    <a:pos x="T12" y="T13"/>
                  </a:cxn>
                </a:cxnLst>
                <a:rect l="0" t="0" r="r" b="b"/>
                <a:pathLst>
                  <a:path w="1777" h="297">
                    <a:moveTo>
                      <a:pt x="54" y="52"/>
                    </a:moveTo>
                    <a:lnTo>
                      <a:pt x="0" y="297"/>
                    </a:lnTo>
                    <a:lnTo>
                      <a:pt x="1759" y="257"/>
                    </a:lnTo>
                    <a:lnTo>
                      <a:pt x="1777" y="173"/>
                    </a:lnTo>
                    <a:lnTo>
                      <a:pt x="1773" y="74"/>
                    </a:lnTo>
                    <a:lnTo>
                      <a:pt x="1768" y="0"/>
                    </a:lnTo>
                    <a:lnTo>
                      <a:pt x="54" y="52"/>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22" name="Freeform 426"/>
              <p:cNvSpPr>
                <a:spLocks/>
              </p:cNvSpPr>
              <p:nvPr/>
            </p:nvSpPr>
            <p:spPr bwMode="auto">
              <a:xfrm>
                <a:off x="624" y="3519"/>
                <a:ext cx="256" cy="369"/>
              </a:xfrm>
              <a:custGeom>
                <a:avLst/>
                <a:gdLst>
                  <a:gd name="T0" fmla="*/ 37 w 513"/>
                  <a:gd name="T1" fmla="*/ 0 h 1106"/>
                  <a:gd name="T2" fmla="*/ 0 w 513"/>
                  <a:gd name="T3" fmla="*/ 200 h 1106"/>
                  <a:gd name="T4" fmla="*/ 457 w 513"/>
                  <a:gd name="T5" fmla="*/ 1106 h 1106"/>
                  <a:gd name="T6" fmla="*/ 513 w 513"/>
                  <a:gd name="T7" fmla="*/ 862 h 1106"/>
                  <a:gd name="T8" fmla="*/ 37 w 513"/>
                  <a:gd name="T9" fmla="*/ 0 h 1106"/>
                </a:gdLst>
                <a:ahLst/>
                <a:cxnLst>
                  <a:cxn ang="0">
                    <a:pos x="T0" y="T1"/>
                  </a:cxn>
                  <a:cxn ang="0">
                    <a:pos x="T2" y="T3"/>
                  </a:cxn>
                  <a:cxn ang="0">
                    <a:pos x="T4" y="T5"/>
                  </a:cxn>
                  <a:cxn ang="0">
                    <a:pos x="T6" y="T7"/>
                  </a:cxn>
                  <a:cxn ang="0">
                    <a:pos x="T8" y="T9"/>
                  </a:cxn>
                </a:cxnLst>
                <a:rect l="0" t="0" r="r" b="b"/>
                <a:pathLst>
                  <a:path w="513" h="1106">
                    <a:moveTo>
                      <a:pt x="37" y="0"/>
                    </a:moveTo>
                    <a:lnTo>
                      <a:pt x="0" y="200"/>
                    </a:lnTo>
                    <a:lnTo>
                      <a:pt x="457" y="1106"/>
                    </a:lnTo>
                    <a:lnTo>
                      <a:pt x="513" y="862"/>
                    </a:lnTo>
                    <a:lnTo>
                      <a:pt x="37"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23" name="Freeform 427"/>
              <p:cNvSpPr>
                <a:spLocks/>
              </p:cNvSpPr>
              <p:nvPr/>
            </p:nvSpPr>
            <p:spPr bwMode="auto">
              <a:xfrm>
                <a:off x="1206" y="3791"/>
                <a:ext cx="132" cy="8"/>
              </a:xfrm>
              <a:custGeom>
                <a:avLst/>
                <a:gdLst>
                  <a:gd name="T0" fmla="*/ 2 w 262"/>
                  <a:gd name="T1" fmla="*/ 25 h 25"/>
                  <a:gd name="T2" fmla="*/ 0 w 262"/>
                  <a:gd name="T3" fmla="*/ 0 h 25"/>
                  <a:gd name="T4" fmla="*/ 249 w 262"/>
                  <a:gd name="T5" fmla="*/ 0 h 25"/>
                  <a:gd name="T6" fmla="*/ 262 w 262"/>
                  <a:gd name="T7" fmla="*/ 19 h 25"/>
                  <a:gd name="T8" fmla="*/ 2 w 262"/>
                  <a:gd name="T9" fmla="*/ 25 h 25"/>
                </a:gdLst>
                <a:ahLst/>
                <a:cxnLst>
                  <a:cxn ang="0">
                    <a:pos x="T0" y="T1"/>
                  </a:cxn>
                  <a:cxn ang="0">
                    <a:pos x="T2" y="T3"/>
                  </a:cxn>
                  <a:cxn ang="0">
                    <a:pos x="T4" y="T5"/>
                  </a:cxn>
                  <a:cxn ang="0">
                    <a:pos x="T6" y="T7"/>
                  </a:cxn>
                  <a:cxn ang="0">
                    <a:pos x="T8" y="T9"/>
                  </a:cxn>
                </a:cxnLst>
                <a:rect l="0" t="0" r="r" b="b"/>
                <a:pathLst>
                  <a:path w="262" h="25">
                    <a:moveTo>
                      <a:pt x="2" y="25"/>
                    </a:moveTo>
                    <a:lnTo>
                      <a:pt x="0" y="0"/>
                    </a:lnTo>
                    <a:lnTo>
                      <a:pt x="249" y="0"/>
                    </a:lnTo>
                    <a:lnTo>
                      <a:pt x="262" y="19"/>
                    </a:lnTo>
                    <a:lnTo>
                      <a:pt x="2" y="25"/>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24" name="Freeform 428"/>
              <p:cNvSpPr>
                <a:spLocks/>
              </p:cNvSpPr>
              <p:nvPr/>
            </p:nvSpPr>
            <p:spPr bwMode="auto">
              <a:xfrm>
                <a:off x="927" y="3521"/>
                <a:ext cx="281" cy="279"/>
              </a:xfrm>
              <a:custGeom>
                <a:avLst/>
                <a:gdLst>
                  <a:gd name="T0" fmla="*/ 557 w 561"/>
                  <a:gd name="T1" fmla="*/ 801 h 836"/>
                  <a:gd name="T2" fmla="*/ 0 w 561"/>
                  <a:gd name="T3" fmla="*/ 0 h 836"/>
                  <a:gd name="T4" fmla="*/ 561 w 561"/>
                  <a:gd name="T5" fmla="*/ 836 h 836"/>
                  <a:gd name="T6" fmla="*/ 557 w 561"/>
                  <a:gd name="T7" fmla="*/ 801 h 836"/>
                </a:gdLst>
                <a:ahLst/>
                <a:cxnLst>
                  <a:cxn ang="0">
                    <a:pos x="T0" y="T1"/>
                  </a:cxn>
                  <a:cxn ang="0">
                    <a:pos x="T2" y="T3"/>
                  </a:cxn>
                  <a:cxn ang="0">
                    <a:pos x="T4" y="T5"/>
                  </a:cxn>
                  <a:cxn ang="0">
                    <a:pos x="T6" y="T7"/>
                  </a:cxn>
                </a:cxnLst>
                <a:rect l="0" t="0" r="r" b="b"/>
                <a:pathLst>
                  <a:path w="561" h="836">
                    <a:moveTo>
                      <a:pt x="557" y="801"/>
                    </a:moveTo>
                    <a:lnTo>
                      <a:pt x="0" y="0"/>
                    </a:lnTo>
                    <a:lnTo>
                      <a:pt x="561" y="836"/>
                    </a:lnTo>
                    <a:lnTo>
                      <a:pt x="557" y="801"/>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311725" name="Group 429"/>
              <p:cNvGrpSpPr>
                <a:grpSpLocks/>
              </p:cNvGrpSpPr>
              <p:nvPr/>
            </p:nvGrpSpPr>
            <p:grpSpPr bwMode="auto">
              <a:xfrm>
                <a:off x="700" y="3526"/>
                <a:ext cx="515" cy="270"/>
                <a:chOff x="700" y="3526"/>
                <a:chExt cx="515" cy="270"/>
              </a:xfrm>
            </p:grpSpPr>
            <p:grpSp>
              <p:nvGrpSpPr>
                <p:cNvPr id="311726" name="Group 430"/>
                <p:cNvGrpSpPr>
                  <a:grpSpLocks/>
                </p:cNvGrpSpPr>
                <p:nvPr/>
              </p:nvGrpSpPr>
              <p:grpSpPr bwMode="auto">
                <a:xfrm>
                  <a:off x="737" y="3534"/>
                  <a:ext cx="49" cy="23"/>
                  <a:chOff x="737" y="3534"/>
                  <a:chExt cx="49" cy="23"/>
                </a:xfrm>
              </p:grpSpPr>
              <p:sp>
                <p:nvSpPr>
                  <p:cNvPr id="311727" name="Freeform 431"/>
                  <p:cNvSpPr>
                    <a:spLocks/>
                  </p:cNvSpPr>
                  <p:nvPr/>
                </p:nvSpPr>
                <p:spPr bwMode="auto">
                  <a:xfrm>
                    <a:off x="737" y="3534"/>
                    <a:ext cx="11" cy="23"/>
                  </a:xfrm>
                  <a:custGeom>
                    <a:avLst/>
                    <a:gdLst>
                      <a:gd name="T0" fmla="*/ 13 w 22"/>
                      <a:gd name="T1" fmla="*/ 67 h 67"/>
                      <a:gd name="T2" fmla="*/ 0 w 22"/>
                      <a:gd name="T3" fmla="*/ 26 h 67"/>
                      <a:gd name="T4" fmla="*/ 9 w 22"/>
                      <a:gd name="T5" fmla="*/ 0 h 67"/>
                      <a:gd name="T6" fmla="*/ 22 w 22"/>
                      <a:gd name="T7" fmla="*/ 30 h 67"/>
                      <a:gd name="T8" fmla="*/ 13 w 22"/>
                      <a:gd name="T9" fmla="*/ 67 h 67"/>
                    </a:gdLst>
                    <a:ahLst/>
                    <a:cxnLst>
                      <a:cxn ang="0">
                        <a:pos x="T0" y="T1"/>
                      </a:cxn>
                      <a:cxn ang="0">
                        <a:pos x="T2" y="T3"/>
                      </a:cxn>
                      <a:cxn ang="0">
                        <a:pos x="T4" y="T5"/>
                      </a:cxn>
                      <a:cxn ang="0">
                        <a:pos x="T6" y="T7"/>
                      </a:cxn>
                      <a:cxn ang="0">
                        <a:pos x="T8" y="T9"/>
                      </a:cxn>
                    </a:cxnLst>
                    <a:rect l="0" t="0" r="r" b="b"/>
                    <a:pathLst>
                      <a:path w="22" h="67">
                        <a:moveTo>
                          <a:pt x="13" y="67"/>
                        </a:moveTo>
                        <a:lnTo>
                          <a:pt x="0" y="26"/>
                        </a:lnTo>
                        <a:lnTo>
                          <a:pt x="9" y="0"/>
                        </a:lnTo>
                        <a:lnTo>
                          <a:pt x="22" y="30"/>
                        </a:lnTo>
                        <a:lnTo>
                          <a:pt x="13" y="67"/>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28" name="Freeform 432"/>
                  <p:cNvSpPr>
                    <a:spLocks/>
                  </p:cNvSpPr>
                  <p:nvPr/>
                </p:nvSpPr>
                <p:spPr bwMode="auto">
                  <a:xfrm>
                    <a:off x="742" y="3535"/>
                    <a:ext cx="36" cy="9"/>
                  </a:xfrm>
                  <a:custGeom>
                    <a:avLst/>
                    <a:gdLst>
                      <a:gd name="T0" fmla="*/ 2 w 73"/>
                      <a:gd name="T1" fmla="*/ 0 h 29"/>
                      <a:gd name="T2" fmla="*/ 50 w 73"/>
                      <a:gd name="T3" fmla="*/ 0 h 29"/>
                      <a:gd name="T4" fmla="*/ 52 w 73"/>
                      <a:gd name="T5" fmla="*/ 2 h 29"/>
                      <a:gd name="T6" fmla="*/ 55 w 73"/>
                      <a:gd name="T7" fmla="*/ 11 h 29"/>
                      <a:gd name="T8" fmla="*/ 73 w 73"/>
                      <a:gd name="T9" fmla="*/ 29 h 29"/>
                      <a:gd name="T10" fmla="*/ 17 w 73"/>
                      <a:gd name="T11" fmla="*/ 29 h 29"/>
                      <a:gd name="T12" fmla="*/ 8 w 73"/>
                      <a:gd name="T13" fmla="*/ 20 h 29"/>
                      <a:gd name="T14" fmla="*/ 0 w 73"/>
                      <a:gd name="T15" fmla="*/ 6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50" y="0"/>
                        </a:lnTo>
                        <a:lnTo>
                          <a:pt x="52" y="2"/>
                        </a:lnTo>
                        <a:lnTo>
                          <a:pt x="55" y="11"/>
                        </a:lnTo>
                        <a:lnTo>
                          <a:pt x="73" y="29"/>
                        </a:lnTo>
                        <a:lnTo>
                          <a:pt x="17" y="29"/>
                        </a:lnTo>
                        <a:lnTo>
                          <a:pt x="8" y="20"/>
                        </a:lnTo>
                        <a:lnTo>
                          <a:pt x="0" y="6"/>
                        </a:lnTo>
                        <a:lnTo>
                          <a:pt x="2"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29" name="Freeform 433"/>
                  <p:cNvSpPr>
                    <a:spLocks/>
                  </p:cNvSpPr>
                  <p:nvPr/>
                </p:nvSpPr>
                <p:spPr bwMode="auto">
                  <a:xfrm>
                    <a:off x="744" y="3545"/>
                    <a:ext cx="42" cy="12"/>
                  </a:xfrm>
                  <a:custGeom>
                    <a:avLst/>
                    <a:gdLst>
                      <a:gd name="T0" fmla="*/ 0 w 82"/>
                      <a:gd name="T1" fmla="*/ 35 h 35"/>
                      <a:gd name="T2" fmla="*/ 1 w 82"/>
                      <a:gd name="T3" fmla="*/ 19 h 35"/>
                      <a:gd name="T4" fmla="*/ 6 w 82"/>
                      <a:gd name="T5" fmla="*/ 7 h 35"/>
                      <a:gd name="T6" fmla="*/ 10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1" y="19"/>
                        </a:lnTo>
                        <a:lnTo>
                          <a:pt x="6" y="7"/>
                        </a:lnTo>
                        <a:lnTo>
                          <a:pt x="10" y="0"/>
                        </a:lnTo>
                        <a:lnTo>
                          <a:pt x="67" y="0"/>
                        </a:lnTo>
                        <a:lnTo>
                          <a:pt x="82" y="35"/>
                        </a:lnTo>
                        <a:lnTo>
                          <a:pt x="0" y="35"/>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730" name="Group 434"/>
                <p:cNvGrpSpPr>
                  <a:grpSpLocks/>
                </p:cNvGrpSpPr>
                <p:nvPr/>
              </p:nvGrpSpPr>
              <p:grpSpPr bwMode="auto">
                <a:xfrm>
                  <a:off x="748" y="3547"/>
                  <a:ext cx="50" cy="23"/>
                  <a:chOff x="748" y="3547"/>
                  <a:chExt cx="50" cy="23"/>
                </a:xfrm>
              </p:grpSpPr>
              <p:sp>
                <p:nvSpPr>
                  <p:cNvPr id="311731" name="Freeform 435"/>
                  <p:cNvSpPr>
                    <a:spLocks/>
                  </p:cNvSpPr>
                  <p:nvPr/>
                </p:nvSpPr>
                <p:spPr bwMode="auto">
                  <a:xfrm>
                    <a:off x="748" y="3547"/>
                    <a:ext cx="13" cy="23"/>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32" name="Freeform 436"/>
                  <p:cNvSpPr>
                    <a:spLocks/>
                  </p:cNvSpPr>
                  <p:nvPr/>
                </p:nvSpPr>
                <p:spPr bwMode="auto">
                  <a:xfrm>
                    <a:off x="753" y="3548"/>
                    <a:ext cx="37" cy="10"/>
                  </a:xfrm>
                  <a:custGeom>
                    <a:avLst/>
                    <a:gdLst>
                      <a:gd name="T0" fmla="*/ 1 w 74"/>
                      <a:gd name="T1" fmla="*/ 0 h 29"/>
                      <a:gd name="T2" fmla="*/ 49 w 74"/>
                      <a:gd name="T3" fmla="*/ 0 h 29"/>
                      <a:gd name="T4" fmla="*/ 50 w 74"/>
                      <a:gd name="T5" fmla="*/ 2 h 29"/>
                      <a:gd name="T6" fmla="*/ 56 w 74"/>
                      <a:gd name="T7" fmla="*/ 11 h 29"/>
                      <a:gd name="T8" fmla="*/ 74 w 74"/>
                      <a:gd name="T9" fmla="*/ 29 h 29"/>
                      <a:gd name="T10" fmla="*/ 18 w 74"/>
                      <a:gd name="T11" fmla="*/ 29 h 29"/>
                      <a:gd name="T12" fmla="*/ 9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0" y="2"/>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33" name="Freeform 437"/>
                  <p:cNvSpPr>
                    <a:spLocks/>
                  </p:cNvSpPr>
                  <p:nvPr/>
                </p:nvSpPr>
                <p:spPr bwMode="auto">
                  <a:xfrm>
                    <a:off x="757" y="3558"/>
                    <a:ext cx="41" cy="12"/>
                  </a:xfrm>
                  <a:custGeom>
                    <a:avLst/>
                    <a:gdLst>
                      <a:gd name="T0" fmla="*/ 0 w 81"/>
                      <a:gd name="T1" fmla="*/ 36 h 36"/>
                      <a:gd name="T2" fmla="*/ 1 w 81"/>
                      <a:gd name="T3" fmla="*/ 20 h 36"/>
                      <a:gd name="T4" fmla="*/ 5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0"/>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311734" name="Freeform 438"/>
                <p:cNvSpPr>
                  <a:spLocks/>
                </p:cNvSpPr>
                <p:nvPr/>
              </p:nvSpPr>
              <p:spPr bwMode="auto">
                <a:xfrm>
                  <a:off x="952" y="3538"/>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35" name="Freeform 439"/>
                <p:cNvSpPr>
                  <a:spLocks/>
                </p:cNvSpPr>
                <p:nvPr/>
              </p:nvSpPr>
              <p:spPr bwMode="auto">
                <a:xfrm>
                  <a:off x="861" y="3535"/>
                  <a:ext cx="11" cy="22"/>
                </a:xfrm>
                <a:custGeom>
                  <a:avLst/>
                  <a:gdLst>
                    <a:gd name="T0" fmla="*/ 15 w 24"/>
                    <a:gd name="T1" fmla="*/ 68 h 68"/>
                    <a:gd name="T2" fmla="*/ 0 w 24"/>
                    <a:gd name="T3" fmla="*/ 27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36" name="Freeform 440"/>
                <p:cNvSpPr>
                  <a:spLocks/>
                </p:cNvSpPr>
                <p:nvPr/>
              </p:nvSpPr>
              <p:spPr bwMode="auto">
                <a:xfrm>
                  <a:off x="867" y="3535"/>
                  <a:ext cx="34" cy="10"/>
                </a:xfrm>
                <a:custGeom>
                  <a:avLst/>
                  <a:gdLst>
                    <a:gd name="T0" fmla="*/ 0 w 70"/>
                    <a:gd name="T1" fmla="*/ 0 h 30"/>
                    <a:gd name="T2" fmla="*/ 49 w 70"/>
                    <a:gd name="T3" fmla="*/ 0 h 30"/>
                    <a:gd name="T4" fmla="*/ 50 w 70"/>
                    <a:gd name="T5" fmla="*/ 3 h 30"/>
                    <a:gd name="T6" fmla="*/ 54 w 70"/>
                    <a:gd name="T7" fmla="*/ 13 h 30"/>
                    <a:gd name="T8" fmla="*/ 70 w 70"/>
                    <a:gd name="T9" fmla="*/ 30 h 30"/>
                    <a:gd name="T10" fmla="*/ 16 w 70"/>
                    <a:gd name="T11" fmla="*/ 30 h 30"/>
                    <a:gd name="T12" fmla="*/ 7 w 70"/>
                    <a:gd name="T13" fmla="*/ 21 h 30"/>
                    <a:gd name="T14" fmla="*/ 0 w 70"/>
                    <a:gd name="T15" fmla="*/ 7 h 30"/>
                    <a:gd name="T16" fmla="*/ 0 w 70"/>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30">
                      <a:moveTo>
                        <a:pt x="0" y="0"/>
                      </a:moveTo>
                      <a:lnTo>
                        <a:pt x="49" y="0"/>
                      </a:lnTo>
                      <a:lnTo>
                        <a:pt x="50" y="3"/>
                      </a:lnTo>
                      <a:lnTo>
                        <a:pt x="54" y="13"/>
                      </a:lnTo>
                      <a:lnTo>
                        <a:pt x="70" y="30"/>
                      </a:lnTo>
                      <a:lnTo>
                        <a:pt x="16" y="30"/>
                      </a:lnTo>
                      <a:lnTo>
                        <a:pt x="7" y="21"/>
                      </a:lnTo>
                      <a:lnTo>
                        <a:pt x="0" y="7"/>
                      </a:lnTo>
                      <a:lnTo>
                        <a:pt x="0"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37" name="Freeform 441"/>
                <p:cNvSpPr>
                  <a:spLocks/>
                </p:cNvSpPr>
                <p:nvPr/>
              </p:nvSpPr>
              <p:spPr bwMode="auto">
                <a:xfrm>
                  <a:off x="868" y="3545"/>
                  <a:ext cx="42" cy="12"/>
                </a:xfrm>
                <a:custGeom>
                  <a:avLst/>
                  <a:gdLst>
                    <a:gd name="T0" fmla="*/ 0 w 83"/>
                    <a:gd name="T1" fmla="*/ 36 h 36"/>
                    <a:gd name="T2" fmla="*/ 1 w 83"/>
                    <a:gd name="T3" fmla="*/ 19 h 36"/>
                    <a:gd name="T4" fmla="*/ 7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311738" name="Group 442"/>
                <p:cNvGrpSpPr>
                  <a:grpSpLocks/>
                </p:cNvGrpSpPr>
                <p:nvPr/>
              </p:nvGrpSpPr>
              <p:grpSpPr bwMode="auto">
                <a:xfrm>
                  <a:off x="872" y="3547"/>
                  <a:ext cx="50" cy="23"/>
                  <a:chOff x="872" y="3547"/>
                  <a:chExt cx="50" cy="23"/>
                </a:xfrm>
              </p:grpSpPr>
              <p:sp>
                <p:nvSpPr>
                  <p:cNvPr id="311739" name="Freeform 443"/>
                  <p:cNvSpPr>
                    <a:spLocks/>
                  </p:cNvSpPr>
                  <p:nvPr/>
                </p:nvSpPr>
                <p:spPr bwMode="auto">
                  <a:xfrm>
                    <a:off x="872" y="3547"/>
                    <a:ext cx="13" cy="23"/>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40" name="Freeform 444"/>
                  <p:cNvSpPr>
                    <a:spLocks/>
                  </p:cNvSpPr>
                  <p:nvPr/>
                </p:nvSpPr>
                <p:spPr bwMode="auto">
                  <a:xfrm>
                    <a:off x="878" y="3547"/>
                    <a:ext cx="36" cy="10"/>
                  </a:xfrm>
                  <a:custGeom>
                    <a:avLst/>
                    <a:gdLst>
                      <a:gd name="T0" fmla="*/ 2 w 73"/>
                      <a:gd name="T1" fmla="*/ 0 h 30"/>
                      <a:gd name="T2" fmla="*/ 49 w 73"/>
                      <a:gd name="T3" fmla="*/ 0 h 30"/>
                      <a:gd name="T4" fmla="*/ 50 w 73"/>
                      <a:gd name="T5" fmla="*/ 3 h 30"/>
                      <a:gd name="T6" fmla="*/ 57 w 73"/>
                      <a:gd name="T7" fmla="*/ 12 h 30"/>
                      <a:gd name="T8" fmla="*/ 73 w 73"/>
                      <a:gd name="T9" fmla="*/ 30 h 30"/>
                      <a:gd name="T10" fmla="*/ 19 w 73"/>
                      <a:gd name="T11" fmla="*/ 30 h 30"/>
                      <a:gd name="T12" fmla="*/ 10 w 73"/>
                      <a:gd name="T13" fmla="*/ 21 h 30"/>
                      <a:gd name="T14" fmla="*/ 0 w 73"/>
                      <a:gd name="T15" fmla="*/ 7 h 30"/>
                      <a:gd name="T16" fmla="*/ 2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2" y="0"/>
                        </a:moveTo>
                        <a:lnTo>
                          <a:pt x="49" y="0"/>
                        </a:lnTo>
                        <a:lnTo>
                          <a:pt x="50" y="3"/>
                        </a:lnTo>
                        <a:lnTo>
                          <a:pt x="57" y="12"/>
                        </a:lnTo>
                        <a:lnTo>
                          <a:pt x="73"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41" name="Freeform 445"/>
                  <p:cNvSpPr>
                    <a:spLocks/>
                  </p:cNvSpPr>
                  <p:nvPr/>
                </p:nvSpPr>
                <p:spPr bwMode="auto">
                  <a:xfrm>
                    <a:off x="880" y="3558"/>
                    <a:ext cx="42" cy="12"/>
                  </a:xfrm>
                  <a:custGeom>
                    <a:avLst/>
                    <a:gdLst>
                      <a:gd name="T0" fmla="*/ 0 w 82"/>
                      <a:gd name="T1" fmla="*/ 36 h 36"/>
                      <a:gd name="T2" fmla="*/ 2 w 82"/>
                      <a:gd name="T3" fmla="*/ 19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742" name="Group 446"/>
                <p:cNvGrpSpPr>
                  <a:grpSpLocks/>
                </p:cNvGrpSpPr>
                <p:nvPr/>
              </p:nvGrpSpPr>
              <p:grpSpPr bwMode="auto">
                <a:xfrm>
                  <a:off x="885" y="3559"/>
                  <a:ext cx="50" cy="23"/>
                  <a:chOff x="885" y="3559"/>
                  <a:chExt cx="50" cy="23"/>
                </a:xfrm>
              </p:grpSpPr>
              <p:sp>
                <p:nvSpPr>
                  <p:cNvPr id="311743" name="Freeform 447"/>
                  <p:cNvSpPr>
                    <a:spLocks/>
                  </p:cNvSpPr>
                  <p:nvPr/>
                </p:nvSpPr>
                <p:spPr bwMode="auto">
                  <a:xfrm>
                    <a:off x="885" y="3559"/>
                    <a:ext cx="12" cy="23"/>
                  </a:xfrm>
                  <a:custGeom>
                    <a:avLst/>
                    <a:gdLst>
                      <a:gd name="T0" fmla="*/ 16 w 25"/>
                      <a:gd name="T1" fmla="*/ 68 h 68"/>
                      <a:gd name="T2" fmla="*/ 0 w 25"/>
                      <a:gd name="T3" fmla="*/ 26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44" name="Freeform 448"/>
                  <p:cNvSpPr>
                    <a:spLocks/>
                  </p:cNvSpPr>
                  <p:nvPr/>
                </p:nvSpPr>
                <p:spPr bwMode="auto">
                  <a:xfrm>
                    <a:off x="890" y="3560"/>
                    <a:ext cx="37" cy="10"/>
                  </a:xfrm>
                  <a:custGeom>
                    <a:avLst/>
                    <a:gdLst>
                      <a:gd name="T0" fmla="*/ 3 w 74"/>
                      <a:gd name="T1" fmla="*/ 0 h 30"/>
                      <a:gd name="T2" fmla="*/ 49 w 74"/>
                      <a:gd name="T3" fmla="*/ 0 h 30"/>
                      <a:gd name="T4" fmla="*/ 52 w 74"/>
                      <a:gd name="T5" fmla="*/ 3 h 30"/>
                      <a:gd name="T6" fmla="*/ 57 w 74"/>
                      <a:gd name="T7" fmla="*/ 12 h 30"/>
                      <a:gd name="T8" fmla="*/ 74 w 74"/>
                      <a:gd name="T9" fmla="*/ 30 h 30"/>
                      <a:gd name="T10" fmla="*/ 19 w 74"/>
                      <a:gd name="T11" fmla="*/ 30 h 30"/>
                      <a:gd name="T12" fmla="*/ 10 w 74"/>
                      <a:gd name="T13" fmla="*/ 21 h 30"/>
                      <a:gd name="T14" fmla="*/ 0 w 74"/>
                      <a:gd name="T15" fmla="*/ 6 h 30"/>
                      <a:gd name="T16" fmla="*/ 3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3" y="0"/>
                        </a:moveTo>
                        <a:lnTo>
                          <a:pt x="49" y="0"/>
                        </a:lnTo>
                        <a:lnTo>
                          <a:pt x="52" y="3"/>
                        </a:lnTo>
                        <a:lnTo>
                          <a:pt x="57" y="12"/>
                        </a:lnTo>
                        <a:lnTo>
                          <a:pt x="74" y="30"/>
                        </a:lnTo>
                        <a:lnTo>
                          <a:pt x="19" y="30"/>
                        </a:lnTo>
                        <a:lnTo>
                          <a:pt x="10" y="21"/>
                        </a:lnTo>
                        <a:lnTo>
                          <a:pt x="0" y="6"/>
                        </a:lnTo>
                        <a:lnTo>
                          <a:pt x="3"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45" name="Freeform 449"/>
                  <p:cNvSpPr>
                    <a:spLocks/>
                  </p:cNvSpPr>
                  <p:nvPr/>
                </p:nvSpPr>
                <p:spPr bwMode="auto">
                  <a:xfrm>
                    <a:off x="893" y="3570"/>
                    <a:ext cx="42" cy="12"/>
                  </a:xfrm>
                  <a:custGeom>
                    <a:avLst/>
                    <a:gdLst>
                      <a:gd name="T0" fmla="*/ 0 w 83"/>
                      <a:gd name="T1" fmla="*/ 36 h 36"/>
                      <a:gd name="T2" fmla="*/ 1 w 83"/>
                      <a:gd name="T3" fmla="*/ 19 h 36"/>
                      <a:gd name="T4" fmla="*/ 6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746" name="Group 450"/>
                <p:cNvGrpSpPr>
                  <a:grpSpLocks/>
                </p:cNvGrpSpPr>
                <p:nvPr/>
              </p:nvGrpSpPr>
              <p:grpSpPr bwMode="auto">
                <a:xfrm>
                  <a:off x="898" y="3571"/>
                  <a:ext cx="49" cy="23"/>
                  <a:chOff x="898" y="3571"/>
                  <a:chExt cx="49" cy="23"/>
                </a:xfrm>
              </p:grpSpPr>
              <p:sp>
                <p:nvSpPr>
                  <p:cNvPr id="311747" name="Freeform 451"/>
                  <p:cNvSpPr>
                    <a:spLocks/>
                  </p:cNvSpPr>
                  <p:nvPr/>
                </p:nvSpPr>
                <p:spPr bwMode="auto">
                  <a:xfrm>
                    <a:off x="898" y="3571"/>
                    <a:ext cx="13" cy="23"/>
                  </a:xfrm>
                  <a:custGeom>
                    <a:avLst/>
                    <a:gdLst>
                      <a:gd name="T0" fmla="*/ 16 w 25"/>
                      <a:gd name="T1" fmla="*/ 69 h 69"/>
                      <a:gd name="T2" fmla="*/ 0 w 25"/>
                      <a:gd name="T3" fmla="*/ 27 h 69"/>
                      <a:gd name="T4" fmla="*/ 9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48" name="Freeform 452"/>
                  <p:cNvSpPr>
                    <a:spLocks/>
                  </p:cNvSpPr>
                  <p:nvPr/>
                </p:nvSpPr>
                <p:spPr bwMode="auto">
                  <a:xfrm>
                    <a:off x="903" y="3572"/>
                    <a:ext cx="37" cy="10"/>
                  </a:xfrm>
                  <a:custGeom>
                    <a:avLst/>
                    <a:gdLst>
                      <a:gd name="T0" fmla="*/ 2 w 75"/>
                      <a:gd name="T1" fmla="*/ 0 h 29"/>
                      <a:gd name="T2" fmla="*/ 50 w 75"/>
                      <a:gd name="T3" fmla="*/ 0 h 29"/>
                      <a:gd name="T4" fmla="*/ 52 w 75"/>
                      <a:gd name="T5" fmla="*/ 2 h 29"/>
                      <a:gd name="T6" fmla="*/ 57 w 75"/>
                      <a:gd name="T7" fmla="*/ 11 h 29"/>
                      <a:gd name="T8" fmla="*/ 75 w 75"/>
                      <a:gd name="T9" fmla="*/ 29 h 29"/>
                      <a:gd name="T10" fmla="*/ 19 w 75"/>
                      <a:gd name="T11" fmla="*/ 29 h 29"/>
                      <a:gd name="T12" fmla="*/ 11 w 75"/>
                      <a:gd name="T13" fmla="*/ 20 h 29"/>
                      <a:gd name="T14" fmla="*/ 0 w 75"/>
                      <a:gd name="T15" fmla="*/ 5 h 29"/>
                      <a:gd name="T16" fmla="*/ 2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2" y="0"/>
                        </a:moveTo>
                        <a:lnTo>
                          <a:pt x="50" y="0"/>
                        </a:lnTo>
                        <a:lnTo>
                          <a:pt x="52" y="2"/>
                        </a:lnTo>
                        <a:lnTo>
                          <a:pt x="57" y="11"/>
                        </a:lnTo>
                        <a:lnTo>
                          <a:pt x="75" y="29"/>
                        </a:lnTo>
                        <a:lnTo>
                          <a:pt x="19" y="29"/>
                        </a:lnTo>
                        <a:lnTo>
                          <a:pt x="11" y="20"/>
                        </a:lnTo>
                        <a:lnTo>
                          <a:pt x="0" y="5"/>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49" name="Freeform 453"/>
                  <p:cNvSpPr>
                    <a:spLocks/>
                  </p:cNvSpPr>
                  <p:nvPr/>
                </p:nvSpPr>
                <p:spPr bwMode="auto">
                  <a:xfrm>
                    <a:off x="907" y="3582"/>
                    <a:ext cx="40" cy="12"/>
                  </a:xfrm>
                  <a:custGeom>
                    <a:avLst/>
                    <a:gdLst>
                      <a:gd name="T0" fmla="*/ 0 w 82"/>
                      <a:gd name="T1" fmla="*/ 36 h 36"/>
                      <a:gd name="T2" fmla="*/ 2 w 82"/>
                      <a:gd name="T3" fmla="*/ 20 h 36"/>
                      <a:gd name="T4" fmla="*/ 5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750" name="Group 454"/>
                <p:cNvGrpSpPr>
                  <a:grpSpLocks/>
                </p:cNvGrpSpPr>
                <p:nvPr/>
              </p:nvGrpSpPr>
              <p:grpSpPr bwMode="auto">
                <a:xfrm>
                  <a:off x="911" y="3585"/>
                  <a:ext cx="49" cy="23"/>
                  <a:chOff x="911" y="3585"/>
                  <a:chExt cx="49" cy="23"/>
                </a:xfrm>
              </p:grpSpPr>
              <p:sp>
                <p:nvSpPr>
                  <p:cNvPr id="311751" name="Freeform 455"/>
                  <p:cNvSpPr>
                    <a:spLocks/>
                  </p:cNvSpPr>
                  <p:nvPr/>
                </p:nvSpPr>
                <p:spPr bwMode="auto">
                  <a:xfrm>
                    <a:off x="911" y="3585"/>
                    <a:ext cx="12" cy="23"/>
                  </a:xfrm>
                  <a:custGeom>
                    <a:avLst/>
                    <a:gdLst>
                      <a:gd name="T0" fmla="*/ 15 w 24"/>
                      <a:gd name="T1" fmla="*/ 69 h 69"/>
                      <a:gd name="T2" fmla="*/ 0 w 24"/>
                      <a:gd name="T3" fmla="*/ 27 h 69"/>
                      <a:gd name="T4" fmla="*/ 10 w 24"/>
                      <a:gd name="T5" fmla="*/ 0 h 69"/>
                      <a:gd name="T6" fmla="*/ 24 w 24"/>
                      <a:gd name="T7" fmla="*/ 32 h 69"/>
                      <a:gd name="T8" fmla="*/ 15 w 24"/>
                      <a:gd name="T9" fmla="*/ 69 h 69"/>
                    </a:gdLst>
                    <a:ahLst/>
                    <a:cxnLst>
                      <a:cxn ang="0">
                        <a:pos x="T0" y="T1"/>
                      </a:cxn>
                      <a:cxn ang="0">
                        <a:pos x="T2" y="T3"/>
                      </a:cxn>
                      <a:cxn ang="0">
                        <a:pos x="T4" y="T5"/>
                      </a:cxn>
                      <a:cxn ang="0">
                        <a:pos x="T6" y="T7"/>
                      </a:cxn>
                      <a:cxn ang="0">
                        <a:pos x="T8" y="T9"/>
                      </a:cxn>
                    </a:cxnLst>
                    <a:rect l="0" t="0" r="r" b="b"/>
                    <a:pathLst>
                      <a:path w="24" h="69">
                        <a:moveTo>
                          <a:pt x="15" y="69"/>
                        </a:moveTo>
                        <a:lnTo>
                          <a:pt x="0" y="27"/>
                        </a:lnTo>
                        <a:lnTo>
                          <a:pt x="10" y="0"/>
                        </a:lnTo>
                        <a:lnTo>
                          <a:pt x="24" y="32"/>
                        </a:lnTo>
                        <a:lnTo>
                          <a:pt x="15"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52" name="Freeform 456"/>
                  <p:cNvSpPr>
                    <a:spLocks/>
                  </p:cNvSpPr>
                  <p:nvPr/>
                </p:nvSpPr>
                <p:spPr bwMode="auto">
                  <a:xfrm>
                    <a:off x="915" y="3585"/>
                    <a:ext cx="38" cy="10"/>
                  </a:xfrm>
                  <a:custGeom>
                    <a:avLst/>
                    <a:gdLst>
                      <a:gd name="T0" fmla="*/ 3 w 75"/>
                      <a:gd name="T1" fmla="*/ 0 h 30"/>
                      <a:gd name="T2" fmla="*/ 52 w 75"/>
                      <a:gd name="T3" fmla="*/ 0 h 30"/>
                      <a:gd name="T4" fmla="*/ 53 w 75"/>
                      <a:gd name="T5" fmla="*/ 3 h 30"/>
                      <a:gd name="T6" fmla="*/ 57 w 75"/>
                      <a:gd name="T7" fmla="*/ 12 h 30"/>
                      <a:gd name="T8" fmla="*/ 75 w 75"/>
                      <a:gd name="T9" fmla="*/ 30 h 30"/>
                      <a:gd name="T10" fmla="*/ 19 w 75"/>
                      <a:gd name="T11" fmla="*/ 30 h 30"/>
                      <a:gd name="T12" fmla="*/ 11 w 75"/>
                      <a:gd name="T13" fmla="*/ 21 h 30"/>
                      <a:gd name="T14" fmla="*/ 0 w 75"/>
                      <a:gd name="T15" fmla="*/ 6 h 30"/>
                      <a:gd name="T16" fmla="*/ 3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3" y="0"/>
                        </a:moveTo>
                        <a:lnTo>
                          <a:pt x="52" y="0"/>
                        </a:lnTo>
                        <a:lnTo>
                          <a:pt x="53" y="3"/>
                        </a:lnTo>
                        <a:lnTo>
                          <a:pt x="57" y="12"/>
                        </a:lnTo>
                        <a:lnTo>
                          <a:pt x="75" y="30"/>
                        </a:lnTo>
                        <a:lnTo>
                          <a:pt x="19" y="30"/>
                        </a:lnTo>
                        <a:lnTo>
                          <a:pt x="11" y="21"/>
                        </a:lnTo>
                        <a:lnTo>
                          <a:pt x="0" y="6"/>
                        </a:lnTo>
                        <a:lnTo>
                          <a:pt x="3"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53" name="Freeform 457"/>
                  <p:cNvSpPr>
                    <a:spLocks/>
                  </p:cNvSpPr>
                  <p:nvPr/>
                </p:nvSpPr>
                <p:spPr bwMode="auto">
                  <a:xfrm>
                    <a:off x="919" y="3596"/>
                    <a:ext cx="41" cy="12"/>
                  </a:xfrm>
                  <a:custGeom>
                    <a:avLst/>
                    <a:gdLst>
                      <a:gd name="T0" fmla="*/ 0 w 82"/>
                      <a:gd name="T1" fmla="*/ 36 h 36"/>
                      <a:gd name="T2" fmla="*/ 1 w 82"/>
                      <a:gd name="T3" fmla="*/ 19 h 36"/>
                      <a:gd name="T4" fmla="*/ 7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754" name="Group 458"/>
                <p:cNvGrpSpPr>
                  <a:grpSpLocks/>
                </p:cNvGrpSpPr>
                <p:nvPr/>
              </p:nvGrpSpPr>
              <p:grpSpPr bwMode="auto">
                <a:xfrm>
                  <a:off x="923" y="3600"/>
                  <a:ext cx="99" cy="73"/>
                  <a:chOff x="923" y="3600"/>
                  <a:chExt cx="99" cy="73"/>
                </a:xfrm>
              </p:grpSpPr>
              <p:grpSp>
                <p:nvGrpSpPr>
                  <p:cNvPr id="311755" name="Group 459"/>
                  <p:cNvGrpSpPr>
                    <a:grpSpLocks/>
                  </p:cNvGrpSpPr>
                  <p:nvPr/>
                </p:nvGrpSpPr>
                <p:grpSpPr bwMode="auto">
                  <a:xfrm>
                    <a:off x="923" y="3600"/>
                    <a:ext cx="49" cy="23"/>
                    <a:chOff x="923" y="3600"/>
                    <a:chExt cx="49" cy="23"/>
                  </a:xfrm>
                </p:grpSpPr>
                <p:sp>
                  <p:nvSpPr>
                    <p:cNvPr id="311756" name="Freeform 460"/>
                    <p:cNvSpPr>
                      <a:spLocks/>
                    </p:cNvSpPr>
                    <p:nvPr/>
                  </p:nvSpPr>
                  <p:spPr bwMode="auto">
                    <a:xfrm>
                      <a:off x="923" y="3600"/>
                      <a:ext cx="13" cy="23"/>
                    </a:xfrm>
                    <a:custGeom>
                      <a:avLst/>
                      <a:gdLst>
                        <a:gd name="T0" fmla="*/ 13 w 25"/>
                        <a:gd name="T1" fmla="*/ 69 h 69"/>
                        <a:gd name="T2" fmla="*/ 0 w 25"/>
                        <a:gd name="T3" fmla="*/ 27 h 69"/>
                        <a:gd name="T4" fmla="*/ 9 w 25"/>
                        <a:gd name="T5" fmla="*/ 0 h 69"/>
                        <a:gd name="T6" fmla="*/ 25 w 25"/>
                        <a:gd name="T7" fmla="*/ 30 h 69"/>
                        <a:gd name="T8" fmla="*/ 13 w 25"/>
                        <a:gd name="T9" fmla="*/ 69 h 69"/>
                      </a:gdLst>
                      <a:ahLst/>
                      <a:cxnLst>
                        <a:cxn ang="0">
                          <a:pos x="T0" y="T1"/>
                        </a:cxn>
                        <a:cxn ang="0">
                          <a:pos x="T2" y="T3"/>
                        </a:cxn>
                        <a:cxn ang="0">
                          <a:pos x="T4" y="T5"/>
                        </a:cxn>
                        <a:cxn ang="0">
                          <a:pos x="T6" y="T7"/>
                        </a:cxn>
                        <a:cxn ang="0">
                          <a:pos x="T8" y="T9"/>
                        </a:cxn>
                      </a:cxnLst>
                      <a:rect l="0" t="0" r="r" b="b"/>
                      <a:pathLst>
                        <a:path w="25" h="69">
                          <a:moveTo>
                            <a:pt x="13" y="69"/>
                          </a:moveTo>
                          <a:lnTo>
                            <a:pt x="0" y="27"/>
                          </a:lnTo>
                          <a:lnTo>
                            <a:pt x="9" y="0"/>
                          </a:lnTo>
                          <a:lnTo>
                            <a:pt x="25" y="30"/>
                          </a:lnTo>
                          <a:lnTo>
                            <a:pt x="13"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57" name="Freeform 461"/>
                    <p:cNvSpPr>
                      <a:spLocks/>
                    </p:cNvSpPr>
                    <p:nvPr/>
                  </p:nvSpPr>
                  <p:spPr bwMode="auto">
                    <a:xfrm>
                      <a:off x="928" y="3600"/>
                      <a:ext cx="37" cy="10"/>
                    </a:xfrm>
                    <a:custGeom>
                      <a:avLst/>
                      <a:gdLst>
                        <a:gd name="T0" fmla="*/ 2 w 75"/>
                        <a:gd name="T1" fmla="*/ 0 h 29"/>
                        <a:gd name="T2" fmla="*/ 50 w 75"/>
                        <a:gd name="T3" fmla="*/ 0 h 29"/>
                        <a:gd name="T4" fmla="*/ 52 w 75"/>
                        <a:gd name="T5" fmla="*/ 3 h 29"/>
                        <a:gd name="T6" fmla="*/ 57 w 75"/>
                        <a:gd name="T7" fmla="*/ 12 h 29"/>
                        <a:gd name="T8" fmla="*/ 75 w 75"/>
                        <a:gd name="T9" fmla="*/ 29 h 29"/>
                        <a:gd name="T10" fmla="*/ 19 w 75"/>
                        <a:gd name="T11" fmla="*/ 29 h 29"/>
                        <a:gd name="T12" fmla="*/ 9 w 75"/>
                        <a:gd name="T13" fmla="*/ 20 h 29"/>
                        <a:gd name="T14" fmla="*/ 0 w 75"/>
                        <a:gd name="T15" fmla="*/ 6 h 29"/>
                        <a:gd name="T16" fmla="*/ 2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2" y="0"/>
                          </a:moveTo>
                          <a:lnTo>
                            <a:pt x="50" y="0"/>
                          </a:lnTo>
                          <a:lnTo>
                            <a:pt x="52" y="3"/>
                          </a:lnTo>
                          <a:lnTo>
                            <a:pt x="57" y="12"/>
                          </a:lnTo>
                          <a:lnTo>
                            <a:pt x="75" y="29"/>
                          </a:lnTo>
                          <a:lnTo>
                            <a:pt x="19" y="29"/>
                          </a:lnTo>
                          <a:lnTo>
                            <a:pt x="9" y="20"/>
                          </a:lnTo>
                          <a:lnTo>
                            <a:pt x="0" y="6"/>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58" name="Freeform 462"/>
                    <p:cNvSpPr>
                      <a:spLocks/>
                    </p:cNvSpPr>
                    <p:nvPr/>
                  </p:nvSpPr>
                  <p:spPr bwMode="auto">
                    <a:xfrm>
                      <a:off x="930" y="3610"/>
                      <a:ext cx="42" cy="13"/>
                    </a:xfrm>
                    <a:custGeom>
                      <a:avLst/>
                      <a:gdLst>
                        <a:gd name="T0" fmla="*/ 0 w 82"/>
                        <a:gd name="T1" fmla="*/ 37 h 37"/>
                        <a:gd name="T2" fmla="*/ 2 w 82"/>
                        <a:gd name="T3" fmla="*/ 22 h 37"/>
                        <a:gd name="T4" fmla="*/ 7 w 82"/>
                        <a:gd name="T5" fmla="*/ 7 h 37"/>
                        <a:gd name="T6" fmla="*/ 13 w 82"/>
                        <a:gd name="T7" fmla="*/ 0 h 37"/>
                        <a:gd name="T8" fmla="*/ 69 w 82"/>
                        <a:gd name="T9" fmla="*/ 0 h 37"/>
                        <a:gd name="T10" fmla="*/ 82 w 82"/>
                        <a:gd name="T11" fmla="*/ 37 h 37"/>
                        <a:gd name="T12" fmla="*/ 0 w 82"/>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2" h="37">
                          <a:moveTo>
                            <a:pt x="0" y="37"/>
                          </a:moveTo>
                          <a:lnTo>
                            <a:pt x="2" y="22"/>
                          </a:lnTo>
                          <a:lnTo>
                            <a:pt x="7" y="7"/>
                          </a:lnTo>
                          <a:lnTo>
                            <a:pt x="13" y="0"/>
                          </a:lnTo>
                          <a:lnTo>
                            <a:pt x="69" y="0"/>
                          </a:lnTo>
                          <a:lnTo>
                            <a:pt x="82" y="37"/>
                          </a:lnTo>
                          <a:lnTo>
                            <a:pt x="0" y="37"/>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759" name="Group 463"/>
                  <p:cNvGrpSpPr>
                    <a:grpSpLocks/>
                  </p:cNvGrpSpPr>
                  <p:nvPr/>
                </p:nvGrpSpPr>
                <p:grpSpPr bwMode="auto">
                  <a:xfrm>
                    <a:off x="935" y="3612"/>
                    <a:ext cx="48" cy="23"/>
                    <a:chOff x="935" y="3612"/>
                    <a:chExt cx="48" cy="23"/>
                  </a:xfrm>
                </p:grpSpPr>
                <p:sp>
                  <p:nvSpPr>
                    <p:cNvPr id="311760" name="Freeform 464"/>
                    <p:cNvSpPr>
                      <a:spLocks/>
                    </p:cNvSpPr>
                    <p:nvPr/>
                  </p:nvSpPr>
                  <p:spPr bwMode="auto">
                    <a:xfrm>
                      <a:off x="935" y="3612"/>
                      <a:ext cx="12" cy="23"/>
                    </a:xfrm>
                    <a:custGeom>
                      <a:avLst/>
                      <a:gdLst>
                        <a:gd name="T0" fmla="*/ 14 w 25"/>
                        <a:gd name="T1" fmla="*/ 69 h 69"/>
                        <a:gd name="T2" fmla="*/ 0 w 25"/>
                        <a:gd name="T3" fmla="*/ 28 h 69"/>
                        <a:gd name="T4" fmla="*/ 9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61" name="Freeform 465"/>
                    <p:cNvSpPr>
                      <a:spLocks/>
                    </p:cNvSpPr>
                    <p:nvPr/>
                  </p:nvSpPr>
                  <p:spPr bwMode="auto">
                    <a:xfrm>
                      <a:off x="939" y="3612"/>
                      <a:ext cx="38" cy="11"/>
                    </a:xfrm>
                    <a:custGeom>
                      <a:avLst/>
                      <a:gdLst>
                        <a:gd name="T0" fmla="*/ 1 w 75"/>
                        <a:gd name="T1" fmla="*/ 0 h 31"/>
                        <a:gd name="T2" fmla="*/ 50 w 75"/>
                        <a:gd name="T3" fmla="*/ 0 h 31"/>
                        <a:gd name="T4" fmla="*/ 53 w 75"/>
                        <a:gd name="T5" fmla="*/ 3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3" y="3"/>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62" name="Freeform 466"/>
                    <p:cNvSpPr>
                      <a:spLocks/>
                    </p:cNvSpPr>
                    <p:nvPr/>
                  </p:nvSpPr>
                  <p:spPr bwMode="auto">
                    <a:xfrm>
                      <a:off x="943" y="3623"/>
                      <a:ext cx="40" cy="12"/>
                    </a:xfrm>
                    <a:custGeom>
                      <a:avLst/>
                      <a:gdLst>
                        <a:gd name="T0" fmla="*/ 0 w 82"/>
                        <a:gd name="T1" fmla="*/ 36 h 36"/>
                        <a:gd name="T2" fmla="*/ 2 w 82"/>
                        <a:gd name="T3" fmla="*/ 19 h 36"/>
                        <a:gd name="T4" fmla="*/ 6 w 82"/>
                        <a:gd name="T5" fmla="*/ 8 h 36"/>
                        <a:gd name="T6" fmla="*/ 12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763" name="Group 467"/>
                  <p:cNvGrpSpPr>
                    <a:grpSpLocks/>
                  </p:cNvGrpSpPr>
                  <p:nvPr/>
                </p:nvGrpSpPr>
                <p:grpSpPr bwMode="auto">
                  <a:xfrm>
                    <a:off x="947" y="3625"/>
                    <a:ext cx="50" cy="22"/>
                    <a:chOff x="947" y="3625"/>
                    <a:chExt cx="50" cy="22"/>
                  </a:xfrm>
                </p:grpSpPr>
                <p:sp>
                  <p:nvSpPr>
                    <p:cNvPr id="311764" name="Freeform 468"/>
                    <p:cNvSpPr>
                      <a:spLocks/>
                    </p:cNvSpPr>
                    <p:nvPr/>
                  </p:nvSpPr>
                  <p:spPr bwMode="auto">
                    <a:xfrm>
                      <a:off x="947" y="3625"/>
                      <a:ext cx="13" cy="22"/>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65" name="Freeform 469"/>
                    <p:cNvSpPr>
                      <a:spLocks/>
                    </p:cNvSpPr>
                    <p:nvPr/>
                  </p:nvSpPr>
                  <p:spPr bwMode="auto">
                    <a:xfrm>
                      <a:off x="953" y="3625"/>
                      <a:ext cx="36" cy="10"/>
                    </a:xfrm>
                    <a:custGeom>
                      <a:avLst/>
                      <a:gdLst>
                        <a:gd name="T0" fmla="*/ 2 w 73"/>
                        <a:gd name="T1" fmla="*/ 0 h 29"/>
                        <a:gd name="T2" fmla="*/ 50 w 73"/>
                        <a:gd name="T3" fmla="*/ 0 h 29"/>
                        <a:gd name="T4" fmla="*/ 51 w 73"/>
                        <a:gd name="T5" fmla="*/ 2 h 29"/>
                        <a:gd name="T6" fmla="*/ 57 w 73"/>
                        <a:gd name="T7" fmla="*/ 11 h 29"/>
                        <a:gd name="T8" fmla="*/ 73 w 73"/>
                        <a:gd name="T9" fmla="*/ 29 h 29"/>
                        <a:gd name="T10" fmla="*/ 19 w 73"/>
                        <a:gd name="T11" fmla="*/ 29 h 29"/>
                        <a:gd name="T12" fmla="*/ 9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50" y="0"/>
                          </a:lnTo>
                          <a:lnTo>
                            <a:pt x="51" y="2"/>
                          </a:lnTo>
                          <a:lnTo>
                            <a:pt x="57" y="11"/>
                          </a:lnTo>
                          <a:lnTo>
                            <a:pt x="73" y="29"/>
                          </a:lnTo>
                          <a:lnTo>
                            <a:pt x="19"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66" name="Freeform 470"/>
                    <p:cNvSpPr>
                      <a:spLocks/>
                    </p:cNvSpPr>
                    <p:nvPr/>
                  </p:nvSpPr>
                  <p:spPr bwMode="auto">
                    <a:xfrm>
                      <a:off x="955" y="3635"/>
                      <a:ext cx="42" cy="12"/>
                    </a:xfrm>
                    <a:custGeom>
                      <a:avLst/>
                      <a:gdLst>
                        <a:gd name="T0" fmla="*/ 0 w 83"/>
                        <a:gd name="T1" fmla="*/ 36 h 36"/>
                        <a:gd name="T2" fmla="*/ 3 w 83"/>
                        <a:gd name="T3" fmla="*/ 20 h 36"/>
                        <a:gd name="T4" fmla="*/ 7 w 83"/>
                        <a:gd name="T5" fmla="*/ 8 h 36"/>
                        <a:gd name="T6" fmla="*/ 12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20"/>
                          </a:lnTo>
                          <a:lnTo>
                            <a:pt x="7" y="8"/>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767" name="Group 471"/>
                  <p:cNvGrpSpPr>
                    <a:grpSpLocks/>
                  </p:cNvGrpSpPr>
                  <p:nvPr/>
                </p:nvGrpSpPr>
                <p:grpSpPr bwMode="auto">
                  <a:xfrm>
                    <a:off x="960" y="3637"/>
                    <a:ext cx="50" cy="23"/>
                    <a:chOff x="960" y="3637"/>
                    <a:chExt cx="50" cy="23"/>
                  </a:xfrm>
                </p:grpSpPr>
                <p:sp>
                  <p:nvSpPr>
                    <p:cNvPr id="311768" name="Freeform 472"/>
                    <p:cNvSpPr>
                      <a:spLocks/>
                    </p:cNvSpPr>
                    <p:nvPr/>
                  </p:nvSpPr>
                  <p:spPr bwMode="auto">
                    <a:xfrm>
                      <a:off x="960" y="3637"/>
                      <a:ext cx="12" cy="23"/>
                    </a:xfrm>
                    <a:custGeom>
                      <a:avLst/>
                      <a:gdLst>
                        <a:gd name="T0" fmla="*/ 15 w 25"/>
                        <a:gd name="T1" fmla="*/ 69 h 69"/>
                        <a:gd name="T2" fmla="*/ 0 w 25"/>
                        <a:gd name="T3" fmla="*/ 27 h 69"/>
                        <a:gd name="T4" fmla="*/ 12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7"/>
                          </a:lnTo>
                          <a:lnTo>
                            <a:pt x="12" y="0"/>
                          </a:lnTo>
                          <a:lnTo>
                            <a:pt x="25" y="32"/>
                          </a:lnTo>
                          <a:lnTo>
                            <a:pt x="15"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69" name="Freeform 473"/>
                    <p:cNvSpPr>
                      <a:spLocks/>
                    </p:cNvSpPr>
                    <p:nvPr/>
                  </p:nvSpPr>
                  <p:spPr bwMode="auto">
                    <a:xfrm>
                      <a:off x="965" y="3638"/>
                      <a:ext cx="37" cy="9"/>
                    </a:xfrm>
                    <a:custGeom>
                      <a:avLst/>
                      <a:gdLst>
                        <a:gd name="T0" fmla="*/ 3 w 74"/>
                        <a:gd name="T1" fmla="*/ 0 h 29"/>
                        <a:gd name="T2" fmla="*/ 49 w 74"/>
                        <a:gd name="T3" fmla="*/ 0 h 29"/>
                        <a:gd name="T4" fmla="*/ 53 w 74"/>
                        <a:gd name="T5" fmla="*/ 2 h 29"/>
                        <a:gd name="T6" fmla="*/ 57 w 74"/>
                        <a:gd name="T7" fmla="*/ 11 h 29"/>
                        <a:gd name="T8" fmla="*/ 74 w 74"/>
                        <a:gd name="T9" fmla="*/ 29 h 29"/>
                        <a:gd name="T10" fmla="*/ 19 w 74"/>
                        <a:gd name="T11" fmla="*/ 29 h 29"/>
                        <a:gd name="T12" fmla="*/ 9 w 74"/>
                        <a:gd name="T13" fmla="*/ 20 h 29"/>
                        <a:gd name="T14" fmla="*/ 0 w 74"/>
                        <a:gd name="T15" fmla="*/ 5 h 29"/>
                        <a:gd name="T16" fmla="*/ 3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3" y="0"/>
                          </a:moveTo>
                          <a:lnTo>
                            <a:pt x="49" y="0"/>
                          </a:lnTo>
                          <a:lnTo>
                            <a:pt x="53" y="2"/>
                          </a:lnTo>
                          <a:lnTo>
                            <a:pt x="57" y="11"/>
                          </a:lnTo>
                          <a:lnTo>
                            <a:pt x="74" y="29"/>
                          </a:lnTo>
                          <a:lnTo>
                            <a:pt x="19"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70" name="Freeform 474"/>
                    <p:cNvSpPr>
                      <a:spLocks/>
                    </p:cNvSpPr>
                    <p:nvPr/>
                  </p:nvSpPr>
                  <p:spPr bwMode="auto">
                    <a:xfrm>
                      <a:off x="968" y="3648"/>
                      <a:ext cx="42" cy="12"/>
                    </a:xfrm>
                    <a:custGeom>
                      <a:avLst/>
                      <a:gdLst>
                        <a:gd name="T0" fmla="*/ 0 w 83"/>
                        <a:gd name="T1" fmla="*/ 35 h 35"/>
                        <a:gd name="T2" fmla="*/ 1 w 83"/>
                        <a:gd name="T3" fmla="*/ 19 h 35"/>
                        <a:gd name="T4" fmla="*/ 6 w 83"/>
                        <a:gd name="T5" fmla="*/ 7 h 35"/>
                        <a:gd name="T6" fmla="*/ 10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1" y="19"/>
                          </a:lnTo>
                          <a:lnTo>
                            <a:pt x="6" y="7"/>
                          </a:lnTo>
                          <a:lnTo>
                            <a:pt x="10"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771" name="Group 475"/>
                  <p:cNvGrpSpPr>
                    <a:grpSpLocks/>
                  </p:cNvGrpSpPr>
                  <p:nvPr/>
                </p:nvGrpSpPr>
                <p:grpSpPr bwMode="auto">
                  <a:xfrm>
                    <a:off x="973" y="3650"/>
                    <a:ext cx="49" cy="23"/>
                    <a:chOff x="973" y="3650"/>
                    <a:chExt cx="49" cy="23"/>
                  </a:xfrm>
                </p:grpSpPr>
                <p:sp>
                  <p:nvSpPr>
                    <p:cNvPr id="311772" name="Freeform 476"/>
                    <p:cNvSpPr>
                      <a:spLocks/>
                    </p:cNvSpPr>
                    <p:nvPr/>
                  </p:nvSpPr>
                  <p:spPr bwMode="auto">
                    <a:xfrm>
                      <a:off x="973" y="3650"/>
                      <a:ext cx="12" cy="23"/>
                    </a:xfrm>
                    <a:custGeom>
                      <a:avLst/>
                      <a:gdLst>
                        <a:gd name="T0" fmla="*/ 16 w 25"/>
                        <a:gd name="T1" fmla="*/ 68 h 68"/>
                        <a:gd name="T2" fmla="*/ 0 w 25"/>
                        <a:gd name="T3" fmla="*/ 26 h 68"/>
                        <a:gd name="T4" fmla="*/ 10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73" name="Freeform 477"/>
                    <p:cNvSpPr>
                      <a:spLocks/>
                    </p:cNvSpPr>
                    <p:nvPr/>
                  </p:nvSpPr>
                  <p:spPr bwMode="auto">
                    <a:xfrm>
                      <a:off x="978" y="3651"/>
                      <a:ext cx="37" cy="10"/>
                    </a:xfrm>
                    <a:custGeom>
                      <a:avLst/>
                      <a:gdLst>
                        <a:gd name="T0" fmla="*/ 2 w 74"/>
                        <a:gd name="T1" fmla="*/ 0 h 29"/>
                        <a:gd name="T2" fmla="*/ 49 w 74"/>
                        <a:gd name="T3" fmla="*/ 0 h 29"/>
                        <a:gd name="T4" fmla="*/ 50 w 74"/>
                        <a:gd name="T5" fmla="*/ 2 h 29"/>
                        <a:gd name="T6" fmla="*/ 57 w 74"/>
                        <a:gd name="T7" fmla="*/ 11 h 29"/>
                        <a:gd name="T8" fmla="*/ 74 w 74"/>
                        <a:gd name="T9" fmla="*/ 29 h 29"/>
                        <a:gd name="T10" fmla="*/ 19 w 74"/>
                        <a:gd name="T11" fmla="*/ 29 h 29"/>
                        <a:gd name="T12" fmla="*/ 10 w 74"/>
                        <a:gd name="T13" fmla="*/ 20 h 29"/>
                        <a:gd name="T14" fmla="*/ 0 w 74"/>
                        <a:gd name="T15" fmla="*/ 5 h 29"/>
                        <a:gd name="T16" fmla="*/ 2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2" y="0"/>
                          </a:moveTo>
                          <a:lnTo>
                            <a:pt x="49" y="0"/>
                          </a:lnTo>
                          <a:lnTo>
                            <a:pt x="50" y="2"/>
                          </a:lnTo>
                          <a:lnTo>
                            <a:pt x="57" y="11"/>
                          </a:lnTo>
                          <a:lnTo>
                            <a:pt x="74" y="29"/>
                          </a:lnTo>
                          <a:lnTo>
                            <a:pt x="19" y="29"/>
                          </a:lnTo>
                          <a:lnTo>
                            <a:pt x="10" y="20"/>
                          </a:lnTo>
                          <a:lnTo>
                            <a:pt x="0" y="5"/>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74" name="Freeform 478"/>
                    <p:cNvSpPr>
                      <a:spLocks/>
                    </p:cNvSpPr>
                    <p:nvPr/>
                  </p:nvSpPr>
                  <p:spPr bwMode="auto">
                    <a:xfrm>
                      <a:off x="982" y="3661"/>
                      <a:ext cx="40" cy="12"/>
                    </a:xfrm>
                    <a:custGeom>
                      <a:avLst/>
                      <a:gdLst>
                        <a:gd name="T0" fmla="*/ 0 w 82"/>
                        <a:gd name="T1" fmla="*/ 36 h 36"/>
                        <a:gd name="T2" fmla="*/ 1 w 82"/>
                        <a:gd name="T3" fmla="*/ 20 h 36"/>
                        <a:gd name="T4" fmla="*/ 5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0"/>
                          </a:lnTo>
                          <a:lnTo>
                            <a:pt x="5"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311775" name="Group 479"/>
                <p:cNvGrpSpPr>
                  <a:grpSpLocks/>
                </p:cNvGrpSpPr>
                <p:nvPr/>
              </p:nvGrpSpPr>
              <p:grpSpPr bwMode="auto">
                <a:xfrm>
                  <a:off x="985" y="3665"/>
                  <a:ext cx="100" cy="73"/>
                  <a:chOff x="985" y="3665"/>
                  <a:chExt cx="100" cy="73"/>
                </a:xfrm>
              </p:grpSpPr>
              <p:grpSp>
                <p:nvGrpSpPr>
                  <p:cNvPr id="311776" name="Group 480"/>
                  <p:cNvGrpSpPr>
                    <a:grpSpLocks/>
                  </p:cNvGrpSpPr>
                  <p:nvPr/>
                </p:nvGrpSpPr>
                <p:grpSpPr bwMode="auto">
                  <a:xfrm>
                    <a:off x="985" y="3665"/>
                    <a:ext cx="50" cy="23"/>
                    <a:chOff x="985" y="3665"/>
                    <a:chExt cx="50" cy="23"/>
                  </a:xfrm>
                </p:grpSpPr>
                <p:sp>
                  <p:nvSpPr>
                    <p:cNvPr id="311777" name="Freeform 481"/>
                    <p:cNvSpPr>
                      <a:spLocks/>
                    </p:cNvSpPr>
                    <p:nvPr/>
                  </p:nvSpPr>
                  <p:spPr bwMode="auto">
                    <a:xfrm>
                      <a:off x="985" y="3665"/>
                      <a:ext cx="12" cy="23"/>
                    </a:xfrm>
                    <a:custGeom>
                      <a:avLst/>
                      <a:gdLst>
                        <a:gd name="T0" fmla="*/ 15 w 25"/>
                        <a:gd name="T1" fmla="*/ 68 h 68"/>
                        <a:gd name="T2" fmla="*/ 0 w 25"/>
                        <a:gd name="T3" fmla="*/ 27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78" name="Freeform 482"/>
                    <p:cNvSpPr>
                      <a:spLocks/>
                    </p:cNvSpPr>
                    <p:nvPr/>
                  </p:nvSpPr>
                  <p:spPr bwMode="auto">
                    <a:xfrm>
                      <a:off x="989" y="3665"/>
                      <a:ext cx="38" cy="11"/>
                    </a:xfrm>
                    <a:custGeom>
                      <a:avLst/>
                      <a:gdLst>
                        <a:gd name="T0" fmla="*/ 1 w 75"/>
                        <a:gd name="T1" fmla="*/ 0 h 31"/>
                        <a:gd name="T2" fmla="*/ 50 w 75"/>
                        <a:gd name="T3" fmla="*/ 0 h 31"/>
                        <a:gd name="T4" fmla="*/ 52 w 75"/>
                        <a:gd name="T5" fmla="*/ 4 h 31"/>
                        <a:gd name="T6" fmla="*/ 56 w 75"/>
                        <a:gd name="T7" fmla="*/ 13 h 31"/>
                        <a:gd name="T8" fmla="*/ 75 w 75"/>
                        <a:gd name="T9" fmla="*/ 31 h 31"/>
                        <a:gd name="T10" fmla="*/ 18 w 75"/>
                        <a:gd name="T11" fmla="*/ 31 h 31"/>
                        <a:gd name="T12" fmla="*/ 10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4"/>
                          </a:lnTo>
                          <a:lnTo>
                            <a:pt x="56" y="13"/>
                          </a:lnTo>
                          <a:lnTo>
                            <a:pt x="75"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79" name="Freeform 483"/>
                    <p:cNvSpPr>
                      <a:spLocks/>
                    </p:cNvSpPr>
                    <p:nvPr/>
                  </p:nvSpPr>
                  <p:spPr bwMode="auto">
                    <a:xfrm>
                      <a:off x="993" y="3676"/>
                      <a:ext cx="42" cy="12"/>
                    </a:xfrm>
                    <a:custGeom>
                      <a:avLst/>
                      <a:gdLst>
                        <a:gd name="T0" fmla="*/ 0 w 83"/>
                        <a:gd name="T1" fmla="*/ 36 h 36"/>
                        <a:gd name="T2" fmla="*/ 1 w 83"/>
                        <a:gd name="T3" fmla="*/ 20 h 36"/>
                        <a:gd name="T4" fmla="*/ 6 w 83"/>
                        <a:gd name="T5" fmla="*/ 8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6" y="8"/>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780" name="Group 484"/>
                  <p:cNvGrpSpPr>
                    <a:grpSpLocks/>
                  </p:cNvGrpSpPr>
                  <p:nvPr/>
                </p:nvGrpSpPr>
                <p:grpSpPr bwMode="auto">
                  <a:xfrm>
                    <a:off x="997" y="3677"/>
                    <a:ext cx="49" cy="23"/>
                    <a:chOff x="997" y="3677"/>
                    <a:chExt cx="49" cy="23"/>
                  </a:xfrm>
                </p:grpSpPr>
                <p:sp>
                  <p:nvSpPr>
                    <p:cNvPr id="311781" name="Freeform 485"/>
                    <p:cNvSpPr>
                      <a:spLocks/>
                    </p:cNvSpPr>
                    <p:nvPr/>
                  </p:nvSpPr>
                  <p:spPr bwMode="auto">
                    <a:xfrm>
                      <a:off x="997" y="3677"/>
                      <a:ext cx="13" cy="23"/>
                    </a:xfrm>
                    <a:custGeom>
                      <a:avLst/>
                      <a:gdLst>
                        <a:gd name="T0" fmla="*/ 13 w 25"/>
                        <a:gd name="T1" fmla="*/ 69 h 69"/>
                        <a:gd name="T2" fmla="*/ 0 w 25"/>
                        <a:gd name="T3" fmla="*/ 27 h 69"/>
                        <a:gd name="T4" fmla="*/ 9 w 25"/>
                        <a:gd name="T5" fmla="*/ 0 h 69"/>
                        <a:gd name="T6" fmla="*/ 25 w 25"/>
                        <a:gd name="T7" fmla="*/ 31 h 69"/>
                        <a:gd name="T8" fmla="*/ 13 w 25"/>
                        <a:gd name="T9" fmla="*/ 69 h 69"/>
                      </a:gdLst>
                      <a:ahLst/>
                      <a:cxnLst>
                        <a:cxn ang="0">
                          <a:pos x="T0" y="T1"/>
                        </a:cxn>
                        <a:cxn ang="0">
                          <a:pos x="T2" y="T3"/>
                        </a:cxn>
                        <a:cxn ang="0">
                          <a:pos x="T4" y="T5"/>
                        </a:cxn>
                        <a:cxn ang="0">
                          <a:pos x="T6" y="T7"/>
                        </a:cxn>
                        <a:cxn ang="0">
                          <a:pos x="T8" y="T9"/>
                        </a:cxn>
                      </a:cxnLst>
                      <a:rect l="0" t="0" r="r" b="b"/>
                      <a:pathLst>
                        <a:path w="25" h="69">
                          <a:moveTo>
                            <a:pt x="13" y="69"/>
                          </a:moveTo>
                          <a:lnTo>
                            <a:pt x="0" y="27"/>
                          </a:lnTo>
                          <a:lnTo>
                            <a:pt x="9" y="0"/>
                          </a:lnTo>
                          <a:lnTo>
                            <a:pt x="25" y="31"/>
                          </a:lnTo>
                          <a:lnTo>
                            <a:pt x="13"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82" name="Freeform 486"/>
                    <p:cNvSpPr>
                      <a:spLocks/>
                    </p:cNvSpPr>
                    <p:nvPr/>
                  </p:nvSpPr>
                  <p:spPr bwMode="auto">
                    <a:xfrm>
                      <a:off x="1002" y="3678"/>
                      <a:ext cx="37" cy="10"/>
                    </a:xfrm>
                    <a:custGeom>
                      <a:avLst/>
                      <a:gdLst>
                        <a:gd name="T0" fmla="*/ 1 w 73"/>
                        <a:gd name="T1" fmla="*/ 0 h 30"/>
                        <a:gd name="T2" fmla="*/ 50 w 73"/>
                        <a:gd name="T3" fmla="*/ 0 h 30"/>
                        <a:gd name="T4" fmla="*/ 51 w 73"/>
                        <a:gd name="T5" fmla="*/ 3 h 30"/>
                        <a:gd name="T6" fmla="*/ 56 w 73"/>
                        <a:gd name="T7" fmla="*/ 12 h 30"/>
                        <a:gd name="T8" fmla="*/ 73 w 73"/>
                        <a:gd name="T9" fmla="*/ 30 h 30"/>
                        <a:gd name="T10" fmla="*/ 18 w 73"/>
                        <a:gd name="T11" fmla="*/ 30 h 30"/>
                        <a:gd name="T12" fmla="*/ 10 w 73"/>
                        <a:gd name="T13" fmla="*/ 21 h 30"/>
                        <a:gd name="T14" fmla="*/ 0 w 73"/>
                        <a:gd name="T15" fmla="*/ 7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1" y="3"/>
                          </a:lnTo>
                          <a:lnTo>
                            <a:pt x="56" y="12"/>
                          </a:lnTo>
                          <a:lnTo>
                            <a:pt x="73" y="30"/>
                          </a:lnTo>
                          <a:lnTo>
                            <a:pt x="18" y="30"/>
                          </a:lnTo>
                          <a:lnTo>
                            <a:pt x="10" y="21"/>
                          </a:lnTo>
                          <a:lnTo>
                            <a:pt x="0" y="7"/>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83" name="Freeform 487"/>
                    <p:cNvSpPr>
                      <a:spLocks/>
                    </p:cNvSpPr>
                    <p:nvPr/>
                  </p:nvSpPr>
                  <p:spPr bwMode="auto">
                    <a:xfrm>
                      <a:off x="1005" y="3688"/>
                      <a:ext cx="41" cy="12"/>
                    </a:xfrm>
                    <a:custGeom>
                      <a:avLst/>
                      <a:gdLst>
                        <a:gd name="T0" fmla="*/ 0 w 83"/>
                        <a:gd name="T1" fmla="*/ 37 h 37"/>
                        <a:gd name="T2" fmla="*/ 4 w 83"/>
                        <a:gd name="T3" fmla="*/ 19 h 37"/>
                        <a:gd name="T4" fmla="*/ 8 w 83"/>
                        <a:gd name="T5" fmla="*/ 8 h 37"/>
                        <a:gd name="T6" fmla="*/ 13 w 83"/>
                        <a:gd name="T7" fmla="*/ 0 h 37"/>
                        <a:gd name="T8" fmla="*/ 68 w 83"/>
                        <a:gd name="T9" fmla="*/ 0 h 37"/>
                        <a:gd name="T10" fmla="*/ 83 w 83"/>
                        <a:gd name="T11" fmla="*/ 37 h 37"/>
                        <a:gd name="T12" fmla="*/ 0 w 83"/>
                        <a:gd name="T13" fmla="*/ 37 h 37"/>
                      </a:gdLst>
                      <a:ahLst/>
                      <a:cxnLst>
                        <a:cxn ang="0">
                          <a:pos x="T0" y="T1"/>
                        </a:cxn>
                        <a:cxn ang="0">
                          <a:pos x="T2" y="T3"/>
                        </a:cxn>
                        <a:cxn ang="0">
                          <a:pos x="T4" y="T5"/>
                        </a:cxn>
                        <a:cxn ang="0">
                          <a:pos x="T6" y="T7"/>
                        </a:cxn>
                        <a:cxn ang="0">
                          <a:pos x="T8" y="T9"/>
                        </a:cxn>
                        <a:cxn ang="0">
                          <a:pos x="T10" y="T11"/>
                        </a:cxn>
                        <a:cxn ang="0">
                          <a:pos x="T12" y="T13"/>
                        </a:cxn>
                      </a:cxnLst>
                      <a:rect l="0" t="0" r="r" b="b"/>
                      <a:pathLst>
                        <a:path w="83" h="37">
                          <a:moveTo>
                            <a:pt x="0" y="37"/>
                          </a:moveTo>
                          <a:lnTo>
                            <a:pt x="4" y="19"/>
                          </a:lnTo>
                          <a:lnTo>
                            <a:pt x="8" y="8"/>
                          </a:lnTo>
                          <a:lnTo>
                            <a:pt x="13" y="0"/>
                          </a:lnTo>
                          <a:lnTo>
                            <a:pt x="68" y="0"/>
                          </a:lnTo>
                          <a:lnTo>
                            <a:pt x="83" y="37"/>
                          </a:lnTo>
                          <a:lnTo>
                            <a:pt x="0" y="37"/>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784" name="Group 488"/>
                  <p:cNvGrpSpPr>
                    <a:grpSpLocks/>
                  </p:cNvGrpSpPr>
                  <p:nvPr/>
                </p:nvGrpSpPr>
                <p:grpSpPr bwMode="auto">
                  <a:xfrm>
                    <a:off x="1010" y="3690"/>
                    <a:ext cx="48" cy="23"/>
                    <a:chOff x="1010" y="3690"/>
                    <a:chExt cx="48" cy="23"/>
                  </a:xfrm>
                </p:grpSpPr>
                <p:sp>
                  <p:nvSpPr>
                    <p:cNvPr id="311785" name="Freeform 489"/>
                    <p:cNvSpPr>
                      <a:spLocks/>
                    </p:cNvSpPr>
                    <p:nvPr/>
                  </p:nvSpPr>
                  <p:spPr bwMode="auto">
                    <a:xfrm>
                      <a:off x="1010" y="3690"/>
                      <a:ext cx="12" cy="23"/>
                    </a:xfrm>
                    <a:custGeom>
                      <a:avLst/>
                      <a:gdLst>
                        <a:gd name="T0" fmla="*/ 14 w 25"/>
                        <a:gd name="T1" fmla="*/ 69 h 69"/>
                        <a:gd name="T2" fmla="*/ 0 w 25"/>
                        <a:gd name="T3" fmla="*/ 28 h 69"/>
                        <a:gd name="T4" fmla="*/ 9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9" y="0"/>
                          </a:lnTo>
                          <a:lnTo>
                            <a:pt x="25" y="32"/>
                          </a:lnTo>
                          <a:lnTo>
                            <a:pt x="14"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86" name="Freeform 490"/>
                    <p:cNvSpPr>
                      <a:spLocks/>
                    </p:cNvSpPr>
                    <p:nvPr/>
                  </p:nvSpPr>
                  <p:spPr bwMode="auto">
                    <a:xfrm>
                      <a:off x="1014" y="3690"/>
                      <a:ext cx="38" cy="10"/>
                    </a:xfrm>
                    <a:custGeom>
                      <a:avLst/>
                      <a:gdLst>
                        <a:gd name="T0" fmla="*/ 1 w 75"/>
                        <a:gd name="T1" fmla="*/ 0 h 31"/>
                        <a:gd name="T2" fmla="*/ 50 w 75"/>
                        <a:gd name="T3" fmla="*/ 0 h 31"/>
                        <a:gd name="T4" fmla="*/ 52 w 75"/>
                        <a:gd name="T5" fmla="*/ 3 h 31"/>
                        <a:gd name="T6" fmla="*/ 56 w 75"/>
                        <a:gd name="T7" fmla="*/ 12 h 31"/>
                        <a:gd name="T8" fmla="*/ 75 w 75"/>
                        <a:gd name="T9" fmla="*/ 31 h 31"/>
                        <a:gd name="T10" fmla="*/ 18 w 75"/>
                        <a:gd name="T11" fmla="*/ 31 h 31"/>
                        <a:gd name="T12" fmla="*/ 9 w 75"/>
                        <a:gd name="T13" fmla="*/ 22 h 31"/>
                        <a:gd name="T14" fmla="*/ 0 w 75"/>
                        <a:gd name="T15" fmla="*/ 6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3"/>
                          </a:lnTo>
                          <a:lnTo>
                            <a:pt x="56" y="12"/>
                          </a:lnTo>
                          <a:lnTo>
                            <a:pt x="75" y="31"/>
                          </a:lnTo>
                          <a:lnTo>
                            <a:pt x="18" y="31"/>
                          </a:lnTo>
                          <a:lnTo>
                            <a:pt x="9" y="22"/>
                          </a:lnTo>
                          <a:lnTo>
                            <a:pt x="0" y="6"/>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87" name="Freeform 491"/>
                    <p:cNvSpPr>
                      <a:spLocks/>
                    </p:cNvSpPr>
                    <p:nvPr/>
                  </p:nvSpPr>
                  <p:spPr bwMode="auto">
                    <a:xfrm>
                      <a:off x="1018" y="3701"/>
                      <a:ext cx="40" cy="12"/>
                    </a:xfrm>
                    <a:custGeom>
                      <a:avLst/>
                      <a:gdLst>
                        <a:gd name="T0" fmla="*/ 0 w 82"/>
                        <a:gd name="T1" fmla="*/ 35 h 35"/>
                        <a:gd name="T2" fmla="*/ 2 w 82"/>
                        <a:gd name="T3" fmla="*/ 19 h 35"/>
                        <a:gd name="T4" fmla="*/ 8 w 82"/>
                        <a:gd name="T5" fmla="*/ 7 h 35"/>
                        <a:gd name="T6" fmla="*/ 12 w 82"/>
                        <a:gd name="T7" fmla="*/ 0 h 35"/>
                        <a:gd name="T8" fmla="*/ 69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8" y="7"/>
                          </a:lnTo>
                          <a:lnTo>
                            <a:pt x="12" y="0"/>
                          </a:lnTo>
                          <a:lnTo>
                            <a:pt x="69" y="0"/>
                          </a:lnTo>
                          <a:lnTo>
                            <a:pt x="82" y="35"/>
                          </a:lnTo>
                          <a:lnTo>
                            <a:pt x="0" y="35"/>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788" name="Group 492"/>
                  <p:cNvGrpSpPr>
                    <a:grpSpLocks/>
                  </p:cNvGrpSpPr>
                  <p:nvPr/>
                </p:nvGrpSpPr>
                <p:grpSpPr bwMode="auto">
                  <a:xfrm>
                    <a:off x="1023" y="3703"/>
                    <a:ext cx="49" cy="22"/>
                    <a:chOff x="1023" y="3703"/>
                    <a:chExt cx="49" cy="22"/>
                  </a:xfrm>
                </p:grpSpPr>
                <p:sp>
                  <p:nvSpPr>
                    <p:cNvPr id="311789" name="Freeform 493"/>
                    <p:cNvSpPr>
                      <a:spLocks/>
                    </p:cNvSpPr>
                    <p:nvPr/>
                  </p:nvSpPr>
                  <p:spPr bwMode="auto">
                    <a:xfrm>
                      <a:off x="1023" y="3703"/>
                      <a:ext cx="12" cy="22"/>
                    </a:xfrm>
                    <a:custGeom>
                      <a:avLst/>
                      <a:gdLst>
                        <a:gd name="T0" fmla="*/ 13 w 25"/>
                        <a:gd name="T1" fmla="*/ 68 h 68"/>
                        <a:gd name="T2" fmla="*/ 0 w 25"/>
                        <a:gd name="T3" fmla="*/ 27 h 68"/>
                        <a:gd name="T4" fmla="*/ 9 w 25"/>
                        <a:gd name="T5" fmla="*/ 0 h 68"/>
                        <a:gd name="T6" fmla="*/ 25 w 25"/>
                        <a:gd name="T7" fmla="*/ 30 h 68"/>
                        <a:gd name="T8" fmla="*/ 13 w 25"/>
                        <a:gd name="T9" fmla="*/ 68 h 68"/>
                      </a:gdLst>
                      <a:ahLst/>
                      <a:cxnLst>
                        <a:cxn ang="0">
                          <a:pos x="T0" y="T1"/>
                        </a:cxn>
                        <a:cxn ang="0">
                          <a:pos x="T2" y="T3"/>
                        </a:cxn>
                        <a:cxn ang="0">
                          <a:pos x="T4" y="T5"/>
                        </a:cxn>
                        <a:cxn ang="0">
                          <a:pos x="T6" y="T7"/>
                        </a:cxn>
                        <a:cxn ang="0">
                          <a:pos x="T8" y="T9"/>
                        </a:cxn>
                      </a:cxnLst>
                      <a:rect l="0" t="0" r="r" b="b"/>
                      <a:pathLst>
                        <a:path w="25" h="68">
                          <a:moveTo>
                            <a:pt x="13" y="68"/>
                          </a:moveTo>
                          <a:lnTo>
                            <a:pt x="0" y="27"/>
                          </a:lnTo>
                          <a:lnTo>
                            <a:pt x="9" y="0"/>
                          </a:lnTo>
                          <a:lnTo>
                            <a:pt x="25" y="30"/>
                          </a:lnTo>
                          <a:lnTo>
                            <a:pt x="13"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90" name="Freeform 494"/>
                    <p:cNvSpPr>
                      <a:spLocks/>
                    </p:cNvSpPr>
                    <p:nvPr/>
                  </p:nvSpPr>
                  <p:spPr bwMode="auto">
                    <a:xfrm>
                      <a:off x="1028" y="3703"/>
                      <a:ext cx="37" cy="10"/>
                    </a:xfrm>
                    <a:custGeom>
                      <a:avLst/>
                      <a:gdLst>
                        <a:gd name="T0" fmla="*/ 1 w 75"/>
                        <a:gd name="T1" fmla="*/ 0 h 29"/>
                        <a:gd name="T2" fmla="*/ 50 w 75"/>
                        <a:gd name="T3" fmla="*/ 0 h 29"/>
                        <a:gd name="T4" fmla="*/ 51 w 75"/>
                        <a:gd name="T5" fmla="*/ 2 h 29"/>
                        <a:gd name="T6" fmla="*/ 57 w 75"/>
                        <a:gd name="T7" fmla="*/ 11 h 29"/>
                        <a:gd name="T8" fmla="*/ 75 w 75"/>
                        <a:gd name="T9" fmla="*/ 29 h 29"/>
                        <a:gd name="T10" fmla="*/ 18 w 75"/>
                        <a:gd name="T11" fmla="*/ 29 h 29"/>
                        <a:gd name="T12" fmla="*/ 9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7" y="11"/>
                          </a:lnTo>
                          <a:lnTo>
                            <a:pt x="75"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91" name="Freeform 495"/>
                    <p:cNvSpPr>
                      <a:spLocks/>
                    </p:cNvSpPr>
                    <p:nvPr/>
                  </p:nvSpPr>
                  <p:spPr bwMode="auto">
                    <a:xfrm>
                      <a:off x="1030" y="3713"/>
                      <a:ext cx="42" cy="12"/>
                    </a:xfrm>
                    <a:custGeom>
                      <a:avLst/>
                      <a:gdLst>
                        <a:gd name="T0" fmla="*/ 0 w 83"/>
                        <a:gd name="T1" fmla="*/ 36 h 36"/>
                        <a:gd name="T2" fmla="*/ 3 w 83"/>
                        <a:gd name="T3" fmla="*/ 19 h 36"/>
                        <a:gd name="T4" fmla="*/ 7 w 83"/>
                        <a:gd name="T5" fmla="*/ 7 h 36"/>
                        <a:gd name="T6" fmla="*/ 13 w 83"/>
                        <a:gd name="T7" fmla="*/ 0 h 36"/>
                        <a:gd name="T8" fmla="*/ 70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19"/>
                          </a:lnTo>
                          <a:lnTo>
                            <a:pt x="7" y="7"/>
                          </a:lnTo>
                          <a:lnTo>
                            <a:pt x="13" y="0"/>
                          </a:lnTo>
                          <a:lnTo>
                            <a:pt x="70"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792" name="Group 496"/>
                  <p:cNvGrpSpPr>
                    <a:grpSpLocks/>
                  </p:cNvGrpSpPr>
                  <p:nvPr/>
                </p:nvGrpSpPr>
                <p:grpSpPr bwMode="auto">
                  <a:xfrm>
                    <a:off x="1036" y="3716"/>
                    <a:ext cx="49" cy="22"/>
                    <a:chOff x="1036" y="3716"/>
                    <a:chExt cx="49" cy="22"/>
                  </a:xfrm>
                </p:grpSpPr>
                <p:sp>
                  <p:nvSpPr>
                    <p:cNvPr id="311793" name="Freeform 497"/>
                    <p:cNvSpPr>
                      <a:spLocks/>
                    </p:cNvSpPr>
                    <p:nvPr/>
                  </p:nvSpPr>
                  <p:spPr bwMode="auto">
                    <a:xfrm>
                      <a:off x="1036" y="3716"/>
                      <a:ext cx="11" cy="22"/>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94" name="Freeform 498"/>
                    <p:cNvSpPr>
                      <a:spLocks/>
                    </p:cNvSpPr>
                    <p:nvPr/>
                  </p:nvSpPr>
                  <p:spPr bwMode="auto">
                    <a:xfrm>
                      <a:off x="1040" y="3716"/>
                      <a:ext cx="37" cy="10"/>
                    </a:xfrm>
                    <a:custGeom>
                      <a:avLst/>
                      <a:gdLst>
                        <a:gd name="T0" fmla="*/ 3 w 75"/>
                        <a:gd name="T1" fmla="*/ 0 h 29"/>
                        <a:gd name="T2" fmla="*/ 51 w 75"/>
                        <a:gd name="T3" fmla="*/ 0 h 29"/>
                        <a:gd name="T4" fmla="*/ 53 w 75"/>
                        <a:gd name="T5" fmla="*/ 2 h 29"/>
                        <a:gd name="T6" fmla="*/ 57 w 75"/>
                        <a:gd name="T7" fmla="*/ 11 h 29"/>
                        <a:gd name="T8" fmla="*/ 75 w 75"/>
                        <a:gd name="T9" fmla="*/ 29 h 29"/>
                        <a:gd name="T10" fmla="*/ 18 w 75"/>
                        <a:gd name="T11" fmla="*/ 29 h 29"/>
                        <a:gd name="T12" fmla="*/ 9 w 75"/>
                        <a:gd name="T13" fmla="*/ 20 h 29"/>
                        <a:gd name="T14" fmla="*/ 0 w 75"/>
                        <a:gd name="T15" fmla="*/ 5 h 29"/>
                        <a:gd name="T16" fmla="*/ 3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3" y="0"/>
                          </a:moveTo>
                          <a:lnTo>
                            <a:pt x="51" y="0"/>
                          </a:lnTo>
                          <a:lnTo>
                            <a:pt x="53" y="2"/>
                          </a:lnTo>
                          <a:lnTo>
                            <a:pt x="57" y="11"/>
                          </a:lnTo>
                          <a:lnTo>
                            <a:pt x="75" y="29"/>
                          </a:lnTo>
                          <a:lnTo>
                            <a:pt x="18" y="29"/>
                          </a:lnTo>
                          <a:lnTo>
                            <a:pt x="9" y="20"/>
                          </a:lnTo>
                          <a:lnTo>
                            <a:pt x="0" y="5"/>
                          </a:lnTo>
                          <a:lnTo>
                            <a:pt x="3"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95" name="Freeform 499"/>
                    <p:cNvSpPr>
                      <a:spLocks/>
                    </p:cNvSpPr>
                    <p:nvPr/>
                  </p:nvSpPr>
                  <p:spPr bwMode="auto">
                    <a:xfrm>
                      <a:off x="1043" y="3726"/>
                      <a:ext cx="42" cy="12"/>
                    </a:xfrm>
                    <a:custGeom>
                      <a:avLst/>
                      <a:gdLst>
                        <a:gd name="T0" fmla="*/ 0 w 82"/>
                        <a:gd name="T1" fmla="*/ 36 h 36"/>
                        <a:gd name="T2" fmla="*/ 1 w 82"/>
                        <a:gd name="T3" fmla="*/ 20 h 36"/>
                        <a:gd name="T4" fmla="*/ 6 w 82"/>
                        <a:gd name="T5" fmla="*/ 8 h 36"/>
                        <a:gd name="T6" fmla="*/ 10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0"/>
                          </a:lnTo>
                          <a:lnTo>
                            <a:pt x="6" y="8"/>
                          </a:lnTo>
                          <a:lnTo>
                            <a:pt x="10"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311796" name="Group 500"/>
                <p:cNvGrpSpPr>
                  <a:grpSpLocks/>
                </p:cNvGrpSpPr>
                <p:nvPr/>
              </p:nvGrpSpPr>
              <p:grpSpPr bwMode="auto">
                <a:xfrm>
                  <a:off x="1046" y="3727"/>
                  <a:ext cx="49" cy="23"/>
                  <a:chOff x="1046" y="3727"/>
                  <a:chExt cx="49" cy="23"/>
                </a:xfrm>
              </p:grpSpPr>
              <p:sp>
                <p:nvSpPr>
                  <p:cNvPr id="311797" name="Freeform 501"/>
                  <p:cNvSpPr>
                    <a:spLocks/>
                  </p:cNvSpPr>
                  <p:nvPr/>
                </p:nvSpPr>
                <p:spPr bwMode="auto">
                  <a:xfrm>
                    <a:off x="1046" y="3727"/>
                    <a:ext cx="12" cy="23"/>
                  </a:xfrm>
                  <a:custGeom>
                    <a:avLst/>
                    <a:gdLst>
                      <a:gd name="T0" fmla="*/ 14 w 24"/>
                      <a:gd name="T1" fmla="*/ 68 h 68"/>
                      <a:gd name="T2" fmla="*/ 0 w 24"/>
                      <a:gd name="T3" fmla="*/ 27 h 68"/>
                      <a:gd name="T4" fmla="*/ 10 w 24"/>
                      <a:gd name="T5" fmla="*/ 0 h 68"/>
                      <a:gd name="T6" fmla="*/ 24 w 24"/>
                      <a:gd name="T7" fmla="*/ 32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10" y="0"/>
                        </a:lnTo>
                        <a:lnTo>
                          <a:pt x="24" y="32"/>
                        </a:lnTo>
                        <a:lnTo>
                          <a:pt x="14"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98" name="Freeform 502"/>
                  <p:cNvSpPr>
                    <a:spLocks/>
                  </p:cNvSpPr>
                  <p:nvPr/>
                </p:nvSpPr>
                <p:spPr bwMode="auto">
                  <a:xfrm>
                    <a:off x="1051" y="3727"/>
                    <a:ext cx="36" cy="11"/>
                  </a:xfrm>
                  <a:custGeom>
                    <a:avLst/>
                    <a:gdLst>
                      <a:gd name="T0" fmla="*/ 2 w 73"/>
                      <a:gd name="T1" fmla="*/ 0 h 31"/>
                      <a:gd name="T2" fmla="*/ 49 w 73"/>
                      <a:gd name="T3" fmla="*/ 0 h 31"/>
                      <a:gd name="T4" fmla="*/ 50 w 73"/>
                      <a:gd name="T5" fmla="*/ 4 h 31"/>
                      <a:gd name="T6" fmla="*/ 57 w 73"/>
                      <a:gd name="T7" fmla="*/ 13 h 31"/>
                      <a:gd name="T8" fmla="*/ 73 w 73"/>
                      <a:gd name="T9" fmla="*/ 31 h 31"/>
                      <a:gd name="T10" fmla="*/ 17 w 73"/>
                      <a:gd name="T11" fmla="*/ 31 h 31"/>
                      <a:gd name="T12" fmla="*/ 10 w 73"/>
                      <a:gd name="T13" fmla="*/ 22 h 31"/>
                      <a:gd name="T14" fmla="*/ 0 w 73"/>
                      <a:gd name="T15" fmla="*/ 6 h 31"/>
                      <a:gd name="T16" fmla="*/ 2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2" y="0"/>
                        </a:moveTo>
                        <a:lnTo>
                          <a:pt x="49" y="0"/>
                        </a:lnTo>
                        <a:lnTo>
                          <a:pt x="50" y="4"/>
                        </a:lnTo>
                        <a:lnTo>
                          <a:pt x="57" y="13"/>
                        </a:lnTo>
                        <a:lnTo>
                          <a:pt x="73" y="31"/>
                        </a:lnTo>
                        <a:lnTo>
                          <a:pt x="17"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799" name="Freeform 503"/>
                  <p:cNvSpPr>
                    <a:spLocks/>
                  </p:cNvSpPr>
                  <p:nvPr/>
                </p:nvSpPr>
                <p:spPr bwMode="auto">
                  <a:xfrm>
                    <a:off x="1054" y="3738"/>
                    <a:ext cx="41" cy="12"/>
                  </a:xfrm>
                  <a:custGeom>
                    <a:avLst/>
                    <a:gdLst>
                      <a:gd name="T0" fmla="*/ 0 w 82"/>
                      <a:gd name="T1" fmla="*/ 35 h 35"/>
                      <a:gd name="T2" fmla="*/ 1 w 82"/>
                      <a:gd name="T3" fmla="*/ 19 h 35"/>
                      <a:gd name="T4" fmla="*/ 6 w 82"/>
                      <a:gd name="T5" fmla="*/ 6 h 35"/>
                      <a:gd name="T6" fmla="*/ 10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1" y="19"/>
                        </a:lnTo>
                        <a:lnTo>
                          <a:pt x="6" y="6"/>
                        </a:lnTo>
                        <a:lnTo>
                          <a:pt x="10"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800" name="Group 504"/>
                <p:cNvGrpSpPr>
                  <a:grpSpLocks/>
                </p:cNvGrpSpPr>
                <p:nvPr/>
              </p:nvGrpSpPr>
              <p:grpSpPr bwMode="auto">
                <a:xfrm>
                  <a:off x="1058" y="3739"/>
                  <a:ext cx="50" cy="23"/>
                  <a:chOff x="1058" y="3739"/>
                  <a:chExt cx="50" cy="23"/>
                </a:xfrm>
              </p:grpSpPr>
              <p:sp>
                <p:nvSpPr>
                  <p:cNvPr id="311801" name="Freeform 505"/>
                  <p:cNvSpPr>
                    <a:spLocks/>
                  </p:cNvSpPr>
                  <p:nvPr/>
                </p:nvSpPr>
                <p:spPr bwMode="auto">
                  <a:xfrm>
                    <a:off x="1058" y="3739"/>
                    <a:ext cx="13" cy="23"/>
                  </a:xfrm>
                  <a:custGeom>
                    <a:avLst/>
                    <a:gdLst>
                      <a:gd name="T0" fmla="*/ 16 w 25"/>
                      <a:gd name="T1" fmla="*/ 68 h 68"/>
                      <a:gd name="T2" fmla="*/ 0 w 25"/>
                      <a:gd name="T3" fmla="*/ 27 h 68"/>
                      <a:gd name="T4" fmla="*/ 10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0" y="0"/>
                        </a:lnTo>
                        <a:lnTo>
                          <a:pt x="25" y="31"/>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02" name="Freeform 506"/>
                  <p:cNvSpPr>
                    <a:spLocks/>
                  </p:cNvSpPr>
                  <p:nvPr/>
                </p:nvSpPr>
                <p:spPr bwMode="auto">
                  <a:xfrm>
                    <a:off x="1063" y="3740"/>
                    <a:ext cx="37" cy="10"/>
                  </a:xfrm>
                  <a:custGeom>
                    <a:avLst/>
                    <a:gdLst>
                      <a:gd name="T0" fmla="*/ 3 w 75"/>
                      <a:gd name="T1" fmla="*/ 0 h 30"/>
                      <a:gd name="T2" fmla="*/ 50 w 75"/>
                      <a:gd name="T3" fmla="*/ 0 h 30"/>
                      <a:gd name="T4" fmla="*/ 51 w 75"/>
                      <a:gd name="T5" fmla="*/ 3 h 30"/>
                      <a:gd name="T6" fmla="*/ 58 w 75"/>
                      <a:gd name="T7" fmla="*/ 12 h 30"/>
                      <a:gd name="T8" fmla="*/ 75 w 75"/>
                      <a:gd name="T9" fmla="*/ 30 h 30"/>
                      <a:gd name="T10" fmla="*/ 18 w 75"/>
                      <a:gd name="T11" fmla="*/ 30 h 30"/>
                      <a:gd name="T12" fmla="*/ 11 w 75"/>
                      <a:gd name="T13" fmla="*/ 21 h 30"/>
                      <a:gd name="T14" fmla="*/ 0 w 75"/>
                      <a:gd name="T15" fmla="*/ 7 h 30"/>
                      <a:gd name="T16" fmla="*/ 3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3" y="0"/>
                        </a:moveTo>
                        <a:lnTo>
                          <a:pt x="50" y="0"/>
                        </a:lnTo>
                        <a:lnTo>
                          <a:pt x="51" y="3"/>
                        </a:lnTo>
                        <a:lnTo>
                          <a:pt x="58" y="12"/>
                        </a:lnTo>
                        <a:lnTo>
                          <a:pt x="75" y="30"/>
                        </a:lnTo>
                        <a:lnTo>
                          <a:pt x="18" y="30"/>
                        </a:lnTo>
                        <a:lnTo>
                          <a:pt x="11" y="21"/>
                        </a:lnTo>
                        <a:lnTo>
                          <a:pt x="0" y="7"/>
                        </a:lnTo>
                        <a:lnTo>
                          <a:pt x="3"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03" name="Freeform 507"/>
                  <p:cNvSpPr>
                    <a:spLocks/>
                  </p:cNvSpPr>
                  <p:nvPr/>
                </p:nvSpPr>
                <p:spPr bwMode="auto">
                  <a:xfrm>
                    <a:off x="1067" y="3750"/>
                    <a:ext cx="41" cy="12"/>
                  </a:xfrm>
                  <a:custGeom>
                    <a:avLst/>
                    <a:gdLst>
                      <a:gd name="T0" fmla="*/ 0 w 81"/>
                      <a:gd name="T1" fmla="*/ 36 h 36"/>
                      <a:gd name="T2" fmla="*/ 1 w 81"/>
                      <a:gd name="T3" fmla="*/ 19 h 36"/>
                      <a:gd name="T4" fmla="*/ 5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804" name="Group 508"/>
                <p:cNvGrpSpPr>
                  <a:grpSpLocks/>
                </p:cNvGrpSpPr>
                <p:nvPr/>
              </p:nvGrpSpPr>
              <p:grpSpPr bwMode="auto">
                <a:xfrm>
                  <a:off x="1072" y="3753"/>
                  <a:ext cx="48" cy="22"/>
                  <a:chOff x="1072" y="3753"/>
                  <a:chExt cx="48" cy="22"/>
                </a:xfrm>
              </p:grpSpPr>
              <p:sp>
                <p:nvSpPr>
                  <p:cNvPr id="311805" name="Freeform 509"/>
                  <p:cNvSpPr>
                    <a:spLocks/>
                  </p:cNvSpPr>
                  <p:nvPr/>
                </p:nvSpPr>
                <p:spPr bwMode="auto">
                  <a:xfrm>
                    <a:off x="1072" y="3753"/>
                    <a:ext cx="11" cy="22"/>
                  </a:xfrm>
                  <a:custGeom>
                    <a:avLst/>
                    <a:gdLst>
                      <a:gd name="T0" fmla="*/ 15 w 24"/>
                      <a:gd name="T1" fmla="*/ 68 h 68"/>
                      <a:gd name="T2" fmla="*/ 0 w 24"/>
                      <a:gd name="T3" fmla="*/ 27 h 68"/>
                      <a:gd name="T4" fmla="*/ 9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9" y="0"/>
                        </a:lnTo>
                        <a:lnTo>
                          <a:pt x="24" y="30"/>
                        </a:lnTo>
                        <a:lnTo>
                          <a:pt x="15"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06" name="Freeform 510"/>
                  <p:cNvSpPr>
                    <a:spLocks/>
                  </p:cNvSpPr>
                  <p:nvPr/>
                </p:nvSpPr>
                <p:spPr bwMode="auto">
                  <a:xfrm>
                    <a:off x="1076" y="3753"/>
                    <a:ext cx="37" cy="10"/>
                  </a:xfrm>
                  <a:custGeom>
                    <a:avLst/>
                    <a:gdLst>
                      <a:gd name="T0" fmla="*/ 2 w 74"/>
                      <a:gd name="T1" fmla="*/ 0 h 31"/>
                      <a:gd name="T2" fmla="*/ 50 w 74"/>
                      <a:gd name="T3" fmla="*/ 0 h 31"/>
                      <a:gd name="T4" fmla="*/ 52 w 74"/>
                      <a:gd name="T5" fmla="*/ 4 h 31"/>
                      <a:gd name="T6" fmla="*/ 57 w 74"/>
                      <a:gd name="T7" fmla="*/ 13 h 31"/>
                      <a:gd name="T8" fmla="*/ 74 w 74"/>
                      <a:gd name="T9" fmla="*/ 31 h 31"/>
                      <a:gd name="T10" fmla="*/ 19 w 74"/>
                      <a:gd name="T11" fmla="*/ 31 h 31"/>
                      <a:gd name="T12" fmla="*/ 11 w 74"/>
                      <a:gd name="T13" fmla="*/ 20 h 31"/>
                      <a:gd name="T14" fmla="*/ 0 w 74"/>
                      <a:gd name="T15" fmla="*/ 6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50" y="0"/>
                        </a:lnTo>
                        <a:lnTo>
                          <a:pt x="52" y="4"/>
                        </a:lnTo>
                        <a:lnTo>
                          <a:pt x="57" y="13"/>
                        </a:lnTo>
                        <a:lnTo>
                          <a:pt x="74" y="31"/>
                        </a:lnTo>
                        <a:lnTo>
                          <a:pt x="19" y="31"/>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07" name="Freeform 511"/>
                  <p:cNvSpPr>
                    <a:spLocks/>
                  </p:cNvSpPr>
                  <p:nvPr/>
                </p:nvSpPr>
                <p:spPr bwMode="auto">
                  <a:xfrm>
                    <a:off x="1079" y="3763"/>
                    <a:ext cx="41" cy="12"/>
                  </a:xfrm>
                  <a:custGeom>
                    <a:avLst/>
                    <a:gdLst>
                      <a:gd name="T0" fmla="*/ 0 w 81"/>
                      <a:gd name="T1" fmla="*/ 36 h 36"/>
                      <a:gd name="T2" fmla="*/ 3 w 81"/>
                      <a:gd name="T3" fmla="*/ 20 h 36"/>
                      <a:gd name="T4" fmla="*/ 6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3" y="20"/>
                        </a:lnTo>
                        <a:lnTo>
                          <a:pt x="6"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311808" name="Freeform 512"/>
                <p:cNvSpPr>
                  <a:spLocks/>
                </p:cNvSpPr>
                <p:nvPr/>
              </p:nvSpPr>
              <p:spPr bwMode="auto">
                <a:xfrm>
                  <a:off x="820" y="3535"/>
                  <a:ext cx="12" cy="23"/>
                </a:xfrm>
                <a:custGeom>
                  <a:avLst/>
                  <a:gdLst>
                    <a:gd name="T0" fmla="*/ 14 w 23"/>
                    <a:gd name="T1" fmla="*/ 68 h 68"/>
                    <a:gd name="T2" fmla="*/ 0 w 23"/>
                    <a:gd name="T3" fmla="*/ 27 h 68"/>
                    <a:gd name="T4" fmla="*/ 9 w 23"/>
                    <a:gd name="T5" fmla="*/ 0 h 68"/>
                    <a:gd name="T6" fmla="*/ 23 w 23"/>
                    <a:gd name="T7" fmla="*/ 31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9" y="0"/>
                      </a:lnTo>
                      <a:lnTo>
                        <a:pt x="23" y="31"/>
                      </a:lnTo>
                      <a:lnTo>
                        <a:pt x="14" y="68"/>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09" name="Freeform 513"/>
                <p:cNvSpPr>
                  <a:spLocks/>
                </p:cNvSpPr>
                <p:nvPr/>
              </p:nvSpPr>
              <p:spPr bwMode="auto">
                <a:xfrm>
                  <a:off x="825" y="3535"/>
                  <a:ext cx="36" cy="9"/>
                </a:xfrm>
                <a:custGeom>
                  <a:avLst/>
                  <a:gdLst>
                    <a:gd name="T0" fmla="*/ 0 w 71"/>
                    <a:gd name="T1" fmla="*/ 0 h 27"/>
                    <a:gd name="T2" fmla="*/ 49 w 71"/>
                    <a:gd name="T3" fmla="*/ 0 h 27"/>
                    <a:gd name="T4" fmla="*/ 51 w 71"/>
                    <a:gd name="T5" fmla="*/ 2 h 27"/>
                    <a:gd name="T6" fmla="*/ 55 w 71"/>
                    <a:gd name="T7" fmla="*/ 12 h 27"/>
                    <a:gd name="T8" fmla="*/ 71 w 71"/>
                    <a:gd name="T9" fmla="*/ 27 h 27"/>
                    <a:gd name="T10" fmla="*/ 17 w 71"/>
                    <a:gd name="T11" fmla="*/ 27 h 27"/>
                    <a:gd name="T12" fmla="*/ 8 w 71"/>
                    <a:gd name="T13" fmla="*/ 20 h 27"/>
                    <a:gd name="T14" fmla="*/ 0 w 71"/>
                    <a:gd name="T15" fmla="*/ 6 h 27"/>
                    <a:gd name="T16" fmla="*/ 0 w 71"/>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27">
                      <a:moveTo>
                        <a:pt x="0" y="0"/>
                      </a:moveTo>
                      <a:lnTo>
                        <a:pt x="49" y="0"/>
                      </a:lnTo>
                      <a:lnTo>
                        <a:pt x="51" y="2"/>
                      </a:lnTo>
                      <a:lnTo>
                        <a:pt x="55" y="12"/>
                      </a:lnTo>
                      <a:lnTo>
                        <a:pt x="71" y="27"/>
                      </a:lnTo>
                      <a:lnTo>
                        <a:pt x="17" y="27"/>
                      </a:lnTo>
                      <a:lnTo>
                        <a:pt x="8" y="20"/>
                      </a:lnTo>
                      <a:lnTo>
                        <a:pt x="0" y="6"/>
                      </a:lnTo>
                      <a:lnTo>
                        <a:pt x="0"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10" name="Freeform 514"/>
                <p:cNvSpPr>
                  <a:spLocks/>
                </p:cNvSpPr>
                <p:nvPr/>
              </p:nvSpPr>
              <p:spPr bwMode="auto">
                <a:xfrm>
                  <a:off x="828" y="3546"/>
                  <a:ext cx="40" cy="12"/>
                </a:xfrm>
                <a:custGeom>
                  <a:avLst/>
                  <a:gdLst>
                    <a:gd name="T0" fmla="*/ 0 w 82"/>
                    <a:gd name="T1" fmla="*/ 36 h 36"/>
                    <a:gd name="T2" fmla="*/ 2 w 82"/>
                    <a:gd name="T3" fmla="*/ 21 h 36"/>
                    <a:gd name="T4" fmla="*/ 6 w 82"/>
                    <a:gd name="T5" fmla="*/ 8 h 36"/>
                    <a:gd name="T6" fmla="*/ 11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1"/>
                      </a:lnTo>
                      <a:lnTo>
                        <a:pt x="6" y="8"/>
                      </a:lnTo>
                      <a:lnTo>
                        <a:pt x="11" y="0"/>
                      </a:lnTo>
                      <a:lnTo>
                        <a:pt x="68" y="0"/>
                      </a:lnTo>
                      <a:lnTo>
                        <a:pt x="82" y="36"/>
                      </a:lnTo>
                      <a:lnTo>
                        <a:pt x="0" y="36"/>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311811" name="Group 515"/>
                <p:cNvGrpSpPr>
                  <a:grpSpLocks/>
                </p:cNvGrpSpPr>
                <p:nvPr/>
              </p:nvGrpSpPr>
              <p:grpSpPr bwMode="auto">
                <a:xfrm>
                  <a:off x="832" y="3547"/>
                  <a:ext cx="49" cy="23"/>
                  <a:chOff x="832" y="3547"/>
                  <a:chExt cx="49" cy="23"/>
                </a:xfrm>
              </p:grpSpPr>
              <p:sp>
                <p:nvSpPr>
                  <p:cNvPr id="311812" name="Freeform 516"/>
                  <p:cNvSpPr>
                    <a:spLocks/>
                  </p:cNvSpPr>
                  <p:nvPr/>
                </p:nvSpPr>
                <p:spPr bwMode="auto">
                  <a:xfrm>
                    <a:off x="832" y="3547"/>
                    <a:ext cx="12" cy="23"/>
                  </a:xfrm>
                  <a:custGeom>
                    <a:avLst/>
                    <a:gdLst>
                      <a:gd name="T0" fmla="*/ 15 w 24"/>
                      <a:gd name="T1" fmla="*/ 68 h 68"/>
                      <a:gd name="T2" fmla="*/ 0 w 24"/>
                      <a:gd name="T3" fmla="*/ 27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13" name="Freeform 517"/>
                  <p:cNvSpPr>
                    <a:spLocks/>
                  </p:cNvSpPr>
                  <p:nvPr/>
                </p:nvSpPr>
                <p:spPr bwMode="auto">
                  <a:xfrm>
                    <a:off x="837" y="3548"/>
                    <a:ext cx="36" cy="10"/>
                  </a:xfrm>
                  <a:custGeom>
                    <a:avLst/>
                    <a:gdLst>
                      <a:gd name="T0" fmla="*/ 1 w 72"/>
                      <a:gd name="T1" fmla="*/ 0 h 29"/>
                      <a:gd name="T2" fmla="*/ 49 w 72"/>
                      <a:gd name="T3" fmla="*/ 0 h 29"/>
                      <a:gd name="T4" fmla="*/ 50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14" name="Freeform 518"/>
                  <p:cNvSpPr>
                    <a:spLocks/>
                  </p:cNvSpPr>
                  <p:nvPr/>
                </p:nvSpPr>
                <p:spPr bwMode="auto">
                  <a:xfrm>
                    <a:off x="840" y="3558"/>
                    <a:ext cx="41" cy="12"/>
                  </a:xfrm>
                  <a:custGeom>
                    <a:avLst/>
                    <a:gdLst>
                      <a:gd name="T0" fmla="*/ 0 w 83"/>
                      <a:gd name="T1" fmla="*/ 36 h 36"/>
                      <a:gd name="T2" fmla="*/ 1 w 83"/>
                      <a:gd name="T3" fmla="*/ 20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815" name="Group 519"/>
                <p:cNvGrpSpPr>
                  <a:grpSpLocks/>
                </p:cNvGrpSpPr>
                <p:nvPr/>
              </p:nvGrpSpPr>
              <p:grpSpPr bwMode="auto">
                <a:xfrm>
                  <a:off x="844" y="3560"/>
                  <a:ext cx="49" cy="22"/>
                  <a:chOff x="844" y="3560"/>
                  <a:chExt cx="49" cy="22"/>
                </a:xfrm>
              </p:grpSpPr>
              <p:sp>
                <p:nvSpPr>
                  <p:cNvPr id="311816" name="Freeform 520"/>
                  <p:cNvSpPr>
                    <a:spLocks/>
                  </p:cNvSpPr>
                  <p:nvPr/>
                </p:nvSpPr>
                <p:spPr bwMode="auto">
                  <a:xfrm>
                    <a:off x="844" y="3560"/>
                    <a:ext cx="13"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17" name="Freeform 521"/>
                  <p:cNvSpPr>
                    <a:spLocks/>
                  </p:cNvSpPr>
                  <p:nvPr/>
                </p:nvSpPr>
                <p:spPr bwMode="auto">
                  <a:xfrm>
                    <a:off x="849" y="3560"/>
                    <a:ext cx="37" cy="10"/>
                  </a:xfrm>
                  <a:custGeom>
                    <a:avLst/>
                    <a:gdLst>
                      <a:gd name="T0" fmla="*/ 1 w 73"/>
                      <a:gd name="T1" fmla="*/ 0 h 29"/>
                      <a:gd name="T2" fmla="*/ 48 w 73"/>
                      <a:gd name="T3" fmla="*/ 0 h 29"/>
                      <a:gd name="T4" fmla="*/ 50 w 73"/>
                      <a:gd name="T5" fmla="*/ 2 h 29"/>
                      <a:gd name="T6" fmla="*/ 56 w 73"/>
                      <a:gd name="T7" fmla="*/ 11 h 29"/>
                      <a:gd name="T8" fmla="*/ 73 w 73"/>
                      <a:gd name="T9" fmla="*/ 29 h 29"/>
                      <a:gd name="T10" fmla="*/ 18 w 73"/>
                      <a:gd name="T11" fmla="*/ 29 h 29"/>
                      <a:gd name="T12" fmla="*/ 9 w 73"/>
                      <a:gd name="T13" fmla="*/ 20 h 29"/>
                      <a:gd name="T14" fmla="*/ 0 w 73"/>
                      <a:gd name="T15" fmla="*/ 5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48" y="0"/>
                        </a:lnTo>
                        <a:lnTo>
                          <a:pt x="50" y="2"/>
                        </a:lnTo>
                        <a:lnTo>
                          <a:pt x="56" y="11"/>
                        </a:lnTo>
                        <a:lnTo>
                          <a:pt x="73"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18" name="Freeform 522"/>
                  <p:cNvSpPr>
                    <a:spLocks/>
                  </p:cNvSpPr>
                  <p:nvPr/>
                </p:nvSpPr>
                <p:spPr bwMode="auto">
                  <a:xfrm>
                    <a:off x="853" y="3571"/>
                    <a:ext cx="40" cy="11"/>
                  </a:xfrm>
                  <a:custGeom>
                    <a:avLst/>
                    <a:gdLst>
                      <a:gd name="T0" fmla="*/ 0 w 82"/>
                      <a:gd name="T1" fmla="*/ 35 h 35"/>
                      <a:gd name="T2" fmla="*/ 2 w 82"/>
                      <a:gd name="T3" fmla="*/ 19 h 35"/>
                      <a:gd name="T4" fmla="*/ 6 w 82"/>
                      <a:gd name="T5" fmla="*/ 7 h 35"/>
                      <a:gd name="T6" fmla="*/ 11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6"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819" name="Group 523"/>
                <p:cNvGrpSpPr>
                  <a:grpSpLocks/>
                </p:cNvGrpSpPr>
                <p:nvPr/>
              </p:nvGrpSpPr>
              <p:grpSpPr bwMode="auto">
                <a:xfrm>
                  <a:off x="857" y="3572"/>
                  <a:ext cx="50" cy="23"/>
                  <a:chOff x="857" y="3572"/>
                  <a:chExt cx="50" cy="23"/>
                </a:xfrm>
              </p:grpSpPr>
              <p:sp>
                <p:nvSpPr>
                  <p:cNvPr id="311820" name="Freeform 524"/>
                  <p:cNvSpPr>
                    <a:spLocks/>
                  </p:cNvSpPr>
                  <p:nvPr/>
                </p:nvSpPr>
                <p:spPr bwMode="auto">
                  <a:xfrm>
                    <a:off x="857" y="3572"/>
                    <a:ext cx="12" cy="23"/>
                  </a:xfrm>
                  <a:custGeom>
                    <a:avLst/>
                    <a:gdLst>
                      <a:gd name="T0" fmla="*/ 14 w 23"/>
                      <a:gd name="T1" fmla="*/ 68 h 68"/>
                      <a:gd name="T2" fmla="*/ 0 w 23"/>
                      <a:gd name="T3" fmla="*/ 25 h 68"/>
                      <a:gd name="T4" fmla="*/ 9 w 23"/>
                      <a:gd name="T5" fmla="*/ 0 h 68"/>
                      <a:gd name="T6" fmla="*/ 23 w 23"/>
                      <a:gd name="T7" fmla="*/ 30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5"/>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21" name="Freeform 525"/>
                  <p:cNvSpPr>
                    <a:spLocks/>
                  </p:cNvSpPr>
                  <p:nvPr/>
                </p:nvSpPr>
                <p:spPr bwMode="auto">
                  <a:xfrm>
                    <a:off x="862" y="3573"/>
                    <a:ext cx="37" cy="9"/>
                  </a:xfrm>
                  <a:custGeom>
                    <a:avLst/>
                    <a:gdLst>
                      <a:gd name="T0" fmla="*/ 1 w 73"/>
                      <a:gd name="T1" fmla="*/ 0 h 29"/>
                      <a:gd name="T2" fmla="*/ 50 w 73"/>
                      <a:gd name="T3" fmla="*/ 0 h 29"/>
                      <a:gd name="T4" fmla="*/ 51 w 73"/>
                      <a:gd name="T5" fmla="*/ 2 h 29"/>
                      <a:gd name="T6" fmla="*/ 56 w 73"/>
                      <a:gd name="T7" fmla="*/ 11 h 29"/>
                      <a:gd name="T8" fmla="*/ 73 w 73"/>
                      <a:gd name="T9" fmla="*/ 29 h 29"/>
                      <a:gd name="T10" fmla="*/ 18 w 73"/>
                      <a:gd name="T11" fmla="*/ 29 h 29"/>
                      <a:gd name="T12" fmla="*/ 10 w 73"/>
                      <a:gd name="T13" fmla="*/ 20 h 29"/>
                      <a:gd name="T14" fmla="*/ 0 w 73"/>
                      <a:gd name="T15" fmla="*/ 5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1" y="2"/>
                        </a:lnTo>
                        <a:lnTo>
                          <a:pt x="56" y="11"/>
                        </a:lnTo>
                        <a:lnTo>
                          <a:pt x="73"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22" name="Freeform 526"/>
                  <p:cNvSpPr>
                    <a:spLocks/>
                  </p:cNvSpPr>
                  <p:nvPr/>
                </p:nvSpPr>
                <p:spPr bwMode="auto">
                  <a:xfrm>
                    <a:off x="865" y="3583"/>
                    <a:ext cx="42" cy="12"/>
                  </a:xfrm>
                  <a:custGeom>
                    <a:avLst/>
                    <a:gdLst>
                      <a:gd name="T0" fmla="*/ 0 w 83"/>
                      <a:gd name="T1" fmla="*/ 36 h 36"/>
                      <a:gd name="T2" fmla="*/ 3 w 83"/>
                      <a:gd name="T3" fmla="*/ 19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19"/>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823" name="Group 527"/>
                <p:cNvGrpSpPr>
                  <a:grpSpLocks/>
                </p:cNvGrpSpPr>
                <p:nvPr/>
              </p:nvGrpSpPr>
              <p:grpSpPr bwMode="auto">
                <a:xfrm>
                  <a:off x="870" y="3585"/>
                  <a:ext cx="48" cy="23"/>
                  <a:chOff x="870" y="3585"/>
                  <a:chExt cx="48" cy="23"/>
                </a:xfrm>
              </p:grpSpPr>
              <p:sp>
                <p:nvSpPr>
                  <p:cNvPr id="311824" name="Freeform 528"/>
                  <p:cNvSpPr>
                    <a:spLocks/>
                  </p:cNvSpPr>
                  <p:nvPr/>
                </p:nvSpPr>
                <p:spPr bwMode="auto">
                  <a:xfrm>
                    <a:off x="870" y="3585"/>
                    <a:ext cx="12" cy="23"/>
                  </a:xfrm>
                  <a:custGeom>
                    <a:avLst/>
                    <a:gdLst>
                      <a:gd name="T0" fmla="*/ 15 w 25"/>
                      <a:gd name="T1" fmla="*/ 68 h 68"/>
                      <a:gd name="T2" fmla="*/ 0 w 25"/>
                      <a:gd name="T3" fmla="*/ 26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6"/>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25" name="Freeform 529"/>
                  <p:cNvSpPr>
                    <a:spLocks/>
                  </p:cNvSpPr>
                  <p:nvPr/>
                </p:nvSpPr>
                <p:spPr bwMode="auto">
                  <a:xfrm>
                    <a:off x="874" y="3586"/>
                    <a:ext cx="38" cy="10"/>
                  </a:xfrm>
                  <a:custGeom>
                    <a:avLst/>
                    <a:gdLst>
                      <a:gd name="T0" fmla="*/ 1 w 75"/>
                      <a:gd name="T1" fmla="*/ 0 h 29"/>
                      <a:gd name="T2" fmla="*/ 50 w 75"/>
                      <a:gd name="T3" fmla="*/ 0 h 29"/>
                      <a:gd name="T4" fmla="*/ 52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26" name="Freeform 530"/>
                  <p:cNvSpPr>
                    <a:spLocks/>
                  </p:cNvSpPr>
                  <p:nvPr/>
                </p:nvSpPr>
                <p:spPr bwMode="auto">
                  <a:xfrm>
                    <a:off x="878" y="3596"/>
                    <a:ext cx="40" cy="12"/>
                  </a:xfrm>
                  <a:custGeom>
                    <a:avLst/>
                    <a:gdLst>
                      <a:gd name="T0" fmla="*/ 0 w 80"/>
                      <a:gd name="T1" fmla="*/ 36 h 36"/>
                      <a:gd name="T2" fmla="*/ 1 w 80"/>
                      <a:gd name="T3" fmla="*/ 20 h 36"/>
                      <a:gd name="T4" fmla="*/ 6 w 80"/>
                      <a:gd name="T5" fmla="*/ 8 h 36"/>
                      <a:gd name="T6" fmla="*/ 10 w 80"/>
                      <a:gd name="T7" fmla="*/ 0 h 36"/>
                      <a:gd name="T8" fmla="*/ 67 w 80"/>
                      <a:gd name="T9" fmla="*/ 0 h 36"/>
                      <a:gd name="T10" fmla="*/ 80 w 80"/>
                      <a:gd name="T11" fmla="*/ 36 h 36"/>
                      <a:gd name="T12" fmla="*/ 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0" y="36"/>
                        </a:moveTo>
                        <a:lnTo>
                          <a:pt x="1" y="20"/>
                        </a:lnTo>
                        <a:lnTo>
                          <a:pt x="6"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827" name="Group 531"/>
                <p:cNvGrpSpPr>
                  <a:grpSpLocks/>
                </p:cNvGrpSpPr>
                <p:nvPr/>
              </p:nvGrpSpPr>
              <p:grpSpPr bwMode="auto">
                <a:xfrm>
                  <a:off x="882" y="3600"/>
                  <a:ext cx="100" cy="73"/>
                  <a:chOff x="882" y="3600"/>
                  <a:chExt cx="100" cy="73"/>
                </a:xfrm>
              </p:grpSpPr>
              <p:grpSp>
                <p:nvGrpSpPr>
                  <p:cNvPr id="311828" name="Group 532"/>
                  <p:cNvGrpSpPr>
                    <a:grpSpLocks/>
                  </p:cNvGrpSpPr>
                  <p:nvPr/>
                </p:nvGrpSpPr>
                <p:grpSpPr bwMode="auto">
                  <a:xfrm>
                    <a:off x="882" y="3600"/>
                    <a:ext cx="49" cy="23"/>
                    <a:chOff x="882" y="3600"/>
                    <a:chExt cx="49" cy="23"/>
                  </a:xfrm>
                </p:grpSpPr>
                <p:sp>
                  <p:nvSpPr>
                    <p:cNvPr id="311829" name="Freeform 533"/>
                    <p:cNvSpPr>
                      <a:spLocks/>
                    </p:cNvSpPr>
                    <p:nvPr/>
                  </p:nvSpPr>
                  <p:spPr bwMode="auto">
                    <a:xfrm>
                      <a:off x="882" y="3600"/>
                      <a:ext cx="12" cy="23"/>
                    </a:xfrm>
                    <a:custGeom>
                      <a:avLst/>
                      <a:gdLst>
                        <a:gd name="T0" fmla="*/ 13 w 23"/>
                        <a:gd name="T1" fmla="*/ 70 h 70"/>
                        <a:gd name="T2" fmla="*/ 0 w 23"/>
                        <a:gd name="T3" fmla="*/ 27 h 70"/>
                        <a:gd name="T4" fmla="*/ 9 w 23"/>
                        <a:gd name="T5" fmla="*/ 0 h 70"/>
                        <a:gd name="T6" fmla="*/ 23 w 23"/>
                        <a:gd name="T7" fmla="*/ 31 h 70"/>
                        <a:gd name="T8" fmla="*/ 13 w 23"/>
                        <a:gd name="T9" fmla="*/ 70 h 70"/>
                      </a:gdLst>
                      <a:ahLst/>
                      <a:cxnLst>
                        <a:cxn ang="0">
                          <a:pos x="T0" y="T1"/>
                        </a:cxn>
                        <a:cxn ang="0">
                          <a:pos x="T2" y="T3"/>
                        </a:cxn>
                        <a:cxn ang="0">
                          <a:pos x="T4" y="T5"/>
                        </a:cxn>
                        <a:cxn ang="0">
                          <a:pos x="T6" y="T7"/>
                        </a:cxn>
                        <a:cxn ang="0">
                          <a:pos x="T8" y="T9"/>
                        </a:cxn>
                      </a:cxnLst>
                      <a:rect l="0" t="0" r="r" b="b"/>
                      <a:pathLst>
                        <a:path w="23" h="70">
                          <a:moveTo>
                            <a:pt x="13" y="70"/>
                          </a:moveTo>
                          <a:lnTo>
                            <a:pt x="0" y="27"/>
                          </a:lnTo>
                          <a:lnTo>
                            <a:pt x="9" y="0"/>
                          </a:lnTo>
                          <a:lnTo>
                            <a:pt x="23" y="31"/>
                          </a:lnTo>
                          <a:lnTo>
                            <a:pt x="13" y="70"/>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30" name="Freeform 534"/>
                    <p:cNvSpPr>
                      <a:spLocks/>
                    </p:cNvSpPr>
                    <p:nvPr/>
                  </p:nvSpPr>
                  <p:spPr bwMode="auto">
                    <a:xfrm>
                      <a:off x="887" y="3600"/>
                      <a:ext cx="37" cy="11"/>
                    </a:xfrm>
                    <a:custGeom>
                      <a:avLst/>
                      <a:gdLst>
                        <a:gd name="T0" fmla="*/ 1 w 73"/>
                        <a:gd name="T1" fmla="*/ 0 h 31"/>
                        <a:gd name="T2" fmla="*/ 50 w 73"/>
                        <a:gd name="T3" fmla="*/ 0 h 31"/>
                        <a:gd name="T4" fmla="*/ 51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50" y="0"/>
                          </a:lnTo>
                          <a:lnTo>
                            <a:pt x="51"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31" name="Freeform 535"/>
                    <p:cNvSpPr>
                      <a:spLocks/>
                    </p:cNvSpPr>
                    <p:nvPr/>
                  </p:nvSpPr>
                  <p:spPr bwMode="auto">
                    <a:xfrm>
                      <a:off x="890" y="3611"/>
                      <a:ext cx="41" cy="12"/>
                    </a:xfrm>
                    <a:custGeom>
                      <a:avLst/>
                      <a:gdLst>
                        <a:gd name="T0" fmla="*/ 0 w 83"/>
                        <a:gd name="T1" fmla="*/ 38 h 38"/>
                        <a:gd name="T2" fmla="*/ 1 w 83"/>
                        <a:gd name="T3" fmla="*/ 22 h 38"/>
                        <a:gd name="T4" fmla="*/ 8 w 83"/>
                        <a:gd name="T5" fmla="*/ 8 h 38"/>
                        <a:gd name="T6" fmla="*/ 12 w 83"/>
                        <a:gd name="T7" fmla="*/ 0 h 38"/>
                        <a:gd name="T8" fmla="*/ 68 w 83"/>
                        <a:gd name="T9" fmla="*/ 0 h 38"/>
                        <a:gd name="T10" fmla="*/ 83 w 83"/>
                        <a:gd name="T11" fmla="*/ 38 h 38"/>
                        <a:gd name="T12" fmla="*/ 0 w 83"/>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3" h="38">
                          <a:moveTo>
                            <a:pt x="0" y="38"/>
                          </a:moveTo>
                          <a:lnTo>
                            <a:pt x="1" y="22"/>
                          </a:lnTo>
                          <a:lnTo>
                            <a:pt x="8" y="8"/>
                          </a:lnTo>
                          <a:lnTo>
                            <a:pt x="12" y="0"/>
                          </a:lnTo>
                          <a:lnTo>
                            <a:pt x="68" y="0"/>
                          </a:lnTo>
                          <a:lnTo>
                            <a:pt x="83" y="38"/>
                          </a:lnTo>
                          <a:lnTo>
                            <a:pt x="0" y="38"/>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832" name="Group 536"/>
                  <p:cNvGrpSpPr>
                    <a:grpSpLocks/>
                  </p:cNvGrpSpPr>
                  <p:nvPr/>
                </p:nvGrpSpPr>
                <p:grpSpPr bwMode="auto">
                  <a:xfrm>
                    <a:off x="894" y="3612"/>
                    <a:ext cx="49" cy="23"/>
                    <a:chOff x="894" y="3612"/>
                    <a:chExt cx="49" cy="23"/>
                  </a:xfrm>
                </p:grpSpPr>
                <p:sp>
                  <p:nvSpPr>
                    <p:cNvPr id="311833" name="Freeform 537"/>
                    <p:cNvSpPr>
                      <a:spLocks/>
                    </p:cNvSpPr>
                    <p:nvPr/>
                  </p:nvSpPr>
                  <p:spPr bwMode="auto">
                    <a:xfrm>
                      <a:off x="894" y="3612"/>
                      <a:ext cx="13" cy="23"/>
                    </a:xfrm>
                    <a:custGeom>
                      <a:avLst/>
                      <a:gdLst>
                        <a:gd name="T0" fmla="*/ 15 w 25"/>
                        <a:gd name="T1" fmla="*/ 69 h 69"/>
                        <a:gd name="T2" fmla="*/ 0 w 25"/>
                        <a:gd name="T3" fmla="*/ 28 h 69"/>
                        <a:gd name="T4" fmla="*/ 9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8"/>
                          </a:lnTo>
                          <a:lnTo>
                            <a:pt x="9" y="0"/>
                          </a:lnTo>
                          <a:lnTo>
                            <a:pt x="25" y="32"/>
                          </a:lnTo>
                          <a:lnTo>
                            <a:pt x="15"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34" name="Freeform 538"/>
                    <p:cNvSpPr>
                      <a:spLocks/>
                    </p:cNvSpPr>
                    <p:nvPr/>
                  </p:nvSpPr>
                  <p:spPr bwMode="auto">
                    <a:xfrm>
                      <a:off x="899" y="3613"/>
                      <a:ext cx="37" cy="10"/>
                    </a:xfrm>
                    <a:custGeom>
                      <a:avLst/>
                      <a:gdLst>
                        <a:gd name="T0" fmla="*/ 2 w 75"/>
                        <a:gd name="T1" fmla="*/ 0 h 32"/>
                        <a:gd name="T2" fmla="*/ 50 w 75"/>
                        <a:gd name="T3" fmla="*/ 0 h 32"/>
                        <a:gd name="T4" fmla="*/ 52 w 75"/>
                        <a:gd name="T5" fmla="*/ 3 h 32"/>
                        <a:gd name="T6" fmla="*/ 57 w 75"/>
                        <a:gd name="T7" fmla="*/ 15 h 32"/>
                        <a:gd name="T8" fmla="*/ 75 w 75"/>
                        <a:gd name="T9" fmla="*/ 32 h 32"/>
                        <a:gd name="T10" fmla="*/ 19 w 75"/>
                        <a:gd name="T11" fmla="*/ 32 h 32"/>
                        <a:gd name="T12" fmla="*/ 10 w 75"/>
                        <a:gd name="T13" fmla="*/ 22 h 32"/>
                        <a:gd name="T14" fmla="*/ 0 w 75"/>
                        <a:gd name="T15" fmla="*/ 7 h 32"/>
                        <a:gd name="T16" fmla="*/ 2 w 7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2">
                          <a:moveTo>
                            <a:pt x="2" y="0"/>
                          </a:moveTo>
                          <a:lnTo>
                            <a:pt x="50" y="0"/>
                          </a:lnTo>
                          <a:lnTo>
                            <a:pt x="52" y="3"/>
                          </a:lnTo>
                          <a:lnTo>
                            <a:pt x="57" y="15"/>
                          </a:lnTo>
                          <a:lnTo>
                            <a:pt x="75" y="32"/>
                          </a:lnTo>
                          <a:lnTo>
                            <a:pt x="19" y="32"/>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35" name="Freeform 539"/>
                    <p:cNvSpPr>
                      <a:spLocks/>
                    </p:cNvSpPr>
                    <p:nvPr/>
                  </p:nvSpPr>
                  <p:spPr bwMode="auto">
                    <a:xfrm>
                      <a:off x="902" y="3623"/>
                      <a:ext cx="41" cy="12"/>
                    </a:xfrm>
                    <a:custGeom>
                      <a:avLst/>
                      <a:gdLst>
                        <a:gd name="T0" fmla="*/ 0 w 81"/>
                        <a:gd name="T1" fmla="*/ 36 h 36"/>
                        <a:gd name="T2" fmla="*/ 1 w 81"/>
                        <a:gd name="T3" fmla="*/ 21 h 36"/>
                        <a:gd name="T4" fmla="*/ 5 w 81"/>
                        <a:gd name="T5" fmla="*/ 8 h 36"/>
                        <a:gd name="T6" fmla="*/ 12 w 81"/>
                        <a:gd name="T7" fmla="*/ 0 h 36"/>
                        <a:gd name="T8" fmla="*/ 68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1"/>
                          </a:lnTo>
                          <a:lnTo>
                            <a:pt x="5" y="8"/>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836" name="Group 540"/>
                  <p:cNvGrpSpPr>
                    <a:grpSpLocks/>
                  </p:cNvGrpSpPr>
                  <p:nvPr/>
                </p:nvGrpSpPr>
                <p:grpSpPr bwMode="auto">
                  <a:xfrm>
                    <a:off x="907" y="3625"/>
                    <a:ext cx="49" cy="23"/>
                    <a:chOff x="907" y="3625"/>
                    <a:chExt cx="49" cy="23"/>
                  </a:xfrm>
                </p:grpSpPr>
                <p:sp>
                  <p:nvSpPr>
                    <p:cNvPr id="311837" name="Freeform 541"/>
                    <p:cNvSpPr>
                      <a:spLocks/>
                    </p:cNvSpPr>
                    <p:nvPr/>
                  </p:nvSpPr>
                  <p:spPr bwMode="auto">
                    <a:xfrm>
                      <a:off x="907" y="3625"/>
                      <a:ext cx="11" cy="23"/>
                    </a:xfrm>
                    <a:custGeom>
                      <a:avLst/>
                      <a:gdLst>
                        <a:gd name="T0" fmla="*/ 15 w 24"/>
                        <a:gd name="T1" fmla="*/ 68 h 68"/>
                        <a:gd name="T2" fmla="*/ 0 w 24"/>
                        <a:gd name="T3" fmla="*/ 27 h 68"/>
                        <a:gd name="T4" fmla="*/ 11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1" y="0"/>
                          </a:lnTo>
                          <a:lnTo>
                            <a:pt x="24" y="30"/>
                          </a:lnTo>
                          <a:lnTo>
                            <a:pt x="15"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38" name="Freeform 542"/>
                    <p:cNvSpPr>
                      <a:spLocks/>
                    </p:cNvSpPr>
                    <p:nvPr/>
                  </p:nvSpPr>
                  <p:spPr bwMode="auto">
                    <a:xfrm>
                      <a:off x="912" y="3626"/>
                      <a:ext cx="36" cy="9"/>
                    </a:xfrm>
                    <a:custGeom>
                      <a:avLst/>
                      <a:gdLst>
                        <a:gd name="T0" fmla="*/ 1 w 72"/>
                        <a:gd name="T1" fmla="*/ 0 h 29"/>
                        <a:gd name="T2" fmla="*/ 50 w 72"/>
                        <a:gd name="T3" fmla="*/ 0 h 29"/>
                        <a:gd name="T4" fmla="*/ 51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39" name="Freeform 543"/>
                    <p:cNvSpPr>
                      <a:spLocks/>
                    </p:cNvSpPr>
                    <p:nvPr/>
                  </p:nvSpPr>
                  <p:spPr bwMode="auto">
                    <a:xfrm>
                      <a:off x="914" y="3636"/>
                      <a:ext cx="42" cy="12"/>
                    </a:xfrm>
                    <a:custGeom>
                      <a:avLst/>
                      <a:gdLst>
                        <a:gd name="T0" fmla="*/ 0 w 83"/>
                        <a:gd name="T1" fmla="*/ 36 h 36"/>
                        <a:gd name="T2" fmla="*/ 1 w 83"/>
                        <a:gd name="T3" fmla="*/ 19 h 36"/>
                        <a:gd name="T4" fmla="*/ 7 w 83"/>
                        <a:gd name="T5" fmla="*/ 7 h 36"/>
                        <a:gd name="T6" fmla="*/ 10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7"/>
                          </a:lnTo>
                          <a:lnTo>
                            <a:pt x="10"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840" name="Group 544"/>
                  <p:cNvGrpSpPr>
                    <a:grpSpLocks/>
                  </p:cNvGrpSpPr>
                  <p:nvPr/>
                </p:nvGrpSpPr>
                <p:grpSpPr bwMode="auto">
                  <a:xfrm>
                    <a:off x="919" y="3638"/>
                    <a:ext cx="49" cy="22"/>
                    <a:chOff x="919" y="3638"/>
                    <a:chExt cx="49" cy="22"/>
                  </a:xfrm>
                </p:grpSpPr>
                <p:sp>
                  <p:nvSpPr>
                    <p:cNvPr id="311841" name="Freeform 545"/>
                    <p:cNvSpPr>
                      <a:spLocks/>
                    </p:cNvSpPr>
                    <p:nvPr/>
                  </p:nvSpPr>
                  <p:spPr bwMode="auto">
                    <a:xfrm>
                      <a:off x="919" y="3638"/>
                      <a:ext cx="13"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42" name="Freeform 546"/>
                    <p:cNvSpPr>
                      <a:spLocks/>
                    </p:cNvSpPr>
                    <p:nvPr/>
                  </p:nvSpPr>
                  <p:spPr bwMode="auto">
                    <a:xfrm>
                      <a:off x="924" y="3638"/>
                      <a:ext cx="37" cy="10"/>
                    </a:xfrm>
                    <a:custGeom>
                      <a:avLst/>
                      <a:gdLst>
                        <a:gd name="T0" fmla="*/ 1 w 73"/>
                        <a:gd name="T1" fmla="*/ 0 h 30"/>
                        <a:gd name="T2" fmla="*/ 48 w 73"/>
                        <a:gd name="T3" fmla="*/ 0 h 30"/>
                        <a:gd name="T4" fmla="*/ 52 w 73"/>
                        <a:gd name="T5" fmla="*/ 3 h 30"/>
                        <a:gd name="T6" fmla="*/ 56 w 73"/>
                        <a:gd name="T7" fmla="*/ 12 h 30"/>
                        <a:gd name="T8" fmla="*/ 73 w 73"/>
                        <a:gd name="T9" fmla="*/ 30 h 30"/>
                        <a:gd name="T10" fmla="*/ 18 w 73"/>
                        <a:gd name="T11" fmla="*/ 30 h 30"/>
                        <a:gd name="T12" fmla="*/ 9 w 73"/>
                        <a:gd name="T13" fmla="*/ 21 h 30"/>
                        <a:gd name="T14" fmla="*/ 0 w 73"/>
                        <a:gd name="T15" fmla="*/ 5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48" y="0"/>
                          </a:lnTo>
                          <a:lnTo>
                            <a:pt x="52" y="3"/>
                          </a:lnTo>
                          <a:lnTo>
                            <a:pt x="56" y="12"/>
                          </a:lnTo>
                          <a:lnTo>
                            <a:pt x="73"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43" name="Freeform 547"/>
                    <p:cNvSpPr>
                      <a:spLocks/>
                    </p:cNvSpPr>
                    <p:nvPr/>
                  </p:nvSpPr>
                  <p:spPr bwMode="auto">
                    <a:xfrm>
                      <a:off x="928" y="3648"/>
                      <a:ext cx="40" cy="12"/>
                    </a:xfrm>
                    <a:custGeom>
                      <a:avLst/>
                      <a:gdLst>
                        <a:gd name="T0" fmla="*/ 0 w 82"/>
                        <a:gd name="T1" fmla="*/ 36 h 36"/>
                        <a:gd name="T2" fmla="*/ 2 w 82"/>
                        <a:gd name="T3" fmla="*/ 19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844" name="Group 548"/>
                  <p:cNvGrpSpPr>
                    <a:grpSpLocks/>
                  </p:cNvGrpSpPr>
                  <p:nvPr/>
                </p:nvGrpSpPr>
                <p:grpSpPr bwMode="auto">
                  <a:xfrm>
                    <a:off x="932" y="3651"/>
                    <a:ext cx="50" cy="22"/>
                    <a:chOff x="932" y="3651"/>
                    <a:chExt cx="50" cy="22"/>
                  </a:xfrm>
                </p:grpSpPr>
                <p:sp>
                  <p:nvSpPr>
                    <p:cNvPr id="311845" name="Freeform 549"/>
                    <p:cNvSpPr>
                      <a:spLocks/>
                    </p:cNvSpPr>
                    <p:nvPr/>
                  </p:nvSpPr>
                  <p:spPr bwMode="auto">
                    <a:xfrm>
                      <a:off x="932" y="3651"/>
                      <a:ext cx="12" cy="22"/>
                    </a:xfrm>
                    <a:custGeom>
                      <a:avLst/>
                      <a:gdLst>
                        <a:gd name="T0" fmla="*/ 15 w 24"/>
                        <a:gd name="T1" fmla="*/ 67 h 67"/>
                        <a:gd name="T2" fmla="*/ 0 w 24"/>
                        <a:gd name="T3" fmla="*/ 26 h 67"/>
                        <a:gd name="T4" fmla="*/ 11 w 24"/>
                        <a:gd name="T5" fmla="*/ 0 h 67"/>
                        <a:gd name="T6" fmla="*/ 24 w 24"/>
                        <a:gd name="T7" fmla="*/ 30 h 67"/>
                        <a:gd name="T8" fmla="*/ 15 w 24"/>
                        <a:gd name="T9" fmla="*/ 67 h 67"/>
                      </a:gdLst>
                      <a:ahLst/>
                      <a:cxnLst>
                        <a:cxn ang="0">
                          <a:pos x="T0" y="T1"/>
                        </a:cxn>
                        <a:cxn ang="0">
                          <a:pos x="T2" y="T3"/>
                        </a:cxn>
                        <a:cxn ang="0">
                          <a:pos x="T4" y="T5"/>
                        </a:cxn>
                        <a:cxn ang="0">
                          <a:pos x="T6" y="T7"/>
                        </a:cxn>
                        <a:cxn ang="0">
                          <a:pos x="T8" y="T9"/>
                        </a:cxn>
                      </a:cxnLst>
                      <a:rect l="0" t="0" r="r" b="b"/>
                      <a:pathLst>
                        <a:path w="24" h="67">
                          <a:moveTo>
                            <a:pt x="15" y="67"/>
                          </a:moveTo>
                          <a:lnTo>
                            <a:pt x="0" y="26"/>
                          </a:lnTo>
                          <a:lnTo>
                            <a:pt x="11" y="0"/>
                          </a:lnTo>
                          <a:lnTo>
                            <a:pt x="24" y="30"/>
                          </a:lnTo>
                          <a:lnTo>
                            <a:pt x="15" y="67"/>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46" name="Freeform 550"/>
                    <p:cNvSpPr>
                      <a:spLocks/>
                    </p:cNvSpPr>
                    <p:nvPr/>
                  </p:nvSpPr>
                  <p:spPr bwMode="auto">
                    <a:xfrm>
                      <a:off x="937" y="3651"/>
                      <a:ext cx="37" cy="10"/>
                    </a:xfrm>
                    <a:custGeom>
                      <a:avLst/>
                      <a:gdLst>
                        <a:gd name="T0" fmla="*/ 1 w 72"/>
                        <a:gd name="T1" fmla="*/ 0 h 29"/>
                        <a:gd name="T2" fmla="*/ 49 w 72"/>
                        <a:gd name="T3" fmla="*/ 0 h 29"/>
                        <a:gd name="T4" fmla="*/ 50 w 72"/>
                        <a:gd name="T5" fmla="*/ 2 h 29"/>
                        <a:gd name="T6" fmla="*/ 57 w 72"/>
                        <a:gd name="T7" fmla="*/ 11 h 29"/>
                        <a:gd name="T8" fmla="*/ 72 w 72"/>
                        <a:gd name="T9" fmla="*/ 29 h 29"/>
                        <a:gd name="T10" fmla="*/ 18 w 72"/>
                        <a:gd name="T11" fmla="*/ 29 h 29"/>
                        <a:gd name="T12" fmla="*/ 9 w 72"/>
                        <a:gd name="T13" fmla="*/ 20 h 29"/>
                        <a:gd name="T14" fmla="*/ 0 w 72"/>
                        <a:gd name="T15" fmla="*/ 5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47" name="Freeform 551"/>
                    <p:cNvSpPr>
                      <a:spLocks/>
                    </p:cNvSpPr>
                    <p:nvPr/>
                  </p:nvSpPr>
                  <p:spPr bwMode="auto">
                    <a:xfrm>
                      <a:off x="940" y="3662"/>
                      <a:ext cx="42" cy="11"/>
                    </a:xfrm>
                    <a:custGeom>
                      <a:avLst/>
                      <a:gdLst>
                        <a:gd name="T0" fmla="*/ 0 w 83"/>
                        <a:gd name="T1" fmla="*/ 35 h 35"/>
                        <a:gd name="T2" fmla="*/ 3 w 83"/>
                        <a:gd name="T3" fmla="*/ 19 h 35"/>
                        <a:gd name="T4" fmla="*/ 7 w 83"/>
                        <a:gd name="T5" fmla="*/ 7 h 35"/>
                        <a:gd name="T6" fmla="*/ 11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3"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311848" name="Group 552"/>
                <p:cNvGrpSpPr>
                  <a:grpSpLocks/>
                </p:cNvGrpSpPr>
                <p:nvPr/>
              </p:nvGrpSpPr>
              <p:grpSpPr bwMode="auto">
                <a:xfrm>
                  <a:off x="944" y="3665"/>
                  <a:ext cx="99" cy="74"/>
                  <a:chOff x="944" y="3665"/>
                  <a:chExt cx="99" cy="74"/>
                </a:xfrm>
              </p:grpSpPr>
              <p:grpSp>
                <p:nvGrpSpPr>
                  <p:cNvPr id="311849" name="Group 553"/>
                  <p:cNvGrpSpPr>
                    <a:grpSpLocks/>
                  </p:cNvGrpSpPr>
                  <p:nvPr/>
                </p:nvGrpSpPr>
                <p:grpSpPr bwMode="auto">
                  <a:xfrm>
                    <a:off x="944" y="3665"/>
                    <a:ext cx="49" cy="23"/>
                    <a:chOff x="944" y="3665"/>
                    <a:chExt cx="49" cy="23"/>
                  </a:xfrm>
                </p:grpSpPr>
                <p:sp>
                  <p:nvSpPr>
                    <p:cNvPr id="311850" name="Freeform 554"/>
                    <p:cNvSpPr>
                      <a:spLocks/>
                    </p:cNvSpPr>
                    <p:nvPr/>
                  </p:nvSpPr>
                  <p:spPr bwMode="auto">
                    <a:xfrm>
                      <a:off x="944" y="3665"/>
                      <a:ext cx="13" cy="23"/>
                    </a:xfrm>
                    <a:custGeom>
                      <a:avLst/>
                      <a:gdLst>
                        <a:gd name="T0" fmla="*/ 16 w 25"/>
                        <a:gd name="T1" fmla="*/ 69 h 69"/>
                        <a:gd name="T2" fmla="*/ 0 w 25"/>
                        <a:gd name="T3" fmla="*/ 27 h 69"/>
                        <a:gd name="T4" fmla="*/ 9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9" y="0"/>
                          </a:lnTo>
                          <a:lnTo>
                            <a:pt x="25" y="32"/>
                          </a:lnTo>
                          <a:lnTo>
                            <a:pt x="16"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51" name="Freeform 555"/>
                    <p:cNvSpPr>
                      <a:spLocks/>
                    </p:cNvSpPr>
                    <p:nvPr/>
                  </p:nvSpPr>
                  <p:spPr bwMode="auto">
                    <a:xfrm>
                      <a:off x="949" y="3666"/>
                      <a:ext cx="37" cy="10"/>
                    </a:xfrm>
                    <a:custGeom>
                      <a:avLst/>
                      <a:gdLst>
                        <a:gd name="T0" fmla="*/ 2 w 75"/>
                        <a:gd name="T1" fmla="*/ 0 h 31"/>
                        <a:gd name="T2" fmla="*/ 50 w 75"/>
                        <a:gd name="T3" fmla="*/ 0 h 31"/>
                        <a:gd name="T4" fmla="*/ 52 w 75"/>
                        <a:gd name="T5" fmla="*/ 4 h 31"/>
                        <a:gd name="T6" fmla="*/ 57 w 75"/>
                        <a:gd name="T7" fmla="*/ 13 h 31"/>
                        <a:gd name="T8" fmla="*/ 75 w 75"/>
                        <a:gd name="T9" fmla="*/ 31 h 31"/>
                        <a:gd name="T10" fmla="*/ 19 w 75"/>
                        <a:gd name="T11" fmla="*/ 31 h 31"/>
                        <a:gd name="T12" fmla="*/ 11 w 75"/>
                        <a:gd name="T13" fmla="*/ 22 h 31"/>
                        <a:gd name="T14" fmla="*/ 0 w 75"/>
                        <a:gd name="T15" fmla="*/ 7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4"/>
                          </a:lnTo>
                          <a:lnTo>
                            <a:pt x="57" y="13"/>
                          </a:lnTo>
                          <a:lnTo>
                            <a:pt x="75" y="31"/>
                          </a:lnTo>
                          <a:lnTo>
                            <a:pt x="19" y="31"/>
                          </a:lnTo>
                          <a:lnTo>
                            <a:pt x="11" y="22"/>
                          </a:lnTo>
                          <a:lnTo>
                            <a:pt x="0" y="7"/>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52" name="Freeform 556"/>
                    <p:cNvSpPr>
                      <a:spLocks/>
                    </p:cNvSpPr>
                    <p:nvPr/>
                  </p:nvSpPr>
                  <p:spPr bwMode="auto">
                    <a:xfrm>
                      <a:off x="953" y="3676"/>
                      <a:ext cx="40" cy="12"/>
                    </a:xfrm>
                    <a:custGeom>
                      <a:avLst/>
                      <a:gdLst>
                        <a:gd name="T0" fmla="*/ 0 w 82"/>
                        <a:gd name="T1" fmla="*/ 36 h 36"/>
                        <a:gd name="T2" fmla="*/ 2 w 82"/>
                        <a:gd name="T3" fmla="*/ 20 h 36"/>
                        <a:gd name="T4" fmla="*/ 5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5"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853" name="Group 557"/>
                  <p:cNvGrpSpPr>
                    <a:grpSpLocks/>
                  </p:cNvGrpSpPr>
                  <p:nvPr/>
                </p:nvGrpSpPr>
                <p:grpSpPr bwMode="auto">
                  <a:xfrm>
                    <a:off x="957" y="3678"/>
                    <a:ext cx="48" cy="23"/>
                    <a:chOff x="957" y="3678"/>
                    <a:chExt cx="48" cy="23"/>
                  </a:xfrm>
                </p:grpSpPr>
                <p:sp>
                  <p:nvSpPr>
                    <p:cNvPr id="311854" name="Freeform 558"/>
                    <p:cNvSpPr>
                      <a:spLocks/>
                    </p:cNvSpPr>
                    <p:nvPr/>
                  </p:nvSpPr>
                  <p:spPr bwMode="auto">
                    <a:xfrm>
                      <a:off x="957" y="3678"/>
                      <a:ext cx="11" cy="23"/>
                    </a:xfrm>
                    <a:custGeom>
                      <a:avLst/>
                      <a:gdLst>
                        <a:gd name="T0" fmla="*/ 13 w 24"/>
                        <a:gd name="T1" fmla="*/ 70 h 70"/>
                        <a:gd name="T2" fmla="*/ 0 w 24"/>
                        <a:gd name="T3" fmla="*/ 27 h 70"/>
                        <a:gd name="T4" fmla="*/ 9 w 24"/>
                        <a:gd name="T5" fmla="*/ 0 h 70"/>
                        <a:gd name="T6" fmla="*/ 24 w 24"/>
                        <a:gd name="T7" fmla="*/ 31 h 70"/>
                        <a:gd name="T8" fmla="*/ 13 w 24"/>
                        <a:gd name="T9" fmla="*/ 70 h 70"/>
                      </a:gdLst>
                      <a:ahLst/>
                      <a:cxnLst>
                        <a:cxn ang="0">
                          <a:pos x="T0" y="T1"/>
                        </a:cxn>
                        <a:cxn ang="0">
                          <a:pos x="T2" y="T3"/>
                        </a:cxn>
                        <a:cxn ang="0">
                          <a:pos x="T4" y="T5"/>
                        </a:cxn>
                        <a:cxn ang="0">
                          <a:pos x="T6" y="T7"/>
                        </a:cxn>
                        <a:cxn ang="0">
                          <a:pos x="T8" y="T9"/>
                        </a:cxn>
                      </a:cxnLst>
                      <a:rect l="0" t="0" r="r" b="b"/>
                      <a:pathLst>
                        <a:path w="24" h="70">
                          <a:moveTo>
                            <a:pt x="13" y="70"/>
                          </a:moveTo>
                          <a:lnTo>
                            <a:pt x="0" y="27"/>
                          </a:lnTo>
                          <a:lnTo>
                            <a:pt x="9" y="0"/>
                          </a:lnTo>
                          <a:lnTo>
                            <a:pt x="24" y="31"/>
                          </a:lnTo>
                          <a:lnTo>
                            <a:pt x="13" y="70"/>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55" name="Freeform 559"/>
                    <p:cNvSpPr>
                      <a:spLocks/>
                    </p:cNvSpPr>
                    <p:nvPr/>
                  </p:nvSpPr>
                  <p:spPr bwMode="auto">
                    <a:xfrm>
                      <a:off x="961" y="3678"/>
                      <a:ext cx="37" cy="10"/>
                    </a:xfrm>
                    <a:custGeom>
                      <a:avLst/>
                      <a:gdLst>
                        <a:gd name="T0" fmla="*/ 2 w 74"/>
                        <a:gd name="T1" fmla="*/ 0 h 30"/>
                        <a:gd name="T2" fmla="*/ 50 w 74"/>
                        <a:gd name="T3" fmla="*/ 0 h 30"/>
                        <a:gd name="T4" fmla="*/ 52 w 74"/>
                        <a:gd name="T5" fmla="*/ 3 h 30"/>
                        <a:gd name="T6" fmla="*/ 56 w 74"/>
                        <a:gd name="T7" fmla="*/ 12 h 30"/>
                        <a:gd name="T8" fmla="*/ 74 w 74"/>
                        <a:gd name="T9" fmla="*/ 30 h 30"/>
                        <a:gd name="T10" fmla="*/ 19 w 74"/>
                        <a:gd name="T11" fmla="*/ 30 h 30"/>
                        <a:gd name="T12" fmla="*/ 11 w 74"/>
                        <a:gd name="T13" fmla="*/ 20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2" y="3"/>
                          </a:lnTo>
                          <a:lnTo>
                            <a:pt x="56" y="12"/>
                          </a:lnTo>
                          <a:lnTo>
                            <a:pt x="74"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56" name="Freeform 560"/>
                    <p:cNvSpPr>
                      <a:spLocks/>
                    </p:cNvSpPr>
                    <p:nvPr/>
                  </p:nvSpPr>
                  <p:spPr bwMode="auto">
                    <a:xfrm>
                      <a:off x="964" y="3688"/>
                      <a:ext cx="41" cy="13"/>
                    </a:xfrm>
                    <a:custGeom>
                      <a:avLst/>
                      <a:gdLst>
                        <a:gd name="T0" fmla="*/ 0 w 82"/>
                        <a:gd name="T1" fmla="*/ 38 h 38"/>
                        <a:gd name="T2" fmla="*/ 2 w 82"/>
                        <a:gd name="T3" fmla="*/ 21 h 38"/>
                        <a:gd name="T4" fmla="*/ 7 w 82"/>
                        <a:gd name="T5" fmla="*/ 8 h 38"/>
                        <a:gd name="T6" fmla="*/ 11 w 82"/>
                        <a:gd name="T7" fmla="*/ 0 h 38"/>
                        <a:gd name="T8" fmla="*/ 68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1"/>
                          </a:lnTo>
                          <a:lnTo>
                            <a:pt x="7" y="8"/>
                          </a:lnTo>
                          <a:lnTo>
                            <a:pt x="11" y="0"/>
                          </a:lnTo>
                          <a:lnTo>
                            <a:pt x="68" y="0"/>
                          </a:lnTo>
                          <a:lnTo>
                            <a:pt x="82" y="38"/>
                          </a:lnTo>
                          <a:lnTo>
                            <a:pt x="0" y="38"/>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857" name="Group 561"/>
                  <p:cNvGrpSpPr>
                    <a:grpSpLocks/>
                  </p:cNvGrpSpPr>
                  <p:nvPr/>
                </p:nvGrpSpPr>
                <p:grpSpPr bwMode="auto">
                  <a:xfrm>
                    <a:off x="969" y="3690"/>
                    <a:ext cx="49" cy="23"/>
                    <a:chOff x="969" y="3690"/>
                    <a:chExt cx="49" cy="23"/>
                  </a:xfrm>
                </p:grpSpPr>
                <p:sp>
                  <p:nvSpPr>
                    <p:cNvPr id="311858" name="Freeform 562"/>
                    <p:cNvSpPr>
                      <a:spLocks/>
                    </p:cNvSpPr>
                    <p:nvPr/>
                  </p:nvSpPr>
                  <p:spPr bwMode="auto">
                    <a:xfrm>
                      <a:off x="969" y="3690"/>
                      <a:ext cx="13" cy="23"/>
                    </a:xfrm>
                    <a:custGeom>
                      <a:avLst/>
                      <a:gdLst>
                        <a:gd name="T0" fmla="*/ 15 w 25"/>
                        <a:gd name="T1" fmla="*/ 70 h 70"/>
                        <a:gd name="T2" fmla="*/ 0 w 25"/>
                        <a:gd name="T3" fmla="*/ 29 h 70"/>
                        <a:gd name="T4" fmla="*/ 9 w 25"/>
                        <a:gd name="T5" fmla="*/ 0 h 70"/>
                        <a:gd name="T6" fmla="*/ 25 w 25"/>
                        <a:gd name="T7" fmla="*/ 33 h 70"/>
                        <a:gd name="T8" fmla="*/ 15 w 25"/>
                        <a:gd name="T9" fmla="*/ 70 h 70"/>
                      </a:gdLst>
                      <a:ahLst/>
                      <a:cxnLst>
                        <a:cxn ang="0">
                          <a:pos x="T0" y="T1"/>
                        </a:cxn>
                        <a:cxn ang="0">
                          <a:pos x="T2" y="T3"/>
                        </a:cxn>
                        <a:cxn ang="0">
                          <a:pos x="T4" y="T5"/>
                        </a:cxn>
                        <a:cxn ang="0">
                          <a:pos x="T6" y="T7"/>
                        </a:cxn>
                        <a:cxn ang="0">
                          <a:pos x="T8" y="T9"/>
                        </a:cxn>
                      </a:cxnLst>
                      <a:rect l="0" t="0" r="r" b="b"/>
                      <a:pathLst>
                        <a:path w="25" h="70">
                          <a:moveTo>
                            <a:pt x="15" y="70"/>
                          </a:moveTo>
                          <a:lnTo>
                            <a:pt x="0" y="29"/>
                          </a:lnTo>
                          <a:lnTo>
                            <a:pt x="9" y="0"/>
                          </a:lnTo>
                          <a:lnTo>
                            <a:pt x="25" y="33"/>
                          </a:lnTo>
                          <a:lnTo>
                            <a:pt x="15" y="70"/>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59" name="Freeform 563"/>
                    <p:cNvSpPr>
                      <a:spLocks/>
                    </p:cNvSpPr>
                    <p:nvPr/>
                  </p:nvSpPr>
                  <p:spPr bwMode="auto">
                    <a:xfrm>
                      <a:off x="974" y="3691"/>
                      <a:ext cx="37" cy="10"/>
                    </a:xfrm>
                    <a:custGeom>
                      <a:avLst/>
                      <a:gdLst>
                        <a:gd name="T0" fmla="*/ 2 w 75"/>
                        <a:gd name="T1" fmla="*/ 0 h 31"/>
                        <a:gd name="T2" fmla="*/ 50 w 75"/>
                        <a:gd name="T3" fmla="*/ 0 h 31"/>
                        <a:gd name="T4" fmla="*/ 52 w 75"/>
                        <a:gd name="T5" fmla="*/ 2 h 31"/>
                        <a:gd name="T6" fmla="*/ 57 w 75"/>
                        <a:gd name="T7" fmla="*/ 11 h 31"/>
                        <a:gd name="T8" fmla="*/ 75 w 75"/>
                        <a:gd name="T9" fmla="*/ 31 h 31"/>
                        <a:gd name="T10" fmla="*/ 19 w 75"/>
                        <a:gd name="T11" fmla="*/ 31 h 31"/>
                        <a:gd name="T12" fmla="*/ 9 w 75"/>
                        <a:gd name="T13" fmla="*/ 22 h 31"/>
                        <a:gd name="T14" fmla="*/ 0 w 75"/>
                        <a:gd name="T15" fmla="*/ 6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2"/>
                          </a:lnTo>
                          <a:lnTo>
                            <a:pt x="57" y="11"/>
                          </a:lnTo>
                          <a:lnTo>
                            <a:pt x="75" y="31"/>
                          </a:lnTo>
                          <a:lnTo>
                            <a:pt x="19" y="31"/>
                          </a:lnTo>
                          <a:lnTo>
                            <a:pt x="9" y="22"/>
                          </a:lnTo>
                          <a:lnTo>
                            <a:pt x="0" y="6"/>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60" name="Freeform 564"/>
                    <p:cNvSpPr>
                      <a:spLocks/>
                    </p:cNvSpPr>
                    <p:nvPr/>
                  </p:nvSpPr>
                  <p:spPr bwMode="auto">
                    <a:xfrm>
                      <a:off x="977" y="3701"/>
                      <a:ext cx="41" cy="12"/>
                    </a:xfrm>
                    <a:custGeom>
                      <a:avLst/>
                      <a:gdLst>
                        <a:gd name="T0" fmla="*/ 0 w 81"/>
                        <a:gd name="T1" fmla="*/ 36 h 36"/>
                        <a:gd name="T2" fmla="*/ 1 w 81"/>
                        <a:gd name="T3" fmla="*/ 19 h 36"/>
                        <a:gd name="T4" fmla="*/ 6 w 81"/>
                        <a:gd name="T5" fmla="*/ 7 h 36"/>
                        <a:gd name="T6" fmla="*/ 12 w 81"/>
                        <a:gd name="T7" fmla="*/ 0 h 36"/>
                        <a:gd name="T8" fmla="*/ 68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6" y="7"/>
                          </a:lnTo>
                          <a:lnTo>
                            <a:pt x="12" y="0"/>
                          </a:lnTo>
                          <a:lnTo>
                            <a:pt x="68" y="0"/>
                          </a:lnTo>
                          <a:lnTo>
                            <a:pt x="81"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861" name="Group 565"/>
                  <p:cNvGrpSpPr>
                    <a:grpSpLocks/>
                  </p:cNvGrpSpPr>
                  <p:nvPr/>
                </p:nvGrpSpPr>
                <p:grpSpPr bwMode="auto">
                  <a:xfrm>
                    <a:off x="982" y="3703"/>
                    <a:ext cx="49" cy="23"/>
                    <a:chOff x="982" y="3703"/>
                    <a:chExt cx="49" cy="23"/>
                  </a:xfrm>
                </p:grpSpPr>
                <p:sp>
                  <p:nvSpPr>
                    <p:cNvPr id="311862" name="Freeform 566"/>
                    <p:cNvSpPr>
                      <a:spLocks/>
                    </p:cNvSpPr>
                    <p:nvPr/>
                  </p:nvSpPr>
                  <p:spPr bwMode="auto">
                    <a:xfrm>
                      <a:off x="982" y="3703"/>
                      <a:ext cx="13" cy="23"/>
                    </a:xfrm>
                    <a:custGeom>
                      <a:avLst/>
                      <a:gdLst>
                        <a:gd name="T0" fmla="*/ 14 w 25"/>
                        <a:gd name="T1" fmla="*/ 68 h 68"/>
                        <a:gd name="T2" fmla="*/ 0 w 25"/>
                        <a:gd name="T3" fmla="*/ 27 h 68"/>
                        <a:gd name="T4" fmla="*/ 10 w 25"/>
                        <a:gd name="T5" fmla="*/ 0 h 68"/>
                        <a:gd name="T6" fmla="*/ 25 w 25"/>
                        <a:gd name="T7" fmla="*/ 31 h 68"/>
                        <a:gd name="T8" fmla="*/ 14 w 25"/>
                        <a:gd name="T9" fmla="*/ 68 h 68"/>
                      </a:gdLst>
                      <a:ahLst/>
                      <a:cxnLst>
                        <a:cxn ang="0">
                          <a:pos x="T0" y="T1"/>
                        </a:cxn>
                        <a:cxn ang="0">
                          <a:pos x="T2" y="T3"/>
                        </a:cxn>
                        <a:cxn ang="0">
                          <a:pos x="T4" y="T5"/>
                        </a:cxn>
                        <a:cxn ang="0">
                          <a:pos x="T6" y="T7"/>
                        </a:cxn>
                        <a:cxn ang="0">
                          <a:pos x="T8" y="T9"/>
                        </a:cxn>
                      </a:cxnLst>
                      <a:rect l="0" t="0" r="r" b="b"/>
                      <a:pathLst>
                        <a:path w="25" h="68">
                          <a:moveTo>
                            <a:pt x="14" y="68"/>
                          </a:moveTo>
                          <a:lnTo>
                            <a:pt x="0" y="27"/>
                          </a:lnTo>
                          <a:lnTo>
                            <a:pt x="10" y="0"/>
                          </a:lnTo>
                          <a:lnTo>
                            <a:pt x="25" y="31"/>
                          </a:lnTo>
                          <a:lnTo>
                            <a:pt x="14"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63" name="Freeform 567"/>
                    <p:cNvSpPr>
                      <a:spLocks/>
                    </p:cNvSpPr>
                    <p:nvPr/>
                  </p:nvSpPr>
                  <p:spPr bwMode="auto">
                    <a:xfrm>
                      <a:off x="987" y="3703"/>
                      <a:ext cx="37" cy="10"/>
                    </a:xfrm>
                    <a:custGeom>
                      <a:avLst/>
                      <a:gdLst>
                        <a:gd name="T0" fmla="*/ 1 w 73"/>
                        <a:gd name="T1" fmla="*/ 0 h 30"/>
                        <a:gd name="T2" fmla="*/ 50 w 73"/>
                        <a:gd name="T3" fmla="*/ 0 h 30"/>
                        <a:gd name="T4" fmla="*/ 51 w 73"/>
                        <a:gd name="T5" fmla="*/ 3 h 30"/>
                        <a:gd name="T6" fmla="*/ 56 w 73"/>
                        <a:gd name="T7" fmla="*/ 12 h 30"/>
                        <a:gd name="T8" fmla="*/ 73 w 73"/>
                        <a:gd name="T9" fmla="*/ 30 h 30"/>
                        <a:gd name="T10" fmla="*/ 18 w 73"/>
                        <a:gd name="T11" fmla="*/ 30 h 30"/>
                        <a:gd name="T12" fmla="*/ 9 w 73"/>
                        <a:gd name="T13" fmla="*/ 21 h 30"/>
                        <a:gd name="T14" fmla="*/ 0 w 73"/>
                        <a:gd name="T15" fmla="*/ 7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1" y="3"/>
                          </a:lnTo>
                          <a:lnTo>
                            <a:pt x="56" y="12"/>
                          </a:lnTo>
                          <a:lnTo>
                            <a:pt x="73"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64" name="Freeform 568"/>
                    <p:cNvSpPr>
                      <a:spLocks/>
                    </p:cNvSpPr>
                    <p:nvPr/>
                  </p:nvSpPr>
                  <p:spPr bwMode="auto">
                    <a:xfrm>
                      <a:off x="989" y="3714"/>
                      <a:ext cx="42" cy="12"/>
                    </a:xfrm>
                    <a:custGeom>
                      <a:avLst/>
                      <a:gdLst>
                        <a:gd name="T0" fmla="*/ 0 w 83"/>
                        <a:gd name="T1" fmla="*/ 36 h 36"/>
                        <a:gd name="T2" fmla="*/ 1 w 83"/>
                        <a:gd name="T3" fmla="*/ 19 h 36"/>
                        <a:gd name="T4" fmla="*/ 6 w 83"/>
                        <a:gd name="T5" fmla="*/ 8 h 36"/>
                        <a:gd name="T6" fmla="*/ 13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865" name="Group 569"/>
                  <p:cNvGrpSpPr>
                    <a:grpSpLocks/>
                  </p:cNvGrpSpPr>
                  <p:nvPr/>
                </p:nvGrpSpPr>
                <p:grpSpPr bwMode="auto">
                  <a:xfrm>
                    <a:off x="995" y="3716"/>
                    <a:ext cx="48" cy="23"/>
                    <a:chOff x="995" y="3716"/>
                    <a:chExt cx="48" cy="23"/>
                  </a:xfrm>
                </p:grpSpPr>
                <p:sp>
                  <p:nvSpPr>
                    <p:cNvPr id="311866" name="Freeform 570"/>
                    <p:cNvSpPr>
                      <a:spLocks/>
                    </p:cNvSpPr>
                    <p:nvPr/>
                  </p:nvSpPr>
                  <p:spPr bwMode="auto">
                    <a:xfrm>
                      <a:off x="995" y="3716"/>
                      <a:ext cx="11" cy="23"/>
                    </a:xfrm>
                    <a:custGeom>
                      <a:avLst/>
                      <a:gdLst>
                        <a:gd name="T0" fmla="*/ 15 w 24"/>
                        <a:gd name="T1" fmla="*/ 68 h 68"/>
                        <a:gd name="T2" fmla="*/ 0 w 24"/>
                        <a:gd name="T3" fmla="*/ 27 h 68"/>
                        <a:gd name="T4" fmla="*/ 10 w 24"/>
                        <a:gd name="T5" fmla="*/ 0 h 68"/>
                        <a:gd name="T6" fmla="*/ 24 w 24"/>
                        <a:gd name="T7" fmla="*/ 30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7"/>
                          </a:lnTo>
                          <a:lnTo>
                            <a:pt x="10" y="0"/>
                          </a:lnTo>
                          <a:lnTo>
                            <a:pt x="24" y="30"/>
                          </a:lnTo>
                          <a:lnTo>
                            <a:pt x="15"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67" name="Freeform 571"/>
                    <p:cNvSpPr>
                      <a:spLocks/>
                    </p:cNvSpPr>
                    <p:nvPr/>
                  </p:nvSpPr>
                  <p:spPr bwMode="auto">
                    <a:xfrm>
                      <a:off x="999" y="3717"/>
                      <a:ext cx="38" cy="9"/>
                    </a:xfrm>
                    <a:custGeom>
                      <a:avLst/>
                      <a:gdLst>
                        <a:gd name="T0" fmla="*/ 1 w 74"/>
                        <a:gd name="T1" fmla="*/ 0 h 29"/>
                        <a:gd name="T2" fmla="*/ 49 w 74"/>
                        <a:gd name="T3" fmla="*/ 0 h 29"/>
                        <a:gd name="T4" fmla="*/ 52 w 74"/>
                        <a:gd name="T5" fmla="*/ 3 h 29"/>
                        <a:gd name="T6" fmla="*/ 56 w 74"/>
                        <a:gd name="T7" fmla="*/ 11 h 29"/>
                        <a:gd name="T8" fmla="*/ 74 w 74"/>
                        <a:gd name="T9" fmla="*/ 29 h 29"/>
                        <a:gd name="T10" fmla="*/ 18 w 74"/>
                        <a:gd name="T11" fmla="*/ 29 h 29"/>
                        <a:gd name="T12" fmla="*/ 9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2" y="3"/>
                          </a:lnTo>
                          <a:lnTo>
                            <a:pt x="56" y="11"/>
                          </a:lnTo>
                          <a:lnTo>
                            <a:pt x="74"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68" name="Freeform 572"/>
                    <p:cNvSpPr>
                      <a:spLocks/>
                    </p:cNvSpPr>
                    <p:nvPr/>
                  </p:nvSpPr>
                  <p:spPr bwMode="auto">
                    <a:xfrm>
                      <a:off x="1003" y="3727"/>
                      <a:ext cx="40" cy="12"/>
                    </a:xfrm>
                    <a:custGeom>
                      <a:avLst/>
                      <a:gdLst>
                        <a:gd name="T0" fmla="*/ 0 w 82"/>
                        <a:gd name="T1" fmla="*/ 36 h 36"/>
                        <a:gd name="T2" fmla="*/ 1 w 82"/>
                        <a:gd name="T3" fmla="*/ 19 h 36"/>
                        <a:gd name="T4" fmla="*/ 5 w 82"/>
                        <a:gd name="T5" fmla="*/ 7 h 36"/>
                        <a:gd name="T6" fmla="*/ 11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5" y="7"/>
                          </a:lnTo>
                          <a:lnTo>
                            <a:pt x="11"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311869" name="Group 573"/>
                <p:cNvGrpSpPr>
                  <a:grpSpLocks/>
                </p:cNvGrpSpPr>
                <p:nvPr/>
              </p:nvGrpSpPr>
              <p:grpSpPr bwMode="auto">
                <a:xfrm>
                  <a:off x="1005" y="3727"/>
                  <a:ext cx="49" cy="23"/>
                  <a:chOff x="1005" y="3727"/>
                  <a:chExt cx="49" cy="23"/>
                </a:xfrm>
              </p:grpSpPr>
              <p:sp>
                <p:nvSpPr>
                  <p:cNvPr id="311870" name="Freeform 574"/>
                  <p:cNvSpPr>
                    <a:spLocks/>
                  </p:cNvSpPr>
                  <p:nvPr/>
                </p:nvSpPr>
                <p:spPr bwMode="auto">
                  <a:xfrm>
                    <a:off x="1005" y="3727"/>
                    <a:ext cx="12" cy="23"/>
                  </a:xfrm>
                  <a:custGeom>
                    <a:avLst/>
                    <a:gdLst>
                      <a:gd name="T0" fmla="*/ 16 w 25"/>
                      <a:gd name="T1" fmla="*/ 69 h 69"/>
                      <a:gd name="T2" fmla="*/ 0 w 25"/>
                      <a:gd name="T3" fmla="*/ 27 h 69"/>
                      <a:gd name="T4" fmla="*/ 12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2" y="0"/>
                        </a:lnTo>
                        <a:lnTo>
                          <a:pt x="25" y="32"/>
                        </a:lnTo>
                        <a:lnTo>
                          <a:pt x="16"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71" name="Freeform 575"/>
                  <p:cNvSpPr>
                    <a:spLocks/>
                  </p:cNvSpPr>
                  <p:nvPr/>
                </p:nvSpPr>
                <p:spPr bwMode="auto">
                  <a:xfrm>
                    <a:off x="1010" y="3728"/>
                    <a:ext cx="37" cy="10"/>
                  </a:xfrm>
                  <a:custGeom>
                    <a:avLst/>
                    <a:gdLst>
                      <a:gd name="T0" fmla="*/ 2 w 73"/>
                      <a:gd name="T1" fmla="*/ 0 h 31"/>
                      <a:gd name="T2" fmla="*/ 48 w 73"/>
                      <a:gd name="T3" fmla="*/ 0 h 31"/>
                      <a:gd name="T4" fmla="*/ 51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2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2" y="0"/>
                        </a:moveTo>
                        <a:lnTo>
                          <a:pt x="48" y="0"/>
                        </a:lnTo>
                        <a:lnTo>
                          <a:pt x="51" y="4"/>
                        </a:lnTo>
                        <a:lnTo>
                          <a:pt x="56" y="13"/>
                        </a:lnTo>
                        <a:lnTo>
                          <a:pt x="73" y="31"/>
                        </a:lnTo>
                        <a:lnTo>
                          <a:pt x="18" y="31"/>
                        </a:lnTo>
                        <a:lnTo>
                          <a:pt x="9" y="22"/>
                        </a:lnTo>
                        <a:lnTo>
                          <a:pt x="0" y="7"/>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72" name="Freeform 576"/>
                  <p:cNvSpPr>
                    <a:spLocks/>
                  </p:cNvSpPr>
                  <p:nvPr/>
                </p:nvSpPr>
                <p:spPr bwMode="auto">
                  <a:xfrm>
                    <a:off x="1013" y="3738"/>
                    <a:ext cx="41" cy="12"/>
                  </a:xfrm>
                  <a:custGeom>
                    <a:avLst/>
                    <a:gdLst>
                      <a:gd name="T0" fmla="*/ 0 w 83"/>
                      <a:gd name="T1" fmla="*/ 36 h 36"/>
                      <a:gd name="T2" fmla="*/ 1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873" name="Group 577"/>
                <p:cNvGrpSpPr>
                  <a:grpSpLocks/>
                </p:cNvGrpSpPr>
                <p:nvPr/>
              </p:nvGrpSpPr>
              <p:grpSpPr bwMode="auto">
                <a:xfrm>
                  <a:off x="1018" y="3740"/>
                  <a:ext cx="49" cy="22"/>
                  <a:chOff x="1018" y="3740"/>
                  <a:chExt cx="49" cy="22"/>
                </a:xfrm>
              </p:grpSpPr>
              <p:sp>
                <p:nvSpPr>
                  <p:cNvPr id="311874" name="Freeform 578"/>
                  <p:cNvSpPr>
                    <a:spLocks/>
                  </p:cNvSpPr>
                  <p:nvPr/>
                </p:nvSpPr>
                <p:spPr bwMode="auto">
                  <a:xfrm>
                    <a:off x="1018" y="3740"/>
                    <a:ext cx="12"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75" name="Freeform 579"/>
                  <p:cNvSpPr>
                    <a:spLocks/>
                  </p:cNvSpPr>
                  <p:nvPr/>
                </p:nvSpPr>
                <p:spPr bwMode="auto">
                  <a:xfrm>
                    <a:off x="1022" y="3740"/>
                    <a:ext cx="38" cy="10"/>
                  </a:xfrm>
                  <a:custGeom>
                    <a:avLst/>
                    <a:gdLst>
                      <a:gd name="T0" fmla="*/ 2 w 74"/>
                      <a:gd name="T1" fmla="*/ 0 h 31"/>
                      <a:gd name="T2" fmla="*/ 49 w 74"/>
                      <a:gd name="T3" fmla="*/ 0 h 31"/>
                      <a:gd name="T4" fmla="*/ 51 w 74"/>
                      <a:gd name="T5" fmla="*/ 4 h 31"/>
                      <a:gd name="T6" fmla="*/ 57 w 74"/>
                      <a:gd name="T7" fmla="*/ 13 h 31"/>
                      <a:gd name="T8" fmla="*/ 74 w 74"/>
                      <a:gd name="T9" fmla="*/ 31 h 31"/>
                      <a:gd name="T10" fmla="*/ 18 w 74"/>
                      <a:gd name="T11" fmla="*/ 31 h 31"/>
                      <a:gd name="T12" fmla="*/ 10 w 74"/>
                      <a:gd name="T13" fmla="*/ 22 h 31"/>
                      <a:gd name="T14" fmla="*/ 0 w 74"/>
                      <a:gd name="T15" fmla="*/ 7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49" y="0"/>
                        </a:lnTo>
                        <a:lnTo>
                          <a:pt x="51" y="4"/>
                        </a:lnTo>
                        <a:lnTo>
                          <a:pt x="57"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76" name="Freeform 580"/>
                  <p:cNvSpPr>
                    <a:spLocks/>
                  </p:cNvSpPr>
                  <p:nvPr/>
                </p:nvSpPr>
                <p:spPr bwMode="auto">
                  <a:xfrm>
                    <a:off x="1026" y="3750"/>
                    <a:ext cx="41" cy="12"/>
                  </a:xfrm>
                  <a:custGeom>
                    <a:avLst/>
                    <a:gdLst>
                      <a:gd name="T0" fmla="*/ 0 w 82"/>
                      <a:gd name="T1" fmla="*/ 36 h 36"/>
                      <a:gd name="T2" fmla="*/ 2 w 82"/>
                      <a:gd name="T3" fmla="*/ 21 h 36"/>
                      <a:gd name="T4" fmla="*/ 6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1"/>
                        </a:lnTo>
                        <a:lnTo>
                          <a:pt x="6"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877" name="Group 581"/>
                <p:cNvGrpSpPr>
                  <a:grpSpLocks/>
                </p:cNvGrpSpPr>
                <p:nvPr/>
              </p:nvGrpSpPr>
              <p:grpSpPr bwMode="auto">
                <a:xfrm>
                  <a:off x="1030" y="3753"/>
                  <a:ext cx="49" cy="23"/>
                  <a:chOff x="1030" y="3753"/>
                  <a:chExt cx="49" cy="23"/>
                </a:xfrm>
              </p:grpSpPr>
              <p:sp>
                <p:nvSpPr>
                  <p:cNvPr id="311878" name="Freeform 582"/>
                  <p:cNvSpPr>
                    <a:spLocks/>
                  </p:cNvSpPr>
                  <p:nvPr/>
                </p:nvSpPr>
                <p:spPr bwMode="auto">
                  <a:xfrm>
                    <a:off x="1030" y="3753"/>
                    <a:ext cx="13" cy="23"/>
                  </a:xfrm>
                  <a:custGeom>
                    <a:avLst/>
                    <a:gdLst>
                      <a:gd name="T0" fmla="*/ 16 w 25"/>
                      <a:gd name="T1" fmla="*/ 68 h 68"/>
                      <a:gd name="T2" fmla="*/ 0 w 25"/>
                      <a:gd name="T3" fmla="*/ 27 h 68"/>
                      <a:gd name="T4" fmla="*/ 11 w 25"/>
                      <a:gd name="T5" fmla="*/ 0 h 68"/>
                      <a:gd name="T6" fmla="*/ 25 w 25"/>
                      <a:gd name="T7" fmla="*/ 32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2"/>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79" name="Freeform 583"/>
                  <p:cNvSpPr>
                    <a:spLocks/>
                  </p:cNvSpPr>
                  <p:nvPr/>
                </p:nvSpPr>
                <p:spPr bwMode="auto">
                  <a:xfrm>
                    <a:off x="1035" y="3753"/>
                    <a:ext cx="37" cy="11"/>
                  </a:xfrm>
                  <a:custGeom>
                    <a:avLst/>
                    <a:gdLst>
                      <a:gd name="T0" fmla="*/ 2 w 74"/>
                      <a:gd name="T1" fmla="*/ 0 h 31"/>
                      <a:gd name="T2" fmla="*/ 51 w 74"/>
                      <a:gd name="T3" fmla="*/ 0 h 31"/>
                      <a:gd name="T4" fmla="*/ 52 w 74"/>
                      <a:gd name="T5" fmla="*/ 4 h 31"/>
                      <a:gd name="T6" fmla="*/ 56 w 74"/>
                      <a:gd name="T7" fmla="*/ 13 h 31"/>
                      <a:gd name="T8" fmla="*/ 74 w 74"/>
                      <a:gd name="T9" fmla="*/ 31 h 31"/>
                      <a:gd name="T10" fmla="*/ 18 w 74"/>
                      <a:gd name="T11" fmla="*/ 31 h 31"/>
                      <a:gd name="T12" fmla="*/ 10 w 74"/>
                      <a:gd name="T13" fmla="*/ 22 h 31"/>
                      <a:gd name="T14" fmla="*/ 0 w 74"/>
                      <a:gd name="T15" fmla="*/ 7 h 31"/>
                      <a:gd name="T16" fmla="*/ 2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2" y="0"/>
                        </a:moveTo>
                        <a:lnTo>
                          <a:pt x="51" y="0"/>
                        </a:lnTo>
                        <a:lnTo>
                          <a:pt x="52" y="4"/>
                        </a:lnTo>
                        <a:lnTo>
                          <a:pt x="56" y="13"/>
                        </a:lnTo>
                        <a:lnTo>
                          <a:pt x="74" y="31"/>
                        </a:lnTo>
                        <a:lnTo>
                          <a:pt x="18" y="31"/>
                        </a:lnTo>
                        <a:lnTo>
                          <a:pt x="10" y="22"/>
                        </a:lnTo>
                        <a:lnTo>
                          <a:pt x="0" y="7"/>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80" name="Freeform 584"/>
                  <p:cNvSpPr>
                    <a:spLocks/>
                  </p:cNvSpPr>
                  <p:nvPr/>
                </p:nvSpPr>
                <p:spPr bwMode="auto">
                  <a:xfrm>
                    <a:off x="1039" y="3764"/>
                    <a:ext cx="40" cy="12"/>
                  </a:xfrm>
                  <a:custGeom>
                    <a:avLst/>
                    <a:gdLst>
                      <a:gd name="T0" fmla="*/ 0 w 82"/>
                      <a:gd name="T1" fmla="*/ 35 h 35"/>
                      <a:gd name="T2" fmla="*/ 2 w 82"/>
                      <a:gd name="T3" fmla="*/ 19 h 35"/>
                      <a:gd name="T4" fmla="*/ 7 w 82"/>
                      <a:gd name="T5" fmla="*/ 7 h 35"/>
                      <a:gd name="T6" fmla="*/ 11 w 82"/>
                      <a:gd name="T7" fmla="*/ 0 h 35"/>
                      <a:gd name="T8" fmla="*/ 67 w 82"/>
                      <a:gd name="T9" fmla="*/ 0 h 35"/>
                      <a:gd name="T10" fmla="*/ 82 w 82"/>
                      <a:gd name="T11" fmla="*/ 35 h 35"/>
                      <a:gd name="T12" fmla="*/ 0 w 8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2" h="35">
                        <a:moveTo>
                          <a:pt x="0" y="35"/>
                        </a:moveTo>
                        <a:lnTo>
                          <a:pt x="2" y="19"/>
                        </a:lnTo>
                        <a:lnTo>
                          <a:pt x="7" y="7"/>
                        </a:lnTo>
                        <a:lnTo>
                          <a:pt x="11" y="0"/>
                        </a:lnTo>
                        <a:lnTo>
                          <a:pt x="67" y="0"/>
                        </a:lnTo>
                        <a:lnTo>
                          <a:pt x="82" y="35"/>
                        </a:lnTo>
                        <a:lnTo>
                          <a:pt x="0" y="35"/>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311881" name="Freeform 585"/>
                <p:cNvSpPr>
                  <a:spLocks/>
                </p:cNvSpPr>
                <p:nvPr/>
              </p:nvSpPr>
              <p:spPr bwMode="auto">
                <a:xfrm>
                  <a:off x="778" y="3535"/>
                  <a:ext cx="12" cy="23"/>
                </a:xfrm>
                <a:custGeom>
                  <a:avLst/>
                  <a:gdLst>
                    <a:gd name="T0" fmla="*/ 13 w 24"/>
                    <a:gd name="T1" fmla="*/ 68 h 68"/>
                    <a:gd name="T2" fmla="*/ 0 w 24"/>
                    <a:gd name="T3" fmla="*/ 27 h 68"/>
                    <a:gd name="T4" fmla="*/ 9 w 24"/>
                    <a:gd name="T5" fmla="*/ 0 h 68"/>
                    <a:gd name="T6" fmla="*/ 24 w 24"/>
                    <a:gd name="T7" fmla="*/ 31 h 68"/>
                    <a:gd name="T8" fmla="*/ 13 w 24"/>
                    <a:gd name="T9" fmla="*/ 68 h 68"/>
                  </a:gdLst>
                  <a:ahLst/>
                  <a:cxnLst>
                    <a:cxn ang="0">
                      <a:pos x="T0" y="T1"/>
                    </a:cxn>
                    <a:cxn ang="0">
                      <a:pos x="T2" y="T3"/>
                    </a:cxn>
                    <a:cxn ang="0">
                      <a:pos x="T4" y="T5"/>
                    </a:cxn>
                    <a:cxn ang="0">
                      <a:pos x="T6" y="T7"/>
                    </a:cxn>
                    <a:cxn ang="0">
                      <a:pos x="T8" y="T9"/>
                    </a:cxn>
                  </a:cxnLst>
                  <a:rect l="0" t="0" r="r" b="b"/>
                  <a:pathLst>
                    <a:path w="24" h="68">
                      <a:moveTo>
                        <a:pt x="13" y="68"/>
                      </a:moveTo>
                      <a:lnTo>
                        <a:pt x="0" y="27"/>
                      </a:lnTo>
                      <a:lnTo>
                        <a:pt x="9" y="0"/>
                      </a:lnTo>
                      <a:lnTo>
                        <a:pt x="24" y="31"/>
                      </a:lnTo>
                      <a:lnTo>
                        <a:pt x="13" y="68"/>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82" name="Freeform 586"/>
                <p:cNvSpPr>
                  <a:spLocks/>
                </p:cNvSpPr>
                <p:nvPr/>
              </p:nvSpPr>
              <p:spPr bwMode="auto">
                <a:xfrm>
                  <a:off x="783" y="3535"/>
                  <a:ext cx="36" cy="11"/>
                </a:xfrm>
                <a:custGeom>
                  <a:avLst/>
                  <a:gdLst>
                    <a:gd name="T0" fmla="*/ 1 w 72"/>
                    <a:gd name="T1" fmla="*/ 0 h 31"/>
                    <a:gd name="T2" fmla="*/ 50 w 72"/>
                    <a:gd name="T3" fmla="*/ 0 h 31"/>
                    <a:gd name="T4" fmla="*/ 51 w 72"/>
                    <a:gd name="T5" fmla="*/ 4 h 31"/>
                    <a:gd name="T6" fmla="*/ 57 w 72"/>
                    <a:gd name="T7" fmla="*/ 13 h 31"/>
                    <a:gd name="T8" fmla="*/ 72 w 72"/>
                    <a:gd name="T9" fmla="*/ 31 h 31"/>
                    <a:gd name="T10" fmla="*/ 18 w 72"/>
                    <a:gd name="T11" fmla="*/ 31 h 31"/>
                    <a:gd name="T12" fmla="*/ 9 w 72"/>
                    <a:gd name="T13" fmla="*/ 22 h 31"/>
                    <a:gd name="T14" fmla="*/ 0 w 72"/>
                    <a:gd name="T15" fmla="*/ 7 h 31"/>
                    <a:gd name="T16" fmla="*/ 1 w 7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1">
                      <a:moveTo>
                        <a:pt x="1" y="0"/>
                      </a:moveTo>
                      <a:lnTo>
                        <a:pt x="50" y="0"/>
                      </a:lnTo>
                      <a:lnTo>
                        <a:pt x="51" y="4"/>
                      </a:lnTo>
                      <a:lnTo>
                        <a:pt x="57" y="13"/>
                      </a:lnTo>
                      <a:lnTo>
                        <a:pt x="72" y="31"/>
                      </a:lnTo>
                      <a:lnTo>
                        <a:pt x="18" y="31"/>
                      </a:lnTo>
                      <a:lnTo>
                        <a:pt x="9" y="22"/>
                      </a:lnTo>
                      <a:lnTo>
                        <a:pt x="0" y="7"/>
                      </a:lnTo>
                      <a:lnTo>
                        <a:pt x="1"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83" name="Freeform 587"/>
                <p:cNvSpPr>
                  <a:spLocks/>
                </p:cNvSpPr>
                <p:nvPr/>
              </p:nvSpPr>
              <p:spPr bwMode="auto">
                <a:xfrm>
                  <a:off x="786" y="3546"/>
                  <a:ext cx="41" cy="12"/>
                </a:xfrm>
                <a:custGeom>
                  <a:avLst/>
                  <a:gdLst>
                    <a:gd name="T0" fmla="*/ 0 w 83"/>
                    <a:gd name="T1" fmla="*/ 36 h 36"/>
                    <a:gd name="T2" fmla="*/ 3 w 83"/>
                    <a:gd name="T3" fmla="*/ 21 h 36"/>
                    <a:gd name="T4" fmla="*/ 7 w 83"/>
                    <a:gd name="T5" fmla="*/ 8 h 36"/>
                    <a:gd name="T6" fmla="*/ 12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3" y="21"/>
                      </a:lnTo>
                      <a:lnTo>
                        <a:pt x="7" y="8"/>
                      </a:lnTo>
                      <a:lnTo>
                        <a:pt x="12"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311884" name="Group 588"/>
                <p:cNvGrpSpPr>
                  <a:grpSpLocks/>
                </p:cNvGrpSpPr>
                <p:nvPr/>
              </p:nvGrpSpPr>
              <p:grpSpPr bwMode="auto">
                <a:xfrm>
                  <a:off x="790" y="3547"/>
                  <a:ext cx="49" cy="23"/>
                  <a:chOff x="790" y="3547"/>
                  <a:chExt cx="49" cy="23"/>
                </a:xfrm>
              </p:grpSpPr>
              <p:sp>
                <p:nvSpPr>
                  <p:cNvPr id="311885" name="Freeform 589"/>
                  <p:cNvSpPr>
                    <a:spLocks/>
                  </p:cNvSpPr>
                  <p:nvPr/>
                </p:nvSpPr>
                <p:spPr bwMode="auto">
                  <a:xfrm>
                    <a:off x="790" y="3547"/>
                    <a:ext cx="12" cy="23"/>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86" name="Freeform 590"/>
                  <p:cNvSpPr>
                    <a:spLocks/>
                  </p:cNvSpPr>
                  <p:nvPr/>
                </p:nvSpPr>
                <p:spPr bwMode="auto">
                  <a:xfrm>
                    <a:off x="795" y="3548"/>
                    <a:ext cx="37" cy="10"/>
                  </a:xfrm>
                  <a:custGeom>
                    <a:avLst/>
                    <a:gdLst>
                      <a:gd name="T0" fmla="*/ 1 w 73"/>
                      <a:gd name="T1" fmla="*/ 0 h 29"/>
                      <a:gd name="T2" fmla="*/ 48 w 73"/>
                      <a:gd name="T3" fmla="*/ 0 h 29"/>
                      <a:gd name="T4" fmla="*/ 50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48" y="0"/>
                        </a:lnTo>
                        <a:lnTo>
                          <a:pt x="50"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87" name="Freeform 591"/>
                  <p:cNvSpPr>
                    <a:spLocks/>
                  </p:cNvSpPr>
                  <p:nvPr/>
                </p:nvSpPr>
                <p:spPr bwMode="auto">
                  <a:xfrm>
                    <a:off x="798" y="3558"/>
                    <a:ext cx="41" cy="12"/>
                  </a:xfrm>
                  <a:custGeom>
                    <a:avLst/>
                    <a:gdLst>
                      <a:gd name="T0" fmla="*/ 0 w 82"/>
                      <a:gd name="T1" fmla="*/ 36 h 36"/>
                      <a:gd name="T2" fmla="*/ 2 w 82"/>
                      <a:gd name="T3" fmla="*/ 20 h 36"/>
                      <a:gd name="T4" fmla="*/ 7 w 82"/>
                      <a:gd name="T5" fmla="*/ 8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7" y="8"/>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888" name="Group 592"/>
                <p:cNvGrpSpPr>
                  <a:grpSpLocks/>
                </p:cNvGrpSpPr>
                <p:nvPr/>
              </p:nvGrpSpPr>
              <p:grpSpPr bwMode="auto">
                <a:xfrm>
                  <a:off x="803" y="3560"/>
                  <a:ext cx="49" cy="22"/>
                  <a:chOff x="803" y="3560"/>
                  <a:chExt cx="49" cy="22"/>
                </a:xfrm>
              </p:grpSpPr>
              <p:sp>
                <p:nvSpPr>
                  <p:cNvPr id="311889" name="Freeform 593"/>
                  <p:cNvSpPr>
                    <a:spLocks/>
                  </p:cNvSpPr>
                  <p:nvPr/>
                </p:nvSpPr>
                <p:spPr bwMode="auto">
                  <a:xfrm>
                    <a:off x="803" y="3560"/>
                    <a:ext cx="12" cy="22"/>
                  </a:xfrm>
                  <a:custGeom>
                    <a:avLst/>
                    <a:gdLst>
                      <a:gd name="T0" fmla="*/ 14 w 24"/>
                      <a:gd name="T1" fmla="*/ 68 h 68"/>
                      <a:gd name="T2" fmla="*/ 0 w 24"/>
                      <a:gd name="T3" fmla="*/ 27 h 68"/>
                      <a:gd name="T4" fmla="*/ 10 w 24"/>
                      <a:gd name="T5" fmla="*/ 0 h 68"/>
                      <a:gd name="T6" fmla="*/ 24 w 24"/>
                      <a:gd name="T7" fmla="*/ 31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10" y="0"/>
                        </a:lnTo>
                        <a:lnTo>
                          <a:pt x="24" y="31"/>
                        </a:lnTo>
                        <a:lnTo>
                          <a:pt x="14"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90" name="Freeform 594"/>
                  <p:cNvSpPr>
                    <a:spLocks/>
                  </p:cNvSpPr>
                  <p:nvPr/>
                </p:nvSpPr>
                <p:spPr bwMode="auto">
                  <a:xfrm>
                    <a:off x="808" y="3560"/>
                    <a:ext cx="36" cy="10"/>
                  </a:xfrm>
                  <a:custGeom>
                    <a:avLst/>
                    <a:gdLst>
                      <a:gd name="T0" fmla="*/ 1 w 72"/>
                      <a:gd name="T1" fmla="*/ 0 h 29"/>
                      <a:gd name="T2" fmla="*/ 49 w 72"/>
                      <a:gd name="T3" fmla="*/ 0 h 29"/>
                      <a:gd name="T4" fmla="*/ 50 w 72"/>
                      <a:gd name="T5" fmla="*/ 2 h 29"/>
                      <a:gd name="T6" fmla="*/ 57 w 72"/>
                      <a:gd name="T7" fmla="*/ 11 h 29"/>
                      <a:gd name="T8" fmla="*/ 72 w 72"/>
                      <a:gd name="T9" fmla="*/ 29 h 29"/>
                      <a:gd name="T10" fmla="*/ 18 w 72"/>
                      <a:gd name="T11" fmla="*/ 29 h 29"/>
                      <a:gd name="T12" fmla="*/ 9 w 72"/>
                      <a:gd name="T13" fmla="*/ 20 h 29"/>
                      <a:gd name="T14" fmla="*/ 0 w 72"/>
                      <a:gd name="T15" fmla="*/ 5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49" y="0"/>
                        </a:lnTo>
                        <a:lnTo>
                          <a:pt x="50" y="2"/>
                        </a:lnTo>
                        <a:lnTo>
                          <a:pt x="57" y="11"/>
                        </a:lnTo>
                        <a:lnTo>
                          <a:pt x="72"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91" name="Freeform 595"/>
                  <p:cNvSpPr>
                    <a:spLocks/>
                  </p:cNvSpPr>
                  <p:nvPr/>
                </p:nvSpPr>
                <p:spPr bwMode="auto">
                  <a:xfrm>
                    <a:off x="811" y="3571"/>
                    <a:ext cx="41" cy="11"/>
                  </a:xfrm>
                  <a:custGeom>
                    <a:avLst/>
                    <a:gdLst>
                      <a:gd name="T0" fmla="*/ 0 w 83"/>
                      <a:gd name="T1" fmla="*/ 35 h 35"/>
                      <a:gd name="T2" fmla="*/ 3 w 83"/>
                      <a:gd name="T3" fmla="*/ 19 h 35"/>
                      <a:gd name="T4" fmla="*/ 7 w 83"/>
                      <a:gd name="T5" fmla="*/ 7 h 35"/>
                      <a:gd name="T6" fmla="*/ 12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3" y="19"/>
                        </a:lnTo>
                        <a:lnTo>
                          <a:pt x="7" y="7"/>
                        </a:lnTo>
                        <a:lnTo>
                          <a:pt x="12"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892" name="Group 596"/>
                <p:cNvGrpSpPr>
                  <a:grpSpLocks/>
                </p:cNvGrpSpPr>
                <p:nvPr/>
              </p:nvGrpSpPr>
              <p:grpSpPr bwMode="auto">
                <a:xfrm>
                  <a:off x="815" y="3572"/>
                  <a:ext cx="50" cy="23"/>
                  <a:chOff x="815" y="3572"/>
                  <a:chExt cx="50" cy="23"/>
                </a:xfrm>
              </p:grpSpPr>
              <p:sp>
                <p:nvSpPr>
                  <p:cNvPr id="311893" name="Freeform 597"/>
                  <p:cNvSpPr>
                    <a:spLocks/>
                  </p:cNvSpPr>
                  <p:nvPr/>
                </p:nvSpPr>
                <p:spPr bwMode="auto">
                  <a:xfrm>
                    <a:off x="815" y="3572"/>
                    <a:ext cx="13" cy="23"/>
                  </a:xfrm>
                  <a:custGeom>
                    <a:avLst/>
                    <a:gdLst>
                      <a:gd name="T0" fmla="*/ 16 w 25"/>
                      <a:gd name="T1" fmla="*/ 68 h 68"/>
                      <a:gd name="T2" fmla="*/ 0 w 25"/>
                      <a:gd name="T3" fmla="*/ 25 h 68"/>
                      <a:gd name="T4" fmla="*/ 10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5"/>
                        </a:lnTo>
                        <a:lnTo>
                          <a:pt x="10" y="0"/>
                        </a:lnTo>
                        <a:lnTo>
                          <a:pt x="25" y="30"/>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94" name="Freeform 598"/>
                  <p:cNvSpPr>
                    <a:spLocks/>
                  </p:cNvSpPr>
                  <p:nvPr/>
                </p:nvSpPr>
                <p:spPr bwMode="auto">
                  <a:xfrm>
                    <a:off x="820" y="3573"/>
                    <a:ext cx="37" cy="9"/>
                  </a:xfrm>
                  <a:custGeom>
                    <a:avLst/>
                    <a:gdLst>
                      <a:gd name="T0" fmla="*/ 1 w 75"/>
                      <a:gd name="T1" fmla="*/ 0 h 29"/>
                      <a:gd name="T2" fmla="*/ 50 w 75"/>
                      <a:gd name="T3" fmla="*/ 0 h 29"/>
                      <a:gd name="T4" fmla="*/ 52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2"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95" name="Freeform 599"/>
                  <p:cNvSpPr>
                    <a:spLocks/>
                  </p:cNvSpPr>
                  <p:nvPr/>
                </p:nvSpPr>
                <p:spPr bwMode="auto">
                  <a:xfrm>
                    <a:off x="824" y="3583"/>
                    <a:ext cx="41" cy="12"/>
                  </a:xfrm>
                  <a:custGeom>
                    <a:avLst/>
                    <a:gdLst>
                      <a:gd name="T0" fmla="*/ 0 w 82"/>
                      <a:gd name="T1" fmla="*/ 36 h 36"/>
                      <a:gd name="T2" fmla="*/ 1 w 82"/>
                      <a:gd name="T3" fmla="*/ 19 h 36"/>
                      <a:gd name="T4" fmla="*/ 6 w 82"/>
                      <a:gd name="T5" fmla="*/ 7 h 36"/>
                      <a:gd name="T6" fmla="*/ 10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6" y="7"/>
                        </a:lnTo>
                        <a:lnTo>
                          <a:pt x="10"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896" name="Group 600"/>
                <p:cNvGrpSpPr>
                  <a:grpSpLocks/>
                </p:cNvGrpSpPr>
                <p:nvPr/>
              </p:nvGrpSpPr>
              <p:grpSpPr bwMode="auto">
                <a:xfrm>
                  <a:off x="828" y="3585"/>
                  <a:ext cx="49" cy="23"/>
                  <a:chOff x="828" y="3585"/>
                  <a:chExt cx="49" cy="23"/>
                </a:xfrm>
              </p:grpSpPr>
              <p:sp>
                <p:nvSpPr>
                  <p:cNvPr id="311897" name="Freeform 601"/>
                  <p:cNvSpPr>
                    <a:spLocks/>
                  </p:cNvSpPr>
                  <p:nvPr/>
                </p:nvSpPr>
                <p:spPr bwMode="auto">
                  <a:xfrm>
                    <a:off x="828" y="3585"/>
                    <a:ext cx="13" cy="23"/>
                  </a:xfrm>
                  <a:custGeom>
                    <a:avLst/>
                    <a:gdLst>
                      <a:gd name="T0" fmla="*/ 16 w 25"/>
                      <a:gd name="T1" fmla="*/ 68 h 68"/>
                      <a:gd name="T2" fmla="*/ 0 w 25"/>
                      <a:gd name="T3" fmla="*/ 26 h 68"/>
                      <a:gd name="T4" fmla="*/ 9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6"/>
                        </a:lnTo>
                        <a:lnTo>
                          <a:pt x="9" y="0"/>
                        </a:lnTo>
                        <a:lnTo>
                          <a:pt x="25" y="31"/>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98" name="Freeform 602"/>
                  <p:cNvSpPr>
                    <a:spLocks/>
                  </p:cNvSpPr>
                  <p:nvPr/>
                </p:nvSpPr>
                <p:spPr bwMode="auto">
                  <a:xfrm>
                    <a:off x="833" y="3586"/>
                    <a:ext cx="37" cy="10"/>
                  </a:xfrm>
                  <a:custGeom>
                    <a:avLst/>
                    <a:gdLst>
                      <a:gd name="T0" fmla="*/ 1 w 75"/>
                      <a:gd name="T1" fmla="*/ 0 h 29"/>
                      <a:gd name="T2" fmla="*/ 50 w 75"/>
                      <a:gd name="T3" fmla="*/ 0 h 29"/>
                      <a:gd name="T4" fmla="*/ 51 w 75"/>
                      <a:gd name="T5" fmla="*/ 2 h 29"/>
                      <a:gd name="T6" fmla="*/ 57 w 75"/>
                      <a:gd name="T7" fmla="*/ 11 h 29"/>
                      <a:gd name="T8" fmla="*/ 75 w 75"/>
                      <a:gd name="T9" fmla="*/ 29 h 29"/>
                      <a:gd name="T10" fmla="*/ 18 w 75"/>
                      <a:gd name="T11" fmla="*/ 29 h 29"/>
                      <a:gd name="T12" fmla="*/ 11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7" y="11"/>
                        </a:lnTo>
                        <a:lnTo>
                          <a:pt x="75" y="29"/>
                        </a:lnTo>
                        <a:lnTo>
                          <a:pt x="18"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899" name="Freeform 603"/>
                  <p:cNvSpPr>
                    <a:spLocks/>
                  </p:cNvSpPr>
                  <p:nvPr/>
                </p:nvSpPr>
                <p:spPr bwMode="auto">
                  <a:xfrm>
                    <a:off x="837" y="3596"/>
                    <a:ext cx="40" cy="12"/>
                  </a:xfrm>
                  <a:custGeom>
                    <a:avLst/>
                    <a:gdLst>
                      <a:gd name="T0" fmla="*/ 0 w 80"/>
                      <a:gd name="T1" fmla="*/ 36 h 36"/>
                      <a:gd name="T2" fmla="*/ 1 w 80"/>
                      <a:gd name="T3" fmla="*/ 20 h 36"/>
                      <a:gd name="T4" fmla="*/ 5 w 80"/>
                      <a:gd name="T5" fmla="*/ 8 h 36"/>
                      <a:gd name="T6" fmla="*/ 10 w 80"/>
                      <a:gd name="T7" fmla="*/ 0 h 36"/>
                      <a:gd name="T8" fmla="*/ 67 w 80"/>
                      <a:gd name="T9" fmla="*/ 0 h 36"/>
                      <a:gd name="T10" fmla="*/ 80 w 80"/>
                      <a:gd name="T11" fmla="*/ 36 h 36"/>
                      <a:gd name="T12" fmla="*/ 0 w 8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0" h="36">
                        <a:moveTo>
                          <a:pt x="0" y="36"/>
                        </a:moveTo>
                        <a:lnTo>
                          <a:pt x="1" y="20"/>
                        </a:lnTo>
                        <a:lnTo>
                          <a:pt x="5" y="8"/>
                        </a:lnTo>
                        <a:lnTo>
                          <a:pt x="10" y="0"/>
                        </a:lnTo>
                        <a:lnTo>
                          <a:pt x="67" y="0"/>
                        </a:lnTo>
                        <a:lnTo>
                          <a:pt x="80"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900" name="Group 604"/>
                <p:cNvGrpSpPr>
                  <a:grpSpLocks/>
                </p:cNvGrpSpPr>
                <p:nvPr/>
              </p:nvGrpSpPr>
              <p:grpSpPr bwMode="auto">
                <a:xfrm>
                  <a:off x="840" y="3600"/>
                  <a:ext cx="100" cy="73"/>
                  <a:chOff x="840" y="3600"/>
                  <a:chExt cx="100" cy="73"/>
                </a:xfrm>
              </p:grpSpPr>
              <p:grpSp>
                <p:nvGrpSpPr>
                  <p:cNvPr id="311901" name="Group 605"/>
                  <p:cNvGrpSpPr>
                    <a:grpSpLocks/>
                  </p:cNvGrpSpPr>
                  <p:nvPr/>
                </p:nvGrpSpPr>
                <p:grpSpPr bwMode="auto">
                  <a:xfrm>
                    <a:off x="840" y="3600"/>
                    <a:ext cx="49" cy="23"/>
                    <a:chOff x="840" y="3600"/>
                    <a:chExt cx="49" cy="23"/>
                  </a:xfrm>
                </p:grpSpPr>
                <p:sp>
                  <p:nvSpPr>
                    <p:cNvPr id="311902" name="Freeform 606"/>
                    <p:cNvSpPr>
                      <a:spLocks/>
                    </p:cNvSpPr>
                    <p:nvPr/>
                  </p:nvSpPr>
                  <p:spPr bwMode="auto">
                    <a:xfrm>
                      <a:off x="840" y="3600"/>
                      <a:ext cx="13" cy="23"/>
                    </a:xfrm>
                    <a:custGeom>
                      <a:avLst/>
                      <a:gdLst>
                        <a:gd name="T0" fmla="*/ 15 w 25"/>
                        <a:gd name="T1" fmla="*/ 70 h 70"/>
                        <a:gd name="T2" fmla="*/ 0 w 25"/>
                        <a:gd name="T3" fmla="*/ 27 h 70"/>
                        <a:gd name="T4" fmla="*/ 10 w 25"/>
                        <a:gd name="T5" fmla="*/ 0 h 70"/>
                        <a:gd name="T6" fmla="*/ 25 w 25"/>
                        <a:gd name="T7" fmla="*/ 31 h 70"/>
                        <a:gd name="T8" fmla="*/ 15 w 25"/>
                        <a:gd name="T9" fmla="*/ 70 h 70"/>
                      </a:gdLst>
                      <a:ahLst/>
                      <a:cxnLst>
                        <a:cxn ang="0">
                          <a:pos x="T0" y="T1"/>
                        </a:cxn>
                        <a:cxn ang="0">
                          <a:pos x="T2" y="T3"/>
                        </a:cxn>
                        <a:cxn ang="0">
                          <a:pos x="T4" y="T5"/>
                        </a:cxn>
                        <a:cxn ang="0">
                          <a:pos x="T6" y="T7"/>
                        </a:cxn>
                        <a:cxn ang="0">
                          <a:pos x="T8" y="T9"/>
                        </a:cxn>
                      </a:cxnLst>
                      <a:rect l="0" t="0" r="r" b="b"/>
                      <a:pathLst>
                        <a:path w="25" h="70">
                          <a:moveTo>
                            <a:pt x="15" y="70"/>
                          </a:moveTo>
                          <a:lnTo>
                            <a:pt x="0" y="27"/>
                          </a:lnTo>
                          <a:lnTo>
                            <a:pt x="10" y="0"/>
                          </a:lnTo>
                          <a:lnTo>
                            <a:pt x="25" y="31"/>
                          </a:lnTo>
                          <a:lnTo>
                            <a:pt x="15" y="70"/>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03" name="Freeform 607"/>
                    <p:cNvSpPr>
                      <a:spLocks/>
                    </p:cNvSpPr>
                    <p:nvPr/>
                  </p:nvSpPr>
                  <p:spPr bwMode="auto">
                    <a:xfrm>
                      <a:off x="845" y="3600"/>
                      <a:ext cx="37" cy="11"/>
                    </a:xfrm>
                    <a:custGeom>
                      <a:avLst/>
                      <a:gdLst>
                        <a:gd name="T0" fmla="*/ 1 w 75"/>
                        <a:gd name="T1" fmla="*/ 0 h 31"/>
                        <a:gd name="T2" fmla="*/ 50 w 75"/>
                        <a:gd name="T3" fmla="*/ 0 h 31"/>
                        <a:gd name="T4" fmla="*/ 52 w 75"/>
                        <a:gd name="T5" fmla="*/ 4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2"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04" name="Freeform 608"/>
                    <p:cNvSpPr>
                      <a:spLocks/>
                    </p:cNvSpPr>
                    <p:nvPr/>
                  </p:nvSpPr>
                  <p:spPr bwMode="auto">
                    <a:xfrm>
                      <a:off x="848" y="3611"/>
                      <a:ext cx="41" cy="12"/>
                    </a:xfrm>
                    <a:custGeom>
                      <a:avLst/>
                      <a:gdLst>
                        <a:gd name="T0" fmla="*/ 0 w 82"/>
                        <a:gd name="T1" fmla="*/ 38 h 38"/>
                        <a:gd name="T2" fmla="*/ 2 w 82"/>
                        <a:gd name="T3" fmla="*/ 22 h 38"/>
                        <a:gd name="T4" fmla="*/ 8 w 82"/>
                        <a:gd name="T5" fmla="*/ 8 h 38"/>
                        <a:gd name="T6" fmla="*/ 12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2"/>
                          </a:lnTo>
                          <a:lnTo>
                            <a:pt x="8"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905" name="Group 609"/>
                  <p:cNvGrpSpPr>
                    <a:grpSpLocks/>
                  </p:cNvGrpSpPr>
                  <p:nvPr/>
                </p:nvGrpSpPr>
                <p:grpSpPr bwMode="auto">
                  <a:xfrm>
                    <a:off x="853" y="3612"/>
                    <a:ext cx="48" cy="23"/>
                    <a:chOff x="853" y="3612"/>
                    <a:chExt cx="48" cy="23"/>
                  </a:xfrm>
                </p:grpSpPr>
                <p:sp>
                  <p:nvSpPr>
                    <p:cNvPr id="311906" name="Freeform 610"/>
                    <p:cNvSpPr>
                      <a:spLocks/>
                    </p:cNvSpPr>
                    <p:nvPr/>
                  </p:nvSpPr>
                  <p:spPr bwMode="auto">
                    <a:xfrm>
                      <a:off x="853" y="3612"/>
                      <a:ext cx="12" cy="23"/>
                    </a:xfrm>
                    <a:custGeom>
                      <a:avLst/>
                      <a:gdLst>
                        <a:gd name="T0" fmla="*/ 14 w 25"/>
                        <a:gd name="T1" fmla="*/ 69 h 69"/>
                        <a:gd name="T2" fmla="*/ 0 w 25"/>
                        <a:gd name="T3" fmla="*/ 28 h 69"/>
                        <a:gd name="T4" fmla="*/ 10 w 25"/>
                        <a:gd name="T5" fmla="*/ 0 h 69"/>
                        <a:gd name="T6" fmla="*/ 25 w 25"/>
                        <a:gd name="T7" fmla="*/ 32 h 69"/>
                        <a:gd name="T8" fmla="*/ 14 w 25"/>
                        <a:gd name="T9" fmla="*/ 69 h 69"/>
                      </a:gdLst>
                      <a:ahLst/>
                      <a:cxnLst>
                        <a:cxn ang="0">
                          <a:pos x="T0" y="T1"/>
                        </a:cxn>
                        <a:cxn ang="0">
                          <a:pos x="T2" y="T3"/>
                        </a:cxn>
                        <a:cxn ang="0">
                          <a:pos x="T4" y="T5"/>
                        </a:cxn>
                        <a:cxn ang="0">
                          <a:pos x="T6" y="T7"/>
                        </a:cxn>
                        <a:cxn ang="0">
                          <a:pos x="T8" y="T9"/>
                        </a:cxn>
                      </a:cxnLst>
                      <a:rect l="0" t="0" r="r" b="b"/>
                      <a:pathLst>
                        <a:path w="25" h="69">
                          <a:moveTo>
                            <a:pt x="14" y="69"/>
                          </a:moveTo>
                          <a:lnTo>
                            <a:pt x="0" y="28"/>
                          </a:lnTo>
                          <a:lnTo>
                            <a:pt x="10" y="0"/>
                          </a:lnTo>
                          <a:lnTo>
                            <a:pt x="25" y="32"/>
                          </a:lnTo>
                          <a:lnTo>
                            <a:pt x="14"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07" name="Freeform 611"/>
                    <p:cNvSpPr>
                      <a:spLocks/>
                    </p:cNvSpPr>
                    <p:nvPr/>
                  </p:nvSpPr>
                  <p:spPr bwMode="auto">
                    <a:xfrm>
                      <a:off x="857" y="3613"/>
                      <a:ext cx="37" cy="10"/>
                    </a:xfrm>
                    <a:custGeom>
                      <a:avLst/>
                      <a:gdLst>
                        <a:gd name="T0" fmla="*/ 1 w 73"/>
                        <a:gd name="T1" fmla="*/ 0 h 32"/>
                        <a:gd name="T2" fmla="*/ 50 w 73"/>
                        <a:gd name="T3" fmla="*/ 0 h 32"/>
                        <a:gd name="T4" fmla="*/ 51 w 73"/>
                        <a:gd name="T5" fmla="*/ 3 h 32"/>
                        <a:gd name="T6" fmla="*/ 56 w 73"/>
                        <a:gd name="T7" fmla="*/ 15 h 32"/>
                        <a:gd name="T8" fmla="*/ 73 w 73"/>
                        <a:gd name="T9" fmla="*/ 32 h 32"/>
                        <a:gd name="T10" fmla="*/ 18 w 73"/>
                        <a:gd name="T11" fmla="*/ 32 h 32"/>
                        <a:gd name="T12" fmla="*/ 9 w 73"/>
                        <a:gd name="T13" fmla="*/ 22 h 32"/>
                        <a:gd name="T14" fmla="*/ 0 w 73"/>
                        <a:gd name="T15" fmla="*/ 7 h 32"/>
                        <a:gd name="T16" fmla="*/ 1 w 73"/>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2">
                          <a:moveTo>
                            <a:pt x="1" y="0"/>
                          </a:moveTo>
                          <a:lnTo>
                            <a:pt x="50" y="0"/>
                          </a:lnTo>
                          <a:lnTo>
                            <a:pt x="51" y="3"/>
                          </a:lnTo>
                          <a:lnTo>
                            <a:pt x="56" y="15"/>
                          </a:lnTo>
                          <a:lnTo>
                            <a:pt x="73" y="32"/>
                          </a:lnTo>
                          <a:lnTo>
                            <a:pt x="18" y="32"/>
                          </a:lnTo>
                          <a:lnTo>
                            <a:pt x="9" y="22"/>
                          </a:lnTo>
                          <a:lnTo>
                            <a:pt x="0" y="7"/>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08" name="Freeform 612"/>
                    <p:cNvSpPr>
                      <a:spLocks/>
                    </p:cNvSpPr>
                    <p:nvPr/>
                  </p:nvSpPr>
                  <p:spPr bwMode="auto">
                    <a:xfrm>
                      <a:off x="860" y="3623"/>
                      <a:ext cx="41" cy="12"/>
                    </a:xfrm>
                    <a:custGeom>
                      <a:avLst/>
                      <a:gdLst>
                        <a:gd name="T0" fmla="*/ 0 w 83"/>
                        <a:gd name="T1" fmla="*/ 36 h 36"/>
                        <a:gd name="T2" fmla="*/ 1 w 83"/>
                        <a:gd name="T3" fmla="*/ 21 h 36"/>
                        <a:gd name="T4" fmla="*/ 6 w 83"/>
                        <a:gd name="T5" fmla="*/ 8 h 36"/>
                        <a:gd name="T6" fmla="*/ 13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1"/>
                          </a:lnTo>
                          <a:lnTo>
                            <a:pt x="6" y="8"/>
                          </a:lnTo>
                          <a:lnTo>
                            <a:pt x="13"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909" name="Group 613"/>
                  <p:cNvGrpSpPr>
                    <a:grpSpLocks/>
                  </p:cNvGrpSpPr>
                  <p:nvPr/>
                </p:nvGrpSpPr>
                <p:grpSpPr bwMode="auto">
                  <a:xfrm>
                    <a:off x="865" y="3625"/>
                    <a:ext cx="49" cy="23"/>
                    <a:chOff x="865" y="3625"/>
                    <a:chExt cx="49" cy="23"/>
                  </a:xfrm>
                </p:grpSpPr>
                <p:sp>
                  <p:nvSpPr>
                    <p:cNvPr id="311910" name="Freeform 614"/>
                    <p:cNvSpPr>
                      <a:spLocks/>
                    </p:cNvSpPr>
                    <p:nvPr/>
                  </p:nvSpPr>
                  <p:spPr bwMode="auto">
                    <a:xfrm>
                      <a:off x="865" y="3625"/>
                      <a:ext cx="12" cy="23"/>
                    </a:xfrm>
                    <a:custGeom>
                      <a:avLst/>
                      <a:gdLst>
                        <a:gd name="T0" fmla="*/ 16 w 25"/>
                        <a:gd name="T1" fmla="*/ 68 h 68"/>
                        <a:gd name="T2" fmla="*/ 0 w 25"/>
                        <a:gd name="T3" fmla="*/ 27 h 68"/>
                        <a:gd name="T4" fmla="*/ 11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11" name="Freeform 615"/>
                    <p:cNvSpPr>
                      <a:spLocks/>
                    </p:cNvSpPr>
                    <p:nvPr/>
                  </p:nvSpPr>
                  <p:spPr bwMode="auto">
                    <a:xfrm>
                      <a:off x="870" y="3626"/>
                      <a:ext cx="37" cy="9"/>
                    </a:xfrm>
                    <a:custGeom>
                      <a:avLst/>
                      <a:gdLst>
                        <a:gd name="T0" fmla="*/ 1 w 73"/>
                        <a:gd name="T1" fmla="*/ 0 h 29"/>
                        <a:gd name="T2" fmla="*/ 50 w 73"/>
                        <a:gd name="T3" fmla="*/ 0 h 29"/>
                        <a:gd name="T4" fmla="*/ 52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2"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12" name="Freeform 616"/>
                    <p:cNvSpPr>
                      <a:spLocks/>
                    </p:cNvSpPr>
                    <p:nvPr/>
                  </p:nvSpPr>
                  <p:spPr bwMode="auto">
                    <a:xfrm>
                      <a:off x="873" y="3636"/>
                      <a:ext cx="41" cy="12"/>
                    </a:xfrm>
                    <a:custGeom>
                      <a:avLst/>
                      <a:gdLst>
                        <a:gd name="T0" fmla="*/ 0 w 82"/>
                        <a:gd name="T1" fmla="*/ 36 h 36"/>
                        <a:gd name="T2" fmla="*/ 1 w 82"/>
                        <a:gd name="T3" fmla="*/ 19 h 36"/>
                        <a:gd name="T4" fmla="*/ 7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913" name="Group 617"/>
                  <p:cNvGrpSpPr>
                    <a:grpSpLocks/>
                  </p:cNvGrpSpPr>
                  <p:nvPr/>
                </p:nvGrpSpPr>
                <p:grpSpPr bwMode="auto">
                  <a:xfrm>
                    <a:off x="878" y="3638"/>
                    <a:ext cx="49" cy="22"/>
                    <a:chOff x="878" y="3638"/>
                    <a:chExt cx="49" cy="22"/>
                  </a:xfrm>
                </p:grpSpPr>
                <p:sp>
                  <p:nvSpPr>
                    <p:cNvPr id="311914" name="Freeform 618"/>
                    <p:cNvSpPr>
                      <a:spLocks/>
                    </p:cNvSpPr>
                    <p:nvPr/>
                  </p:nvSpPr>
                  <p:spPr bwMode="auto">
                    <a:xfrm>
                      <a:off x="878" y="3638"/>
                      <a:ext cx="12" cy="22"/>
                    </a:xfrm>
                    <a:custGeom>
                      <a:avLst/>
                      <a:gdLst>
                        <a:gd name="T0" fmla="*/ 16 w 25"/>
                        <a:gd name="T1" fmla="*/ 68 h 68"/>
                        <a:gd name="T2" fmla="*/ 0 w 25"/>
                        <a:gd name="T3" fmla="*/ 27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15" name="Freeform 619"/>
                    <p:cNvSpPr>
                      <a:spLocks/>
                    </p:cNvSpPr>
                    <p:nvPr/>
                  </p:nvSpPr>
                  <p:spPr bwMode="auto">
                    <a:xfrm>
                      <a:off x="883" y="3638"/>
                      <a:ext cx="36" cy="10"/>
                    </a:xfrm>
                    <a:custGeom>
                      <a:avLst/>
                      <a:gdLst>
                        <a:gd name="T0" fmla="*/ 1 w 72"/>
                        <a:gd name="T1" fmla="*/ 0 h 30"/>
                        <a:gd name="T2" fmla="*/ 49 w 72"/>
                        <a:gd name="T3" fmla="*/ 0 h 30"/>
                        <a:gd name="T4" fmla="*/ 51 w 72"/>
                        <a:gd name="T5" fmla="*/ 3 h 30"/>
                        <a:gd name="T6" fmla="*/ 56 w 72"/>
                        <a:gd name="T7" fmla="*/ 12 h 30"/>
                        <a:gd name="T8" fmla="*/ 72 w 72"/>
                        <a:gd name="T9" fmla="*/ 30 h 30"/>
                        <a:gd name="T10" fmla="*/ 18 w 72"/>
                        <a:gd name="T11" fmla="*/ 30 h 30"/>
                        <a:gd name="T12" fmla="*/ 9 w 72"/>
                        <a:gd name="T13" fmla="*/ 21 h 30"/>
                        <a:gd name="T14" fmla="*/ 0 w 72"/>
                        <a:gd name="T15" fmla="*/ 5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9" y="0"/>
                          </a:lnTo>
                          <a:lnTo>
                            <a:pt x="51" y="3"/>
                          </a:lnTo>
                          <a:lnTo>
                            <a:pt x="56" y="12"/>
                          </a:lnTo>
                          <a:lnTo>
                            <a:pt x="72"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16" name="Freeform 620"/>
                    <p:cNvSpPr>
                      <a:spLocks/>
                    </p:cNvSpPr>
                    <p:nvPr/>
                  </p:nvSpPr>
                  <p:spPr bwMode="auto">
                    <a:xfrm>
                      <a:off x="886" y="3648"/>
                      <a:ext cx="41" cy="12"/>
                    </a:xfrm>
                    <a:custGeom>
                      <a:avLst/>
                      <a:gdLst>
                        <a:gd name="T0" fmla="*/ 0 w 82"/>
                        <a:gd name="T1" fmla="*/ 36 h 36"/>
                        <a:gd name="T2" fmla="*/ 2 w 82"/>
                        <a:gd name="T3" fmla="*/ 19 h 36"/>
                        <a:gd name="T4" fmla="*/ 6 w 82"/>
                        <a:gd name="T5" fmla="*/ 8 h 36"/>
                        <a:gd name="T6" fmla="*/ 11 w 82"/>
                        <a:gd name="T7" fmla="*/ 0 h 36"/>
                        <a:gd name="T8" fmla="*/ 66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8"/>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917" name="Group 621"/>
                  <p:cNvGrpSpPr>
                    <a:grpSpLocks/>
                  </p:cNvGrpSpPr>
                  <p:nvPr/>
                </p:nvGrpSpPr>
                <p:grpSpPr bwMode="auto">
                  <a:xfrm>
                    <a:off x="890" y="3651"/>
                    <a:ext cx="50" cy="22"/>
                    <a:chOff x="890" y="3651"/>
                    <a:chExt cx="50" cy="22"/>
                  </a:xfrm>
                </p:grpSpPr>
                <p:sp>
                  <p:nvSpPr>
                    <p:cNvPr id="311918" name="Freeform 622"/>
                    <p:cNvSpPr>
                      <a:spLocks/>
                    </p:cNvSpPr>
                    <p:nvPr/>
                  </p:nvSpPr>
                  <p:spPr bwMode="auto">
                    <a:xfrm>
                      <a:off x="890" y="3651"/>
                      <a:ext cx="13" cy="22"/>
                    </a:xfrm>
                    <a:custGeom>
                      <a:avLst/>
                      <a:gdLst>
                        <a:gd name="T0" fmla="*/ 16 w 25"/>
                        <a:gd name="T1" fmla="*/ 67 h 67"/>
                        <a:gd name="T2" fmla="*/ 0 w 25"/>
                        <a:gd name="T3" fmla="*/ 26 h 67"/>
                        <a:gd name="T4" fmla="*/ 12 w 25"/>
                        <a:gd name="T5" fmla="*/ 0 h 67"/>
                        <a:gd name="T6" fmla="*/ 25 w 25"/>
                        <a:gd name="T7" fmla="*/ 30 h 67"/>
                        <a:gd name="T8" fmla="*/ 16 w 25"/>
                        <a:gd name="T9" fmla="*/ 67 h 67"/>
                      </a:gdLst>
                      <a:ahLst/>
                      <a:cxnLst>
                        <a:cxn ang="0">
                          <a:pos x="T0" y="T1"/>
                        </a:cxn>
                        <a:cxn ang="0">
                          <a:pos x="T2" y="T3"/>
                        </a:cxn>
                        <a:cxn ang="0">
                          <a:pos x="T4" y="T5"/>
                        </a:cxn>
                        <a:cxn ang="0">
                          <a:pos x="T6" y="T7"/>
                        </a:cxn>
                        <a:cxn ang="0">
                          <a:pos x="T8" y="T9"/>
                        </a:cxn>
                      </a:cxnLst>
                      <a:rect l="0" t="0" r="r" b="b"/>
                      <a:pathLst>
                        <a:path w="25" h="67">
                          <a:moveTo>
                            <a:pt x="16" y="67"/>
                          </a:moveTo>
                          <a:lnTo>
                            <a:pt x="0" y="26"/>
                          </a:lnTo>
                          <a:lnTo>
                            <a:pt x="12" y="0"/>
                          </a:lnTo>
                          <a:lnTo>
                            <a:pt x="25" y="30"/>
                          </a:lnTo>
                          <a:lnTo>
                            <a:pt x="16" y="67"/>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19" name="Freeform 623"/>
                    <p:cNvSpPr>
                      <a:spLocks/>
                    </p:cNvSpPr>
                    <p:nvPr/>
                  </p:nvSpPr>
                  <p:spPr bwMode="auto">
                    <a:xfrm>
                      <a:off x="895" y="3651"/>
                      <a:ext cx="37" cy="10"/>
                    </a:xfrm>
                    <a:custGeom>
                      <a:avLst/>
                      <a:gdLst>
                        <a:gd name="T0" fmla="*/ 2 w 73"/>
                        <a:gd name="T1" fmla="*/ 0 h 29"/>
                        <a:gd name="T2" fmla="*/ 48 w 73"/>
                        <a:gd name="T3" fmla="*/ 0 h 29"/>
                        <a:gd name="T4" fmla="*/ 51 w 73"/>
                        <a:gd name="T5" fmla="*/ 2 h 29"/>
                        <a:gd name="T6" fmla="*/ 56 w 73"/>
                        <a:gd name="T7" fmla="*/ 11 h 29"/>
                        <a:gd name="T8" fmla="*/ 73 w 73"/>
                        <a:gd name="T9" fmla="*/ 29 h 29"/>
                        <a:gd name="T10" fmla="*/ 18 w 73"/>
                        <a:gd name="T11" fmla="*/ 29 h 29"/>
                        <a:gd name="T12" fmla="*/ 9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48" y="0"/>
                          </a:lnTo>
                          <a:lnTo>
                            <a:pt x="51" y="2"/>
                          </a:lnTo>
                          <a:lnTo>
                            <a:pt x="56" y="11"/>
                          </a:lnTo>
                          <a:lnTo>
                            <a:pt x="73" y="29"/>
                          </a:lnTo>
                          <a:lnTo>
                            <a:pt x="18" y="29"/>
                          </a:lnTo>
                          <a:lnTo>
                            <a:pt x="9" y="20"/>
                          </a:lnTo>
                          <a:lnTo>
                            <a:pt x="0" y="5"/>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20" name="Freeform 624"/>
                    <p:cNvSpPr>
                      <a:spLocks/>
                    </p:cNvSpPr>
                    <p:nvPr/>
                  </p:nvSpPr>
                  <p:spPr bwMode="auto">
                    <a:xfrm>
                      <a:off x="899" y="3662"/>
                      <a:ext cx="41" cy="11"/>
                    </a:xfrm>
                    <a:custGeom>
                      <a:avLst/>
                      <a:gdLst>
                        <a:gd name="T0" fmla="*/ 0 w 83"/>
                        <a:gd name="T1" fmla="*/ 35 h 35"/>
                        <a:gd name="T2" fmla="*/ 2 w 83"/>
                        <a:gd name="T3" fmla="*/ 19 h 35"/>
                        <a:gd name="T4" fmla="*/ 7 w 83"/>
                        <a:gd name="T5" fmla="*/ 7 h 35"/>
                        <a:gd name="T6" fmla="*/ 11 w 83"/>
                        <a:gd name="T7" fmla="*/ 0 h 35"/>
                        <a:gd name="T8" fmla="*/ 67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2" y="19"/>
                          </a:lnTo>
                          <a:lnTo>
                            <a:pt x="7" y="7"/>
                          </a:lnTo>
                          <a:lnTo>
                            <a:pt x="11" y="0"/>
                          </a:lnTo>
                          <a:lnTo>
                            <a:pt x="67" y="0"/>
                          </a:lnTo>
                          <a:lnTo>
                            <a:pt x="83" y="35"/>
                          </a:lnTo>
                          <a:lnTo>
                            <a:pt x="0" y="35"/>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311921" name="Group 625"/>
                <p:cNvGrpSpPr>
                  <a:grpSpLocks/>
                </p:cNvGrpSpPr>
                <p:nvPr/>
              </p:nvGrpSpPr>
              <p:grpSpPr bwMode="auto">
                <a:xfrm>
                  <a:off x="903" y="3665"/>
                  <a:ext cx="99" cy="74"/>
                  <a:chOff x="903" y="3665"/>
                  <a:chExt cx="99" cy="74"/>
                </a:xfrm>
              </p:grpSpPr>
              <p:grpSp>
                <p:nvGrpSpPr>
                  <p:cNvPr id="311922" name="Group 626"/>
                  <p:cNvGrpSpPr>
                    <a:grpSpLocks/>
                  </p:cNvGrpSpPr>
                  <p:nvPr/>
                </p:nvGrpSpPr>
                <p:grpSpPr bwMode="auto">
                  <a:xfrm>
                    <a:off x="903" y="3665"/>
                    <a:ext cx="49" cy="23"/>
                    <a:chOff x="903" y="3665"/>
                    <a:chExt cx="49" cy="23"/>
                  </a:xfrm>
                </p:grpSpPr>
                <p:sp>
                  <p:nvSpPr>
                    <p:cNvPr id="311923" name="Freeform 627"/>
                    <p:cNvSpPr>
                      <a:spLocks/>
                    </p:cNvSpPr>
                    <p:nvPr/>
                  </p:nvSpPr>
                  <p:spPr bwMode="auto">
                    <a:xfrm>
                      <a:off x="903" y="3665"/>
                      <a:ext cx="12" cy="23"/>
                    </a:xfrm>
                    <a:custGeom>
                      <a:avLst/>
                      <a:gdLst>
                        <a:gd name="T0" fmla="*/ 16 w 25"/>
                        <a:gd name="T1" fmla="*/ 69 h 69"/>
                        <a:gd name="T2" fmla="*/ 0 w 25"/>
                        <a:gd name="T3" fmla="*/ 27 h 69"/>
                        <a:gd name="T4" fmla="*/ 10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0" y="0"/>
                          </a:lnTo>
                          <a:lnTo>
                            <a:pt x="25" y="32"/>
                          </a:lnTo>
                          <a:lnTo>
                            <a:pt x="16"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24" name="Freeform 628"/>
                    <p:cNvSpPr>
                      <a:spLocks/>
                    </p:cNvSpPr>
                    <p:nvPr/>
                  </p:nvSpPr>
                  <p:spPr bwMode="auto">
                    <a:xfrm>
                      <a:off x="907" y="3666"/>
                      <a:ext cx="37" cy="10"/>
                    </a:xfrm>
                    <a:custGeom>
                      <a:avLst/>
                      <a:gdLst>
                        <a:gd name="T0" fmla="*/ 1 w 73"/>
                        <a:gd name="T1" fmla="*/ 0 h 31"/>
                        <a:gd name="T2" fmla="*/ 49 w 73"/>
                        <a:gd name="T3" fmla="*/ 0 h 31"/>
                        <a:gd name="T4" fmla="*/ 51 w 73"/>
                        <a:gd name="T5" fmla="*/ 4 h 31"/>
                        <a:gd name="T6" fmla="*/ 56 w 73"/>
                        <a:gd name="T7" fmla="*/ 13 h 31"/>
                        <a:gd name="T8" fmla="*/ 73 w 73"/>
                        <a:gd name="T9" fmla="*/ 31 h 31"/>
                        <a:gd name="T10" fmla="*/ 18 w 73"/>
                        <a:gd name="T11" fmla="*/ 31 h 31"/>
                        <a:gd name="T12" fmla="*/ 10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49" y="0"/>
                          </a:lnTo>
                          <a:lnTo>
                            <a:pt x="51" y="4"/>
                          </a:lnTo>
                          <a:lnTo>
                            <a:pt x="56" y="13"/>
                          </a:lnTo>
                          <a:lnTo>
                            <a:pt x="73" y="31"/>
                          </a:lnTo>
                          <a:lnTo>
                            <a:pt x="18" y="31"/>
                          </a:lnTo>
                          <a:lnTo>
                            <a:pt x="10" y="22"/>
                          </a:lnTo>
                          <a:lnTo>
                            <a:pt x="0" y="7"/>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25" name="Freeform 629"/>
                    <p:cNvSpPr>
                      <a:spLocks/>
                    </p:cNvSpPr>
                    <p:nvPr/>
                  </p:nvSpPr>
                  <p:spPr bwMode="auto">
                    <a:xfrm>
                      <a:off x="911" y="3676"/>
                      <a:ext cx="41" cy="12"/>
                    </a:xfrm>
                    <a:custGeom>
                      <a:avLst/>
                      <a:gdLst>
                        <a:gd name="T0" fmla="*/ 0 w 82"/>
                        <a:gd name="T1" fmla="*/ 36 h 36"/>
                        <a:gd name="T2" fmla="*/ 2 w 82"/>
                        <a:gd name="T3" fmla="*/ 20 h 36"/>
                        <a:gd name="T4" fmla="*/ 6 w 82"/>
                        <a:gd name="T5" fmla="*/ 7 h 36"/>
                        <a:gd name="T6" fmla="*/ 11 w 82"/>
                        <a:gd name="T7" fmla="*/ 0 h 36"/>
                        <a:gd name="T8" fmla="*/ 66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6" y="7"/>
                          </a:lnTo>
                          <a:lnTo>
                            <a:pt x="11" y="0"/>
                          </a:lnTo>
                          <a:lnTo>
                            <a:pt x="66"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926" name="Group 630"/>
                  <p:cNvGrpSpPr>
                    <a:grpSpLocks/>
                  </p:cNvGrpSpPr>
                  <p:nvPr/>
                </p:nvGrpSpPr>
                <p:grpSpPr bwMode="auto">
                  <a:xfrm>
                    <a:off x="914" y="3678"/>
                    <a:ext cx="49" cy="23"/>
                    <a:chOff x="914" y="3678"/>
                    <a:chExt cx="49" cy="23"/>
                  </a:xfrm>
                </p:grpSpPr>
                <p:sp>
                  <p:nvSpPr>
                    <p:cNvPr id="311927" name="Freeform 631"/>
                    <p:cNvSpPr>
                      <a:spLocks/>
                    </p:cNvSpPr>
                    <p:nvPr/>
                  </p:nvSpPr>
                  <p:spPr bwMode="auto">
                    <a:xfrm>
                      <a:off x="914" y="3678"/>
                      <a:ext cx="13" cy="23"/>
                    </a:xfrm>
                    <a:custGeom>
                      <a:avLst/>
                      <a:gdLst>
                        <a:gd name="T0" fmla="*/ 14 w 25"/>
                        <a:gd name="T1" fmla="*/ 70 h 70"/>
                        <a:gd name="T2" fmla="*/ 0 w 25"/>
                        <a:gd name="T3" fmla="*/ 27 h 70"/>
                        <a:gd name="T4" fmla="*/ 9 w 25"/>
                        <a:gd name="T5" fmla="*/ 0 h 70"/>
                        <a:gd name="T6" fmla="*/ 25 w 25"/>
                        <a:gd name="T7" fmla="*/ 31 h 70"/>
                        <a:gd name="T8" fmla="*/ 14 w 25"/>
                        <a:gd name="T9" fmla="*/ 70 h 70"/>
                      </a:gdLst>
                      <a:ahLst/>
                      <a:cxnLst>
                        <a:cxn ang="0">
                          <a:pos x="T0" y="T1"/>
                        </a:cxn>
                        <a:cxn ang="0">
                          <a:pos x="T2" y="T3"/>
                        </a:cxn>
                        <a:cxn ang="0">
                          <a:pos x="T4" y="T5"/>
                        </a:cxn>
                        <a:cxn ang="0">
                          <a:pos x="T6" y="T7"/>
                        </a:cxn>
                        <a:cxn ang="0">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28" name="Freeform 632"/>
                    <p:cNvSpPr>
                      <a:spLocks/>
                    </p:cNvSpPr>
                    <p:nvPr/>
                  </p:nvSpPr>
                  <p:spPr bwMode="auto">
                    <a:xfrm>
                      <a:off x="919" y="3678"/>
                      <a:ext cx="38" cy="10"/>
                    </a:xfrm>
                    <a:custGeom>
                      <a:avLst/>
                      <a:gdLst>
                        <a:gd name="T0" fmla="*/ 1 w 75"/>
                        <a:gd name="T1" fmla="*/ 0 h 30"/>
                        <a:gd name="T2" fmla="*/ 50 w 75"/>
                        <a:gd name="T3" fmla="*/ 0 h 30"/>
                        <a:gd name="T4" fmla="*/ 51 w 75"/>
                        <a:gd name="T5" fmla="*/ 3 h 30"/>
                        <a:gd name="T6" fmla="*/ 57 w 75"/>
                        <a:gd name="T7" fmla="*/ 12 h 30"/>
                        <a:gd name="T8" fmla="*/ 75 w 75"/>
                        <a:gd name="T9" fmla="*/ 30 h 30"/>
                        <a:gd name="T10" fmla="*/ 19 w 75"/>
                        <a:gd name="T11" fmla="*/ 30 h 30"/>
                        <a:gd name="T12" fmla="*/ 11 w 75"/>
                        <a:gd name="T13" fmla="*/ 20 h 30"/>
                        <a:gd name="T14" fmla="*/ 0 w 75"/>
                        <a:gd name="T15" fmla="*/ 6 h 30"/>
                        <a:gd name="T16" fmla="*/ 1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1" y="0"/>
                          </a:moveTo>
                          <a:lnTo>
                            <a:pt x="50" y="0"/>
                          </a:lnTo>
                          <a:lnTo>
                            <a:pt x="51" y="3"/>
                          </a:lnTo>
                          <a:lnTo>
                            <a:pt x="57" y="12"/>
                          </a:lnTo>
                          <a:lnTo>
                            <a:pt x="75" y="30"/>
                          </a:lnTo>
                          <a:lnTo>
                            <a:pt x="19" y="30"/>
                          </a:lnTo>
                          <a:lnTo>
                            <a:pt x="11" y="20"/>
                          </a:lnTo>
                          <a:lnTo>
                            <a:pt x="0" y="6"/>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29" name="Freeform 633"/>
                    <p:cNvSpPr>
                      <a:spLocks/>
                    </p:cNvSpPr>
                    <p:nvPr/>
                  </p:nvSpPr>
                  <p:spPr bwMode="auto">
                    <a:xfrm>
                      <a:off x="922" y="3688"/>
                      <a:ext cx="41" cy="13"/>
                    </a:xfrm>
                    <a:custGeom>
                      <a:avLst/>
                      <a:gdLst>
                        <a:gd name="T0" fmla="*/ 0 w 81"/>
                        <a:gd name="T1" fmla="*/ 38 h 38"/>
                        <a:gd name="T2" fmla="*/ 2 w 81"/>
                        <a:gd name="T3" fmla="*/ 21 h 38"/>
                        <a:gd name="T4" fmla="*/ 8 w 81"/>
                        <a:gd name="T5" fmla="*/ 8 h 38"/>
                        <a:gd name="T6" fmla="*/ 12 w 81"/>
                        <a:gd name="T7" fmla="*/ 0 h 38"/>
                        <a:gd name="T8" fmla="*/ 68 w 81"/>
                        <a:gd name="T9" fmla="*/ 0 h 38"/>
                        <a:gd name="T10" fmla="*/ 81 w 81"/>
                        <a:gd name="T11" fmla="*/ 38 h 38"/>
                        <a:gd name="T12" fmla="*/ 0 w 81"/>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1" h="38">
                          <a:moveTo>
                            <a:pt x="0" y="38"/>
                          </a:moveTo>
                          <a:lnTo>
                            <a:pt x="2" y="21"/>
                          </a:lnTo>
                          <a:lnTo>
                            <a:pt x="8" y="8"/>
                          </a:lnTo>
                          <a:lnTo>
                            <a:pt x="12" y="0"/>
                          </a:lnTo>
                          <a:lnTo>
                            <a:pt x="68" y="0"/>
                          </a:lnTo>
                          <a:lnTo>
                            <a:pt x="81" y="38"/>
                          </a:lnTo>
                          <a:lnTo>
                            <a:pt x="0" y="38"/>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930" name="Group 634"/>
                  <p:cNvGrpSpPr>
                    <a:grpSpLocks/>
                  </p:cNvGrpSpPr>
                  <p:nvPr/>
                </p:nvGrpSpPr>
                <p:grpSpPr bwMode="auto">
                  <a:xfrm>
                    <a:off x="928" y="3690"/>
                    <a:ext cx="48" cy="23"/>
                    <a:chOff x="928" y="3690"/>
                    <a:chExt cx="48" cy="23"/>
                  </a:xfrm>
                </p:grpSpPr>
                <p:sp>
                  <p:nvSpPr>
                    <p:cNvPr id="311931" name="Freeform 635"/>
                    <p:cNvSpPr>
                      <a:spLocks/>
                    </p:cNvSpPr>
                    <p:nvPr/>
                  </p:nvSpPr>
                  <p:spPr bwMode="auto">
                    <a:xfrm>
                      <a:off x="928" y="3690"/>
                      <a:ext cx="12" cy="23"/>
                    </a:xfrm>
                    <a:custGeom>
                      <a:avLst/>
                      <a:gdLst>
                        <a:gd name="T0" fmla="*/ 13 w 25"/>
                        <a:gd name="T1" fmla="*/ 70 h 70"/>
                        <a:gd name="T2" fmla="*/ 0 w 25"/>
                        <a:gd name="T3" fmla="*/ 29 h 70"/>
                        <a:gd name="T4" fmla="*/ 9 w 25"/>
                        <a:gd name="T5" fmla="*/ 0 h 70"/>
                        <a:gd name="T6" fmla="*/ 25 w 25"/>
                        <a:gd name="T7" fmla="*/ 33 h 70"/>
                        <a:gd name="T8" fmla="*/ 13 w 25"/>
                        <a:gd name="T9" fmla="*/ 70 h 70"/>
                      </a:gdLst>
                      <a:ahLst/>
                      <a:cxnLst>
                        <a:cxn ang="0">
                          <a:pos x="T0" y="T1"/>
                        </a:cxn>
                        <a:cxn ang="0">
                          <a:pos x="T2" y="T3"/>
                        </a:cxn>
                        <a:cxn ang="0">
                          <a:pos x="T4" y="T5"/>
                        </a:cxn>
                        <a:cxn ang="0">
                          <a:pos x="T6" y="T7"/>
                        </a:cxn>
                        <a:cxn ang="0">
                          <a:pos x="T8" y="T9"/>
                        </a:cxn>
                      </a:cxnLst>
                      <a:rect l="0" t="0" r="r" b="b"/>
                      <a:pathLst>
                        <a:path w="25" h="70">
                          <a:moveTo>
                            <a:pt x="13" y="70"/>
                          </a:moveTo>
                          <a:lnTo>
                            <a:pt x="0" y="29"/>
                          </a:lnTo>
                          <a:lnTo>
                            <a:pt x="9" y="0"/>
                          </a:lnTo>
                          <a:lnTo>
                            <a:pt x="25" y="33"/>
                          </a:lnTo>
                          <a:lnTo>
                            <a:pt x="13" y="70"/>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32" name="Freeform 636"/>
                    <p:cNvSpPr>
                      <a:spLocks/>
                    </p:cNvSpPr>
                    <p:nvPr/>
                  </p:nvSpPr>
                  <p:spPr bwMode="auto">
                    <a:xfrm>
                      <a:off x="932" y="3691"/>
                      <a:ext cx="38" cy="10"/>
                    </a:xfrm>
                    <a:custGeom>
                      <a:avLst/>
                      <a:gdLst>
                        <a:gd name="T0" fmla="*/ 2 w 75"/>
                        <a:gd name="T1" fmla="*/ 0 h 31"/>
                        <a:gd name="T2" fmla="*/ 50 w 75"/>
                        <a:gd name="T3" fmla="*/ 0 h 31"/>
                        <a:gd name="T4" fmla="*/ 52 w 75"/>
                        <a:gd name="T5" fmla="*/ 2 h 31"/>
                        <a:gd name="T6" fmla="*/ 57 w 75"/>
                        <a:gd name="T7" fmla="*/ 11 h 31"/>
                        <a:gd name="T8" fmla="*/ 75 w 75"/>
                        <a:gd name="T9" fmla="*/ 31 h 31"/>
                        <a:gd name="T10" fmla="*/ 19 w 75"/>
                        <a:gd name="T11" fmla="*/ 31 h 31"/>
                        <a:gd name="T12" fmla="*/ 10 w 75"/>
                        <a:gd name="T13" fmla="*/ 22 h 31"/>
                        <a:gd name="T14" fmla="*/ 0 w 75"/>
                        <a:gd name="T15" fmla="*/ 6 h 31"/>
                        <a:gd name="T16" fmla="*/ 2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2" y="0"/>
                          </a:moveTo>
                          <a:lnTo>
                            <a:pt x="50" y="0"/>
                          </a:lnTo>
                          <a:lnTo>
                            <a:pt x="52" y="2"/>
                          </a:lnTo>
                          <a:lnTo>
                            <a:pt x="57" y="11"/>
                          </a:lnTo>
                          <a:lnTo>
                            <a:pt x="75" y="31"/>
                          </a:lnTo>
                          <a:lnTo>
                            <a:pt x="19" y="31"/>
                          </a:lnTo>
                          <a:lnTo>
                            <a:pt x="10" y="22"/>
                          </a:lnTo>
                          <a:lnTo>
                            <a:pt x="0" y="6"/>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33" name="Freeform 637"/>
                    <p:cNvSpPr>
                      <a:spLocks/>
                    </p:cNvSpPr>
                    <p:nvPr/>
                  </p:nvSpPr>
                  <p:spPr bwMode="auto">
                    <a:xfrm>
                      <a:off x="935" y="3701"/>
                      <a:ext cx="41" cy="12"/>
                    </a:xfrm>
                    <a:custGeom>
                      <a:avLst/>
                      <a:gdLst>
                        <a:gd name="T0" fmla="*/ 0 w 83"/>
                        <a:gd name="T1" fmla="*/ 36 h 36"/>
                        <a:gd name="T2" fmla="*/ 2 w 83"/>
                        <a:gd name="T3" fmla="*/ 19 h 36"/>
                        <a:gd name="T4" fmla="*/ 8 w 83"/>
                        <a:gd name="T5" fmla="*/ 7 h 36"/>
                        <a:gd name="T6" fmla="*/ 13 w 83"/>
                        <a:gd name="T7" fmla="*/ 0 h 36"/>
                        <a:gd name="T8" fmla="*/ 69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8" y="7"/>
                          </a:lnTo>
                          <a:lnTo>
                            <a:pt x="13"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934" name="Group 638"/>
                  <p:cNvGrpSpPr>
                    <a:grpSpLocks/>
                  </p:cNvGrpSpPr>
                  <p:nvPr/>
                </p:nvGrpSpPr>
                <p:grpSpPr bwMode="auto">
                  <a:xfrm>
                    <a:off x="940" y="3703"/>
                    <a:ext cx="49" cy="23"/>
                    <a:chOff x="940" y="3703"/>
                    <a:chExt cx="49" cy="23"/>
                  </a:xfrm>
                </p:grpSpPr>
                <p:sp>
                  <p:nvSpPr>
                    <p:cNvPr id="311935" name="Freeform 639"/>
                    <p:cNvSpPr>
                      <a:spLocks/>
                    </p:cNvSpPr>
                    <p:nvPr/>
                  </p:nvSpPr>
                  <p:spPr bwMode="auto">
                    <a:xfrm>
                      <a:off x="940" y="3703"/>
                      <a:ext cx="13" cy="23"/>
                    </a:xfrm>
                    <a:custGeom>
                      <a:avLst/>
                      <a:gdLst>
                        <a:gd name="T0" fmla="*/ 15 w 25"/>
                        <a:gd name="T1" fmla="*/ 68 h 68"/>
                        <a:gd name="T2" fmla="*/ 0 w 25"/>
                        <a:gd name="T3" fmla="*/ 27 h 68"/>
                        <a:gd name="T4" fmla="*/ 9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9" y="0"/>
                          </a:lnTo>
                          <a:lnTo>
                            <a:pt x="25" y="31"/>
                          </a:lnTo>
                          <a:lnTo>
                            <a:pt x="15"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36" name="Freeform 640"/>
                    <p:cNvSpPr>
                      <a:spLocks/>
                    </p:cNvSpPr>
                    <p:nvPr/>
                  </p:nvSpPr>
                  <p:spPr bwMode="auto">
                    <a:xfrm>
                      <a:off x="945" y="3703"/>
                      <a:ext cx="37" cy="10"/>
                    </a:xfrm>
                    <a:custGeom>
                      <a:avLst/>
                      <a:gdLst>
                        <a:gd name="T0" fmla="*/ 2 w 75"/>
                        <a:gd name="T1" fmla="*/ 0 h 30"/>
                        <a:gd name="T2" fmla="*/ 52 w 75"/>
                        <a:gd name="T3" fmla="*/ 0 h 30"/>
                        <a:gd name="T4" fmla="*/ 53 w 75"/>
                        <a:gd name="T5" fmla="*/ 3 h 30"/>
                        <a:gd name="T6" fmla="*/ 57 w 75"/>
                        <a:gd name="T7" fmla="*/ 12 h 30"/>
                        <a:gd name="T8" fmla="*/ 75 w 75"/>
                        <a:gd name="T9" fmla="*/ 30 h 30"/>
                        <a:gd name="T10" fmla="*/ 19 w 75"/>
                        <a:gd name="T11" fmla="*/ 30 h 30"/>
                        <a:gd name="T12" fmla="*/ 10 w 75"/>
                        <a:gd name="T13" fmla="*/ 21 h 30"/>
                        <a:gd name="T14" fmla="*/ 0 w 75"/>
                        <a:gd name="T15" fmla="*/ 7 h 30"/>
                        <a:gd name="T16" fmla="*/ 2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2" y="0"/>
                          </a:moveTo>
                          <a:lnTo>
                            <a:pt x="52" y="0"/>
                          </a:lnTo>
                          <a:lnTo>
                            <a:pt x="53" y="3"/>
                          </a:lnTo>
                          <a:lnTo>
                            <a:pt x="57" y="12"/>
                          </a:lnTo>
                          <a:lnTo>
                            <a:pt x="75" y="30"/>
                          </a:lnTo>
                          <a:lnTo>
                            <a:pt x="19" y="30"/>
                          </a:lnTo>
                          <a:lnTo>
                            <a:pt x="10" y="21"/>
                          </a:lnTo>
                          <a:lnTo>
                            <a:pt x="0" y="7"/>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37" name="Freeform 641"/>
                    <p:cNvSpPr>
                      <a:spLocks/>
                    </p:cNvSpPr>
                    <p:nvPr/>
                  </p:nvSpPr>
                  <p:spPr bwMode="auto">
                    <a:xfrm>
                      <a:off x="948" y="3714"/>
                      <a:ext cx="41" cy="12"/>
                    </a:xfrm>
                    <a:custGeom>
                      <a:avLst/>
                      <a:gdLst>
                        <a:gd name="T0" fmla="*/ 0 w 82"/>
                        <a:gd name="T1" fmla="*/ 36 h 36"/>
                        <a:gd name="T2" fmla="*/ 1 w 82"/>
                        <a:gd name="T3" fmla="*/ 19 h 36"/>
                        <a:gd name="T4" fmla="*/ 7 w 82"/>
                        <a:gd name="T5" fmla="*/ 8 h 36"/>
                        <a:gd name="T6" fmla="*/ 12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19"/>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938" name="Group 642"/>
                  <p:cNvGrpSpPr>
                    <a:grpSpLocks/>
                  </p:cNvGrpSpPr>
                  <p:nvPr/>
                </p:nvGrpSpPr>
                <p:grpSpPr bwMode="auto">
                  <a:xfrm>
                    <a:off x="953" y="3716"/>
                    <a:ext cx="49" cy="23"/>
                    <a:chOff x="953" y="3716"/>
                    <a:chExt cx="49" cy="23"/>
                  </a:xfrm>
                </p:grpSpPr>
                <p:sp>
                  <p:nvSpPr>
                    <p:cNvPr id="311939" name="Freeform 643"/>
                    <p:cNvSpPr>
                      <a:spLocks/>
                    </p:cNvSpPr>
                    <p:nvPr/>
                  </p:nvSpPr>
                  <p:spPr bwMode="auto">
                    <a:xfrm>
                      <a:off x="953" y="3716"/>
                      <a:ext cx="12" cy="23"/>
                    </a:xfrm>
                    <a:custGeom>
                      <a:avLst/>
                      <a:gdLst>
                        <a:gd name="T0" fmla="*/ 14 w 23"/>
                        <a:gd name="T1" fmla="*/ 68 h 68"/>
                        <a:gd name="T2" fmla="*/ 0 w 23"/>
                        <a:gd name="T3" fmla="*/ 27 h 68"/>
                        <a:gd name="T4" fmla="*/ 9 w 23"/>
                        <a:gd name="T5" fmla="*/ 0 h 68"/>
                        <a:gd name="T6" fmla="*/ 23 w 23"/>
                        <a:gd name="T7" fmla="*/ 30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9" y="0"/>
                          </a:lnTo>
                          <a:lnTo>
                            <a:pt x="23" y="30"/>
                          </a:lnTo>
                          <a:lnTo>
                            <a:pt x="14"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40" name="Freeform 644"/>
                    <p:cNvSpPr>
                      <a:spLocks/>
                    </p:cNvSpPr>
                    <p:nvPr/>
                  </p:nvSpPr>
                  <p:spPr bwMode="auto">
                    <a:xfrm>
                      <a:off x="958" y="3717"/>
                      <a:ext cx="37" cy="9"/>
                    </a:xfrm>
                    <a:custGeom>
                      <a:avLst/>
                      <a:gdLst>
                        <a:gd name="T0" fmla="*/ 1 w 75"/>
                        <a:gd name="T1" fmla="*/ 0 h 29"/>
                        <a:gd name="T2" fmla="*/ 50 w 75"/>
                        <a:gd name="T3" fmla="*/ 0 h 29"/>
                        <a:gd name="T4" fmla="*/ 51 w 75"/>
                        <a:gd name="T5" fmla="*/ 3 h 29"/>
                        <a:gd name="T6" fmla="*/ 56 w 75"/>
                        <a:gd name="T7" fmla="*/ 11 h 29"/>
                        <a:gd name="T8" fmla="*/ 75 w 75"/>
                        <a:gd name="T9" fmla="*/ 29 h 29"/>
                        <a:gd name="T10" fmla="*/ 18 w 75"/>
                        <a:gd name="T11" fmla="*/ 29 h 29"/>
                        <a:gd name="T12" fmla="*/ 9 w 75"/>
                        <a:gd name="T13" fmla="*/ 20 h 29"/>
                        <a:gd name="T14" fmla="*/ 0 w 75"/>
                        <a:gd name="T15" fmla="*/ 6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3"/>
                          </a:lnTo>
                          <a:lnTo>
                            <a:pt x="56" y="11"/>
                          </a:lnTo>
                          <a:lnTo>
                            <a:pt x="75"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41" name="Freeform 645"/>
                    <p:cNvSpPr>
                      <a:spLocks/>
                    </p:cNvSpPr>
                    <p:nvPr/>
                  </p:nvSpPr>
                  <p:spPr bwMode="auto">
                    <a:xfrm>
                      <a:off x="961" y="3727"/>
                      <a:ext cx="41" cy="12"/>
                    </a:xfrm>
                    <a:custGeom>
                      <a:avLst/>
                      <a:gdLst>
                        <a:gd name="T0" fmla="*/ 0 w 82"/>
                        <a:gd name="T1" fmla="*/ 36 h 36"/>
                        <a:gd name="T2" fmla="*/ 2 w 82"/>
                        <a:gd name="T3" fmla="*/ 19 h 36"/>
                        <a:gd name="T4" fmla="*/ 6 w 82"/>
                        <a:gd name="T5" fmla="*/ 7 h 36"/>
                        <a:gd name="T6" fmla="*/ 11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7"/>
                          </a:lnTo>
                          <a:lnTo>
                            <a:pt x="11"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311942" name="Group 646"/>
                <p:cNvGrpSpPr>
                  <a:grpSpLocks/>
                </p:cNvGrpSpPr>
                <p:nvPr/>
              </p:nvGrpSpPr>
              <p:grpSpPr bwMode="auto">
                <a:xfrm>
                  <a:off x="963" y="3727"/>
                  <a:ext cx="49" cy="23"/>
                  <a:chOff x="963" y="3727"/>
                  <a:chExt cx="49" cy="23"/>
                </a:xfrm>
              </p:grpSpPr>
              <p:sp>
                <p:nvSpPr>
                  <p:cNvPr id="311943" name="Freeform 647"/>
                  <p:cNvSpPr>
                    <a:spLocks/>
                  </p:cNvSpPr>
                  <p:nvPr/>
                </p:nvSpPr>
                <p:spPr bwMode="auto">
                  <a:xfrm>
                    <a:off x="963" y="3727"/>
                    <a:ext cx="13" cy="23"/>
                  </a:xfrm>
                  <a:custGeom>
                    <a:avLst/>
                    <a:gdLst>
                      <a:gd name="T0" fmla="*/ 16 w 25"/>
                      <a:gd name="T1" fmla="*/ 69 h 69"/>
                      <a:gd name="T2" fmla="*/ 0 w 25"/>
                      <a:gd name="T3" fmla="*/ 27 h 69"/>
                      <a:gd name="T4" fmla="*/ 11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44" name="Freeform 648"/>
                  <p:cNvSpPr>
                    <a:spLocks/>
                  </p:cNvSpPr>
                  <p:nvPr/>
                </p:nvSpPr>
                <p:spPr bwMode="auto">
                  <a:xfrm>
                    <a:off x="968" y="3728"/>
                    <a:ext cx="37" cy="10"/>
                  </a:xfrm>
                  <a:custGeom>
                    <a:avLst/>
                    <a:gdLst>
                      <a:gd name="T0" fmla="*/ 1 w 73"/>
                      <a:gd name="T1" fmla="*/ 0 h 31"/>
                      <a:gd name="T2" fmla="*/ 48 w 73"/>
                      <a:gd name="T3" fmla="*/ 0 h 31"/>
                      <a:gd name="T4" fmla="*/ 50 w 73"/>
                      <a:gd name="T5" fmla="*/ 4 h 31"/>
                      <a:gd name="T6" fmla="*/ 56 w 73"/>
                      <a:gd name="T7" fmla="*/ 13 h 31"/>
                      <a:gd name="T8" fmla="*/ 73 w 73"/>
                      <a:gd name="T9" fmla="*/ 31 h 31"/>
                      <a:gd name="T10" fmla="*/ 18 w 73"/>
                      <a:gd name="T11" fmla="*/ 31 h 31"/>
                      <a:gd name="T12" fmla="*/ 9 w 73"/>
                      <a:gd name="T13" fmla="*/ 22 h 31"/>
                      <a:gd name="T14" fmla="*/ 0 w 73"/>
                      <a:gd name="T15" fmla="*/ 7 h 31"/>
                      <a:gd name="T16" fmla="*/ 1 w 73"/>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1">
                        <a:moveTo>
                          <a:pt x="1" y="0"/>
                        </a:moveTo>
                        <a:lnTo>
                          <a:pt x="48" y="0"/>
                        </a:lnTo>
                        <a:lnTo>
                          <a:pt x="50" y="4"/>
                        </a:lnTo>
                        <a:lnTo>
                          <a:pt x="56" y="13"/>
                        </a:lnTo>
                        <a:lnTo>
                          <a:pt x="73"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45" name="Freeform 649"/>
                  <p:cNvSpPr>
                    <a:spLocks/>
                  </p:cNvSpPr>
                  <p:nvPr/>
                </p:nvSpPr>
                <p:spPr bwMode="auto">
                  <a:xfrm>
                    <a:off x="972" y="3738"/>
                    <a:ext cx="40" cy="12"/>
                  </a:xfrm>
                  <a:custGeom>
                    <a:avLst/>
                    <a:gdLst>
                      <a:gd name="T0" fmla="*/ 0 w 82"/>
                      <a:gd name="T1" fmla="*/ 36 h 36"/>
                      <a:gd name="T2" fmla="*/ 2 w 82"/>
                      <a:gd name="T3" fmla="*/ 20 h 36"/>
                      <a:gd name="T4" fmla="*/ 6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20"/>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946" name="Group 650"/>
                <p:cNvGrpSpPr>
                  <a:grpSpLocks/>
                </p:cNvGrpSpPr>
                <p:nvPr/>
              </p:nvGrpSpPr>
              <p:grpSpPr bwMode="auto">
                <a:xfrm>
                  <a:off x="976" y="3740"/>
                  <a:ext cx="50" cy="22"/>
                  <a:chOff x="976" y="3740"/>
                  <a:chExt cx="50" cy="22"/>
                </a:xfrm>
              </p:grpSpPr>
              <p:sp>
                <p:nvSpPr>
                  <p:cNvPr id="311947" name="Freeform 651"/>
                  <p:cNvSpPr>
                    <a:spLocks/>
                  </p:cNvSpPr>
                  <p:nvPr/>
                </p:nvSpPr>
                <p:spPr bwMode="auto">
                  <a:xfrm>
                    <a:off x="976" y="3740"/>
                    <a:ext cx="12" cy="22"/>
                  </a:xfrm>
                  <a:custGeom>
                    <a:avLst/>
                    <a:gdLst>
                      <a:gd name="T0" fmla="*/ 14 w 23"/>
                      <a:gd name="T1" fmla="*/ 68 h 68"/>
                      <a:gd name="T2" fmla="*/ 0 w 23"/>
                      <a:gd name="T3" fmla="*/ 27 h 68"/>
                      <a:gd name="T4" fmla="*/ 10 w 23"/>
                      <a:gd name="T5" fmla="*/ 0 h 68"/>
                      <a:gd name="T6" fmla="*/ 23 w 23"/>
                      <a:gd name="T7" fmla="*/ 31 h 68"/>
                      <a:gd name="T8" fmla="*/ 14 w 23"/>
                      <a:gd name="T9" fmla="*/ 68 h 68"/>
                    </a:gdLst>
                    <a:ahLst/>
                    <a:cxnLst>
                      <a:cxn ang="0">
                        <a:pos x="T0" y="T1"/>
                      </a:cxn>
                      <a:cxn ang="0">
                        <a:pos x="T2" y="T3"/>
                      </a:cxn>
                      <a:cxn ang="0">
                        <a:pos x="T4" y="T5"/>
                      </a:cxn>
                      <a:cxn ang="0">
                        <a:pos x="T6" y="T7"/>
                      </a:cxn>
                      <a:cxn ang="0">
                        <a:pos x="T8" y="T9"/>
                      </a:cxn>
                    </a:cxnLst>
                    <a:rect l="0" t="0" r="r" b="b"/>
                    <a:pathLst>
                      <a:path w="23" h="68">
                        <a:moveTo>
                          <a:pt x="14" y="68"/>
                        </a:moveTo>
                        <a:lnTo>
                          <a:pt x="0" y="27"/>
                        </a:lnTo>
                        <a:lnTo>
                          <a:pt x="10" y="0"/>
                        </a:lnTo>
                        <a:lnTo>
                          <a:pt x="23" y="31"/>
                        </a:lnTo>
                        <a:lnTo>
                          <a:pt x="14"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48" name="Freeform 652"/>
                  <p:cNvSpPr>
                    <a:spLocks/>
                  </p:cNvSpPr>
                  <p:nvPr/>
                </p:nvSpPr>
                <p:spPr bwMode="auto">
                  <a:xfrm>
                    <a:off x="980" y="3740"/>
                    <a:ext cx="38" cy="10"/>
                  </a:xfrm>
                  <a:custGeom>
                    <a:avLst/>
                    <a:gdLst>
                      <a:gd name="T0" fmla="*/ 4 w 75"/>
                      <a:gd name="T1" fmla="*/ 0 h 31"/>
                      <a:gd name="T2" fmla="*/ 52 w 75"/>
                      <a:gd name="T3" fmla="*/ 0 h 31"/>
                      <a:gd name="T4" fmla="*/ 53 w 75"/>
                      <a:gd name="T5" fmla="*/ 4 h 31"/>
                      <a:gd name="T6" fmla="*/ 60 w 75"/>
                      <a:gd name="T7" fmla="*/ 13 h 31"/>
                      <a:gd name="T8" fmla="*/ 75 w 75"/>
                      <a:gd name="T9" fmla="*/ 31 h 31"/>
                      <a:gd name="T10" fmla="*/ 19 w 75"/>
                      <a:gd name="T11" fmla="*/ 31 h 31"/>
                      <a:gd name="T12" fmla="*/ 12 w 75"/>
                      <a:gd name="T13" fmla="*/ 22 h 31"/>
                      <a:gd name="T14" fmla="*/ 0 w 75"/>
                      <a:gd name="T15" fmla="*/ 7 h 31"/>
                      <a:gd name="T16" fmla="*/ 4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4" y="0"/>
                        </a:moveTo>
                        <a:lnTo>
                          <a:pt x="52" y="0"/>
                        </a:lnTo>
                        <a:lnTo>
                          <a:pt x="53" y="4"/>
                        </a:lnTo>
                        <a:lnTo>
                          <a:pt x="60" y="13"/>
                        </a:lnTo>
                        <a:lnTo>
                          <a:pt x="75" y="31"/>
                        </a:lnTo>
                        <a:lnTo>
                          <a:pt x="19" y="31"/>
                        </a:lnTo>
                        <a:lnTo>
                          <a:pt x="12" y="22"/>
                        </a:lnTo>
                        <a:lnTo>
                          <a:pt x="0" y="7"/>
                        </a:lnTo>
                        <a:lnTo>
                          <a:pt x="4"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49" name="Freeform 653"/>
                  <p:cNvSpPr>
                    <a:spLocks/>
                  </p:cNvSpPr>
                  <p:nvPr/>
                </p:nvSpPr>
                <p:spPr bwMode="auto">
                  <a:xfrm>
                    <a:off x="984" y="3750"/>
                    <a:ext cx="42" cy="12"/>
                  </a:xfrm>
                  <a:custGeom>
                    <a:avLst/>
                    <a:gdLst>
                      <a:gd name="T0" fmla="*/ 0 w 83"/>
                      <a:gd name="T1" fmla="*/ 36 h 36"/>
                      <a:gd name="T2" fmla="*/ 2 w 83"/>
                      <a:gd name="T3" fmla="*/ 21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1"/>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950" name="Group 654"/>
                <p:cNvGrpSpPr>
                  <a:grpSpLocks/>
                </p:cNvGrpSpPr>
                <p:nvPr/>
              </p:nvGrpSpPr>
              <p:grpSpPr bwMode="auto">
                <a:xfrm>
                  <a:off x="761" y="3560"/>
                  <a:ext cx="50" cy="22"/>
                  <a:chOff x="761" y="3560"/>
                  <a:chExt cx="50" cy="22"/>
                </a:xfrm>
              </p:grpSpPr>
              <p:sp>
                <p:nvSpPr>
                  <p:cNvPr id="311951" name="Freeform 655"/>
                  <p:cNvSpPr>
                    <a:spLocks/>
                  </p:cNvSpPr>
                  <p:nvPr/>
                </p:nvSpPr>
                <p:spPr bwMode="auto">
                  <a:xfrm>
                    <a:off x="761" y="3560"/>
                    <a:ext cx="12" cy="22"/>
                  </a:xfrm>
                  <a:custGeom>
                    <a:avLst/>
                    <a:gdLst>
                      <a:gd name="T0" fmla="*/ 16 w 25"/>
                      <a:gd name="T1" fmla="*/ 68 h 68"/>
                      <a:gd name="T2" fmla="*/ 0 w 25"/>
                      <a:gd name="T3" fmla="*/ 27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52" name="Freeform 656"/>
                  <p:cNvSpPr>
                    <a:spLocks/>
                  </p:cNvSpPr>
                  <p:nvPr/>
                </p:nvSpPr>
                <p:spPr bwMode="auto">
                  <a:xfrm>
                    <a:off x="767" y="3560"/>
                    <a:ext cx="36" cy="10"/>
                  </a:xfrm>
                  <a:custGeom>
                    <a:avLst/>
                    <a:gdLst>
                      <a:gd name="T0" fmla="*/ 2 w 73"/>
                      <a:gd name="T1" fmla="*/ 0 h 29"/>
                      <a:gd name="T2" fmla="*/ 49 w 73"/>
                      <a:gd name="T3" fmla="*/ 0 h 29"/>
                      <a:gd name="T4" fmla="*/ 50 w 73"/>
                      <a:gd name="T5" fmla="*/ 2 h 29"/>
                      <a:gd name="T6" fmla="*/ 55 w 73"/>
                      <a:gd name="T7" fmla="*/ 11 h 29"/>
                      <a:gd name="T8" fmla="*/ 73 w 73"/>
                      <a:gd name="T9" fmla="*/ 29 h 29"/>
                      <a:gd name="T10" fmla="*/ 17 w 73"/>
                      <a:gd name="T11" fmla="*/ 29 h 29"/>
                      <a:gd name="T12" fmla="*/ 8 w 73"/>
                      <a:gd name="T13" fmla="*/ 20 h 29"/>
                      <a:gd name="T14" fmla="*/ 0 w 73"/>
                      <a:gd name="T15" fmla="*/ 5 h 29"/>
                      <a:gd name="T16" fmla="*/ 2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2" y="0"/>
                        </a:moveTo>
                        <a:lnTo>
                          <a:pt x="49" y="0"/>
                        </a:lnTo>
                        <a:lnTo>
                          <a:pt x="50" y="2"/>
                        </a:lnTo>
                        <a:lnTo>
                          <a:pt x="55" y="11"/>
                        </a:lnTo>
                        <a:lnTo>
                          <a:pt x="73" y="29"/>
                        </a:lnTo>
                        <a:lnTo>
                          <a:pt x="17" y="29"/>
                        </a:lnTo>
                        <a:lnTo>
                          <a:pt x="8" y="20"/>
                        </a:lnTo>
                        <a:lnTo>
                          <a:pt x="0" y="5"/>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53" name="Freeform 657"/>
                  <p:cNvSpPr>
                    <a:spLocks/>
                  </p:cNvSpPr>
                  <p:nvPr/>
                </p:nvSpPr>
                <p:spPr bwMode="auto">
                  <a:xfrm>
                    <a:off x="769" y="3571"/>
                    <a:ext cx="42" cy="11"/>
                  </a:xfrm>
                  <a:custGeom>
                    <a:avLst/>
                    <a:gdLst>
                      <a:gd name="T0" fmla="*/ 0 w 83"/>
                      <a:gd name="T1" fmla="*/ 35 h 35"/>
                      <a:gd name="T2" fmla="*/ 2 w 83"/>
                      <a:gd name="T3" fmla="*/ 19 h 35"/>
                      <a:gd name="T4" fmla="*/ 7 w 83"/>
                      <a:gd name="T5" fmla="*/ 7 h 35"/>
                      <a:gd name="T6" fmla="*/ 11 w 83"/>
                      <a:gd name="T7" fmla="*/ 0 h 35"/>
                      <a:gd name="T8" fmla="*/ 68 w 83"/>
                      <a:gd name="T9" fmla="*/ 0 h 35"/>
                      <a:gd name="T10" fmla="*/ 83 w 83"/>
                      <a:gd name="T11" fmla="*/ 35 h 35"/>
                      <a:gd name="T12" fmla="*/ 0 w 83"/>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3" h="35">
                        <a:moveTo>
                          <a:pt x="0" y="35"/>
                        </a:moveTo>
                        <a:lnTo>
                          <a:pt x="2" y="19"/>
                        </a:lnTo>
                        <a:lnTo>
                          <a:pt x="7" y="7"/>
                        </a:lnTo>
                        <a:lnTo>
                          <a:pt x="11" y="0"/>
                        </a:lnTo>
                        <a:lnTo>
                          <a:pt x="68" y="0"/>
                        </a:lnTo>
                        <a:lnTo>
                          <a:pt x="83" y="35"/>
                        </a:lnTo>
                        <a:lnTo>
                          <a:pt x="0" y="35"/>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954" name="Group 658"/>
                <p:cNvGrpSpPr>
                  <a:grpSpLocks/>
                </p:cNvGrpSpPr>
                <p:nvPr/>
              </p:nvGrpSpPr>
              <p:grpSpPr bwMode="auto">
                <a:xfrm>
                  <a:off x="774" y="3572"/>
                  <a:ext cx="49" cy="23"/>
                  <a:chOff x="774" y="3572"/>
                  <a:chExt cx="49" cy="23"/>
                </a:xfrm>
              </p:grpSpPr>
              <p:sp>
                <p:nvSpPr>
                  <p:cNvPr id="311955" name="Freeform 659"/>
                  <p:cNvSpPr>
                    <a:spLocks/>
                  </p:cNvSpPr>
                  <p:nvPr/>
                </p:nvSpPr>
                <p:spPr bwMode="auto">
                  <a:xfrm>
                    <a:off x="774" y="3572"/>
                    <a:ext cx="12" cy="23"/>
                  </a:xfrm>
                  <a:custGeom>
                    <a:avLst/>
                    <a:gdLst>
                      <a:gd name="T0" fmla="*/ 15 w 25"/>
                      <a:gd name="T1" fmla="*/ 68 h 68"/>
                      <a:gd name="T2" fmla="*/ 0 w 25"/>
                      <a:gd name="T3" fmla="*/ 25 h 68"/>
                      <a:gd name="T4" fmla="*/ 9 w 25"/>
                      <a:gd name="T5" fmla="*/ 0 h 68"/>
                      <a:gd name="T6" fmla="*/ 25 w 25"/>
                      <a:gd name="T7" fmla="*/ 30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5"/>
                        </a:lnTo>
                        <a:lnTo>
                          <a:pt x="9" y="0"/>
                        </a:lnTo>
                        <a:lnTo>
                          <a:pt x="25" y="30"/>
                        </a:lnTo>
                        <a:lnTo>
                          <a:pt x="15"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56" name="Freeform 660"/>
                  <p:cNvSpPr>
                    <a:spLocks/>
                  </p:cNvSpPr>
                  <p:nvPr/>
                </p:nvSpPr>
                <p:spPr bwMode="auto">
                  <a:xfrm>
                    <a:off x="778" y="3573"/>
                    <a:ext cx="38" cy="9"/>
                  </a:xfrm>
                  <a:custGeom>
                    <a:avLst/>
                    <a:gdLst>
                      <a:gd name="T0" fmla="*/ 1 w 75"/>
                      <a:gd name="T1" fmla="*/ 0 h 29"/>
                      <a:gd name="T2" fmla="*/ 50 w 75"/>
                      <a:gd name="T3" fmla="*/ 0 h 29"/>
                      <a:gd name="T4" fmla="*/ 51 w 75"/>
                      <a:gd name="T5" fmla="*/ 2 h 29"/>
                      <a:gd name="T6" fmla="*/ 56 w 75"/>
                      <a:gd name="T7" fmla="*/ 11 h 29"/>
                      <a:gd name="T8" fmla="*/ 75 w 75"/>
                      <a:gd name="T9" fmla="*/ 29 h 29"/>
                      <a:gd name="T10" fmla="*/ 18 w 75"/>
                      <a:gd name="T11" fmla="*/ 29 h 29"/>
                      <a:gd name="T12" fmla="*/ 10 w 75"/>
                      <a:gd name="T13" fmla="*/ 20 h 29"/>
                      <a:gd name="T14" fmla="*/ 0 w 75"/>
                      <a:gd name="T15" fmla="*/ 5 h 29"/>
                      <a:gd name="T16" fmla="*/ 1 w 75"/>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9">
                        <a:moveTo>
                          <a:pt x="1" y="0"/>
                        </a:moveTo>
                        <a:lnTo>
                          <a:pt x="50" y="0"/>
                        </a:lnTo>
                        <a:lnTo>
                          <a:pt x="51" y="2"/>
                        </a:lnTo>
                        <a:lnTo>
                          <a:pt x="56" y="11"/>
                        </a:lnTo>
                        <a:lnTo>
                          <a:pt x="75" y="29"/>
                        </a:lnTo>
                        <a:lnTo>
                          <a:pt x="18" y="29"/>
                        </a:lnTo>
                        <a:lnTo>
                          <a:pt x="10" y="20"/>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57" name="Freeform 661"/>
                  <p:cNvSpPr>
                    <a:spLocks/>
                  </p:cNvSpPr>
                  <p:nvPr/>
                </p:nvSpPr>
                <p:spPr bwMode="auto">
                  <a:xfrm>
                    <a:off x="782" y="3583"/>
                    <a:ext cx="41" cy="12"/>
                  </a:xfrm>
                  <a:custGeom>
                    <a:avLst/>
                    <a:gdLst>
                      <a:gd name="T0" fmla="*/ 0 w 81"/>
                      <a:gd name="T1" fmla="*/ 36 h 36"/>
                      <a:gd name="T2" fmla="*/ 1 w 81"/>
                      <a:gd name="T3" fmla="*/ 19 h 36"/>
                      <a:gd name="T4" fmla="*/ 5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958" name="Group 662"/>
                <p:cNvGrpSpPr>
                  <a:grpSpLocks/>
                </p:cNvGrpSpPr>
                <p:nvPr/>
              </p:nvGrpSpPr>
              <p:grpSpPr bwMode="auto">
                <a:xfrm>
                  <a:off x="787" y="3585"/>
                  <a:ext cx="49" cy="23"/>
                  <a:chOff x="787" y="3585"/>
                  <a:chExt cx="49" cy="23"/>
                </a:xfrm>
              </p:grpSpPr>
              <p:sp>
                <p:nvSpPr>
                  <p:cNvPr id="311959" name="Freeform 663"/>
                  <p:cNvSpPr>
                    <a:spLocks/>
                  </p:cNvSpPr>
                  <p:nvPr/>
                </p:nvSpPr>
                <p:spPr bwMode="auto">
                  <a:xfrm>
                    <a:off x="787" y="3585"/>
                    <a:ext cx="12" cy="23"/>
                  </a:xfrm>
                  <a:custGeom>
                    <a:avLst/>
                    <a:gdLst>
                      <a:gd name="T0" fmla="*/ 14 w 24"/>
                      <a:gd name="T1" fmla="*/ 68 h 68"/>
                      <a:gd name="T2" fmla="*/ 0 w 24"/>
                      <a:gd name="T3" fmla="*/ 26 h 68"/>
                      <a:gd name="T4" fmla="*/ 9 w 24"/>
                      <a:gd name="T5" fmla="*/ 0 h 68"/>
                      <a:gd name="T6" fmla="*/ 24 w 24"/>
                      <a:gd name="T7" fmla="*/ 31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6"/>
                        </a:lnTo>
                        <a:lnTo>
                          <a:pt x="9" y="0"/>
                        </a:lnTo>
                        <a:lnTo>
                          <a:pt x="24" y="31"/>
                        </a:lnTo>
                        <a:lnTo>
                          <a:pt x="14"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60" name="Freeform 664"/>
                  <p:cNvSpPr>
                    <a:spLocks/>
                  </p:cNvSpPr>
                  <p:nvPr/>
                </p:nvSpPr>
                <p:spPr bwMode="auto">
                  <a:xfrm>
                    <a:off x="792" y="3586"/>
                    <a:ext cx="36" cy="10"/>
                  </a:xfrm>
                  <a:custGeom>
                    <a:avLst/>
                    <a:gdLst>
                      <a:gd name="T0" fmla="*/ 1 w 74"/>
                      <a:gd name="T1" fmla="*/ 0 h 29"/>
                      <a:gd name="T2" fmla="*/ 50 w 74"/>
                      <a:gd name="T3" fmla="*/ 0 h 29"/>
                      <a:gd name="T4" fmla="*/ 51 w 74"/>
                      <a:gd name="T5" fmla="*/ 2 h 29"/>
                      <a:gd name="T6" fmla="*/ 55 w 74"/>
                      <a:gd name="T7" fmla="*/ 11 h 29"/>
                      <a:gd name="T8" fmla="*/ 74 w 74"/>
                      <a:gd name="T9" fmla="*/ 29 h 29"/>
                      <a:gd name="T10" fmla="*/ 19 w 74"/>
                      <a:gd name="T11" fmla="*/ 29 h 29"/>
                      <a:gd name="T12" fmla="*/ 11 w 74"/>
                      <a:gd name="T13" fmla="*/ 20 h 29"/>
                      <a:gd name="T14" fmla="*/ 0 w 74"/>
                      <a:gd name="T15" fmla="*/ 5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50" y="0"/>
                        </a:lnTo>
                        <a:lnTo>
                          <a:pt x="51" y="2"/>
                        </a:lnTo>
                        <a:lnTo>
                          <a:pt x="55" y="11"/>
                        </a:lnTo>
                        <a:lnTo>
                          <a:pt x="74" y="29"/>
                        </a:lnTo>
                        <a:lnTo>
                          <a:pt x="19" y="29"/>
                        </a:lnTo>
                        <a:lnTo>
                          <a:pt x="11" y="20"/>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61" name="Freeform 665"/>
                  <p:cNvSpPr>
                    <a:spLocks/>
                  </p:cNvSpPr>
                  <p:nvPr/>
                </p:nvSpPr>
                <p:spPr bwMode="auto">
                  <a:xfrm>
                    <a:off x="795" y="3596"/>
                    <a:ext cx="41" cy="12"/>
                  </a:xfrm>
                  <a:custGeom>
                    <a:avLst/>
                    <a:gdLst>
                      <a:gd name="T0" fmla="*/ 0 w 81"/>
                      <a:gd name="T1" fmla="*/ 36 h 36"/>
                      <a:gd name="T2" fmla="*/ 1 w 81"/>
                      <a:gd name="T3" fmla="*/ 20 h 36"/>
                      <a:gd name="T4" fmla="*/ 6 w 81"/>
                      <a:gd name="T5" fmla="*/ 8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20"/>
                        </a:lnTo>
                        <a:lnTo>
                          <a:pt x="6" y="8"/>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962" name="Group 666"/>
                <p:cNvGrpSpPr>
                  <a:grpSpLocks/>
                </p:cNvGrpSpPr>
                <p:nvPr/>
              </p:nvGrpSpPr>
              <p:grpSpPr bwMode="auto">
                <a:xfrm>
                  <a:off x="799" y="3600"/>
                  <a:ext cx="99" cy="73"/>
                  <a:chOff x="799" y="3600"/>
                  <a:chExt cx="99" cy="73"/>
                </a:xfrm>
              </p:grpSpPr>
              <p:grpSp>
                <p:nvGrpSpPr>
                  <p:cNvPr id="311963" name="Group 667"/>
                  <p:cNvGrpSpPr>
                    <a:grpSpLocks/>
                  </p:cNvGrpSpPr>
                  <p:nvPr/>
                </p:nvGrpSpPr>
                <p:grpSpPr bwMode="auto">
                  <a:xfrm>
                    <a:off x="799" y="3600"/>
                    <a:ext cx="48" cy="23"/>
                    <a:chOff x="799" y="3600"/>
                    <a:chExt cx="48" cy="23"/>
                  </a:xfrm>
                </p:grpSpPr>
                <p:sp>
                  <p:nvSpPr>
                    <p:cNvPr id="311964" name="Freeform 668"/>
                    <p:cNvSpPr>
                      <a:spLocks/>
                    </p:cNvSpPr>
                    <p:nvPr/>
                  </p:nvSpPr>
                  <p:spPr bwMode="auto">
                    <a:xfrm>
                      <a:off x="799" y="3600"/>
                      <a:ext cx="12" cy="23"/>
                    </a:xfrm>
                    <a:custGeom>
                      <a:avLst/>
                      <a:gdLst>
                        <a:gd name="T0" fmla="*/ 14 w 25"/>
                        <a:gd name="T1" fmla="*/ 70 h 70"/>
                        <a:gd name="T2" fmla="*/ 0 w 25"/>
                        <a:gd name="T3" fmla="*/ 27 h 70"/>
                        <a:gd name="T4" fmla="*/ 9 w 25"/>
                        <a:gd name="T5" fmla="*/ 0 h 70"/>
                        <a:gd name="T6" fmla="*/ 25 w 25"/>
                        <a:gd name="T7" fmla="*/ 31 h 70"/>
                        <a:gd name="T8" fmla="*/ 14 w 25"/>
                        <a:gd name="T9" fmla="*/ 70 h 70"/>
                      </a:gdLst>
                      <a:ahLst/>
                      <a:cxnLst>
                        <a:cxn ang="0">
                          <a:pos x="T0" y="T1"/>
                        </a:cxn>
                        <a:cxn ang="0">
                          <a:pos x="T2" y="T3"/>
                        </a:cxn>
                        <a:cxn ang="0">
                          <a:pos x="T4" y="T5"/>
                        </a:cxn>
                        <a:cxn ang="0">
                          <a:pos x="T6" y="T7"/>
                        </a:cxn>
                        <a:cxn ang="0">
                          <a:pos x="T8" y="T9"/>
                        </a:cxn>
                      </a:cxnLst>
                      <a:rect l="0" t="0" r="r" b="b"/>
                      <a:pathLst>
                        <a:path w="25" h="70">
                          <a:moveTo>
                            <a:pt x="14" y="70"/>
                          </a:moveTo>
                          <a:lnTo>
                            <a:pt x="0" y="27"/>
                          </a:lnTo>
                          <a:lnTo>
                            <a:pt x="9" y="0"/>
                          </a:lnTo>
                          <a:lnTo>
                            <a:pt x="25" y="31"/>
                          </a:lnTo>
                          <a:lnTo>
                            <a:pt x="14" y="70"/>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65" name="Freeform 669"/>
                    <p:cNvSpPr>
                      <a:spLocks/>
                    </p:cNvSpPr>
                    <p:nvPr/>
                  </p:nvSpPr>
                  <p:spPr bwMode="auto">
                    <a:xfrm>
                      <a:off x="803" y="3600"/>
                      <a:ext cx="38" cy="11"/>
                    </a:xfrm>
                    <a:custGeom>
                      <a:avLst/>
                      <a:gdLst>
                        <a:gd name="T0" fmla="*/ 1 w 75"/>
                        <a:gd name="T1" fmla="*/ 0 h 31"/>
                        <a:gd name="T2" fmla="*/ 50 w 75"/>
                        <a:gd name="T3" fmla="*/ 0 h 31"/>
                        <a:gd name="T4" fmla="*/ 51 w 75"/>
                        <a:gd name="T5" fmla="*/ 4 h 31"/>
                        <a:gd name="T6" fmla="*/ 56 w 75"/>
                        <a:gd name="T7" fmla="*/ 13 h 31"/>
                        <a:gd name="T8" fmla="*/ 75 w 75"/>
                        <a:gd name="T9" fmla="*/ 31 h 31"/>
                        <a:gd name="T10" fmla="*/ 18 w 75"/>
                        <a:gd name="T11" fmla="*/ 31 h 31"/>
                        <a:gd name="T12" fmla="*/ 9 w 75"/>
                        <a:gd name="T13" fmla="*/ 22 h 31"/>
                        <a:gd name="T14" fmla="*/ 0 w 75"/>
                        <a:gd name="T15" fmla="*/ 7 h 31"/>
                        <a:gd name="T16" fmla="*/ 1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1" y="0"/>
                          </a:moveTo>
                          <a:lnTo>
                            <a:pt x="50" y="0"/>
                          </a:lnTo>
                          <a:lnTo>
                            <a:pt x="51" y="4"/>
                          </a:lnTo>
                          <a:lnTo>
                            <a:pt x="56" y="13"/>
                          </a:lnTo>
                          <a:lnTo>
                            <a:pt x="75"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66" name="Freeform 670"/>
                    <p:cNvSpPr>
                      <a:spLocks/>
                    </p:cNvSpPr>
                    <p:nvPr/>
                  </p:nvSpPr>
                  <p:spPr bwMode="auto">
                    <a:xfrm>
                      <a:off x="807" y="3611"/>
                      <a:ext cx="40" cy="12"/>
                    </a:xfrm>
                    <a:custGeom>
                      <a:avLst/>
                      <a:gdLst>
                        <a:gd name="T0" fmla="*/ 0 w 82"/>
                        <a:gd name="T1" fmla="*/ 38 h 38"/>
                        <a:gd name="T2" fmla="*/ 2 w 82"/>
                        <a:gd name="T3" fmla="*/ 22 h 38"/>
                        <a:gd name="T4" fmla="*/ 7 w 82"/>
                        <a:gd name="T5" fmla="*/ 8 h 38"/>
                        <a:gd name="T6" fmla="*/ 12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2" y="22"/>
                          </a:lnTo>
                          <a:lnTo>
                            <a:pt x="7" y="8"/>
                          </a:lnTo>
                          <a:lnTo>
                            <a:pt x="12"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967" name="Group 671"/>
                  <p:cNvGrpSpPr>
                    <a:grpSpLocks/>
                  </p:cNvGrpSpPr>
                  <p:nvPr/>
                </p:nvGrpSpPr>
                <p:grpSpPr bwMode="auto">
                  <a:xfrm>
                    <a:off x="811" y="3612"/>
                    <a:ext cx="48" cy="23"/>
                    <a:chOff x="811" y="3612"/>
                    <a:chExt cx="48" cy="23"/>
                  </a:xfrm>
                </p:grpSpPr>
                <p:sp>
                  <p:nvSpPr>
                    <p:cNvPr id="311968" name="Freeform 672"/>
                    <p:cNvSpPr>
                      <a:spLocks/>
                    </p:cNvSpPr>
                    <p:nvPr/>
                  </p:nvSpPr>
                  <p:spPr bwMode="auto">
                    <a:xfrm>
                      <a:off x="811" y="3612"/>
                      <a:ext cx="12" cy="23"/>
                    </a:xfrm>
                    <a:custGeom>
                      <a:avLst/>
                      <a:gdLst>
                        <a:gd name="T0" fmla="*/ 15 w 25"/>
                        <a:gd name="T1" fmla="*/ 69 h 69"/>
                        <a:gd name="T2" fmla="*/ 0 w 25"/>
                        <a:gd name="T3" fmla="*/ 28 h 69"/>
                        <a:gd name="T4" fmla="*/ 11 w 25"/>
                        <a:gd name="T5" fmla="*/ 0 h 69"/>
                        <a:gd name="T6" fmla="*/ 25 w 25"/>
                        <a:gd name="T7" fmla="*/ 32 h 69"/>
                        <a:gd name="T8" fmla="*/ 15 w 25"/>
                        <a:gd name="T9" fmla="*/ 69 h 69"/>
                      </a:gdLst>
                      <a:ahLst/>
                      <a:cxnLst>
                        <a:cxn ang="0">
                          <a:pos x="T0" y="T1"/>
                        </a:cxn>
                        <a:cxn ang="0">
                          <a:pos x="T2" y="T3"/>
                        </a:cxn>
                        <a:cxn ang="0">
                          <a:pos x="T4" y="T5"/>
                        </a:cxn>
                        <a:cxn ang="0">
                          <a:pos x="T6" y="T7"/>
                        </a:cxn>
                        <a:cxn ang="0">
                          <a:pos x="T8" y="T9"/>
                        </a:cxn>
                      </a:cxnLst>
                      <a:rect l="0" t="0" r="r" b="b"/>
                      <a:pathLst>
                        <a:path w="25" h="69">
                          <a:moveTo>
                            <a:pt x="15" y="69"/>
                          </a:moveTo>
                          <a:lnTo>
                            <a:pt x="0" y="28"/>
                          </a:lnTo>
                          <a:lnTo>
                            <a:pt x="11" y="0"/>
                          </a:lnTo>
                          <a:lnTo>
                            <a:pt x="25" y="32"/>
                          </a:lnTo>
                          <a:lnTo>
                            <a:pt x="15"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69" name="Freeform 673"/>
                    <p:cNvSpPr>
                      <a:spLocks/>
                    </p:cNvSpPr>
                    <p:nvPr/>
                  </p:nvSpPr>
                  <p:spPr bwMode="auto">
                    <a:xfrm>
                      <a:off x="815" y="3613"/>
                      <a:ext cx="38" cy="10"/>
                    </a:xfrm>
                    <a:custGeom>
                      <a:avLst/>
                      <a:gdLst>
                        <a:gd name="T0" fmla="*/ 3 w 75"/>
                        <a:gd name="T1" fmla="*/ 0 h 32"/>
                        <a:gd name="T2" fmla="*/ 52 w 75"/>
                        <a:gd name="T3" fmla="*/ 0 h 32"/>
                        <a:gd name="T4" fmla="*/ 53 w 75"/>
                        <a:gd name="T5" fmla="*/ 3 h 32"/>
                        <a:gd name="T6" fmla="*/ 57 w 75"/>
                        <a:gd name="T7" fmla="*/ 15 h 32"/>
                        <a:gd name="T8" fmla="*/ 75 w 75"/>
                        <a:gd name="T9" fmla="*/ 32 h 32"/>
                        <a:gd name="T10" fmla="*/ 19 w 75"/>
                        <a:gd name="T11" fmla="*/ 32 h 32"/>
                        <a:gd name="T12" fmla="*/ 10 w 75"/>
                        <a:gd name="T13" fmla="*/ 22 h 32"/>
                        <a:gd name="T14" fmla="*/ 0 w 75"/>
                        <a:gd name="T15" fmla="*/ 7 h 32"/>
                        <a:gd name="T16" fmla="*/ 3 w 7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2">
                          <a:moveTo>
                            <a:pt x="3" y="0"/>
                          </a:moveTo>
                          <a:lnTo>
                            <a:pt x="52" y="0"/>
                          </a:lnTo>
                          <a:lnTo>
                            <a:pt x="53" y="3"/>
                          </a:lnTo>
                          <a:lnTo>
                            <a:pt x="57" y="15"/>
                          </a:lnTo>
                          <a:lnTo>
                            <a:pt x="75" y="32"/>
                          </a:lnTo>
                          <a:lnTo>
                            <a:pt x="19" y="32"/>
                          </a:lnTo>
                          <a:lnTo>
                            <a:pt x="10" y="22"/>
                          </a:lnTo>
                          <a:lnTo>
                            <a:pt x="0" y="7"/>
                          </a:lnTo>
                          <a:lnTo>
                            <a:pt x="3"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70" name="Freeform 674"/>
                    <p:cNvSpPr>
                      <a:spLocks/>
                    </p:cNvSpPr>
                    <p:nvPr/>
                  </p:nvSpPr>
                  <p:spPr bwMode="auto">
                    <a:xfrm>
                      <a:off x="819" y="3623"/>
                      <a:ext cx="40" cy="12"/>
                    </a:xfrm>
                    <a:custGeom>
                      <a:avLst/>
                      <a:gdLst>
                        <a:gd name="T0" fmla="*/ 0 w 82"/>
                        <a:gd name="T1" fmla="*/ 36 h 36"/>
                        <a:gd name="T2" fmla="*/ 1 w 82"/>
                        <a:gd name="T3" fmla="*/ 21 h 36"/>
                        <a:gd name="T4" fmla="*/ 7 w 82"/>
                        <a:gd name="T5" fmla="*/ 8 h 36"/>
                        <a:gd name="T6" fmla="*/ 12 w 82"/>
                        <a:gd name="T7" fmla="*/ 0 h 36"/>
                        <a:gd name="T8" fmla="*/ 68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1" y="21"/>
                          </a:lnTo>
                          <a:lnTo>
                            <a:pt x="7" y="8"/>
                          </a:lnTo>
                          <a:lnTo>
                            <a:pt x="12" y="0"/>
                          </a:lnTo>
                          <a:lnTo>
                            <a:pt x="68"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971" name="Group 675"/>
                  <p:cNvGrpSpPr>
                    <a:grpSpLocks/>
                  </p:cNvGrpSpPr>
                  <p:nvPr/>
                </p:nvGrpSpPr>
                <p:grpSpPr bwMode="auto">
                  <a:xfrm>
                    <a:off x="823" y="3625"/>
                    <a:ext cx="49" cy="23"/>
                    <a:chOff x="823" y="3625"/>
                    <a:chExt cx="49" cy="23"/>
                  </a:xfrm>
                </p:grpSpPr>
                <p:sp>
                  <p:nvSpPr>
                    <p:cNvPr id="311972" name="Freeform 676"/>
                    <p:cNvSpPr>
                      <a:spLocks/>
                    </p:cNvSpPr>
                    <p:nvPr/>
                  </p:nvSpPr>
                  <p:spPr bwMode="auto">
                    <a:xfrm>
                      <a:off x="823" y="3625"/>
                      <a:ext cx="13" cy="23"/>
                    </a:xfrm>
                    <a:custGeom>
                      <a:avLst/>
                      <a:gdLst>
                        <a:gd name="T0" fmla="*/ 16 w 25"/>
                        <a:gd name="T1" fmla="*/ 68 h 68"/>
                        <a:gd name="T2" fmla="*/ 0 w 25"/>
                        <a:gd name="T3" fmla="*/ 27 h 68"/>
                        <a:gd name="T4" fmla="*/ 11 w 25"/>
                        <a:gd name="T5" fmla="*/ 0 h 68"/>
                        <a:gd name="T6" fmla="*/ 25 w 25"/>
                        <a:gd name="T7" fmla="*/ 30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1" y="0"/>
                          </a:lnTo>
                          <a:lnTo>
                            <a:pt x="25" y="30"/>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73" name="Freeform 677"/>
                    <p:cNvSpPr>
                      <a:spLocks/>
                    </p:cNvSpPr>
                    <p:nvPr/>
                  </p:nvSpPr>
                  <p:spPr bwMode="auto">
                    <a:xfrm>
                      <a:off x="828" y="3626"/>
                      <a:ext cx="37" cy="9"/>
                    </a:xfrm>
                    <a:custGeom>
                      <a:avLst/>
                      <a:gdLst>
                        <a:gd name="T0" fmla="*/ 1 w 73"/>
                        <a:gd name="T1" fmla="*/ 0 h 29"/>
                        <a:gd name="T2" fmla="*/ 50 w 73"/>
                        <a:gd name="T3" fmla="*/ 0 h 29"/>
                        <a:gd name="T4" fmla="*/ 51 w 73"/>
                        <a:gd name="T5" fmla="*/ 2 h 29"/>
                        <a:gd name="T6" fmla="*/ 56 w 73"/>
                        <a:gd name="T7" fmla="*/ 11 h 29"/>
                        <a:gd name="T8" fmla="*/ 73 w 73"/>
                        <a:gd name="T9" fmla="*/ 29 h 29"/>
                        <a:gd name="T10" fmla="*/ 18 w 73"/>
                        <a:gd name="T11" fmla="*/ 29 h 29"/>
                        <a:gd name="T12" fmla="*/ 9 w 73"/>
                        <a:gd name="T13" fmla="*/ 20 h 29"/>
                        <a:gd name="T14" fmla="*/ 0 w 73"/>
                        <a:gd name="T15" fmla="*/ 6 h 29"/>
                        <a:gd name="T16" fmla="*/ 1 w 7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29">
                          <a:moveTo>
                            <a:pt x="1" y="0"/>
                          </a:moveTo>
                          <a:lnTo>
                            <a:pt x="50" y="0"/>
                          </a:lnTo>
                          <a:lnTo>
                            <a:pt x="51" y="2"/>
                          </a:lnTo>
                          <a:lnTo>
                            <a:pt x="56" y="11"/>
                          </a:lnTo>
                          <a:lnTo>
                            <a:pt x="73" y="29"/>
                          </a:lnTo>
                          <a:lnTo>
                            <a:pt x="18" y="29"/>
                          </a:lnTo>
                          <a:lnTo>
                            <a:pt x="9" y="20"/>
                          </a:lnTo>
                          <a:lnTo>
                            <a:pt x="0" y="6"/>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74" name="Freeform 678"/>
                    <p:cNvSpPr>
                      <a:spLocks/>
                    </p:cNvSpPr>
                    <p:nvPr/>
                  </p:nvSpPr>
                  <p:spPr bwMode="auto">
                    <a:xfrm>
                      <a:off x="832" y="3636"/>
                      <a:ext cx="40" cy="12"/>
                    </a:xfrm>
                    <a:custGeom>
                      <a:avLst/>
                      <a:gdLst>
                        <a:gd name="T0" fmla="*/ 0 w 82"/>
                        <a:gd name="T1" fmla="*/ 36 h 36"/>
                        <a:gd name="T2" fmla="*/ 2 w 82"/>
                        <a:gd name="T3" fmla="*/ 19 h 36"/>
                        <a:gd name="T4" fmla="*/ 6 w 82"/>
                        <a:gd name="T5" fmla="*/ 7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7"/>
                          </a:lnTo>
                          <a:lnTo>
                            <a:pt x="11" y="0"/>
                          </a:lnTo>
                          <a:lnTo>
                            <a:pt x="67"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975" name="Group 679"/>
                  <p:cNvGrpSpPr>
                    <a:grpSpLocks/>
                  </p:cNvGrpSpPr>
                  <p:nvPr/>
                </p:nvGrpSpPr>
                <p:grpSpPr bwMode="auto">
                  <a:xfrm>
                    <a:off x="836" y="3638"/>
                    <a:ext cx="50" cy="22"/>
                    <a:chOff x="836" y="3638"/>
                    <a:chExt cx="50" cy="22"/>
                  </a:xfrm>
                </p:grpSpPr>
                <p:sp>
                  <p:nvSpPr>
                    <p:cNvPr id="311976" name="Freeform 680"/>
                    <p:cNvSpPr>
                      <a:spLocks/>
                    </p:cNvSpPr>
                    <p:nvPr/>
                  </p:nvSpPr>
                  <p:spPr bwMode="auto">
                    <a:xfrm>
                      <a:off x="836" y="3638"/>
                      <a:ext cx="12" cy="22"/>
                    </a:xfrm>
                    <a:custGeom>
                      <a:avLst/>
                      <a:gdLst>
                        <a:gd name="T0" fmla="*/ 16 w 25"/>
                        <a:gd name="T1" fmla="*/ 68 h 68"/>
                        <a:gd name="T2" fmla="*/ 0 w 25"/>
                        <a:gd name="T3" fmla="*/ 27 h 68"/>
                        <a:gd name="T4" fmla="*/ 12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7"/>
                          </a:lnTo>
                          <a:lnTo>
                            <a:pt x="12" y="0"/>
                          </a:lnTo>
                          <a:lnTo>
                            <a:pt x="25" y="31"/>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77" name="Freeform 681"/>
                    <p:cNvSpPr>
                      <a:spLocks/>
                    </p:cNvSpPr>
                    <p:nvPr/>
                  </p:nvSpPr>
                  <p:spPr bwMode="auto">
                    <a:xfrm>
                      <a:off x="842" y="3638"/>
                      <a:ext cx="36" cy="10"/>
                    </a:xfrm>
                    <a:custGeom>
                      <a:avLst/>
                      <a:gdLst>
                        <a:gd name="T0" fmla="*/ 1 w 72"/>
                        <a:gd name="T1" fmla="*/ 0 h 30"/>
                        <a:gd name="T2" fmla="*/ 49 w 72"/>
                        <a:gd name="T3" fmla="*/ 0 h 30"/>
                        <a:gd name="T4" fmla="*/ 51 w 72"/>
                        <a:gd name="T5" fmla="*/ 3 h 30"/>
                        <a:gd name="T6" fmla="*/ 55 w 72"/>
                        <a:gd name="T7" fmla="*/ 12 h 30"/>
                        <a:gd name="T8" fmla="*/ 72 w 72"/>
                        <a:gd name="T9" fmla="*/ 30 h 30"/>
                        <a:gd name="T10" fmla="*/ 17 w 72"/>
                        <a:gd name="T11" fmla="*/ 30 h 30"/>
                        <a:gd name="T12" fmla="*/ 8 w 72"/>
                        <a:gd name="T13" fmla="*/ 21 h 30"/>
                        <a:gd name="T14" fmla="*/ 0 w 72"/>
                        <a:gd name="T15" fmla="*/ 5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9" y="0"/>
                          </a:lnTo>
                          <a:lnTo>
                            <a:pt x="51" y="3"/>
                          </a:lnTo>
                          <a:lnTo>
                            <a:pt x="55" y="12"/>
                          </a:lnTo>
                          <a:lnTo>
                            <a:pt x="72" y="30"/>
                          </a:lnTo>
                          <a:lnTo>
                            <a:pt x="17" y="30"/>
                          </a:lnTo>
                          <a:lnTo>
                            <a:pt x="8" y="21"/>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78" name="Freeform 682"/>
                    <p:cNvSpPr>
                      <a:spLocks/>
                    </p:cNvSpPr>
                    <p:nvPr/>
                  </p:nvSpPr>
                  <p:spPr bwMode="auto">
                    <a:xfrm>
                      <a:off x="844" y="3648"/>
                      <a:ext cx="42" cy="12"/>
                    </a:xfrm>
                    <a:custGeom>
                      <a:avLst/>
                      <a:gdLst>
                        <a:gd name="T0" fmla="*/ 0 w 83"/>
                        <a:gd name="T1" fmla="*/ 36 h 36"/>
                        <a:gd name="T2" fmla="*/ 2 w 83"/>
                        <a:gd name="T3" fmla="*/ 19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979" name="Group 683"/>
                  <p:cNvGrpSpPr>
                    <a:grpSpLocks/>
                  </p:cNvGrpSpPr>
                  <p:nvPr/>
                </p:nvGrpSpPr>
                <p:grpSpPr bwMode="auto">
                  <a:xfrm>
                    <a:off x="849" y="3651"/>
                    <a:ext cx="49" cy="22"/>
                    <a:chOff x="849" y="3651"/>
                    <a:chExt cx="49" cy="22"/>
                  </a:xfrm>
                </p:grpSpPr>
                <p:sp>
                  <p:nvSpPr>
                    <p:cNvPr id="311980" name="Freeform 684"/>
                    <p:cNvSpPr>
                      <a:spLocks/>
                    </p:cNvSpPr>
                    <p:nvPr/>
                  </p:nvSpPr>
                  <p:spPr bwMode="auto">
                    <a:xfrm>
                      <a:off x="849" y="3651"/>
                      <a:ext cx="12" cy="22"/>
                    </a:xfrm>
                    <a:custGeom>
                      <a:avLst/>
                      <a:gdLst>
                        <a:gd name="T0" fmla="*/ 15 w 25"/>
                        <a:gd name="T1" fmla="*/ 67 h 67"/>
                        <a:gd name="T2" fmla="*/ 0 w 25"/>
                        <a:gd name="T3" fmla="*/ 26 h 67"/>
                        <a:gd name="T4" fmla="*/ 10 w 25"/>
                        <a:gd name="T5" fmla="*/ 0 h 67"/>
                        <a:gd name="T6" fmla="*/ 25 w 25"/>
                        <a:gd name="T7" fmla="*/ 30 h 67"/>
                        <a:gd name="T8" fmla="*/ 15 w 25"/>
                        <a:gd name="T9" fmla="*/ 67 h 67"/>
                      </a:gdLst>
                      <a:ahLst/>
                      <a:cxnLst>
                        <a:cxn ang="0">
                          <a:pos x="T0" y="T1"/>
                        </a:cxn>
                        <a:cxn ang="0">
                          <a:pos x="T2" y="T3"/>
                        </a:cxn>
                        <a:cxn ang="0">
                          <a:pos x="T4" y="T5"/>
                        </a:cxn>
                        <a:cxn ang="0">
                          <a:pos x="T6" y="T7"/>
                        </a:cxn>
                        <a:cxn ang="0">
                          <a:pos x="T8" y="T9"/>
                        </a:cxn>
                      </a:cxnLst>
                      <a:rect l="0" t="0" r="r" b="b"/>
                      <a:pathLst>
                        <a:path w="25" h="67">
                          <a:moveTo>
                            <a:pt x="15" y="67"/>
                          </a:moveTo>
                          <a:lnTo>
                            <a:pt x="0" y="26"/>
                          </a:lnTo>
                          <a:lnTo>
                            <a:pt x="10" y="0"/>
                          </a:lnTo>
                          <a:lnTo>
                            <a:pt x="25" y="30"/>
                          </a:lnTo>
                          <a:lnTo>
                            <a:pt x="15" y="67"/>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81" name="Freeform 685"/>
                    <p:cNvSpPr>
                      <a:spLocks/>
                    </p:cNvSpPr>
                    <p:nvPr/>
                  </p:nvSpPr>
                  <p:spPr bwMode="auto">
                    <a:xfrm>
                      <a:off x="854" y="3651"/>
                      <a:ext cx="37" cy="10"/>
                    </a:xfrm>
                    <a:custGeom>
                      <a:avLst/>
                      <a:gdLst>
                        <a:gd name="T0" fmla="*/ 1 w 74"/>
                        <a:gd name="T1" fmla="*/ 0 h 29"/>
                        <a:gd name="T2" fmla="*/ 49 w 74"/>
                        <a:gd name="T3" fmla="*/ 0 h 29"/>
                        <a:gd name="T4" fmla="*/ 50 w 74"/>
                        <a:gd name="T5" fmla="*/ 2 h 29"/>
                        <a:gd name="T6" fmla="*/ 57 w 74"/>
                        <a:gd name="T7" fmla="*/ 11 h 29"/>
                        <a:gd name="T8" fmla="*/ 74 w 74"/>
                        <a:gd name="T9" fmla="*/ 29 h 29"/>
                        <a:gd name="T10" fmla="*/ 18 w 74"/>
                        <a:gd name="T11" fmla="*/ 29 h 29"/>
                        <a:gd name="T12" fmla="*/ 9 w 74"/>
                        <a:gd name="T13" fmla="*/ 20 h 29"/>
                        <a:gd name="T14" fmla="*/ 0 w 74"/>
                        <a:gd name="T15" fmla="*/ 5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49" y="0"/>
                          </a:lnTo>
                          <a:lnTo>
                            <a:pt x="50" y="2"/>
                          </a:lnTo>
                          <a:lnTo>
                            <a:pt x="57" y="11"/>
                          </a:lnTo>
                          <a:lnTo>
                            <a:pt x="74" y="29"/>
                          </a:lnTo>
                          <a:lnTo>
                            <a:pt x="18" y="29"/>
                          </a:lnTo>
                          <a:lnTo>
                            <a:pt x="9" y="20"/>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82" name="Freeform 686"/>
                    <p:cNvSpPr>
                      <a:spLocks/>
                    </p:cNvSpPr>
                    <p:nvPr/>
                  </p:nvSpPr>
                  <p:spPr bwMode="auto">
                    <a:xfrm>
                      <a:off x="857" y="3662"/>
                      <a:ext cx="41" cy="11"/>
                    </a:xfrm>
                    <a:custGeom>
                      <a:avLst/>
                      <a:gdLst>
                        <a:gd name="T0" fmla="*/ 0 w 81"/>
                        <a:gd name="T1" fmla="*/ 35 h 35"/>
                        <a:gd name="T2" fmla="*/ 1 w 81"/>
                        <a:gd name="T3" fmla="*/ 19 h 35"/>
                        <a:gd name="T4" fmla="*/ 5 w 81"/>
                        <a:gd name="T5" fmla="*/ 7 h 35"/>
                        <a:gd name="T6" fmla="*/ 10 w 81"/>
                        <a:gd name="T7" fmla="*/ 0 h 35"/>
                        <a:gd name="T8" fmla="*/ 67 w 81"/>
                        <a:gd name="T9" fmla="*/ 0 h 35"/>
                        <a:gd name="T10" fmla="*/ 81 w 81"/>
                        <a:gd name="T11" fmla="*/ 35 h 35"/>
                        <a:gd name="T12" fmla="*/ 0 w 8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311983" name="Group 687"/>
                <p:cNvGrpSpPr>
                  <a:grpSpLocks/>
                </p:cNvGrpSpPr>
                <p:nvPr/>
              </p:nvGrpSpPr>
              <p:grpSpPr bwMode="auto">
                <a:xfrm>
                  <a:off x="861" y="3665"/>
                  <a:ext cx="99" cy="74"/>
                  <a:chOff x="861" y="3665"/>
                  <a:chExt cx="99" cy="74"/>
                </a:xfrm>
              </p:grpSpPr>
              <p:grpSp>
                <p:nvGrpSpPr>
                  <p:cNvPr id="311984" name="Group 688"/>
                  <p:cNvGrpSpPr>
                    <a:grpSpLocks/>
                  </p:cNvGrpSpPr>
                  <p:nvPr/>
                </p:nvGrpSpPr>
                <p:grpSpPr bwMode="auto">
                  <a:xfrm>
                    <a:off x="861" y="3665"/>
                    <a:ext cx="50" cy="23"/>
                    <a:chOff x="861" y="3665"/>
                    <a:chExt cx="50" cy="23"/>
                  </a:xfrm>
                </p:grpSpPr>
                <p:sp>
                  <p:nvSpPr>
                    <p:cNvPr id="311985" name="Freeform 689"/>
                    <p:cNvSpPr>
                      <a:spLocks/>
                    </p:cNvSpPr>
                    <p:nvPr/>
                  </p:nvSpPr>
                  <p:spPr bwMode="auto">
                    <a:xfrm>
                      <a:off x="861" y="3665"/>
                      <a:ext cx="12" cy="23"/>
                    </a:xfrm>
                    <a:custGeom>
                      <a:avLst/>
                      <a:gdLst>
                        <a:gd name="T0" fmla="*/ 16 w 25"/>
                        <a:gd name="T1" fmla="*/ 69 h 69"/>
                        <a:gd name="T2" fmla="*/ 0 w 25"/>
                        <a:gd name="T3" fmla="*/ 27 h 69"/>
                        <a:gd name="T4" fmla="*/ 11 w 25"/>
                        <a:gd name="T5" fmla="*/ 0 h 69"/>
                        <a:gd name="T6" fmla="*/ 25 w 25"/>
                        <a:gd name="T7" fmla="*/ 32 h 69"/>
                        <a:gd name="T8" fmla="*/ 16 w 25"/>
                        <a:gd name="T9" fmla="*/ 69 h 69"/>
                      </a:gdLst>
                      <a:ahLst/>
                      <a:cxnLst>
                        <a:cxn ang="0">
                          <a:pos x="T0" y="T1"/>
                        </a:cxn>
                        <a:cxn ang="0">
                          <a:pos x="T2" y="T3"/>
                        </a:cxn>
                        <a:cxn ang="0">
                          <a:pos x="T4" y="T5"/>
                        </a:cxn>
                        <a:cxn ang="0">
                          <a:pos x="T6" y="T7"/>
                        </a:cxn>
                        <a:cxn ang="0">
                          <a:pos x="T8" y="T9"/>
                        </a:cxn>
                      </a:cxnLst>
                      <a:rect l="0" t="0" r="r" b="b"/>
                      <a:pathLst>
                        <a:path w="25" h="69">
                          <a:moveTo>
                            <a:pt x="16" y="69"/>
                          </a:moveTo>
                          <a:lnTo>
                            <a:pt x="0" y="27"/>
                          </a:lnTo>
                          <a:lnTo>
                            <a:pt x="11" y="0"/>
                          </a:lnTo>
                          <a:lnTo>
                            <a:pt x="25" y="32"/>
                          </a:lnTo>
                          <a:lnTo>
                            <a:pt x="16"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86" name="Freeform 690"/>
                    <p:cNvSpPr>
                      <a:spLocks/>
                    </p:cNvSpPr>
                    <p:nvPr/>
                  </p:nvSpPr>
                  <p:spPr bwMode="auto">
                    <a:xfrm>
                      <a:off x="865" y="3666"/>
                      <a:ext cx="38" cy="10"/>
                    </a:xfrm>
                    <a:custGeom>
                      <a:avLst/>
                      <a:gdLst>
                        <a:gd name="T0" fmla="*/ 3 w 75"/>
                        <a:gd name="T1" fmla="*/ 0 h 31"/>
                        <a:gd name="T2" fmla="*/ 52 w 75"/>
                        <a:gd name="T3" fmla="*/ 0 h 31"/>
                        <a:gd name="T4" fmla="*/ 53 w 75"/>
                        <a:gd name="T5" fmla="*/ 4 h 31"/>
                        <a:gd name="T6" fmla="*/ 57 w 75"/>
                        <a:gd name="T7" fmla="*/ 13 h 31"/>
                        <a:gd name="T8" fmla="*/ 75 w 75"/>
                        <a:gd name="T9" fmla="*/ 31 h 31"/>
                        <a:gd name="T10" fmla="*/ 19 w 75"/>
                        <a:gd name="T11" fmla="*/ 31 h 31"/>
                        <a:gd name="T12" fmla="*/ 11 w 75"/>
                        <a:gd name="T13" fmla="*/ 22 h 31"/>
                        <a:gd name="T14" fmla="*/ 0 w 75"/>
                        <a:gd name="T15" fmla="*/ 7 h 31"/>
                        <a:gd name="T16" fmla="*/ 3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3" y="0"/>
                          </a:moveTo>
                          <a:lnTo>
                            <a:pt x="52" y="0"/>
                          </a:lnTo>
                          <a:lnTo>
                            <a:pt x="53" y="4"/>
                          </a:lnTo>
                          <a:lnTo>
                            <a:pt x="57" y="13"/>
                          </a:lnTo>
                          <a:lnTo>
                            <a:pt x="75" y="31"/>
                          </a:lnTo>
                          <a:lnTo>
                            <a:pt x="19" y="31"/>
                          </a:lnTo>
                          <a:lnTo>
                            <a:pt x="11" y="22"/>
                          </a:lnTo>
                          <a:lnTo>
                            <a:pt x="0" y="7"/>
                          </a:lnTo>
                          <a:lnTo>
                            <a:pt x="3"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87" name="Freeform 691"/>
                    <p:cNvSpPr>
                      <a:spLocks/>
                    </p:cNvSpPr>
                    <p:nvPr/>
                  </p:nvSpPr>
                  <p:spPr bwMode="auto">
                    <a:xfrm>
                      <a:off x="869" y="3676"/>
                      <a:ext cx="42" cy="12"/>
                    </a:xfrm>
                    <a:custGeom>
                      <a:avLst/>
                      <a:gdLst>
                        <a:gd name="T0" fmla="*/ 0 w 83"/>
                        <a:gd name="T1" fmla="*/ 36 h 36"/>
                        <a:gd name="T2" fmla="*/ 2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988" name="Group 692"/>
                  <p:cNvGrpSpPr>
                    <a:grpSpLocks/>
                  </p:cNvGrpSpPr>
                  <p:nvPr/>
                </p:nvGrpSpPr>
                <p:grpSpPr bwMode="auto">
                  <a:xfrm>
                    <a:off x="873" y="3678"/>
                    <a:ext cx="49" cy="23"/>
                    <a:chOff x="873" y="3678"/>
                    <a:chExt cx="49" cy="23"/>
                  </a:xfrm>
                </p:grpSpPr>
                <p:sp>
                  <p:nvSpPr>
                    <p:cNvPr id="311989" name="Freeform 693"/>
                    <p:cNvSpPr>
                      <a:spLocks/>
                    </p:cNvSpPr>
                    <p:nvPr/>
                  </p:nvSpPr>
                  <p:spPr bwMode="auto">
                    <a:xfrm>
                      <a:off x="873" y="3678"/>
                      <a:ext cx="13" cy="23"/>
                    </a:xfrm>
                    <a:custGeom>
                      <a:avLst/>
                      <a:gdLst>
                        <a:gd name="T0" fmla="*/ 13 w 25"/>
                        <a:gd name="T1" fmla="*/ 70 h 70"/>
                        <a:gd name="T2" fmla="*/ 0 w 25"/>
                        <a:gd name="T3" fmla="*/ 27 h 70"/>
                        <a:gd name="T4" fmla="*/ 9 w 25"/>
                        <a:gd name="T5" fmla="*/ 0 h 70"/>
                        <a:gd name="T6" fmla="*/ 25 w 25"/>
                        <a:gd name="T7" fmla="*/ 31 h 70"/>
                        <a:gd name="T8" fmla="*/ 13 w 25"/>
                        <a:gd name="T9" fmla="*/ 70 h 70"/>
                      </a:gdLst>
                      <a:ahLst/>
                      <a:cxnLst>
                        <a:cxn ang="0">
                          <a:pos x="T0" y="T1"/>
                        </a:cxn>
                        <a:cxn ang="0">
                          <a:pos x="T2" y="T3"/>
                        </a:cxn>
                        <a:cxn ang="0">
                          <a:pos x="T4" y="T5"/>
                        </a:cxn>
                        <a:cxn ang="0">
                          <a:pos x="T6" y="T7"/>
                        </a:cxn>
                        <a:cxn ang="0">
                          <a:pos x="T8" y="T9"/>
                        </a:cxn>
                      </a:cxnLst>
                      <a:rect l="0" t="0" r="r" b="b"/>
                      <a:pathLst>
                        <a:path w="25" h="70">
                          <a:moveTo>
                            <a:pt x="13" y="70"/>
                          </a:moveTo>
                          <a:lnTo>
                            <a:pt x="0" y="27"/>
                          </a:lnTo>
                          <a:lnTo>
                            <a:pt x="9" y="0"/>
                          </a:lnTo>
                          <a:lnTo>
                            <a:pt x="25" y="31"/>
                          </a:lnTo>
                          <a:lnTo>
                            <a:pt x="13" y="70"/>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90" name="Freeform 694"/>
                    <p:cNvSpPr>
                      <a:spLocks/>
                    </p:cNvSpPr>
                    <p:nvPr/>
                  </p:nvSpPr>
                  <p:spPr bwMode="auto">
                    <a:xfrm>
                      <a:off x="878" y="3678"/>
                      <a:ext cx="37" cy="10"/>
                    </a:xfrm>
                    <a:custGeom>
                      <a:avLst/>
                      <a:gdLst>
                        <a:gd name="T0" fmla="*/ 2 w 75"/>
                        <a:gd name="T1" fmla="*/ 0 h 30"/>
                        <a:gd name="T2" fmla="*/ 50 w 75"/>
                        <a:gd name="T3" fmla="*/ 0 h 30"/>
                        <a:gd name="T4" fmla="*/ 52 w 75"/>
                        <a:gd name="T5" fmla="*/ 3 h 30"/>
                        <a:gd name="T6" fmla="*/ 57 w 75"/>
                        <a:gd name="T7" fmla="*/ 12 h 30"/>
                        <a:gd name="T8" fmla="*/ 75 w 75"/>
                        <a:gd name="T9" fmla="*/ 30 h 30"/>
                        <a:gd name="T10" fmla="*/ 19 w 75"/>
                        <a:gd name="T11" fmla="*/ 30 h 30"/>
                        <a:gd name="T12" fmla="*/ 11 w 75"/>
                        <a:gd name="T13" fmla="*/ 20 h 30"/>
                        <a:gd name="T14" fmla="*/ 0 w 75"/>
                        <a:gd name="T15" fmla="*/ 6 h 30"/>
                        <a:gd name="T16" fmla="*/ 2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2" y="0"/>
                          </a:moveTo>
                          <a:lnTo>
                            <a:pt x="50" y="0"/>
                          </a:lnTo>
                          <a:lnTo>
                            <a:pt x="52" y="3"/>
                          </a:lnTo>
                          <a:lnTo>
                            <a:pt x="57" y="12"/>
                          </a:lnTo>
                          <a:lnTo>
                            <a:pt x="75" y="30"/>
                          </a:lnTo>
                          <a:lnTo>
                            <a:pt x="19" y="30"/>
                          </a:lnTo>
                          <a:lnTo>
                            <a:pt x="11" y="20"/>
                          </a:lnTo>
                          <a:lnTo>
                            <a:pt x="0" y="6"/>
                          </a:lnTo>
                          <a:lnTo>
                            <a:pt x="2"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91" name="Freeform 695"/>
                    <p:cNvSpPr>
                      <a:spLocks/>
                    </p:cNvSpPr>
                    <p:nvPr/>
                  </p:nvSpPr>
                  <p:spPr bwMode="auto">
                    <a:xfrm>
                      <a:off x="880" y="3688"/>
                      <a:ext cx="42" cy="13"/>
                    </a:xfrm>
                    <a:custGeom>
                      <a:avLst/>
                      <a:gdLst>
                        <a:gd name="T0" fmla="*/ 0 w 82"/>
                        <a:gd name="T1" fmla="*/ 38 h 38"/>
                        <a:gd name="T2" fmla="*/ 4 w 82"/>
                        <a:gd name="T3" fmla="*/ 21 h 38"/>
                        <a:gd name="T4" fmla="*/ 8 w 82"/>
                        <a:gd name="T5" fmla="*/ 8 h 38"/>
                        <a:gd name="T6" fmla="*/ 13 w 82"/>
                        <a:gd name="T7" fmla="*/ 0 h 38"/>
                        <a:gd name="T8" fmla="*/ 69 w 82"/>
                        <a:gd name="T9" fmla="*/ 0 h 38"/>
                        <a:gd name="T10" fmla="*/ 82 w 82"/>
                        <a:gd name="T11" fmla="*/ 38 h 38"/>
                        <a:gd name="T12" fmla="*/ 0 w 82"/>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0" y="38"/>
                          </a:moveTo>
                          <a:lnTo>
                            <a:pt x="4" y="21"/>
                          </a:lnTo>
                          <a:lnTo>
                            <a:pt x="8" y="8"/>
                          </a:lnTo>
                          <a:lnTo>
                            <a:pt x="13" y="0"/>
                          </a:lnTo>
                          <a:lnTo>
                            <a:pt x="69" y="0"/>
                          </a:lnTo>
                          <a:lnTo>
                            <a:pt x="82" y="38"/>
                          </a:lnTo>
                          <a:lnTo>
                            <a:pt x="0" y="38"/>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992" name="Group 696"/>
                  <p:cNvGrpSpPr>
                    <a:grpSpLocks/>
                  </p:cNvGrpSpPr>
                  <p:nvPr/>
                </p:nvGrpSpPr>
                <p:grpSpPr bwMode="auto">
                  <a:xfrm>
                    <a:off x="886" y="3690"/>
                    <a:ext cx="49" cy="23"/>
                    <a:chOff x="886" y="3690"/>
                    <a:chExt cx="49" cy="23"/>
                  </a:xfrm>
                </p:grpSpPr>
                <p:sp>
                  <p:nvSpPr>
                    <p:cNvPr id="311993" name="Freeform 697"/>
                    <p:cNvSpPr>
                      <a:spLocks/>
                    </p:cNvSpPr>
                    <p:nvPr/>
                  </p:nvSpPr>
                  <p:spPr bwMode="auto">
                    <a:xfrm>
                      <a:off x="886" y="3690"/>
                      <a:ext cx="12" cy="23"/>
                    </a:xfrm>
                    <a:custGeom>
                      <a:avLst/>
                      <a:gdLst>
                        <a:gd name="T0" fmla="*/ 14 w 24"/>
                        <a:gd name="T1" fmla="*/ 70 h 70"/>
                        <a:gd name="T2" fmla="*/ 0 w 24"/>
                        <a:gd name="T3" fmla="*/ 29 h 70"/>
                        <a:gd name="T4" fmla="*/ 10 w 24"/>
                        <a:gd name="T5" fmla="*/ 0 h 70"/>
                        <a:gd name="T6" fmla="*/ 24 w 24"/>
                        <a:gd name="T7" fmla="*/ 33 h 70"/>
                        <a:gd name="T8" fmla="*/ 14 w 24"/>
                        <a:gd name="T9" fmla="*/ 70 h 70"/>
                      </a:gdLst>
                      <a:ahLst/>
                      <a:cxnLst>
                        <a:cxn ang="0">
                          <a:pos x="T0" y="T1"/>
                        </a:cxn>
                        <a:cxn ang="0">
                          <a:pos x="T2" y="T3"/>
                        </a:cxn>
                        <a:cxn ang="0">
                          <a:pos x="T4" y="T5"/>
                        </a:cxn>
                        <a:cxn ang="0">
                          <a:pos x="T6" y="T7"/>
                        </a:cxn>
                        <a:cxn ang="0">
                          <a:pos x="T8" y="T9"/>
                        </a:cxn>
                      </a:cxnLst>
                      <a:rect l="0" t="0" r="r" b="b"/>
                      <a:pathLst>
                        <a:path w="24" h="70">
                          <a:moveTo>
                            <a:pt x="14" y="70"/>
                          </a:moveTo>
                          <a:lnTo>
                            <a:pt x="0" y="29"/>
                          </a:lnTo>
                          <a:lnTo>
                            <a:pt x="10" y="0"/>
                          </a:lnTo>
                          <a:lnTo>
                            <a:pt x="24" y="33"/>
                          </a:lnTo>
                          <a:lnTo>
                            <a:pt x="14" y="70"/>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94" name="Freeform 698"/>
                    <p:cNvSpPr>
                      <a:spLocks/>
                    </p:cNvSpPr>
                    <p:nvPr/>
                  </p:nvSpPr>
                  <p:spPr bwMode="auto">
                    <a:xfrm>
                      <a:off x="890" y="3691"/>
                      <a:ext cx="38" cy="10"/>
                    </a:xfrm>
                    <a:custGeom>
                      <a:avLst/>
                      <a:gdLst>
                        <a:gd name="T0" fmla="*/ 3 w 75"/>
                        <a:gd name="T1" fmla="*/ 0 h 31"/>
                        <a:gd name="T2" fmla="*/ 52 w 75"/>
                        <a:gd name="T3" fmla="*/ 0 h 31"/>
                        <a:gd name="T4" fmla="*/ 53 w 75"/>
                        <a:gd name="T5" fmla="*/ 2 h 31"/>
                        <a:gd name="T6" fmla="*/ 57 w 75"/>
                        <a:gd name="T7" fmla="*/ 11 h 31"/>
                        <a:gd name="T8" fmla="*/ 75 w 75"/>
                        <a:gd name="T9" fmla="*/ 31 h 31"/>
                        <a:gd name="T10" fmla="*/ 19 w 75"/>
                        <a:gd name="T11" fmla="*/ 31 h 31"/>
                        <a:gd name="T12" fmla="*/ 10 w 75"/>
                        <a:gd name="T13" fmla="*/ 22 h 31"/>
                        <a:gd name="T14" fmla="*/ 0 w 75"/>
                        <a:gd name="T15" fmla="*/ 6 h 31"/>
                        <a:gd name="T16" fmla="*/ 3 w 75"/>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1">
                          <a:moveTo>
                            <a:pt x="3" y="0"/>
                          </a:moveTo>
                          <a:lnTo>
                            <a:pt x="52" y="0"/>
                          </a:lnTo>
                          <a:lnTo>
                            <a:pt x="53" y="2"/>
                          </a:lnTo>
                          <a:lnTo>
                            <a:pt x="57" y="11"/>
                          </a:lnTo>
                          <a:lnTo>
                            <a:pt x="75" y="31"/>
                          </a:lnTo>
                          <a:lnTo>
                            <a:pt x="19" y="31"/>
                          </a:lnTo>
                          <a:lnTo>
                            <a:pt x="10" y="22"/>
                          </a:lnTo>
                          <a:lnTo>
                            <a:pt x="0" y="6"/>
                          </a:lnTo>
                          <a:lnTo>
                            <a:pt x="3"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95" name="Freeform 699"/>
                    <p:cNvSpPr>
                      <a:spLocks/>
                    </p:cNvSpPr>
                    <p:nvPr/>
                  </p:nvSpPr>
                  <p:spPr bwMode="auto">
                    <a:xfrm>
                      <a:off x="893" y="3701"/>
                      <a:ext cx="42" cy="12"/>
                    </a:xfrm>
                    <a:custGeom>
                      <a:avLst/>
                      <a:gdLst>
                        <a:gd name="T0" fmla="*/ 0 w 83"/>
                        <a:gd name="T1" fmla="*/ 36 h 36"/>
                        <a:gd name="T2" fmla="*/ 1 w 83"/>
                        <a:gd name="T3" fmla="*/ 19 h 36"/>
                        <a:gd name="T4" fmla="*/ 8 w 83"/>
                        <a:gd name="T5" fmla="*/ 7 h 36"/>
                        <a:gd name="T6" fmla="*/ 12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8" y="7"/>
                          </a:lnTo>
                          <a:lnTo>
                            <a:pt x="12" y="0"/>
                          </a:lnTo>
                          <a:lnTo>
                            <a:pt x="68"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1996" name="Group 700"/>
                  <p:cNvGrpSpPr>
                    <a:grpSpLocks/>
                  </p:cNvGrpSpPr>
                  <p:nvPr/>
                </p:nvGrpSpPr>
                <p:grpSpPr bwMode="auto">
                  <a:xfrm>
                    <a:off x="899" y="3703"/>
                    <a:ext cx="48" cy="23"/>
                    <a:chOff x="899" y="3703"/>
                    <a:chExt cx="48" cy="23"/>
                  </a:xfrm>
                </p:grpSpPr>
                <p:sp>
                  <p:nvSpPr>
                    <p:cNvPr id="311997" name="Freeform 701"/>
                    <p:cNvSpPr>
                      <a:spLocks/>
                    </p:cNvSpPr>
                    <p:nvPr/>
                  </p:nvSpPr>
                  <p:spPr bwMode="auto">
                    <a:xfrm>
                      <a:off x="899" y="3703"/>
                      <a:ext cx="12" cy="23"/>
                    </a:xfrm>
                    <a:custGeom>
                      <a:avLst/>
                      <a:gdLst>
                        <a:gd name="T0" fmla="*/ 15 w 25"/>
                        <a:gd name="T1" fmla="*/ 68 h 68"/>
                        <a:gd name="T2" fmla="*/ 0 w 25"/>
                        <a:gd name="T3" fmla="*/ 27 h 68"/>
                        <a:gd name="T4" fmla="*/ 10 w 25"/>
                        <a:gd name="T5" fmla="*/ 0 h 68"/>
                        <a:gd name="T6" fmla="*/ 25 w 25"/>
                        <a:gd name="T7" fmla="*/ 31 h 68"/>
                        <a:gd name="T8" fmla="*/ 15 w 25"/>
                        <a:gd name="T9" fmla="*/ 68 h 68"/>
                      </a:gdLst>
                      <a:ahLst/>
                      <a:cxnLst>
                        <a:cxn ang="0">
                          <a:pos x="T0" y="T1"/>
                        </a:cxn>
                        <a:cxn ang="0">
                          <a:pos x="T2" y="T3"/>
                        </a:cxn>
                        <a:cxn ang="0">
                          <a:pos x="T4" y="T5"/>
                        </a:cxn>
                        <a:cxn ang="0">
                          <a:pos x="T6" y="T7"/>
                        </a:cxn>
                        <a:cxn ang="0">
                          <a:pos x="T8" y="T9"/>
                        </a:cxn>
                      </a:cxnLst>
                      <a:rect l="0" t="0" r="r" b="b"/>
                      <a:pathLst>
                        <a:path w="25" h="68">
                          <a:moveTo>
                            <a:pt x="15" y="68"/>
                          </a:moveTo>
                          <a:lnTo>
                            <a:pt x="0" y="27"/>
                          </a:lnTo>
                          <a:lnTo>
                            <a:pt x="10" y="0"/>
                          </a:lnTo>
                          <a:lnTo>
                            <a:pt x="25" y="31"/>
                          </a:lnTo>
                          <a:lnTo>
                            <a:pt x="15"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98" name="Freeform 702"/>
                    <p:cNvSpPr>
                      <a:spLocks/>
                    </p:cNvSpPr>
                    <p:nvPr/>
                  </p:nvSpPr>
                  <p:spPr bwMode="auto">
                    <a:xfrm>
                      <a:off x="903" y="3703"/>
                      <a:ext cx="38" cy="10"/>
                    </a:xfrm>
                    <a:custGeom>
                      <a:avLst/>
                      <a:gdLst>
                        <a:gd name="T0" fmla="*/ 1 w 75"/>
                        <a:gd name="T1" fmla="*/ 0 h 30"/>
                        <a:gd name="T2" fmla="*/ 50 w 75"/>
                        <a:gd name="T3" fmla="*/ 0 h 30"/>
                        <a:gd name="T4" fmla="*/ 51 w 75"/>
                        <a:gd name="T5" fmla="*/ 3 h 30"/>
                        <a:gd name="T6" fmla="*/ 56 w 75"/>
                        <a:gd name="T7" fmla="*/ 12 h 30"/>
                        <a:gd name="T8" fmla="*/ 75 w 75"/>
                        <a:gd name="T9" fmla="*/ 30 h 30"/>
                        <a:gd name="T10" fmla="*/ 18 w 75"/>
                        <a:gd name="T11" fmla="*/ 30 h 30"/>
                        <a:gd name="T12" fmla="*/ 9 w 75"/>
                        <a:gd name="T13" fmla="*/ 21 h 30"/>
                        <a:gd name="T14" fmla="*/ 0 w 75"/>
                        <a:gd name="T15" fmla="*/ 7 h 30"/>
                        <a:gd name="T16" fmla="*/ 1 w 75"/>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1" y="0"/>
                          </a:moveTo>
                          <a:lnTo>
                            <a:pt x="50" y="0"/>
                          </a:lnTo>
                          <a:lnTo>
                            <a:pt x="51" y="3"/>
                          </a:lnTo>
                          <a:lnTo>
                            <a:pt x="56" y="12"/>
                          </a:lnTo>
                          <a:lnTo>
                            <a:pt x="75" y="30"/>
                          </a:lnTo>
                          <a:lnTo>
                            <a:pt x="18" y="30"/>
                          </a:lnTo>
                          <a:lnTo>
                            <a:pt x="9" y="21"/>
                          </a:lnTo>
                          <a:lnTo>
                            <a:pt x="0" y="7"/>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1999" name="Freeform 703"/>
                    <p:cNvSpPr>
                      <a:spLocks/>
                    </p:cNvSpPr>
                    <p:nvPr/>
                  </p:nvSpPr>
                  <p:spPr bwMode="auto">
                    <a:xfrm>
                      <a:off x="907" y="3714"/>
                      <a:ext cx="40" cy="12"/>
                    </a:xfrm>
                    <a:custGeom>
                      <a:avLst/>
                      <a:gdLst>
                        <a:gd name="T0" fmla="*/ 0 w 82"/>
                        <a:gd name="T1" fmla="*/ 36 h 36"/>
                        <a:gd name="T2" fmla="*/ 2 w 82"/>
                        <a:gd name="T3" fmla="*/ 19 h 36"/>
                        <a:gd name="T4" fmla="*/ 5 w 82"/>
                        <a:gd name="T5" fmla="*/ 8 h 36"/>
                        <a:gd name="T6" fmla="*/ 12 w 82"/>
                        <a:gd name="T7" fmla="*/ 0 h 36"/>
                        <a:gd name="T8" fmla="*/ 69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5" y="8"/>
                          </a:lnTo>
                          <a:lnTo>
                            <a:pt x="12" y="0"/>
                          </a:lnTo>
                          <a:lnTo>
                            <a:pt x="69" y="0"/>
                          </a:lnTo>
                          <a:lnTo>
                            <a:pt x="82"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000" name="Group 704"/>
                  <p:cNvGrpSpPr>
                    <a:grpSpLocks/>
                  </p:cNvGrpSpPr>
                  <p:nvPr/>
                </p:nvGrpSpPr>
                <p:grpSpPr bwMode="auto">
                  <a:xfrm>
                    <a:off x="912" y="3716"/>
                    <a:ext cx="48" cy="23"/>
                    <a:chOff x="912" y="3716"/>
                    <a:chExt cx="48" cy="23"/>
                  </a:xfrm>
                </p:grpSpPr>
                <p:sp>
                  <p:nvSpPr>
                    <p:cNvPr id="312001" name="Freeform 705"/>
                    <p:cNvSpPr>
                      <a:spLocks/>
                    </p:cNvSpPr>
                    <p:nvPr/>
                  </p:nvSpPr>
                  <p:spPr bwMode="auto">
                    <a:xfrm>
                      <a:off x="912" y="3716"/>
                      <a:ext cx="11" cy="23"/>
                    </a:xfrm>
                    <a:custGeom>
                      <a:avLst/>
                      <a:gdLst>
                        <a:gd name="T0" fmla="*/ 13 w 22"/>
                        <a:gd name="T1" fmla="*/ 68 h 68"/>
                        <a:gd name="T2" fmla="*/ 0 w 22"/>
                        <a:gd name="T3" fmla="*/ 27 h 68"/>
                        <a:gd name="T4" fmla="*/ 9 w 22"/>
                        <a:gd name="T5" fmla="*/ 0 h 68"/>
                        <a:gd name="T6" fmla="*/ 22 w 22"/>
                        <a:gd name="T7" fmla="*/ 30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0"/>
                          </a:lnTo>
                          <a:lnTo>
                            <a:pt x="13"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02" name="Freeform 706"/>
                    <p:cNvSpPr>
                      <a:spLocks/>
                    </p:cNvSpPr>
                    <p:nvPr/>
                  </p:nvSpPr>
                  <p:spPr bwMode="auto">
                    <a:xfrm>
                      <a:off x="916" y="3717"/>
                      <a:ext cx="37" cy="9"/>
                    </a:xfrm>
                    <a:custGeom>
                      <a:avLst/>
                      <a:gdLst>
                        <a:gd name="T0" fmla="*/ 1 w 74"/>
                        <a:gd name="T1" fmla="*/ 0 h 29"/>
                        <a:gd name="T2" fmla="*/ 50 w 74"/>
                        <a:gd name="T3" fmla="*/ 0 h 29"/>
                        <a:gd name="T4" fmla="*/ 51 w 74"/>
                        <a:gd name="T5" fmla="*/ 3 h 29"/>
                        <a:gd name="T6" fmla="*/ 55 w 74"/>
                        <a:gd name="T7" fmla="*/ 11 h 29"/>
                        <a:gd name="T8" fmla="*/ 74 w 74"/>
                        <a:gd name="T9" fmla="*/ 29 h 29"/>
                        <a:gd name="T10" fmla="*/ 18 w 74"/>
                        <a:gd name="T11" fmla="*/ 29 h 29"/>
                        <a:gd name="T12" fmla="*/ 8 w 74"/>
                        <a:gd name="T13" fmla="*/ 20 h 29"/>
                        <a:gd name="T14" fmla="*/ 0 w 74"/>
                        <a:gd name="T15" fmla="*/ 6 h 29"/>
                        <a:gd name="T16" fmla="*/ 1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1" y="0"/>
                          </a:moveTo>
                          <a:lnTo>
                            <a:pt x="50" y="0"/>
                          </a:lnTo>
                          <a:lnTo>
                            <a:pt x="51" y="3"/>
                          </a:lnTo>
                          <a:lnTo>
                            <a:pt x="55" y="11"/>
                          </a:lnTo>
                          <a:lnTo>
                            <a:pt x="74" y="29"/>
                          </a:lnTo>
                          <a:lnTo>
                            <a:pt x="18" y="29"/>
                          </a:lnTo>
                          <a:lnTo>
                            <a:pt x="8" y="20"/>
                          </a:lnTo>
                          <a:lnTo>
                            <a:pt x="0" y="6"/>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03" name="Freeform 707"/>
                    <p:cNvSpPr>
                      <a:spLocks/>
                    </p:cNvSpPr>
                    <p:nvPr/>
                  </p:nvSpPr>
                  <p:spPr bwMode="auto">
                    <a:xfrm>
                      <a:off x="919" y="3727"/>
                      <a:ext cx="41" cy="12"/>
                    </a:xfrm>
                    <a:custGeom>
                      <a:avLst/>
                      <a:gdLst>
                        <a:gd name="T0" fmla="*/ 0 w 83"/>
                        <a:gd name="T1" fmla="*/ 36 h 36"/>
                        <a:gd name="T2" fmla="*/ 1 w 83"/>
                        <a:gd name="T3" fmla="*/ 19 h 36"/>
                        <a:gd name="T4" fmla="*/ 7 w 83"/>
                        <a:gd name="T5" fmla="*/ 7 h 36"/>
                        <a:gd name="T6" fmla="*/ 11 w 83"/>
                        <a:gd name="T7" fmla="*/ 0 h 36"/>
                        <a:gd name="T8" fmla="*/ 69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7"/>
                          </a:lnTo>
                          <a:lnTo>
                            <a:pt x="11" y="0"/>
                          </a:lnTo>
                          <a:lnTo>
                            <a:pt x="69"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312004" name="Group 708"/>
                <p:cNvGrpSpPr>
                  <a:grpSpLocks/>
                </p:cNvGrpSpPr>
                <p:nvPr/>
              </p:nvGrpSpPr>
              <p:grpSpPr bwMode="auto">
                <a:xfrm>
                  <a:off x="922" y="3727"/>
                  <a:ext cx="49" cy="23"/>
                  <a:chOff x="922" y="3727"/>
                  <a:chExt cx="49" cy="23"/>
                </a:xfrm>
              </p:grpSpPr>
              <p:sp>
                <p:nvSpPr>
                  <p:cNvPr id="312005" name="Freeform 709"/>
                  <p:cNvSpPr>
                    <a:spLocks/>
                  </p:cNvSpPr>
                  <p:nvPr/>
                </p:nvSpPr>
                <p:spPr bwMode="auto">
                  <a:xfrm>
                    <a:off x="922" y="3727"/>
                    <a:ext cx="12" cy="23"/>
                  </a:xfrm>
                  <a:custGeom>
                    <a:avLst/>
                    <a:gdLst>
                      <a:gd name="T0" fmla="*/ 15 w 24"/>
                      <a:gd name="T1" fmla="*/ 69 h 69"/>
                      <a:gd name="T2" fmla="*/ 0 w 24"/>
                      <a:gd name="T3" fmla="*/ 27 h 69"/>
                      <a:gd name="T4" fmla="*/ 11 w 24"/>
                      <a:gd name="T5" fmla="*/ 0 h 69"/>
                      <a:gd name="T6" fmla="*/ 24 w 24"/>
                      <a:gd name="T7" fmla="*/ 32 h 69"/>
                      <a:gd name="T8" fmla="*/ 15 w 24"/>
                      <a:gd name="T9" fmla="*/ 69 h 69"/>
                    </a:gdLst>
                    <a:ahLst/>
                    <a:cxnLst>
                      <a:cxn ang="0">
                        <a:pos x="T0" y="T1"/>
                      </a:cxn>
                      <a:cxn ang="0">
                        <a:pos x="T2" y="T3"/>
                      </a:cxn>
                      <a:cxn ang="0">
                        <a:pos x="T4" y="T5"/>
                      </a:cxn>
                      <a:cxn ang="0">
                        <a:pos x="T6" y="T7"/>
                      </a:cxn>
                      <a:cxn ang="0">
                        <a:pos x="T8" y="T9"/>
                      </a:cxn>
                    </a:cxnLst>
                    <a:rect l="0" t="0" r="r" b="b"/>
                    <a:pathLst>
                      <a:path w="24" h="69">
                        <a:moveTo>
                          <a:pt x="15" y="69"/>
                        </a:moveTo>
                        <a:lnTo>
                          <a:pt x="0" y="27"/>
                        </a:lnTo>
                        <a:lnTo>
                          <a:pt x="11" y="0"/>
                        </a:lnTo>
                        <a:lnTo>
                          <a:pt x="24" y="32"/>
                        </a:lnTo>
                        <a:lnTo>
                          <a:pt x="15" y="69"/>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06" name="Freeform 710"/>
                  <p:cNvSpPr>
                    <a:spLocks/>
                  </p:cNvSpPr>
                  <p:nvPr/>
                </p:nvSpPr>
                <p:spPr bwMode="auto">
                  <a:xfrm>
                    <a:off x="927" y="3728"/>
                    <a:ext cx="36" cy="10"/>
                  </a:xfrm>
                  <a:custGeom>
                    <a:avLst/>
                    <a:gdLst>
                      <a:gd name="T0" fmla="*/ 1 w 72"/>
                      <a:gd name="T1" fmla="*/ 0 h 31"/>
                      <a:gd name="T2" fmla="*/ 49 w 72"/>
                      <a:gd name="T3" fmla="*/ 0 h 31"/>
                      <a:gd name="T4" fmla="*/ 50 w 72"/>
                      <a:gd name="T5" fmla="*/ 4 h 31"/>
                      <a:gd name="T6" fmla="*/ 56 w 72"/>
                      <a:gd name="T7" fmla="*/ 13 h 31"/>
                      <a:gd name="T8" fmla="*/ 72 w 72"/>
                      <a:gd name="T9" fmla="*/ 31 h 31"/>
                      <a:gd name="T10" fmla="*/ 18 w 72"/>
                      <a:gd name="T11" fmla="*/ 31 h 31"/>
                      <a:gd name="T12" fmla="*/ 9 w 72"/>
                      <a:gd name="T13" fmla="*/ 22 h 31"/>
                      <a:gd name="T14" fmla="*/ 0 w 72"/>
                      <a:gd name="T15" fmla="*/ 7 h 31"/>
                      <a:gd name="T16" fmla="*/ 1 w 72"/>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1">
                        <a:moveTo>
                          <a:pt x="1" y="0"/>
                        </a:moveTo>
                        <a:lnTo>
                          <a:pt x="49" y="0"/>
                        </a:lnTo>
                        <a:lnTo>
                          <a:pt x="50" y="4"/>
                        </a:lnTo>
                        <a:lnTo>
                          <a:pt x="56" y="13"/>
                        </a:lnTo>
                        <a:lnTo>
                          <a:pt x="72" y="31"/>
                        </a:lnTo>
                        <a:lnTo>
                          <a:pt x="18" y="31"/>
                        </a:lnTo>
                        <a:lnTo>
                          <a:pt x="9" y="22"/>
                        </a:lnTo>
                        <a:lnTo>
                          <a:pt x="0" y="7"/>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07" name="Freeform 711"/>
                  <p:cNvSpPr>
                    <a:spLocks/>
                  </p:cNvSpPr>
                  <p:nvPr/>
                </p:nvSpPr>
                <p:spPr bwMode="auto">
                  <a:xfrm>
                    <a:off x="930" y="3738"/>
                    <a:ext cx="41" cy="12"/>
                  </a:xfrm>
                  <a:custGeom>
                    <a:avLst/>
                    <a:gdLst>
                      <a:gd name="T0" fmla="*/ 0 w 83"/>
                      <a:gd name="T1" fmla="*/ 36 h 36"/>
                      <a:gd name="T2" fmla="*/ 2 w 83"/>
                      <a:gd name="T3" fmla="*/ 20 h 36"/>
                      <a:gd name="T4" fmla="*/ 7 w 83"/>
                      <a:gd name="T5" fmla="*/ 7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20"/>
                        </a:lnTo>
                        <a:lnTo>
                          <a:pt x="7" y="7"/>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008" name="Group 712"/>
                <p:cNvGrpSpPr>
                  <a:grpSpLocks/>
                </p:cNvGrpSpPr>
                <p:nvPr/>
              </p:nvGrpSpPr>
              <p:grpSpPr bwMode="auto">
                <a:xfrm>
                  <a:off x="895" y="3526"/>
                  <a:ext cx="44" cy="23"/>
                  <a:chOff x="895" y="3526"/>
                  <a:chExt cx="44" cy="23"/>
                </a:xfrm>
              </p:grpSpPr>
              <p:sp>
                <p:nvSpPr>
                  <p:cNvPr id="312009" name="Freeform 713"/>
                  <p:cNvSpPr>
                    <a:spLocks/>
                  </p:cNvSpPr>
                  <p:nvPr/>
                </p:nvSpPr>
                <p:spPr bwMode="auto">
                  <a:xfrm>
                    <a:off x="895" y="3526"/>
                    <a:ext cx="19" cy="23"/>
                  </a:xfrm>
                  <a:custGeom>
                    <a:avLst/>
                    <a:gdLst>
                      <a:gd name="T0" fmla="*/ 22 w 38"/>
                      <a:gd name="T1" fmla="*/ 69 h 69"/>
                      <a:gd name="T2" fmla="*/ 0 w 38"/>
                      <a:gd name="T3" fmla="*/ 34 h 69"/>
                      <a:gd name="T4" fmla="*/ 11 w 38"/>
                      <a:gd name="T5" fmla="*/ 0 h 69"/>
                      <a:gd name="T6" fmla="*/ 38 w 38"/>
                      <a:gd name="T7" fmla="*/ 34 h 69"/>
                      <a:gd name="T8" fmla="*/ 22 w 38"/>
                      <a:gd name="T9" fmla="*/ 69 h 69"/>
                    </a:gdLst>
                    <a:ahLst/>
                    <a:cxnLst>
                      <a:cxn ang="0">
                        <a:pos x="T0" y="T1"/>
                      </a:cxn>
                      <a:cxn ang="0">
                        <a:pos x="T2" y="T3"/>
                      </a:cxn>
                      <a:cxn ang="0">
                        <a:pos x="T4" y="T5"/>
                      </a:cxn>
                      <a:cxn ang="0">
                        <a:pos x="T6" y="T7"/>
                      </a:cxn>
                      <a:cxn ang="0">
                        <a:pos x="T8" y="T9"/>
                      </a:cxn>
                    </a:cxnLst>
                    <a:rect l="0" t="0" r="r" b="b"/>
                    <a:pathLst>
                      <a:path w="38" h="69">
                        <a:moveTo>
                          <a:pt x="22" y="69"/>
                        </a:moveTo>
                        <a:lnTo>
                          <a:pt x="0" y="34"/>
                        </a:lnTo>
                        <a:lnTo>
                          <a:pt x="11" y="0"/>
                        </a:lnTo>
                        <a:lnTo>
                          <a:pt x="38" y="34"/>
                        </a:lnTo>
                        <a:lnTo>
                          <a:pt x="22" y="69"/>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10" name="Freeform 714"/>
                  <p:cNvSpPr>
                    <a:spLocks/>
                  </p:cNvSpPr>
                  <p:nvPr/>
                </p:nvSpPr>
                <p:spPr bwMode="auto">
                  <a:xfrm>
                    <a:off x="901" y="3526"/>
                    <a:ext cx="33" cy="12"/>
                  </a:xfrm>
                  <a:custGeom>
                    <a:avLst/>
                    <a:gdLst>
                      <a:gd name="T0" fmla="*/ 0 w 64"/>
                      <a:gd name="T1" fmla="*/ 0 h 35"/>
                      <a:gd name="T2" fmla="*/ 40 w 64"/>
                      <a:gd name="T3" fmla="*/ 0 h 35"/>
                      <a:gd name="T4" fmla="*/ 64 w 64"/>
                      <a:gd name="T5" fmla="*/ 35 h 35"/>
                      <a:gd name="T6" fmla="*/ 23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40" y="0"/>
                        </a:lnTo>
                        <a:lnTo>
                          <a:pt x="64" y="35"/>
                        </a:lnTo>
                        <a:lnTo>
                          <a:pt x="23" y="35"/>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11" name="Freeform 715"/>
                  <p:cNvSpPr>
                    <a:spLocks/>
                  </p:cNvSpPr>
                  <p:nvPr/>
                </p:nvSpPr>
                <p:spPr bwMode="auto">
                  <a:xfrm>
                    <a:off x="907" y="3538"/>
                    <a:ext cx="32" cy="11"/>
                  </a:xfrm>
                  <a:custGeom>
                    <a:avLst/>
                    <a:gdLst>
                      <a:gd name="T0" fmla="*/ 0 w 65"/>
                      <a:gd name="T1" fmla="*/ 31 h 31"/>
                      <a:gd name="T2" fmla="*/ 13 w 65"/>
                      <a:gd name="T3" fmla="*/ 0 h 31"/>
                      <a:gd name="T4" fmla="*/ 54 w 65"/>
                      <a:gd name="T5" fmla="*/ 0 h 31"/>
                      <a:gd name="T6" fmla="*/ 65 w 65"/>
                      <a:gd name="T7" fmla="*/ 31 h 31"/>
                      <a:gd name="T8" fmla="*/ 0 w 65"/>
                      <a:gd name="T9" fmla="*/ 31 h 31"/>
                    </a:gdLst>
                    <a:ahLst/>
                    <a:cxnLst>
                      <a:cxn ang="0">
                        <a:pos x="T0" y="T1"/>
                      </a:cxn>
                      <a:cxn ang="0">
                        <a:pos x="T2" y="T3"/>
                      </a:cxn>
                      <a:cxn ang="0">
                        <a:pos x="T4" y="T5"/>
                      </a:cxn>
                      <a:cxn ang="0">
                        <a:pos x="T6" y="T7"/>
                      </a:cxn>
                      <a:cxn ang="0">
                        <a:pos x="T8" y="T9"/>
                      </a:cxn>
                    </a:cxnLst>
                    <a:rect l="0" t="0" r="r" b="b"/>
                    <a:pathLst>
                      <a:path w="65" h="31">
                        <a:moveTo>
                          <a:pt x="0" y="31"/>
                        </a:moveTo>
                        <a:lnTo>
                          <a:pt x="13" y="0"/>
                        </a:lnTo>
                        <a:lnTo>
                          <a:pt x="54" y="0"/>
                        </a:lnTo>
                        <a:lnTo>
                          <a:pt x="65" y="31"/>
                        </a:lnTo>
                        <a:lnTo>
                          <a:pt x="0" y="31"/>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012" name="Group 716"/>
                <p:cNvGrpSpPr>
                  <a:grpSpLocks/>
                </p:cNvGrpSpPr>
                <p:nvPr/>
              </p:nvGrpSpPr>
              <p:grpSpPr bwMode="auto">
                <a:xfrm>
                  <a:off x="907" y="3540"/>
                  <a:ext cx="45" cy="22"/>
                  <a:chOff x="907" y="3540"/>
                  <a:chExt cx="45" cy="22"/>
                </a:xfrm>
              </p:grpSpPr>
              <p:sp>
                <p:nvSpPr>
                  <p:cNvPr id="312013" name="Freeform 717"/>
                  <p:cNvSpPr>
                    <a:spLocks/>
                  </p:cNvSpPr>
                  <p:nvPr/>
                </p:nvSpPr>
                <p:spPr bwMode="auto">
                  <a:xfrm>
                    <a:off x="907" y="3540"/>
                    <a:ext cx="20" cy="22"/>
                  </a:xfrm>
                  <a:custGeom>
                    <a:avLst/>
                    <a:gdLst>
                      <a:gd name="T0" fmla="*/ 22 w 39"/>
                      <a:gd name="T1" fmla="*/ 68 h 68"/>
                      <a:gd name="T2" fmla="*/ 0 w 39"/>
                      <a:gd name="T3" fmla="*/ 34 h 68"/>
                      <a:gd name="T4" fmla="*/ 11 w 39"/>
                      <a:gd name="T5" fmla="*/ 0 h 68"/>
                      <a:gd name="T6" fmla="*/ 39 w 39"/>
                      <a:gd name="T7" fmla="*/ 34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4"/>
                        </a:lnTo>
                        <a:lnTo>
                          <a:pt x="11" y="0"/>
                        </a:lnTo>
                        <a:lnTo>
                          <a:pt x="39" y="34"/>
                        </a:lnTo>
                        <a:lnTo>
                          <a:pt x="22" y="68"/>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14" name="Freeform 718"/>
                  <p:cNvSpPr>
                    <a:spLocks/>
                  </p:cNvSpPr>
                  <p:nvPr/>
                </p:nvSpPr>
                <p:spPr bwMode="auto">
                  <a:xfrm>
                    <a:off x="914" y="3540"/>
                    <a:ext cx="32" cy="11"/>
                  </a:xfrm>
                  <a:custGeom>
                    <a:avLst/>
                    <a:gdLst>
                      <a:gd name="T0" fmla="*/ 0 w 64"/>
                      <a:gd name="T1" fmla="*/ 0 h 34"/>
                      <a:gd name="T2" fmla="*/ 40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15" name="Freeform 719"/>
                  <p:cNvSpPr>
                    <a:spLocks/>
                  </p:cNvSpPr>
                  <p:nvPr/>
                </p:nvSpPr>
                <p:spPr bwMode="auto">
                  <a:xfrm>
                    <a:off x="919" y="3552"/>
                    <a:ext cx="33" cy="10"/>
                  </a:xfrm>
                  <a:custGeom>
                    <a:avLst/>
                    <a:gdLst>
                      <a:gd name="T0" fmla="*/ 0 w 66"/>
                      <a:gd name="T1" fmla="*/ 30 h 30"/>
                      <a:gd name="T2" fmla="*/ 12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016" name="Group 720"/>
                <p:cNvGrpSpPr>
                  <a:grpSpLocks/>
                </p:cNvGrpSpPr>
                <p:nvPr/>
              </p:nvGrpSpPr>
              <p:grpSpPr bwMode="auto">
                <a:xfrm>
                  <a:off x="920" y="3553"/>
                  <a:ext cx="45" cy="23"/>
                  <a:chOff x="920" y="3553"/>
                  <a:chExt cx="45" cy="23"/>
                </a:xfrm>
              </p:grpSpPr>
              <p:sp>
                <p:nvSpPr>
                  <p:cNvPr id="312017" name="Freeform 721"/>
                  <p:cNvSpPr>
                    <a:spLocks/>
                  </p:cNvSpPr>
                  <p:nvPr/>
                </p:nvSpPr>
                <p:spPr bwMode="auto">
                  <a:xfrm>
                    <a:off x="920" y="3553"/>
                    <a:ext cx="20" cy="23"/>
                  </a:xfrm>
                  <a:custGeom>
                    <a:avLst/>
                    <a:gdLst>
                      <a:gd name="T0" fmla="*/ 24 w 41"/>
                      <a:gd name="T1" fmla="*/ 68 h 68"/>
                      <a:gd name="T2" fmla="*/ 0 w 41"/>
                      <a:gd name="T3" fmla="*/ 32 h 68"/>
                      <a:gd name="T4" fmla="*/ 14 w 41"/>
                      <a:gd name="T5" fmla="*/ 0 h 68"/>
                      <a:gd name="T6" fmla="*/ 41 w 41"/>
                      <a:gd name="T7" fmla="*/ 32 h 68"/>
                      <a:gd name="T8" fmla="*/ 24 w 41"/>
                      <a:gd name="T9" fmla="*/ 68 h 68"/>
                    </a:gdLst>
                    <a:ahLst/>
                    <a:cxnLst>
                      <a:cxn ang="0">
                        <a:pos x="T0" y="T1"/>
                      </a:cxn>
                      <a:cxn ang="0">
                        <a:pos x="T2" y="T3"/>
                      </a:cxn>
                      <a:cxn ang="0">
                        <a:pos x="T4" y="T5"/>
                      </a:cxn>
                      <a:cxn ang="0">
                        <a:pos x="T6" y="T7"/>
                      </a:cxn>
                      <a:cxn ang="0">
                        <a:pos x="T8" y="T9"/>
                      </a:cxn>
                    </a:cxnLst>
                    <a:rect l="0" t="0" r="r" b="b"/>
                    <a:pathLst>
                      <a:path w="41" h="68">
                        <a:moveTo>
                          <a:pt x="24" y="68"/>
                        </a:moveTo>
                        <a:lnTo>
                          <a:pt x="0" y="32"/>
                        </a:lnTo>
                        <a:lnTo>
                          <a:pt x="14" y="0"/>
                        </a:lnTo>
                        <a:lnTo>
                          <a:pt x="41" y="32"/>
                        </a:lnTo>
                        <a:lnTo>
                          <a:pt x="24" y="68"/>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18" name="Freeform 722"/>
                  <p:cNvSpPr>
                    <a:spLocks/>
                  </p:cNvSpPr>
                  <p:nvPr/>
                </p:nvSpPr>
                <p:spPr bwMode="auto">
                  <a:xfrm>
                    <a:off x="927" y="3554"/>
                    <a:ext cx="32" cy="11"/>
                  </a:xfrm>
                  <a:custGeom>
                    <a:avLst/>
                    <a:gdLst>
                      <a:gd name="T0" fmla="*/ 0 w 63"/>
                      <a:gd name="T1" fmla="*/ 0 h 33"/>
                      <a:gd name="T2" fmla="*/ 39 w 63"/>
                      <a:gd name="T3" fmla="*/ 0 h 33"/>
                      <a:gd name="T4" fmla="*/ 63 w 63"/>
                      <a:gd name="T5" fmla="*/ 33 h 33"/>
                      <a:gd name="T6" fmla="*/ 24 w 63"/>
                      <a:gd name="T7" fmla="*/ 33 h 33"/>
                      <a:gd name="T8" fmla="*/ 0 w 63"/>
                      <a:gd name="T9" fmla="*/ 0 h 33"/>
                    </a:gdLst>
                    <a:ahLst/>
                    <a:cxnLst>
                      <a:cxn ang="0">
                        <a:pos x="T0" y="T1"/>
                      </a:cxn>
                      <a:cxn ang="0">
                        <a:pos x="T2" y="T3"/>
                      </a:cxn>
                      <a:cxn ang="0">
                        <a:pos x="T4" y="T5"/>
                      </a:cxn>
                      <a:cxn ang="0">
                        <a:pos x="T6" y="T7"/>
                      </a:cxn>
                      <a:cxn ang="0">
                        <a:pos x="T8" y="T9"/>
                      </a:cxn>
                    </a:cxnLst>
                    <a:rect l="0" t="0" r="r" b="b"/>
                    <a:pathLst>
                      <a:path w="63" h="33">
                        <a:moveTo>
                          <a:pt x="0" y="0"/>
                        </a:moveTo>
                        <a:lnTo>
                          <a:pt x="39"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19" name="Freeform 723"/>
                  <p:cNvSpPr>
                    <a:spLocks/>
                  </p:cNvSpPr>
                  <p:nvPr/>
                </p:nvSpPr>
                <p:spPr bwMode="auto">
                  <a:xfrm>
                    <a:off x="932" y="3566"/>
                    <a:ext cx="33" cy="10"/>
                  </a:xfrm>
                  <a:custGeom>
                    <a:avLst/>
                    <a:gdLst>
                      <a:gd name="T0" fmla="*/ 0 w 66"/>
                      <a:gd name="T1" fmla="*/ 30 h 30"/>
                      <a:gd name="T2" fmla="*/ 12 w 66"/>
                      <a:gd name="T3" fmla="*/ 0 h 30"/>
                      <a:gd name="T4" fmla="*/ 53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3" y="0"/>
                        </a:lnTo>
                        <a:lnTo>
                          <a:pt x="66" y="30"/>
                        </a:lnTo>
                        <a:lnTo>
                          <a:pt x="0" y="3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020" name="Group 724"/>
                <p:cNvGrpSpPr>
                  <a:grpSpLocks/>
                </p:cNvGrpSpPr>
                <p:nvPr/>
              </p:nvGrpSpPr>
              <p:grpSpPr bwMode="auto">
                <a:xfrm>
                  <a:off x="934" y="3566"/>
                  <a:ext cx="44" cy="23"/>
                  <a:chOff x="934" y="3566"/>
                  <a:chExt cx="44" cy="23"/>
                </a:xfrm>
              </p:grpSpPr>
              <p:sp>
                <p:nvSpPr>
                  <p:cNvPr id="312021" name="Freeform 725"/>
                  <p:cNvSpPr>
                    <a:spLocks/>
                  </p:cNvSpPr>
                  <p:nvPr/>
                </p:nvSpPr>
                <p:spPr bwMode="auto">
                  <a:xfrm>
                    <a:off x="934" y="3566"/>
                    <a:ext cx="19" cy="23"/>
                  </a:xfrm>
                  <a:custGeom>
                    <a:avLst/>
                    <a:gdLst>
                      <a:gd name="T0" fmla="*/ 22 w 40"/>
                      <a:gd name="T1" fmla="*/ 68 h 68"/>
                      <a:gd name="T2" fmla="*/ 0 w 40"/>
                      <a:gd name="T3" fmla="*/ 33 h 68"/>
                      <a:gd name="T4" fmla="*/ 12 w 40"/>
                      <a:gd name="T5" fmla="*/ 0 h 68"/>
                      <a:gd name="T6" fmla="*/ 40 w 40"/>
                      <a:gd name="T7" fmla="*/ 33 h 68"/>
                      <a:gd name="T8" fmla="*/ 22 w 40"/>
                      <a:gd name="T9" fmla="*/ 68 h 68"/>
                    </a:gdLst>
                    <a:ahLst/>
                    <a:cxnLst>
                      <a:cxn ang="0">
                        <a:pos x="T0" y="T1"/>
                      </a:cxn>
                      <a:cxn ang="0">
                        <a:pos x="T2" y="T3"/>
                      </a:cxn>
                      <a:cxn ang="0">
                        <a:pos x="T4" y="T5"/>
                      </a:cxn>
                      <a:cxn ang="0">
                        <a:pos x="T6" y="T7"/>
                      </a:cxn>
                      <a:cxn ang="0">
                        <a:pos x="T8" y="T9"/>
                      </a:cxn>
                    </a:cxnLst>
                    <a:rect l="0" t="0" r="r" b="b"/>
                    <a:pathLst>
                      <a:path w="40" h="68">
                        <a:moveTo>
                          <a:pt x="22" y="68"/>
                        </a:moveTo>
                        <a:lnTo>
                          <a:pt x="0" y="33"/>
                        </a:lnTo>
                        <a:lnTo>
                          <a:pt x="12" y="0"/>
                        </a:lnTo>
                        <a:lnTo>
                          <a:pt x="40" y="33"/>
                        </a:lnTo>
                        <a:lnTo>
                          <a:pt x="22" y="68"/>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22" name="Freeform 726"/>
                  <p:cNvSpPr>
                    <a:spLocks/>
                  </p:cNvSpPr>
                  <p:nvPr/>
                </p:nvSpPr>
                <p:spPr bwMode="auto">
                  <a:xfrm>
                    <a:off x="940" y="3567"/>
                    <a:ext cx="32" cy="11"/>
                  </a:xfrm>
                  <a:custGeom>
                    <a:avLst/>
                    <a:gdLst>
                      <a:gd name="T0" fmla="*/ 0 w 65"/>
                      <a:gd name="T1" fmla="*/ 0 h 35"/>
                      <a:gd name="T2" fmla="*/ 41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1"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23" name="Freeform 727"/>
                  <p:cNvSpPr>
                    <a:spLocks/>
                  </p:cNvSpPr>
                  <p:nvPr/>
                </p:nvSpPr>
                <p:spPr bwMode="auto">
                  <a:xfrm>
                    <a:off x="945" y="3579"/>
                    <a:ext cx="33" cy="9"/>
                  </a:xfrm>
                  <a:custGeom>
                    <a:avLst/>
                    <a:gdLst>
                      <a:gd name="T0" fmla="*/ 0 w 65"/>
                      <a:gd name="T1" fmla="*/ 28 h 28"/>
                      <a:gd name="T2" fmla="*/ 13 w 65"/>
                      <a:gd name="T3" fmla="*/ 0 h 28"/>
                      <a:gd name="T4" fmla="*/ 54 w 65"/>
                      <a:gd name="T5" fmla="*/ 0 h 28"/>
                      <a:gd name="T6" fmla="*/ 65 w 65"/>
                      <a:gd name="T7" fmla="*/ 28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13" y="0"/>
                        </a:lnTo>
                        <a:lnTo>
                          <a:pt x="54" y="0"/>
                        </a:lnTo>
                        <a:lnTo>
                          <a:pt x="65" y="28"/>
                        </a:lnTo>
                        <a:lnTo>
                          <a:pt x="0" y="28"/>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024" name="Group 728"/>
                <p:cNvGrpSpPr>
                  <a:grpSpLocks/>
                </p:cNvGrpSpPr>
                <p:nvPr/>
              </p:nvGrpSpPr>
              <p:grpSpPr bwMode="auto">
                <a:xfrm>
                  <a:off x="949" y="3579"/>
                  <a:ext cx="83" cy="63"/>
                  <a:chOff x="949" y="3579"/>
                  <a:chExt cx="83" cy="63"/>
                </a:xfrm>
              </p:grpSpPr>
              <p:grpSp>
                <p:nvGrpSpPr>
                  <p:cNvPr id="312025" name="Group 729"/>
                  <p:cNvGrpSpPr>
                    <a:grpSpLocks/>
                  </p:cNvGrpSpPr>
                  <p:nvPr/>
                </p:nvGrpSpPr>
                <p:grpSpPr bwMode="auto">
                  <a:xfrm>
                    <a:off x="949" y="3579"/>
                    <a:ext cx="44" cy="23"/>
                    <a:chOff x="949" y="3579"/>
                    <a:chExt cx="44" cy="23"/>
                  </a:xfrm>
                </p:grpSpPr>
                <p:sp>
                  <p:nvSpPr>
                    <p:cNvPr id="312026" name="Freeform 730"/>
                    <p:cNvSpPr>
                      <a:spLocks/>
                    </p:cNvSpPr>
                    <p:nvPr/>
                  </p:nvSpPr>
                  <p:spPr bwMode="auto">
                    <a:xfrm>
                      <a:off x="949" y="3579"/>
                      <a:ext cx="19" cy="23"/>
                    </a:xfrm>
                    <a:custGeom>
                      <a:avLst/>
                      <a:gdLst>
                        <a:gd name="T0" fmla="*/ 21 w 38"/>
                        <a:gd name="T1" fmla="*/ 68 h 68"/>
                        <a:gd name="T2" fmla="*/ 0 w 38"/>
                        <a:gd name="T3" fmla="*/ 32 h 68"/>
                        <a:gd name="T4" fmla="*/ 11 w 38"/>
                        <a:gd name="T5" fmla="*/ 0 h 68"/>
                        <a:gd name="T6" fmla="*/ 38 w 38"/>
                        <a:gd name="T7" fmla="*/ 32 h 68"/>
                        <a:gd name="T8" fmla="*/ 21 w 38"/>
                        <a:gd name="T9" fmla="*/ 68 h 68"/>
                      </a:gdLst>
                      <a:ahLst/>
                      <a:cxnLst>
                        <a:cxn ang="0">
                          <a:pos x="T0" y="T1"/>
                        </a:cxn>
                        <a:cxn ang="0">
                          <a:pos x="T2" y="T3"/>
                        </a:cxn>
                        <a:cxn ang="0">
                          <a:pos x="T4" y="T5"/>
                        </a:cxn>
                        <a:cxn ang="0">
                          <a:pos x="T6" y="T7"/>
                        </a:cxn>
                        <a:cxn ang="0">
                          <a:pos x="T8" y="T9"/>
                        </a:cxn>
                      </a:cxnLst>
                      <a:rect l="0" t="0" r="r" b="b"/>
                      <a:pathLst>
                        <a:path w="38" h="68">
                          <a:moveTo>
                            <a:pt x="21" y="68"/>
                          </a:moveTo>
                          <a:lnTo>
                            <a:pt x="0" y="32"/>
                          </a:lnTo>
                          <a:lnTo>
                            <a:pt x="11" y="0"/>
                          </a:lnTo>
                          <a:lnTo>
                            <a:pt x="38" y="32"/>
                          </a:lnTo>
                          <a:lnTo>
                            <a:pt x="21" y="68"/>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27" name="Freeform 731"/>
                    <p:cNvSpPr>
                      <a:spLocks/>
                    </p:cNvSpPr>
                    <p:nvPr/>
                  </p:nvSpPr>
                  <p:spPr bwMode="auto">
                    <a:xfrm>
                      <a:off x="955" y="3579"/>
                      <a:ext cx="32" cy="11"/>
                    </a:xfrm>
                    <a:custGeom>
                      <a:avLst/>
                      <a:gdLst>
                        <a:gd name="T0" fmla="*/ 0 w 66"/>
                        <a:gd name="T1" fmla="*/ 0 h 32"/>
                        <a:gd name="T2" fmla="*/ 42 w 66"/>
                        <a:gd name="T3" fmla="*/ 0 h 32"/>
                        <a:gd name="T4" fmla="*/ 66 w 66"/>
                        <a:gd name="T5" fmla="*/ 32 h 32"/>
                        <a:gd name="T6" fmla="*/ 25 w 66"/>
                        <a:gd name="T7" fmla="*/ 32 h 32"/>
                        <a:gd name="T8" fmla="*/ 0 w 66"/>
                        <a:gd name="T9" fmla="*/ 0 h 32"/>
                      </a:gdLst>
                      <a:ahLst/>
                      <a:cxnLst>
                        <a:cxn ang="0">
                          <a:pos x="T0" y="T1"/>
                        </a:cxn>
                        <a:cxn ang="0">
                          <a:pos x="T2" y="T3"/>
                        </a:cxn>
                        <a:cxn ang="0">
                          <a:pos x="T4" y="T5"/>
                        </a:cxn>
                        <a:cxn ang="0">
                          <a:pos x="T6" y="T7"/>
                        </a:cxn>
                        <a:cxn ang="0">
                          <a:pos x="T8" y="T9"/>
                        </a:cxn>
                      </a:cxnLst>
                      <a:rect l="0" t="0" r="r" b="b"/>
                      <a:pathLst>
                        <a:path w="66" h="32">
                          <a:moveTo>
                            <a:pt x="0" y="0"/>
                          </a:moveTo>
                          <a:lnTo>
                            <a:pt x="42" y="0"/>
                          </a:lnTo>
                          <a:lnTo>
                            <a:pt x="66" y="32"/>
                          </a:lnTo>
                          <a:lnTo>
                            <a:pt x="25" y="32"/>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28" name="Freeform 732"/>
                    <p:cNvSpPr>
                      <a:spLocks/>
                    </p:cNvSpPr>
                    <p:nvPr/>
                  </p:nvSpPr>
                  <p:spPr bwMode="auto">
                    <a:xfrm>
                      <a:off x="960" y="3591"/>
                      <a:ext cx="33" cy="10"/>
                    </a:xfrm>
                    <a:custGeom>
                      <a:avLst/>
                      <a:gdLst>
                        <a:gd name="T0" fmla="*/ 0 w 65"/>
                        <a:gd name="T1" fmla="*/ 31 h 31"/>
                        <a:gd name="T2" fmla="*/ 14 w 65"/>
                        <a:gd name="T3" fmla="*/ 0 h 31"/>
                        <a:gd name="T4" fmla="*/ 55 w 65"/>
                        <a:gd name="T5" fmla="*/ 0 h 31"/>
                        <a:gd name="T6" fmla="*/ 65 w 65"/>
                        <a:gd name="T7" fmla="*/ 31 h 31"/>
                        <a:gd name="T8" fmla="*/ 0 w 65"/>
                        <a:gd name="T9" fmla="*/ 31 h 31"/>
                      </a:gdLst>
                      <a:ahLst/>
                      <a:cxnLst>
                        <a:cxn ang="0">
                          <a:pos x="T0" y="T1"/>
                        </a:cxn>
                        <a:cxn ang="0">
                          <a:pos x="T2" y="T3"/>
                        </a:cxn>
                        <a:cxn ang="0">
                          <a:pos x="T4" y="T5"/>
                        </a:cxn>
                        <a:cxn ang="0">
                          <a:pos x="T6" y="T7"/>
                        </a:cxn>
                        <a:cxn ang="0">
                          <a:pos x="T8" y="T9"/>
                        </a:cxn>
                      </a:cxnLst>
                      <a:rect l="0" t="0" r="r" b="b"/>
                      <a:pathLst>
                        <a:path w="65" h="31">
                          <a:moveTo>
                            <a:pt x="0" y="31"/>
                          </a:moveTo>
                          <a:lnTo>
                            <a:pt x="14" y="0"/>
                          </a:lnTo>
                          <a:lnTo>
                            <a:pt x="55" y="0"/>
                          </a:lnTo>
                          <a:lnTo>
                            <a:pt x="65" y="31"/>
                          </a:lnTo>
                          <a:lnTo>
                            <a:pt x="0" y="31"/>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029" name="Group 733"/>
                  <p:cNvGrpSpPr>
                    <a:grpSpLocks/>
                  </p:cNvGrpSpPr>
                  <p:nvPr/>
                </p:nvGrpSpPr>
                <p:grpSpPr bwMode="auto">
                  <a:xfrm>
                    <a:off x="961" y="3592"/>
                    <a:ext cx="45" cy="23"/>
                    <a:chOff x="961" y="3592"/>
                    <a:chExt cx="45" cy="23"/>
                  </a:xfrm>
                </p:grpSpPr>
                <p:sp>
                  <p:nvSpPr>
                    <p:cNvPr id="312030" name="Freeform 734"/>
                    <p:cNvSpPr>
                      <a:spLocks/>
                    </p:cNvSpPr>
                    <p:nvPr/>
                  </p:nvSpPr>
                  <p:spPr bwMode="auto">
                    <a:xfrm>
                      <a:off x="961" y="3592"/>
                      <a:ext cx="20" cy="23"/>
                    </a:xfrm>
                    <a:custGeom>
                      <a:avLst/>
                      <a:gdLst>
                        <a:gd name="T0" fmla="*/ 23 w 40"/>
                        <a:gd name="T1" fmla="*/ 69 h 69"/>
                        <a:gd name="T2" fmla="*/ 0 w 40"/>
                        <a:gd name="T3" fmla="*/ 33 h 69"/>
                        <a:gd name="T4" fmla="*/ 12 w 40"/>
                        <a:gd name="T5" fmla="*/ 0 h 69"/>
                        <a:gd name="T6" fmla="*/ 40 w 40"/>
                        <a:gd name="T7" fmla="*/ 33 h 69"/>
                        <a:gd name="T8" fmla="*/ 23 w 40"/>
                        <a:gd name="T9" fmla="*/ 69 h 69"/>
                      </a:gdLst>
                      <a:ahLst/>
                      <a:cxnLst>
                        <a:cxn ang="0">
                          <a:pos x="T0" y="T1"/>
                        </a:cxn>
                        <a:cxn ang="0">
                          <a:pos x="T2" y="T3"/>
                        </a:cxn>
                        <a:cxn ang="0">
                          <a:pos x="T4" y="T5"/>
                        </a:cxn>
                        <a:cxn ang="0">
                          <a:pos x="T6" y="T7"/>
                        </a:cxn>
                        <a:cxn ang="0">
                          <a:pos x="T8" y="T9"/>
                        </a:cxn>
                      </a:cxnLst>
                      <a:rect l="0" t="0" r="r" b="b"/>
                      <a:pathLst>
                        <a:path w="40" h="69">
                          <a:moveTo>
                            <a:pt x="23" y="69"/>
                          </a:moveTo>
                          <a:lnTo>
                            <a:pt x="0" y="33"/>
                          </a:lnTo>
                          <a:lnTo>
                            <a:pt x="12" y="0"/>
                          </a:lnTo>
                          <a:lnTo>
                            <a:pt x="40" y="33"/>
                          </a:lnTo>
                          <a:lnTo>
                            <a:pt x="23" y="69"/>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31" name="Freeform 735"/>
                    <p:cNvSpPr>
                      <a:spLocks/>
                    </p:cNvSpPr>
                    <p:nvPr/>
                  </p:nvSpPr>
                  <p:spPr bwMode="auto">
                    <a:xfrm>
                      <a:off x="968" y="3593"/>
                      <a:ext cx="33" cy="11"/>
                    </a:xfrm>
                    <a:custGeom>
                      <a:avLst/>
                      <a:gdLst>
                        <a:gd name="T0" fmla="*/ 0 w 66"/>
                        <a:gd name="T1" fmla="*/ 0 h 35"/>
                        <a:gd name="T2" fmla="*/ 41 w 66"/>
                        <a:gd name="T3" fmla="*/ 0 h 35"/>
                        <a:gd name="T4" fmla="*/ 66 w 66"/>
                        <a:gd name="T5" fmla="*/ 35 h 35"/>
                        <a:gd name="T6" fmla="*/ 24 w 66"/>
                        <a:gd name="T7" fmla="*/ 35 h 35"/>
                        <a:gd name="T8" fmla="*/ 0 w 66"/>
                        <a:gd name="T9" fmla="*/ 0 h 35"/>
                      </a:gdLst>
                      <a:ahLst/>
                      <a:cxnLst>
                        <a:cxn ang="0">
                          <a:pos x="T0" y="T1"/>
                        </a:cxn>
                        <a:cxn ang="0">
                          <a:pos x="T2" y="T3"/>
                        </a:cxn>
                        <a:cxn ang="0">
                          <a:pos x="T4" y="T5"/>
                        </a:cxn>
                        <a:cxn ang="0">
                          <a:pos x="T6" y="T7"/>
                        </a:cxn>
                        <a:cxn ang="0">
                          <a:pos x="T8" y="T9"/>
                        </a:cxn>
                      </a:cxnLst>
                      <a:rect l="0" t="0" r="r" b="b"/>
                      <a:pathLst>
                        <a:path w="66" h="35">
                          <a:moveTo>
                            <a:pt x="0" y="0"/>
                          </a:moveTo>
                          <a:lnTo>
                            <a:pt x="41" y="0"/>
                          </a:lnTo>
                          <a:lnTo>
                            <a:pt x="66" y="35"/>
                          </a:lnTo>
                          <a:lnTo>
                            <a:pt x="24" y="35"/>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32" name="Freeform 736"/>
                    <p:cNvSpPr>
                      <a:spLocks/>
                    </p:cNvSpPr>
                    <p:nvPr/>
                  </p:nvSpPr>
                  <p:spPr bwMode="auto">
                    <a:xfrm>
                      <a:off x="973" y="3605"/>
                      <a:ext cx="33" cy="10"/>
                    </a:xfrm>
                    <a:custGeom>
                      <a:avLst/>
                      <a:gdLst>
                        <a:gd name="T0" fmla="*/ 0 w 66"/>
                        <a:gd name="T1" fmla="*/ 30 h 30"/>
                        <a:gd name="T2" fmla="*/ 13 w 66"/>
                        <a:gd name="T3" fmla="*/ 0 h 30"/>
                        <a:gd name="T4" fmla="*/ 55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3" y="0"/>
                          </a:lnTo>
                          <a:lnTo>
                            <a:pt x="55" y="0"/>
                          </a:lnTo>
                          <a:lnTo>
                            <a:pt x="66" y="30"/>
                          </a:lnTo>
                          <a:lnTo>
                            <a:pt x="0" y="3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033" name="Group 737"/>
                  <p:cNvGrpSpPr>
                    <a:grpSpLocks/>
                  </p:cNvGrpSpPr>
                  <p:nvPr/>
                </p:nvGrpSpPr>
                <p:grpSpPr bwMode="auto">
                  <a:xfrm>
                    <a:off x="974" y="3606"/>
                    <a:ext cx="44" cy="23"/>
                    <a:chOff x="974" y="3606"/>
                    <a:chExt cx="44" cy="23"/>
                  </a:xfrm>
                </p:grpSpPr>
                <p:sp>
                  <p:nvSpPr>
                    <p:cNvPr id="312034" name="Freeform 738"/>
                    <p:cNvSpPr>
                      <a:spLocks/>
                    </p:cNvSpPr>
                    <p:nvPr/>
                  </p:nvSpPr>
                  <p:spPr bwMode="auto">
                    <a:xfrm>
                      <a:off x="974" y="3606"/>
                      <a:ext cx="19" cy="23"/>
                    </a:xfrm>
                    <a:custGeom>
                      <a:avLst/>
                      <a:gdLst>
                        <a:gd name="T0" fmla="*/ 24 w 40"/>
                        <a:gd name="T1" fmla="*/ 68 h 68"/>
                        <a:gd name="T2" fmla="*/ 0 w 40"/>
                        <a:gd name="T3" fmla="*/ 35 h 68"/>
                        <a:gd name="T4" fmla="*/ 12 w 40"/>
                        <a:gd name="T5" fmla="*/ 0 h 68"/>
                        <a:gd name="T6" fmla="*/ 40 w 40"/>
                        <a:gd name="T7" fmla="*/ 35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5"/>
                          </a:lnTo>
                          <a:lnTo>
                            <a:pt x="12" y="0"/>
                          </a:lnTo>
                          <a:lnTo>
                            <a:pt x="40" y="35"/>
                          </a:lnTo>
                          <a:lnTo>
                            <a:pt x="24" y="68"/>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35" name="Freeform 739"/>
                    <p:cNvSpPr>
                      <a:spLocks/>
                    </p:cNvSpPr>
                    <p:nvPr/>
                  </p:nvSpPr>
                  <p:spPr bwMode="auto">
                    <a:xfrm>
                      <a:off x="980" y="3606"/>
                      <a:ext cx="32" cy="12"/>
                    </a:xfrm>
                    <a:custGeom>
                      <a:avLst/>
                      <a:gdLst>
                        <a:gd name="T0" fmla="*/ 0 w 65"/>
                        <a:gd name="T1" fmla="*/ 0 h 35"/>
                        <a:gd name="T2" fmla="*/ 42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2"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36" name="Freeform 740"/>
                    <p:cNvSpPr>
                      <a:spLocks/>
                    </p:cNvSpPr>
                    <p:nvPr/>
                  </p:nvSpPr>
                  <p:spPr bwMode="auto">
                    <a:xfrm>
                      <a:off x="986" y="3619"/>
                      <a:ext cx="32" cy="9"/>
                    </a:xfrm>
                    <a:custGeom>
                      <a:avLst/>
                      <a:gdLst>
                        <a:gd name="T0" fmla="*/ 0 w 65"/>
                        <a:gd name="T1" fmla="*/ 29 h 29"/>
                        <a:gd name="T2" fmla="*/ 12 w 65"/>
                        <a:gd name="T3" fmla="*/ 0 h 29"/>
                        <a:gd name="T4" fmla="*/ 53 w 65"/>
                        <a:gd name="T5" fmla="*/ 0 h 29"/>
                        <a:gd name="T6" fmla="*/ 65 w 65"/>
                        <a:gd name="T7" fmla="*/ 29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12"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037" name="Group 741"/>
                  <p:cNvGrpSpPr>
                    <a:grpSpLocks/>
                  </p:cNvGrpSpPr>
                  <p:nvPr/>
                </p:nvGrpSpPr>
                <p:grpSpPr bwMode="auto">
                  <a:xfrm>
                    <a:off x="987" y="3619"/>
                    <a:ext cx="45" cy="23"/>
                    <a:chOff x="987" y="3619"/>
                    <a:chExt cx="45" cy="23"/>
                  </a:xfrm>
                </p:grpSpPr>
                <p:sp>
                  <p:nvSpPr>
                    <p:cNvPr id="312038" name="Freeform 742"/>
                    <p:cNvSpPr>
                      <a:spLocks/>
                    </p:cNvSpPr>
                    <p:nvPr/>
                  </p:nvSpPr>
                  <p:spPr bwMode="auto">
                    <a:xfrm>
                      <a:off x="987" y="3619"/>
                      <a:ext cx="20" cy="23"/>
                    </a:xfrm>
                    <a:custGeom>
                      <a:avLst/>
                      <a:gdLst>
                        <a:gd name="T0" fmla="*/ 22 w 39"/>
                        <a:gd name="T1" fmla="*/ 68 h 68"/>
                        <a:gd name="T2" fmla="*/ 0 w 39"/>
                        <a:gd name="T3" fmla="*/ 33 h 68"/>
                        <a:gd name="T4" fmla="*/ 12 w 39"/>
                        <a:gd name="T5" fmla="*/ 0 h 68"/>
                        <a:gd name="T6" fmla="*/ 39 w 39"/>
                        <a:gd name="T7" fmla="*/ 33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3"/>
                          </a:lnTo>
                          <a:lnTo>
                            <a:pt x="12" y="0"/>
                          </a:lnTo>
                          <a:lnTo>
                            <a:pt x="39" y="33"/>
                          </a:lnTo>
                          <a:lnTo>
                            <a:pt x="22" y="68"/>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39" name="Freeform 743"/>
                    <p:cNvSpPr>
                      <a:spLocks/>
                    </p:cNvSpPr>
                    <p:nvPr/>
                  </p:nvSpPr>
                  <p:spPr bwMode="auto">
                    <a:xfrm>
                      <a:off x="994" y="3620"/>
                      <a:ext cx="32" cy="11"/>
                    </a:xfrm>
                    <a:custGeom>
                      <a:avLst/>
                      <a:gdLst>
                        <a:gd name="T0" fmla="*/ 0 w 64"/>
                        <a:gd name="T1" fmla="*/ 0 h 33"/>
                        <a:gd name="T2" fmla="*/ 41 w 64"/>
                        <a:gd name="T3" fmla="*/ 0 h 33"/>
                        <a:gd name="T4" fmla="*/ 64 w 64"/>
                        <a:gd name="T5" fmla="*/ 33 h 33"/>
                        <a:gd name="T6" fmla="*/ 25 w 64"/>
                        <a:gd name="T7" fmla="*/ 33 h 33"/>
                        <a:gd name="T8" fmla="*/ 0 w 64"/>
                        <a:gd name="T9" fmla="*/ 0 h 33"/>
                      </a:gdLst>
                      <a:ahLst/>
                      <a:cxnLst>
                        <a:cxn ang="0">
                          <a:pos x="T0" y="T1"/>
                        </a:cxn>
                        <a:cxn ang="0">
                          <a:pos x="T2" y="T3"/>
                        </a:cxn>
                        <a:cxn ang="0">
                          <a:pos x="T4" y="T5"/>
                        </a:cxn>
                        <a:cxn ang="0">
                          <a:pos x="T6" y="T7"/>
                        </a:cxn>
                        <a:cxn ang="0">
                          <a:pos x="T8" y="T9"/>
                        </a:cxn>
                      </a:cxnLst>
                      <a:rect l="0" t="0" r="r" b="b"/>
                      <a:pathLst>
                        <a:path w="64" h="33">
                          <a:moveTo>
                            <a:pt x="0" y="0"/>
                          </a:moveTo>
                          <a:lnTo>
                            <a:pt x="41" y="0"/>
                          </a:lnTo>
                          <a:lnTo>
                            <a:pt x="64" y="33"/>
                          </a:lnTo>
                          <a:lnTo>
                            <a:pt x="25" y="33"/>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40" name="Freeform 744"/>
                    <p:cNvSpPr>
                      <a:spLocks/>
                    </p:cNvSpPr>
                    <p:nvPr/>
                  </p:nvSpPr>
                  <p:spPr bwMode="auto">
                    <a:xfrm>
                      <a:off x="999" y="3632"/>
                      <a:ext cx="33" cy="9"/>
                    </a:xfrm>
                    <a:custGeom>
                      <a:avLst/>
                      <a:gdLst>
                        <a:gd name="T0" fmla="*/ 0 w 65"/>
                        <a:gd name="T1" fmla="*/ 29 h 29"/>
                        <a:gd name="T2" fmla="*/ 14 w 65"/>
                        <a:gd name="T3" fmla="*/ 0 h 29"/>
                        <a:gd name="T4" fmla="*/ 53 w 65"/>
                        <a:gd name="T5" fmla="*/ 0 h 29"/>
                        <a:gd name="T6" fmla="*/ 65 w 65"/>
                        <a:gd name="T7" fmla="*/ 29 h 29"/>
                        <a:gd name="T8" fmla="*/ 0 w 65"/>
                        <a:gd name="T9" fmla="*/ 29 h 29"/>
                      </a:gdLst>
                      <a:ahLst/>
                      <a:cxnLst>
                        <a:cxn ang="0">
                          <a:pos x="T0" y="T1"/>
                        </a:cxn>
                        <a:cxn ang="0">
                          <a:pos x="T2" y="T3"/>
                        </a:cxn>
                        <a:cxn ang="0">
                          <a:pos x="T4" y="T5"/>
                        </a:cxn>
                        <a:cxn ang="0">
                          <a:pos x="T6" y="T7"/>
                        </a:cxn>
                        <a:cxn ang="0">
                          <a:pos x="T8" y="T9"/>
                        </a:cxn>
                      </a:cxnLst>
                      <a:rect l="0" t="0" r="r" b="b"/>
                      <a:pathLst>
                        <a:path w="65" h="29">
                          <a:moveTo>
                            <a:pt x="0" y="29"/>
                          </a:moveTo>
                          <a:lnTo>
                            <a:pt x="14" y="0"/>
                          </a:lnTo>
                          <a:lnTo>
                            <a:pt x="53" y="0"/>
                          </a:lnTo>
                          <a:lnTo>
                            <a:pt x="65" y="29"/>
                          </a:lnTo>
                          <a:lnTo>
                            <a:pt x="0" y="29"/>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312041" name="Group 745"/>
                <p:cNvGrpSpPr>
                  <a:grpSpLocks/>
                </p:cNvGrpSpPr>
                <p:nvPr/>
              </p:nvGrpSpPr>
              <p:grpSpPr bwMode="auto">
                <a:xfrm>
                  <a:off x="1002" y="3632"/>
                  <a:ext cx="83" cy="63"/>
                  <a:chOff x="1002" y="3632"/>
                  <a:chExt cx="83" cy="63"/>
                </a:xfrm>
              </p:grpSpPr>
              <p:grpSp>
                <p:nvGrpSpPr>
                  <p:cNvPr id="312042" name="Group 746"/>
                  <p:cNvGrpSpPr>
                    <a:grpSpLocks/>
                  </p:cNvGrpSpPr>
                  <p:nvPr/>
                </p:nvGrpSpPr>
                <p:grpSpPr bwMode="auto">
                  <a:xfrm>
                    <a:off x="1002" y="3632"/>
                    <a:ext cx="44" cy="22"/>
                    <a:chOff x="1002" y="3632"/>
                    <a:chExt cx="44" cy="22"/>
                  </a:xfrm>
                </p:grpSpPr>
                <p:sp>
                  <p:nvSpPr>
                    <p:cNvPr id="312043" name="Freeform 747"/>
                    <p:cNvSpPr>
                      <a:spLocks/>
                    </p:cNvSpPr>
                    <p:nvPr/>
                  </p:nvSpPr>
                  <p:spPr bwMode="auto">
                    <a:xfrm>
                      <a:off x="1002" y="3632"/>
                      <a:ext cx="19" cy="22"/>
                    </a:xfrm>
                    <a:custGeom>
                      <a:avLst/>
                      <a:gdLst>
                        <a:gd name="T0" fmla="*/ 21 w 38"/>
                        <a:gd name="T1" fmla="*/ 68 h 68"/>
                        <a:gd name="T2" fmla="*/ 0 w 38"/>
                        <a:gd name="T3" fmla="*/ 33 h 68"/>
                        <a:gd name="T4" fmla="*/ 10 w 38"/>
                        <a:gd name="T5" fmla="*/ 0 h 68"/>
                        <a:gd name="T6" fmla="*/ 38 w 38"/>
                        <a:gd name="T7" fmla="*/ 33 h 68"/>
                        <a:gd name="T8" fmla="*/ 21 w 38"/>
                        <a:gd name="T9" fmla="*/ 68 h 68"/>
                      </a:gdLst>
                      <a:ahLst/>
                      <a:cxnLst>
                        <a:cxn ang="0">
                          <a:pos x="T0" y="T1"/>
                        </a:cxn>
                        <a:cxn ang="0">
                          <a:pos x="T2" y="T3"/>
                        </a:cxn>
                        <a:cxn ang="0">
                          <a:pos x="T4" y="T5"/>
                        </a:cxn>
                        <a:cxn ang="0">
                          <a:pos x="T6" y="T7"/>
                        </a:cxn>
                        <a:cxn ang="0">
                          <a:pos x="T8" y="T9"/>
                        </a:cxn>
                      </a:cxnLst>
                      <a:rect l="0" t="0" r="r" b="b"/>
                      <a:pathLst>
                        <a:path w="38" h="68">
                          <a:moveTo>
                            <a:pt x="21" y="68"/>
                          </a:moveTo>
                          <a:lnTo>
                            <a:pt x="0" y="33"/>
                          </a:lnTo>
                          <a:lnTo>
                            <a:pt x="10" y="0"/>
                          </a:lnTo>
                          <a:lnTo>
                            <a:pt x="38" y="33"/>
                          </a:lnTo>
                          <a:lnTo>
                            <a:pt x="21" y="68"/>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44" name="Freeform 748"/>
                    <p:cNvSpPr>
                      <a:spLocks/>
                    </p:cNvSpPr>
                    <p:nvPr/>
                  </p:nvSpPr>
                  <p:spPr bwMode="auto">
                    <a:xfrm>
                      <a:off x="1008" y="3632"/>
                      <a:ext cx="33" cy="12"/>
                    </a:xfrm>
                    <a:custGeom>
                      <a:avLst/>
                      <a:gdLst>
                        <a:gd name="T0" fmla="*/ 0 w 65"/>
                        <a:gd name="T1" fmla="*/ 0 h 35"/>
                        <a:gd name="T2" fmla="*/ 40 w 65"/>
                        <a:gd name="T3" fmla="*/ 0 h 35"/>
                        <a:gd name="T4" fmla="*/ 65 w 65"/>
                        <a:gd name="T5" fmla="*/ 35 h 35"/>
                        <a:gd name="T6" fmla="*/ 25 w 65"/>
                        <a:gd name="T7" fmla="*/ 35 h 35"/>
                        <a:gd name="T8" fmla="*/ 0 w 65"/>
                        <a:gd name="T9" fmla="*/ 0 h 35"/>
                      </a:gdLst>
                      <a:ahLst/>
                      <a:cxnLst>
                        <a:cxn ang="0">
                          <a:pos x="T0" y="T1"/>
                        </a:cxn>
                        <a:cxn ang="0">
                          <a:pos x="T2" y="T3"/>
                        </a:cxn>
                        <a:cxn ang="0">
                          <a:pos x="T4" y="T5"/>
                        </a:cxn>
                        <a:cxn ang="0">
                          <a:pos x="T6" y="T7"/>
                        </a:cxn>
                        <a:cxn ang="0">
                          <a:pos x="T8" y="T9"/>
                        </a:cxn>
                      </a:cxnLst>
                      <a:rect l="0" t="0" r="r" b="b"/>
                      <a:pathLst>
                        <a:path w="65" h="35">
                          <a:moveTo>
                            <a:pt x="0" y="0"/>
                          </a:moveTo>
                          <a:lnTo>
                            <a:pt x="40" y="0"/>
                          </a:lnTo>
                          <a:lnTo>
                            <a:pt x="65" y="35"/>
                          </a:lnTo>
                          <a:lnTo>
                            <a:pt x="25" y="35"/>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45" name="Freeform 749"/>
                    <p:cNvSpPr>
                      <a:spLocks/>
                    </p:cNvSpPr>
                    <p:nvPr/>
                  </p:nvSpPr>
                  <p:spPr bwMode="auto">
                    <a:xfrm>
                      <a:off x="1013" y="3644"/>
                      <a:ext cx="33" cy="10"/>
                    </a:xfrm>
                    <a:custGeom>
                      <a:avLst/>
                      <a:gdLst>
                        <a:gd name="T0" fmla="*/ 0 w 66"/>
                        <a:gd name="T1" fmla="*/ 28 h 28"/>
                        <a:gd name="T2" fmla="*/ 13 w 66"/>
                        <a:gd name="T3" fmla="*/ 0 h 28"/>
                        <a:gd name="T4" fmla="*/ 55 w 66"/>
                        <a:gd name="T5" fmla="*/ 0 h 28"/>
                        <a:gd name="T6" fmla="*/ 66 w 66"/>
                        <a:gd name="T7" fmla="*/ 28 h 28"/>
                        <a:gd name="T8" fmla="*/ 0 w 66"/>
                        <a:gd name="T9" fmla="*/ 28 h 28"/>
                      </a:gdLst>
                      <a:ahLst/>
                      <a:cxnLst>
                        <a:cxn ang="0">
                          <a:pos x="T0" y="T1"/>
                        </a:cxn>
                        <a:cxn ang="0">
                          <a:pos x="T2" y="T3"/>
                        </a:cxn>
                        <a:cxn ang="0">
                          <a:pos x="T4" y="T5"/>
                        </a:cxn>
                        <a:cxn ang="0">
                          <a:pos x="T6" y="T7"/>
                        </a:cxn>
                        <a:cxn ang="0">
                          <a:pos x="T8" y="T9"/>
                        </a:cxn>
                      </a:cxnLst>
                      <a:rect l="0" t="0" r="r" b="b"/>
                      <a:pathLst>
                        <a:path w="66" h="28">
                          <a:moveTo>
                            <a:pt x="0" y="28"/>
                          </a:moveTo>
                          <a:lnTo>
                            <a:pt x="13" y="0"/>
                          </a:lnTo>
                          <a:lnTo>
                            <a:pt x="55" y="0"/>
                          </a:lnTo>
                          <a:lnTo>
                            <a:pt x="66" y="28"/>
                          </a:lnTo>
                          <a:lnTo>
                            <a:pt x="0" y="28"/>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046" name="Group 750"/>
                  <p:cNvGrpSpPr>
                    <a:grpSpLocks/>
                  </p:cNvGrpSpPr>
                  <p:nvPr/>
                </p:nvGrpSpPr>
                <p:grpSpPr bwMode="auto">
                  <a:xfrm>
                    <a:off x="1014" y="3645"/>
                    <a:ext cx="44" cy="23"/>
                    <a:chOff x="1014" y="3645"/>
                    <a:chExt cx="44" cy="23"/>
                  </a:xfrm>
                </p:grpSpPr>
                <p:sp>
                  <p:nvSpPr>
                    <p:cNvPr id="312047" name="Freeform 751"/>
                    <p:cNvSpPr>
                      <a:spLocks/>
                    </p:cNvSpPr>
                    <p:nvPr/>
                  </p:nvSpPr>
                  <p:spPr bwMode="auto">
                    <a:xfrm>
                      <a:off x="1014" y="3645"/>
                      <a:ext cx="19" cy="23"/>
                    </a:xfrm>
                    <a:custGeom>
                      <a:avLst/>
                      <a:gdLst>
                        <a:gd name="T0" fmla="*/ 24 w 40"/>
                        <a:gd name="T1" fmla="*/ 68 h 68"/>
                        <a:gd name="T2" fmla="*/ 0 w 40"/>
                        <a:gd name="T3" fmla="*/ 33 h 68"/>
                        <a:gd name="T4" fmla="*/ 14 w 40"/>
                        <a:gd name="T5" fmla="*/ 0 h 68"/>
                        <a:gd name="T6" fmla="*/ 40 w 40"/>
                        <a:gd name="T7" fmla="*/ 33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3"/>
                          </a:lnTo>
                          <a:lnTo>
                            <a:pt x="14" y="0"/>
                          </a:lnTo>
                          <a:lnTo>
                            <a:pt x="40" y="33"/>
                          </a:lnTo>
                          <a:lnTo>
                            <a:pt x="24" y="68"/>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48" name="Freeform 752"/>
                    <p:cNvSpPr>
                      <a:spLocks/>
                    </p:cNvSpPr>
                    <p:nvPr/>
                  </p:nvSpPr>
                  <p:spPr bwMode="auto">
                    <a:xfrm>
                      <a:off x="1021" y="3646"/>
                      <a:ext cx="32" cy="11"/>
                    </a:xfrm>
                    <a:custGeom>
                      <a:avLst/>
                      <a:gdLst>
                        <a:gd name="T0" fmla="*/ 0 w 63"/>
                        <a:gd name="T1" fmla="*/ 0 h 33"/>
                        <a:gd name="T2" fmla="*/ 41 w 63"/>
                        <a:gd name="T3" fmla="*/ 0 h 33"/>
                        <a:gd name="T4" fmla="*/ 63 w 63"/>
                        <a:gd name="T5" fmla="*/ 33 h 33"/>
                        <a:gd name="T6" fmla="*/ 24 w 63"/>
                        <a:gd name="T7" fmla="*/ 33 h 33"/>
                        <a:gd name="T8" fmla="*/ 0 w 63"/>
                        <a:gd name="T9" fmla="*/ 0 h 33"/>
                      </a:gdLst>
                      <a:ahLst/>
                      <a:cxnLst>
                        <a:cxn ang="0">
                          <a:pos x="T0" y="T1"/>
                        </a:cxn>
                        <a:cxn ang="0">
                          <a:pos x="T2" y="T3"/>
                        </a:cxn>
                        <a:cxn ang="0">
                          <a:pos x="T4" y="T5"/>
                        </a:cxn>
                        <a:cxn ang="0">
                          <a:pos x="T6" y="T7"/>
                        </a:cxn>
                        <a:cxn ang="0">
                          <a:pos x="T8" y="T9"/>
                        </a:cxn>
                      </a:cxnLst>
                      <a:rect l="0" t="0" r="r" b="b"/>
                      <a:pathLst>
                        <a:path w="63" h="33">
                          <a:moveTo>
                            <a:pt x="0" y="0"/>
                          </a:moveTo>
                          <a:lnTo>
                            <a:pt x="41" y="0"/>
                          </a:lnTo>
                          <a:lnTo>
                            <a:pt x="63" y="33"/>
                          </a:lnTo>
                          <a:lnTo>
                            <a:pt x="24" y="33"/>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49" name="Freeform 753"/>
                    <p:cNvSpPr>
                      <a:spLocks/>
                    </p:cNvSpPr>
                    <p:nvPr/>
                  </p:nvSpPr>
                  <p:spPr bwMode="auto">
                    <a:xfrm>
                      <a:off x="1026" y="3658"/>
                      <a:ext cx="32" cy="10"/>
                    </a:xfrm>
                    <a:custGeom>
                      <a:avLst/>
                      <a:gdLst>
                        <a:gd name="T0" fmla="*/ 0 w 65"/>
                        <a:gd name="T1" fmla="*/ 30 h 30"/>
                        <a:gd name="T2" fmla="*/ 12 w 65"/>
                        <a:gd name="T3" fmla="*/ 0 h 30"/>
                        <a:gd name="T4" fmla="*/ 53 w 65"/>
                        <a:gd name="T5" fmla="*/ 0 h 30"/>
                        <a:gd name="T6" fmla="*/ 65 w 65"/>
                        <a:gd name="T7" fmla="*/ 3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12"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050" name="Group 754"/>
                  <p:cNvGrpSpPr>
                    <a:grpSpLocks/>
                  </p:cNvGrpSpPr>
                  <p:nvPr/>
                </p:nvGrpSpPr>
                <p:grpSpPr bwMode="auto">
                  <a:xfrm>
                    <a:off x="1027" y="3659"/>
                    <a:ext cx="45" cy="23"/>
                    <a:chOff x="1027" y="3659"/>
                    <a:chExt cx="45" cy="23"/>
                  </a:xfrm>
                </p:grpSpPr>
                <p:sp>
                  <p:nvSpPr>
                    <p:cNvPr id="312051" name="Freeform 755"/>
                    <p:cNvSpPr>
                      <a:spLocks/>
                    </p:cNvSpPr>
                    <p:nvPr/>
                  </p:nvSpPr>
                  <p:spPr bwMode="auto">
                    <a:xfrm>
                      <a:off x="1027" y="3659"/>
                      <a:ext cx="20" cy="23"/>
                    </a:xfrm>
                    <a:custGeom>
                      <a:avLst/>
                      <a:gdLst>
                        <a:gd name="T0" fmla="*/ 22 w 39"/>
                        <a:gd name="T1" fmla="*/ 70 h 70"/>
                        <a:gd name="T2" fmla="*/ 0 w 39"/>
                        <a:gd name="T3" fmla="*/ 34 h 70"/>
                        <a:gd name="T4" fmla="*/ 12 w 39"/>
                        <a:gd name="T5" fmla="*/ 0 h 70"/>
                        <a:gd name="T6" fmla="*/ 39 w 39"/>
                        <a:gd name="T7" fmla="*/ 34 h 70"/>
                        <a:gd name="T8" fmla="*/ 22 w 39"/>
                        <a:gd name="T9" fmla="*/ 70 h 70"/>
                      </a:gdLst>
                      <a:ahLst/>
                      <a:cxnLst>
                        <a:cxn ang="0">
                          <a:pos x="T0" y="T1"/>
                        </a:cxn>
                        <a:cxn ang="0">
                          <a:pos x="T2" y="T3"/>
                        </a:cxn>
                        <a:cxn ang="0">
                          <a:pos x="T4" y="T5"/>
                        </a:cxn>
                        <a:cxn ang="0">
                          <a:pos x="T6" y="T7"/>
                        </a:cxn>
                        <a:cxn ang="0">
                          <a:pos x="T8" y="T9"/>
                        </a:cxn>
                      </a:cxnLst>
                      <a:rect l="0" t="0" r="r" b="b"/>
                      <a:pathLst>
                        <a:path w="39" h="70">
                          <a:moveTo>
                            <a:pt x="22" y="70"/>
                          </a:moveTo>
                          <a:lnTo>
                            <a:pt x="0" y="34"/>
                          </a:lnTo>
                          <a:lnTo>
                            <a:pt x="12" y="0"/>
                          </a:lnTo>
                          <a:lnTo>
                            <a:pt x="39" y="34"/>
                          </a:lnTo>
                          <a:lnTo>
                            <a:pt x="22" y="70"/>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52" name="Freeform 756"/>
                    <p:cNvSpPr>
                      <a:spLocks/>
                    </p:cNvSpPr>
                    <p:nvPr/>
                  </p:nvSpPr>
                  <p:spPr bwMode="auto">
                    <a:xfrm>
                      <a:off x="1033" y="3659"/>
                      <a:ext cx="33" cy="11"/>
                    </a:xfrm>
                    <a:custGeom>
                      <a:avLst/>
                      <a:gdLst>
                        <a:gd name="T0" fmla="*/ 0 w 64"/>
                        <a:gd name="T1" fmla="*/ 0 h 34"/>
                        <a:gd name="T2" fmla="*/ 39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53" name="Freeform 757"/>
                    <p:cNvSpPr>
                      <a:spLocks/>
                    </p:cNvSpPr>
                    <p:nvPr/>
                  </p:nvSpPr>
                  <p:spPr bwMode="auto">
                    <a:xfrm>
                      <a:off x="1039" y="3671"/>
                      <a:ext cx="33" cy="10"/>
                    </a:xfrm>
                    <a:custGeom>
                      <a:avLst/>
                      <a:gdLst>
                        <a:gd name="T0" fmla="*/ 0 w 66"/>
                        <a:gd name="T1" fmla="*/ 30 h 30"/>
                        <a:gd name="T2" fmla="*/ 12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2"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054" name="Group 758"/>
                  <p:cNvGrpSpPr>
                    <a:grpSpLocks/>
                  </p:cNvGrpSpPr>
                  <p:nvPr/>
                </p:nvGrpSpPr>
                <p:grpSpPr bwMode="auto">
                  <a:xfrm>
                    <a:off x="1040" y="3672"/>
                    <a:ext cx="45" cy="23"/>
                    <a:chOff x="1040" y="3672"/>
                    <a:chExt cx="45" cy="23"/>
                  </a:xfrm>
                </p:grpSpPr>
                <p:sp>
                  <p:nvSpPr>
                    <p:cNvPr id="312055" name="Freeform 759"/>
                    <p:cNvSpPr>
                      <a:spLocks/>
                    </p:cNvSpPr>
                    <p:nvPr/>
                  </p:nvSpPr>
                  <p:spPr bwMode="auto">
                    <a:xfrm>
                      <a:off x="1040" y="3672"/>
                      <a:ext cx="20" cy="23"/>
                    </a:xfrm>
                    <a:custGeom>
                      <a:avLst/>
                      <a:gdLst>
                        <a:gd name="T0" fmla="*/ 24 w 41"/>
                        <a:gd name="T1" fmla="*/ 70 h 70"/>
                        <a:gd name="T2" fmla="*/ 0 w 41"/>
                        <a:gd name="T3" fmla="*/ 35 h 70"/>
                        <a:gd name="T4" fmla="*/ 13 w 41"/>
                        <a:gd name="T5" fmla="*/ 0 h 70"/>
                        <a:gd name="T6" fmla="*/ 41 w 41"/>
                        <a:gd name="T7" fmla="*/ 35 h 70"/>
                        <a:gd name="T8" fmla="*/ 24 w 41"/>
                        <a:gd name="T9" fmla="*/ 70 h 70"/>
                      </a:gdLst>
                      <a:ahLst/>
                      <a:cxnLst>
                        <a:cxn ang="0">
                          <a:pos x="T0" y="T1"/>
                        </a:cxn>
                        <a:cxn ang="0">
                          <a:pos x="T2" y="T3"/>
                        </a:cxn>
                        <a:cxn ang="0">
                          <a:pos x="T4" y="T5"/>
                        </a:cxn>
                        <a:cxn ang="0">
                          <a:pos x="T6" y="T7"/>
                        </a:cxn>
                        <a:cxn ang="0">
                          <a:pos x="T8" y="T9"/>
                        </a:cxn>
                      </a:cxnLst>
                      <a:rect l="0" t="0" r="r" b="b"/>
                      <a:pathLst>
                        <a:path w="41" h="70">
                          <a:moveTo>
                            <a:pt x="24" y="70"/>
                          </a:moveTo>
                          <a:lnTo>
                            <a:pt x="0" y="35"/>
                          </a:lnTo>
                          <a:lnTo>
                            <a:pt x="13" y="0"/>
                          </a:lnTo>
                          <a:lnTo>
                            <a:pt x="41" y="35"/>
                          </a:lnTo>
                          <a:lnTo>
                            <a:pt x="24" y="70"/>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56" name="Freeform 760"/>
                    <p:cNvSpPr>
                      <a:spLocks/>
                    </p:cNvSpPr>
                    <p:nvPr/>
                  </p:nvSpPr>
                  <p:spPr bwMode="auto">
                    <a:xfrm>
                      <a:off x="1047" y="3672"/>
                      <a:ext cx="32" cy="12"/>
                    </a:xfrm>
                    <a:custGeom>
                      <a:avLst/>
                      <a:gdLst>
                        <a:gd name="T0" fmla="*/ 0 w 65"/>
                        <a:gd name="T1" fmla="*/ 0 h 34"/>
                        <a:gd name="T2" fmla="*/ 41 w 65"/>
                        <a:gd name="T3" fmla="*/ 0 h 34"/>
                        <a:gd name="T4" fmla="*/ 65 w 65"/>
                        <a:gd name="T5" fmla="*/ 34 h 34"/>
                        <a:gd name="T6" fmla="*/ 24 w 65"/>
                        <a:gd name="T7" fmla="*/ 34 h 34"/>
                        <a:gd name="T8" fmla="*/ 0 w 65"/>
                        <a:gd name="T9" fmla="*/ 0 h 34"/>
                      </a:gdLst>
                      <a:ahLst/>
                      <a:cxnLst>
                        <a:cxn ang="0">
                          <a:pos x="T0" y="T1"/>
                        </a:cxn>
                        <a:cxn ang="0">
                          <a:pos x="T2" y="T3"/>
                        </a:cxn>
                        <a:cxn ang="0">
                          <a:pos x="T4" y="T5"/>
                        </a:cxn>
                        <a:cxn ang="0">
                          <a:pos x="T6" y="T7"/>
                        </a:cxn>
                        <a:cxn ang="0">
                          <a:pos x="T8" y="T9"/>
                        </a:cxn>
                      </a:cxnLst>
                      <a:rect l="0" t="0" r="r" b="b"/>
                      <a:pathLst>
                        <a:path w="65" h="34">
                          <a:moveTo>
                            <a:pt x="0" y="0"/>
                          </a:moveTo>
                          <a:lnTo>
                            <a:pt x="41" y="0"/>
                          </a:lnTo>
                          <a:lnTo>
                            <a:pt x="65" y="34"/>
                          </a:lnTo>
                          <a:lnTo>
                            <a:pt x="24" y="34"/>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57" name="Freeform 761"/>
                    <p:cNvSpPr>
                      <a:spLocks/>
                    </p:cNvSpPr>
                    <p:nvPr/>
                  </p:nvSpPr>
                  <p:spPr bwMode="auto">
                    <a:xfrm>
                      <a:off x="1053" y="3685"/>
                      <a:ext cx="32" cy="9"/>
                    </a:xfrm>
                    <a:custGeom>
                      <a:avLst/>
                      <a:gdLst>
                        <a:gd name="T0" fmla="*/ 0 w 66"/>
                        <a:gd name="T1" fmla="*/ 28 h 28"/>
                        <a:gd name="T2" fmla="*/ 12 w 66"/>
                        <a:gd name="T3" fmla="*/ 0 h 28"/>
                        <a:gd name="T4" fmla="*/ 54 w 66"/>
                        <a:gd name="T5" fmla="*/ 0 h 28"/>
                        <a:gd name="T6" fmla="*/ 66 w 66"/>
                        <a:gd name="T7" fmla="*/ 28 h 28"/>
                        <a:gd name="T8" fmla="*/ 0 w 66"/>
                        <a:gd name="T9" fmla="*/ 28 h 28"/>
                      </a:gdLst>
                      <a:ahLst/>
                      <a:cxnLst>
                        <a:cxn ang="0">
                          <a:pos x="T0" y="T1"/>
                        </a:cxn>
                        <a:cxn ang="0">
                          <a:pos x="T2" y="T3"/>
                        </a:cxn>
                        <a:cxn ang="0">
                          <a:pos x="T4" y="T5"/>
                        </a:cxn>
                        <a:cxn ang="0">
                          <a:pos x="T6" y="T7"/>
                        </a:cxn>
                        <a:cxn ang="0">
                          <a:pos x="T8" y="T9"/>
                        </a:cxn>
                      </a:cxnLst>
                      <a:rect l="0" t="0" r="r" b="b"/>
                      <a:pathLst>
                        <a:path w="66" h="28">
                          <a:moveTo>
                            <a:pt x="0" y="28"/>
                          </a:moveTo>
                          <a:lnTo>
                            <a:pt x="12" y="0"/>
                          </a:lnTo>
                          <a:lnTo>
                            <a:pt x="54" y="0"/>
                          </a:lnTo>
                          <a:lnTo>
                            <a:pt x="66" y="28"/>
                          </a:lnTo>
                          <a:lnTo>
                            <a:pt x="0" y="28"/>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312058" name="Group 762"/>
                <p:cNvGrpSpPr>
                  <a:grpSpLocks/>
                </p:cNvGrpSpPr>
                <p:nvPr/>
              </p:nvGrpSpPr>
              <p:grpSpPr bwMode="auto">
                <a:xfrm>
                  <a:off x="1054" y="3685"/>
                  <a:ext cx="45" cy="23"/>
                  <a:chOff x="1054" y="3685"/>
                  <a:chExt cx="45" cy="23"/>
                </a:xfrm>
              </p:grpSpPr>
              <p:sp>
                <p:nvSpPr>
                  <p:cNvPr id="312059" name="Freeform 763"/>
                  <p:cNvSpPr>
                    <a:spLocks/>
                  </p:cNvSpPr>
                  <p:nvPr/>
                </p:nvSpPr>
                <p:spPr bwMode="auto">
                  <a:xfrm>
                    <a:off x="1054" y="3685"/>
                    <a:ext cx="20" cy="23"/>
                  </a:xfrm>
                  <a:custGeom>
                    <a:avLst/>
                    <a:gdLst>
                      <a:gd name="T0" fmla="*/ 23 w 39"/>
                      <a:gd name="T1" fmla="*/ 70 h 70"/>
                      <a:gd name="T2" fmla="*/ 0 w 39"/>
                      <a:gd name="T3" fmla="*/ 34 h 70"/>
                      <a:gd name="T4" fmla="*/ 13 w 39"/>
                      <a:gd name="T5" fmla="*/ 0 h 70"/>
                      <a:gd name="T6" fmla="*/ 39 w 39"/>
                      <a:gd name="T7" fmla="*/ 34 h 70"/>
                      <a:gd name="T8" fmla="*/ 23 w 39"/>
                      <a:gd name="T9" fmla="*/ 70 h 70"/>
                    </a:gdLst>
                    <a:ahLst/>
                    <a:cxnLst>
                      <a:cxn ang="0">
                        <a:pos x="T0" y="T1"/>
                      </a:cxn>
                      <a:cxn ang="0">
                        <a:pos x="T2" y="T3"/>
                      </a:cxn>
                      <a:cxn ang="0">
                        <a:pos x="T4" y="T5"/>
                      </a:cxn>
                      <a:cxn ang="0">
                        <a:pos x="T6" y="T7"/>
                      </a:cxn>
                      <a:cxn ang="0">
                        <a:pos x="T8" y="T9"/>
                      </a:cxn>
                    </a:cxnLst>
                    <a:rect l="0" t="0" r="r" b="b"/>
                    <a:pathLst>
                      <a:path w="39" h="70">
                        <a:moveTo>
                          <a:pt x="23" y="70"/>
                        </a:moveTo>
                        <a:lnTo>
                          <a:pt x="0" y="34"/>
                        </a:lnTo>
                        <a:lnTo>
                          <a:pt x="13" y="0"/>
                        </a:lnTo>
                        <a:lnTo>
                          <a:pt x="39" y="34"/>
                        </a:lnTo>
                        <a:lnTo>
                          <a:pt x="23" y="70"/>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60" name="Freeform 764"/>
                  <p:cNvSpPr>
                    <a:spLocks/>
                  </p:cNvSpPr>
                  <p:nvPr/>
                </p:nvSpPr>
                <p:spPr bwMode="auto">
                  <a:xfrm>
                    <a:off x="1061" y="3685"/>
                    <a:ext cx="32" cy="12"/>
                  </a:xfrm>
                  <a:custGeom>
                    <a:avLst/>
                    <a:gdLst>
                      <a:gd name="T0" fmla="*/ 0 w 63"/>
                      <a:gd name="T1" fmla="*/ 0 h 35"/>
                      <a:gd name="T2" fmla="*/ 41 w 63"/>
                      <a:gd name="T3" fmla="*/ 0 h 35"/>
                      <a:gd name="T4" fmla="*/ 63 w 63"/>
                      <a:gd name="T5" fmla="*/ 35 h 35"/>
                      <a:gd name="T6" fmla="*/ 24 w 63"/>
                      <a:gd name="T7" fmla="*/ 35 h 35"/>
                      <a:gd name="T8" fmla="*/ 0 w 63"/>
                      <a:gd name="T9" fmla="*/ 0 h 35"/>
                    </a:gdLst>
                    <a:ahLst/>
                    <a:cxnLst>
                      <a:cxn ang="0">
                        <a:pos x="T0" y="T1"/>
                      </a:cxn>
                      <a:cxn ang="0">
                        <a:pos x="T2" y="T3"/>
                      </a:cxn>
                      <a:cxn ang="0">
                        <a:pos x="T4" y="T5"/>
                      </a:cxn>
                      <a:cxn ang="0">
                        <a:pos x="T6" y="T7"/>
                      </a:cxn>
                      <a:cxn ang="0">
                        <a:pos x="T8" y="T9"/>
                      </a:cxn>
                    </a:cxnLst>
                    <a:rect l="0" t="0" r="r" b="b"/>
                    <a:pathLst>
                      <a:path w="63" h="35">
                        <a:moveTo>
                          <a:pt x="0" y="0"/>
                        </a:moveTo>
                        <a:lnTo>
                          <a:pt x="41" y="0"/>
                        </a:lnTo>
                        <a:lnTo>
                          <a:pt x="63" y="35"/>
                        </a:lnTo>
                        <a:lnTo>
                          <a:pt x="24" y="35"/>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61" name="Freeform 765"/>
                  <p:cNvSpPr>
                    <a:spLocks/>
                  </p:cNvSpPr>
                  <p:nvPr/>
                </p:nvSpPr>
                <p:spPr bwMode="auto">
                  <a:xfrm>
                    <a:off x="1066" y="3697"/>
                    <a:ext cx="33" cy="10"/>
                  </a:xfrm>
                  <a:custGeom>
                    <a:avLst/>
                    <a:gdLst>
                      <a:gd name="T0" fmla="*/ 0 w 64"/>
                      <a:gd name="T1" fmla="*/ 30 h 30"/>
                      <a:gd name="T2" fmla="*/ 13 w 64"/>
                      <a:gd name="T3" fmla="*/ 0 h 30"/>
                      <a:gd name="T4" fmla="*/ 52 w 64"/>
                      <a:gd name="T5" fmla="*/ 0 h 30"/>
                      <a:gd name="T6" fmla="*/ 64 w 64"/>
                      <a:gd name="T7" fmla="*/ 30 h 30"/>
                      <a:gd name="T8" fmla="*/ 0 w 64"/>
                      <a:gd name="T9" fmla="*/ 30 h 30"/>
                    </a:gdLst>
                    <a:ahLst/>
                    <a:cxnLst>
                      <a:cxn ang="0">
                        <a:pos x="T0" y="T1"/>
                      </a:cxn>
                      <a:cxn ang="0">
                        <a:pos x="T2" y="T3"/>
                      </a:cxn>
                      <a:cxn ang="0">
                        <a:pos x="T4" y="T5"/>
                      </a:cxn>
                      <a:cxn ang="0">
                        <a:pos x="T6" y="T7"/>
                      </a:cxn>
                      <a:cxn ang="0">
                        <a:pos x="T8" y="T9"/>
                      </a:cxn>
                    </a:cxnLst>
                    <a:rect l="0" t="0" r="r" b="b"/>
                    <a:pathLst>
                      <a:path w="64" h="30">
                        <a:moveTo>
                          <a:pt x="0" y="30"/>
                        </a:moveTo>
                        <a:lnTo>
                          <a:pt x="13" y="0"/>
                        </a:lnTo>
                        <a:lnTo>
                          <a:pt x="52" y="0"/>
                        </a:lnTo>
                        <a:lnTo>
                          <a:pt x="64" y="30"/>
                        </a:lnTo>
                        <a:lnTo>
                          <a:pt x="0" y="3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062" name="Group 766"/>
                <p:cNvGrpSpPr>
                  <a:grpSpLocks/>
                </p:cNvGrpSpPr>
                <p:nvPr/>
              </p:nvGrpSpPr>
              <p:grpSpPr bwMode="auto">
                <a:xfrm>
                  <a:off x="1067" y="3698"/>
                  <a:ext cx="45" cy="23"/>
                  <a:chOff x="1067" y="3698"/>
                  <a:chExt cx="45" cy="23"/>
                </a:xfrm>
              </p:grpSpPr>
              <p:sp>
                <p:nvSpPr>
                  <p:cNvPr id="312063" name="Freeform 767"/>
                  <p:cNvSpPr>
                    <a:spLocks/>
                  </p:cNvSpPr>
                  <p:nvPr/>
                </p:nvSpPr>
                <p:spPr bwMode="auto">
                  <a:xfrm>
                    <a:off x="1067" y="3698"/>
                    <a:ext cx="20" cy="23"/>
                  </a:xfrm>
                  <a:custGeom>
                    <a:avLst/>
                    <a:gdLst>
                      <a:gd name="T0" fmla="*/ 22 w 39"/>
                      <a:gd name="T1" fmla="*/ 69 h 69"/>
                      <a:gd name="T2" fmla="*/ 0 w 39"/>
                      <a:gd name="T3" fmla="*/ 34 h 69"/>
                      <a:gd name="T4" fmla="*/ 12 w 39"/>
                      <a:gd name="T5" fmla="*/ 0 h 69"/>
                      <a:gd name="T6" fmla="*/ 39 w 39"/>
                      <a:gd name="T7" fmla="*/ 34 h 69"/>
                      <a:gd name="T8" fmla="*/ 22 w 39"/>
                      <a:gd name="T9" fmla="*/ 69 h 69"/>
                    </a:gdLst>
                    <a:ahLst/>
                    <a:cxnLst>
                      <a:cxn ang="0">
                        <a:pos x="T0" y="T1"/>
                      </a:cxn>
                      <a:cxn ang="0">
                        <a:pos x="T2" y="T3"/>
                      </a:cxn>
                      <a:cxn ang="0">
                        <a:pos x="T4" y="T5"/>
                      </a:cxn>
                      <a:cxn ang="0">
                        <a:pos x="T6" y="T7"/>
                      </a:cxn>
                      <a:cxn ang="0">
                        <a:pos x="T8" y="T9"/>
                      </a:cxn>
                    </a:cxnLst>
                    <a:rect l="0" t="0" r="r" b="b"/>
                    <a:pathLst>
                      <a:path w="39" h="69">
                        <a:moveTo>
                          <a:pt x="22" y="69"/>
                        </a:moveTo>
                        <a:lnTo>
                          <a:pt x="0" y="34"/>
                        </a:lnTo>
                        <a:lnTo>
                          <a:pt x="12" y="0"/>
                        </a:lnTo>
                        <a:lnTo>
                          <a:pt x="39" y="34"/>
                        </a:lnTo>
                        <a:lnTo>
                          <a:pt x="22" y="69"/>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64" name="Freeform 768"/>
                  <p:cNvSpPr>
                    <a:spLocks/>
                  </p:cNvSpPr>
                  <p:nvPr/>
                </p:nvSpPr>
                <p:spPr bwMode="auto">
                  <a:xfrm>
                    <a:off x="1074" y="3699"/>
                    <a:ext cx="32" cy="11"/>
                  </a:xfrm>
                  <a:custGeom>
                    <a:avLst/>
                    <a:gdLst>
                      <a:gd name="T0" fmla="*/ 0 w 64"/>
                      <a:gd name="T1" fmla="*/ 0 h 34"/>
                      <a:gd name="T2" fmla="*/ 39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39"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65" name="Freeform 769"/>
                  <p:cNvSpPr>
                    <a:spLocks/>
                  </p:cNvSpPr>
                  <p:nvPr/>
                </p:nvSpPr>
                <p:spPr bwMode="auto">
                  <a:xfrm>
                    <a:off x="1079" y="3711"/>
                    <a:ext cx="33" cy="10"/>
                  </a:xfrm>
                  <a:custGeom>
                    <a:avLst/>
                    <a:gdLst>
                      <a:gd name="T0" fmla="*/ 0 w 65"/>
                      <a:gd name="T1" fmla="*/ 30 h 30"/>
                      <a:gd name="T2" fmla="*/ 11 w 65"/>
                      <a:gd name="T3" fmla="*/ 0 h 30"/>
                      <a:gd name="T4" fmla="*/ 53 w 65"/>
                      <a:gd name="T5" fmla="*/ 0 h 30"/>
                      <a:gd name="T6" fmla="*/ 65 w 65"/>
                      <a:gd name="T7" fmla="*/ 30 h 30"/>
                      <a:gd name="T8" fmla="*/ 0 w 65"/>
                      <a:gd name="T9" fmla="*/ 30 h 30"/>
                    </a:gdLst>
                    <a:ahLst/>
                    <a:cxnLst>
                      <a:cxn ang="0">
                        <a:pos x="T0" y="T1"/>
                      </a:cxn>
                      <a:cxn ang="0">
                        <a:pos x="T2" y="T3"/>
                      </a:cxn>
                      <a:cxn ang="0">
                        <a:pos x="T4" y="T5"/>
                      </a:cxn>
                      <a:cxn ang="0">
                        <a:pos x="T6" y="T7"/>
                      </a:cxn>
                      <a:cxn ang="0">
                        <a:pos x="T8" y="T9"/>
                      </a:cxn>
                    </a:cxnLst>
                    <a:rect l="0" t="0" r="r" b="b"/>
                    <a:pathLst>
                      <a:path w="65" h="30">
                        <a:moveTo>
                          <a:pt x="0" y="30"/>
                        </a:moveTo>
                        <a:lnTo>
                          <a:pt x="11" y="0"/>
                        </a:lnTo>
                        <a:lnTo>
                          <a:pt x="53" y="0"/>
                        </a:lnTo>
                        <a:lnTo>
                          <a:pt x="65" y="30"/>
                        </a:lnTo>
                        <a:lnTo>
                          <a:pt x="0" y="3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066" name="Group 770"/>
                <p:cNvGrpSpPr>
                  <a:grpSpLocks/>
                </p:cNvGrpSpPr>
                <p:nvPr/>
              </p:nvGrpSpPr>
              <p:grpSpPr bwMode="auto">
                <a:xfrm>
                  <a:off x="1079" y="3712"/>
                  <a:ext cx="44" cy="23"/>
                  <a:chOff x="1079" y="3712"/>
                  <a:chExt cx="44" cy="23"/>
                </a:xfrm>
              </p:grpSpPr>
              <p:sp>
                <p:nvSpPr>
                  <p:cNvPr id="312067" name="Freeform 771"/>
                  <p:cNvSpPr>
                    <a:spLocks/>
                  </p:cNvSpPr>
                  <p:nvPr/>
                </p:nvSpPr>
                <p:spPr bwMode="auto">
                  <a:xfrm>
                    <a:off x="1079" y="3712"/>
                    <a:ext cx="21" cy="23"/>
                  </a:xfrm>
                  <a:custGeom>
                    <a:avLst/>
                    <a:gdLst>
                      <a:gd name="T0" fmla="*/ 24 w 41"/>
                      <a:gd name="T1" fmla="*/ 68 h 68"/>
                      <a:gd name="T2" fmla="*/ 0 w 41"/>
                      <a:gd name="T3" fmla="*/ 32 h 68"/>
                      <a:gd name="T4" fmla="*/ 13 w 41"/>
                      <a:gd name="T5" fmla="*/ 0 h 68"/>
                      <a:gd name="T6" fmla="*/ 41 w 41"/>
                      <a:gd name="T7" fmla="*/ 32 h 68"/>
                      <a:gd name="T8" fmla="*/ 24 w 41"/>
                      <a:gd name="T9" fmla="*/ 68 h 68"/>
                    </a:gdLst>
                    <a:ahLst/>
                    <a:cxnLst>
                      <a:cxn ang="0">
                        <a:pos x="T0" y="T1"/>
                      </a:cxn>
                      <a:cxn ang="0">
                        <a:pos x="T2" y="T3"/>
                      </a:cxn>
                      <a:cxn ang="0">
                        <a:pos x="T4" y="T5"/>
                      </a:cxn>
                      <a:cxn ang="0">
                        <a:pos x="T6" y="T7"/>
                      </a:cxn>
                      <a:cxn ang="0">
                        <a:pos x="T8" y="T9"/>
                      </a:cxn>
                    </a:cxnLst>
                    <a:rect l="0" t="0" r="r" b="b"/>
                    <a:pathLst>
                      <a:path w="41" h="68">
                        <a:moveTo>
                          <a:pt x="24" y="68"/>
                        </a:moveTo>
                        <a:lnTo>
                          <a:pt x="0" y="32"/>
                        </a:lnTo>
                        <a:lnTo>
                          <a:pt x="13" y="0"/>
                        </a:lnTo>
                        <a:lnTo>
                          <a:pt x="41" y="32"/>
                        </a:lnTo>
                        <a:lnTo>
                          <a:pt x="24" y="68"/>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68" name="Freeform 772"/>
                  <p:cNvSpPr>
                    <a:spLocks/>
                  </p:cNvSpPr>
                  <p:nvPr/>
                </p:nvSpPr>
                <p:spPr bwMode="auto">
                  <a:xfrm>
                    <a:off x="1087" y="3713"/>
                    <a:ext cx="31" cy="10"/>
                  </a:xfrm>
                  <a:custGeom>
                    <a:avLst/>
                    <a:gdLst>
                      <a:gd name="T0" fmla="*/ 0 w 63"/>
                      <a:gd name="T1" fmla="*/ 0 h 32"/>
                      <a:gd name="T2" fmla="*/ 40 w 63"/>
                      <a:gd name="T3" fmla="*/ 0 h 32"/>
                      <a:gd name="T4" fmla="*/ 63 w 63"/>
                      <a:gd name="T5" fmla="*/ 32 h 32"/>
                      <a:gd name="T6" fmla="*/ 23 w 63"/>
                      <a:gd name="T7" fmla="*/ 32 h 32"/>
                      <a:gd name="T8" fmla="*/ 0 w 63"/>
                      <a:gd name="T9" fmla="*/ 0 h 32"/>
                    </a:gdLst>
                    <a:ahLst/>
                    <a:cxnLst>
                      <a:cxn ang="0">
                        <a:pos x="T0" y="T1"/>
                      </a:cxn>
                      <a:cxn ang="0">
                        <a:pos x="T2" y="T3"/>
                      </a:cxn>
                      <a:cxn ang="0">
                        <a:pos x="T4" y="T5"/>
                      </a:cxn>
                      <a:cxn ang="0">
                        <a:pos x="T6" y="T7"/>
                      </a:cxn>
                      <a:cxn ang="0">
                        <a:pos x="T8" y="T9"/>
                      </a:cxn>
                    </a:cxnLst>
                    <a:rect l="0" t="0" r="r" b="b"/>
                    <a:pathLst>
                      <a:path w="63" h="32">
                        <a:moveTo>
                          <a:pt x="0" y="0"/>
                        </a:moveTo>
                        <a:lnTo>
                          <a:pt x="40" y="0"/>
                        </a:lnTo>
                        <a:lnTo>
                          <a:pt x="63" y="32"/>
                        </a:lnTo>
                        <a:lnTo>
                          <a:pt x="23" y="32"/>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69" name="Freeform 773"/>
                  <p:cNvSpPr>
                    <a:spLocks/>
                  </p:cNvSpPr>
                  <p:nvPr/>
                </p:nvSpPr>
                <p:spPr bwMode="auto">
                  <a:xfrm>
                    <a:off x="1092" y="3724"/>
                    <a:ext cx="31" cy="11"/>
                  </a:xfrm>
                  <a:custGeom>
                    <a:avLst/>
                    <a:gdLst>
                      <a:gd name="T0" fmla="*/ 0 w 63"/>
                      <a:gd name="T1" fmla="*/ 31 h 31"/>
                      <a:gd name="T2" fmla="*/ 12 w 63"/>
                      <a:gd name="T3" fmla="*/ 0 h 31"/>
                      <a:gd name="T4" fmla="*/ 52 w 63"/>
                      <a:gd name="T5" fmla="*/ 0 h 31"/>
                      <a:gd name="T6" fmla="*/ 63 w 63"/>
                      <a:gd name="T7" fmla="*/ 31 h 31"/>
                      <a:gd name="T8" fmla="*/ 0 w 63"/>
                      <a:gd name="T9" fmla="*/ 31 h 31"/>
                    </a:gdLst>
                    <a:ahLst/>
                    <a:cxnLst>
                      <a:cxn ang="0">
                        <a:pos x="T0" y="T1"/>
                      </a:cxn>
                      <a:cxn ang="0">
                        <a:pos x="T2" y="T3"/>
                      </a:cxn>
                      <a:cxn ang="0">
                        <a:pos x="T4" y="T5"/>
                      </a:cxn>
                      <a:cxn ang="0">
                        <a:pos x="T6" y="T7"/>
                      </a:cxn>
                      <a:cxn ang="0">
                        <a:pos x="T8" y="T9"/>
                      </a:cxn>
                    </a:cxnLst>
                    <a:rect l="0" t="0" r="r" b="b"/>
                    <a:pathLst>
                      <a:path w="63" h="31">
                        <a:moveTo>
                          <a:pt x="0" y="31"/>
                        </a:moveTo>
                        <a:lnTo>
                          <a:pt x="12"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070" name="Group 774"/>
                <p:cNvGrpSpPr>
                  <a:grpSpLocks/>
                </p:cNvGrpSpPr>
                <p:nvPr/>
              </p:nvGrpSpPr>
              <p:grpSpPr bwMode="auto">
                <a:xfrm>
                  <a:off x="1093" y="3725"/>
                  <a:ext cx="45" cy="23"/>
                  <a:chOff x="1093" y="3725"/>
                  <a:chExt cx="45" cy="23"/>
                </a:xfrm>
              </p:grpSpPr>
              <p:sp>
                <p:nvSpPr>
                  <p:cNvPr id="312071" name="Freeform 775"/>
                  <p:cNvSpPr>
                    <a:spLocks/>
                  </p:cNvSpPr>
                  <p:nvPr/>
                </p:nvSpPr>
                <p:spPr bwMode="auto">
                  <a:xfrm>
                    <a:off x="1093" y="3725"/>
                    <a:ext cx="20" cy="23"/>
                  </a:xfrm>
                  <a:custGeom>
                    <a:avLst/>
                    <a:gdLst>
                      <a:gd name="T0" fmla="*/ 24 w 40"/>
                      <a:gd name="T1" fmla="*/ 68 h 68"/>
                      <a:gd name="T2" fmla="*/ 0 w 40"/>
                      <a:gd name="T3" fmla="*/ 33 h 68"/>
                      <a:gd name="T4" fmla="*/ 12 w 40"/>
                      <a:gd name="T5" fmla="*/ 0 h 68"/>
                      <a:gd name="T6" fmla="*/ 40 w 40"/>
                      <a:gd name="T7" fmla="*/ 33 h 68"/>
                      <a:gd name="T8" fmla="*/ 24 w 40"/>
                      <a:gd name="T9" fmla="*/ 68 h 68"/>
                    </a:gdLst>
                    <a:ahLst/>
                    <a:cxnLst>
                      <a:cxn ang="0">
                        <a:pos x="T0" y="T1"/>
                      </a:cxn>
                      <a:cxn ang="0">
                        <a:pos x="T2" y="T3"/>
                      </a:cxn>
                      <a:cxn ang="0">
                        <a:pos x="T4" y="T5"/>
                      </a:cxn>
                      <a:cxn ang="0">
                        <a:pos x="T6" y="T7"/>
                      </a:cxn>
                      <a:cxn ang="0">
                        <a:pos x="T8" y="T9"/>
                      </a:cxn>
                    </a:cxnLst>
                    <a:rect l="0" t="0" r="r" b="b"/>
                    <a:pathLst>
                      <a:path w="40" h="68">
                        <a:moveTo>
                          <a:pt x="24" y="68"/>
                        </a:moveTo>
                        <a:lnTo>
                          <a:pt x="0" y="33"/>
                        </a:lnTo>
                        <a:lnTo>
                          <a:pt x="12" y="0"/>
                        </a:lnTo>
                        <a:lnTo>
                          <a:pt x="40" y="33"/>
                        </a:lnTo>
                        <a:lnTo>
                          <a:pt x="24" y="68"/>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72" name="Freeform 776"/>
                  <p:cNvSpPr>
                    <a:spLocks/>
                  </p:cNvSpPr>
                  <p:nvPr/>
                </p:nvSpPr>
                <p:spPr bwMode="auto">
                  <a:xfrm>
                    <a:off x="1100" y="3726"/>
                    <a:ext cx="32" cy="11"/>
                  </a:xfrm>
                  <a:custGeom>
                    <a:avLst/>
                    <a:gdLst>
                      <a:gd name="T0" fmla="*/ 0 w 64"/>
                      <a:gd name="T1" fmla="*/ 0 h 34"/>
                      <a:gd name="T2" fmla="*/ 40 w 64"/>
                      <a:gd name="T3" fmla="*/ 0 h 34"/>
                      <a:gd name="T4" fmla="*/ 64 w 64"/>
                      <a:gd name="T5" fmla="*/ 34 h 34"/>
                      <a:gd name="T6" fmla="*/ 25 w 64"/>
                      <a:gd name="T7" fmla="*/ 34 h 34"/>
                      <a:gd name="T8" fmla="*/ 0 w 64"/>
                      <a:gd name="T9" fmla="*/ 0 h 34"/>
                    </a:gdLst>
                    <a:ahLst/>
                    <a:cxnLst>
                      <a:cxn ang="0">
                        <a:pos x="T0" y="T1"/>
                      </a:cxn>
                      <a:cxn ang="0">
                        <a:pos x="T2" y="T3"/>
                      </a:cxn>
                      <a:cxn ang="0">
                        <a:pos x="T4" y="T5"/>
                      </a:cxn>
                      <a:cxn ang="0">
                        <a:pos x="T6" y="T7"/>
                      </a:cxn>
                      <a:cxn ang="0">
                        <a:pos x="T8" y="T9"/>
                      </a:cxn>
                    </a:cxnLst>
                    <a:rect l="0" t="0" r="r" b="b"/>
                    <a:pathLst>
                      <a:path w="64" h="34">
                        <a:moveTo>
                          <a:pt x="0" y="0"/>
                        </a:moveTo>
                        <a:lnTo>
                          <a:pt x="40" y="0"/>
                        </a:lnTo>
                        <a:lnTo>
                          <a:pt x="64" y="34"/>
                        </a:lnTo>
                        <a:lnTo>
                          <a:pt x="25" y="34"/>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73" name="Freeform 777"/>
                  <p:cNvSpPr>
                    <a:spLocks/>
                  </p:cNvSpPr>
                  <p:nvPr/>
                </p:nvSpPr>
                <p:spPr bwMode="auto">
                  <a:xfrm>
                    <a:off x="1106" y="3738"/>
                    <a:ext cx="32" cy="9"/>
                  </a:xfrm>
                  <a:custGeom>
                    <a:avLst/>
                    <a:gdLst>
                      <a:gd name="T0" fmla="*/ 0 w 65"/>
                      <a:gd name="T1" fmla="*/ 28 h 28"/>
                      <a:gd name="T2" fmla="*/ 12 w 65"/>
                      <a:gd name="T3" fmla="*/ 0 h 28"/>
                      <a:gd name="T4" fmla="*/ 53 w 65"/>
                      <a:gd name="T5" fmla="*/ 0 h 28"/>
                      <a:gd name="T6" fmla="*/ 65 w 65"/>
                      <a:gd name="T7" fmla="*/ 28 h 28"/>
                      <a:gd name="T8" fmla="*/ 0 w 65"/>
                      <a:gd name="T9" fmla="*/ 28 h 28"/>
                    </a:gdLst>
                    <a:ahLst/>
                    <a:cxnLst>
                      <a:cxn ang="0">
                        <a:pos x="T0" y="T1"/>
                      </a:cxn>
                      <a:cxn ang="0">
                        <a:pos x="T2" y="T3"/>
                      </a:cxn>
                      <a:cxn ang="0">
                        <a:pos x="T4" y="T5"/>
                      </a:cxn>
                      <a:cxn ang="0">
                        <a:pos x="T6" y="T7"/>
                      </a:cxn>
                      <a:cxn ang="0">
                        <a:pos x="T8" y="T9"/>
                      </a:cxn>
                    </a:cxnLst>
                    <a:rect l="0" t="0" r="r" b="b"/>
                    <a:pathLst>
                      <a:path w="65" h="28">
                        <a:moveTo>
                          <a:pt x="0" y="28"/>
                        </a:moveTo>
                        <a:lnTo>
                          <a:pt x="12" y="0"/>
                        </a:lnTo>
                        <a:lnTo>
                          <a:pt x="53" y="0"/>
                        </a:lnTo>
                        <a:lnTo>
                          <a:pt x="65" y="28"/>
                        </a:lnTo>
                        <a:lnTo>
                          <a:pt x="0" y="28"/>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074" name="Group 778"/>
                <p:cNvGrpSpPr>
                  <a:grpSpLocks/>
                </p:cNvGrpSpPr>
                <p:nvPr/>
              </p:nvGrpSpPr>
              <p:grpSpPr bwMode="auto">
                <a:xfrm>
                  <a:off x="1108" y="3739"/>
                  <a:ext cx="44" cy="23"/>
                  <a:chOff x="1108" y="3739"/>
                  <a:chExt cx="44" cy="23"/>
                </a:xfrm>
              </p:grpSpPr>
              <p:sp>
                <p:nvSpPr>
                  <p:cNvPr id="312075" name="Freeform 779"/>
                  <p:cNvSpPr>
                    <a:spLocks/>
                  </p:cNvSpPr>
                  <p:nvPr/>
                </p:nvSpPr>
                <p:spPr bwMode="auto">
                  <a:xfrm>
                    <a:off x="1108" y="3739"/>
                    <a:ext cx="19" cy="23"/>
                  </a:xfrm>
                  <a:custGeom>
                    <a:avLst/>
                    <a:gdLst>
                      <a:gd name="T0" fmla="*/ 23 w 40"/>
                      <a:gd name="T1" fmla="*/ 69 h 69"/>
                      <a:gd name="T2" fmla="*/ 0 w 40"/>
                      <a:gd name="T3" fmla="*/ 34 h 69"/>
                      <a:gd name="T4" fmla="*/ 12 w 40"/>
                      <a:gd name="T5" fmla="*/ 0 h 69"/>
                      <a:gd name="T6" fmla="*/ 40 w 40"/>
                      <a:gd name="T7" fmla="*/ 34 h 69"/>
                      <a:gd name="T8" fmla="*/ 23 w 40"/>
                      <a:gd name="T9" fmla="*/ 69 h 69"/>
                    </a:gdLst>
                    <a:ahLst/>
                    <a:cxnLst>
                      <a:cxn ang="0">
                        <a:pos x="T0" y="T1"/>
                      </a:cxn>
                      <a:cxn ang="0">
                        <a:pos x="T2" y="T3"/>
                      </a:cxn>
                      <a:cxn ang="0">
                        <a:pos x="T4" y="T5"/>
                      </a:cxn>
                      <a:cxn ang="0">
                        <a:pos x="T6" y="T7"/>
                      </a:cxn>
                      <a:cxn ang="0">
                        <a:pos x="T8" y="T9"/>
                      </a:cxn>
                    </a:cxnLst>
                    <a:rect l="0" t="0" r="r" b="b"/>
                    <a:pathLst>
                      <a:path w="40" h="69">
                        <a:moveTo>
                          <a:pt x="23" y="69"/>
                        </a:moveTo>
                        <a:lnTo>
                          <a:pt x="0" y="34"/>
                        </a:lnTo>
                        <a:lnTo>
                          <a:pt x="12" y="0"/>
                        </a:lnTo>
                        <a:lnTo>
                          <a:pt x="40" y="34"/>
                        </a:lnTo>
                        <a:lnTo>
                          <a:pt x="23" y="69"/>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76" name="Freeform 780"/>
                  <p:cNvSpPr>
                    <a:spLocks/>
                  </p:cNvSpPr>
                  <p:nvPr/>
                </p:nvSpPr>
                <p:spPr bwMode="auto">
                  <a:xfrm>
                    <a:off x="1114" y="3740"/>
                    <a:ext cx="32" cy="11"/>
                  </a:xfrm>
                  <a:custGeom>
                    <a:avLst/>
                    <a:gdLst>
                      <a:gd name="T0" fmla="*/ 0 w 64"/>
                      <a:gd name="T1" fmla="*/ 0 h 35"/>
                      <a:gd name="T2" fmla="*/ 42 w 64"/>
                      <a:gd name="T3" fmla="*/ 0 h 35"/>
                      <a:gd name="T4" fmla="*/ 64 w 64"/>
                      <a:gd name="T5" fmla="*/ 35 h 35"/>
                      <a:gd name="T6" fmla="*/ 25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42" y="0"/>
                        </a:lnTo>
                        <a:lnTo>
                          <a:pt x="64" y="35"/>
                        </a:lnTo>
                        <a:lnTo>
                          <a:pt x="25" y="35"/>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77" name="Freeform 781"/>
                  <p:cNvSpPr>
                    <a:spLocks/>
                  </p:cNvSpPr>
                  <p:nvPr/>
                </p:nvSpPr>
                <p:spPr bwMode="auto">
                  <a:xfrm>
                    <a:off x="1120" y="3752"/>
                    <a:ext cx="32" cy="10"/>
                  </a:xfrm>
                  <a:custGeom>
                    <a:avLst/>
                    <a:gdLst>
                      <a:gd name="T0" fmla="*/ 0 w 66"/>
                      <a:gd name="T1" fmla="*/ 30 h 30"/>
                      <a:gd name="T2" fmla="*/ 15 w 66"/>
                      <a:gd name="T3" fmla="*/ 0 h 30"/>
                      <a:gd name="T4" fmla="*/ 54 w 66"/>
                      <a:gd name="T5" fmla="*/ 0 h 30"/>
                      <a:gd name="T6" fmla="*/ 66 w 66"/>
                      <a:gd name="T7" fmla="*/ 30 h 30"/>
                      <a:gd name="T8" fmla="*/ 0 w 66"/>
                      <a:gd name="T9" fmla="*/ 30 h 30"/>
                    </a:gdLst>
                    <a:ahLst/>
                    <a:cxnLst>
                      <a:cxn ang="0">
                        <a:pos x="T0" y="T1"/>
                      </a:cxn>
                      <a:cxn ang="0">
                        <a:pos x="T2" y="T3"/>
                      </a:cxn>
                      <a:cxn ang="0">
                        <a:pos x="T4" y="T5"/>
                      </a:cxn>
                      <a:cxn ang="0">
                        <a:pos x="T6" y="T7"/>
                      </a:cxn>
                      <a:cxn ang="0">
                        <a:pos x="T8" y="T9"/>
                      </a:cxn>
                    </a:cxnLst>
                    <a:rect l="0" t="0" r="r" b="b"/>
                    <a:pathLst>
                      <a:path w="66" h="30">
                        <a:moveTo>
                          <a:pt x="0" y="30"/>
                        </a:moveTo>
                        <a:lnTo>
                          <a:pt x="15" y="0"/>
                        </a:lnTo>
                        <a:lnTo>
                          <a:pt x="54" y="0"/>
                        </a:lnTo>
                        <a:lnTo>
                          <a:pt x="66" y="30"/>
                        </a:lnTo>
                        <a:lnTo>
                          <a:pt x="0" y="3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078" name="Group 782"/>
                <p:cNvGrpSpPr>
                  <a:grpSpLocks/>
                </p:cNvGrpSpPr>
                <p:nvPr/>
              </p:nvGrpSpPr>
              <p:grpSpPr bwMode="auto">
                <a:xfrm>
                  <a:off x="1121" y="3753"/>
                  <a:ext cx="45" cy="23"/>
                  <a:chOff x="1121" y="3753"/>
                  <a:chExt cx="45" cy="23"/>
                </a:xfrm>
              </p:grpSpPr>
              <p:sp>
                <p:nvSpPr>
                  <p:cNvPr id="312079" name="Freeform 783"/>
                  <p:cNvSpPr>
                    <a:spLocks/>
                  </p:cNvSpPr>
                  <p:nvPr/>
                </p:nvSpPr>
                <p:spPr bwMode="auto">
                  <a:xfrm>
                    <a:off x="1121" y="3753"/>
                    <a:ext cx="20" cy="23"/>
                  </a:xfrm>
                  <a:custGeom>
                    <a:avLst/>
                    <a:gdLst>
                      <a:gd name="T0" fmla="*/ 22 w 39"/>
                      <a:gd name="T1" fmla="*/ 68 h 68"/>
                      <a:gd name="T2" fmla="*/ 0 w 39"/>
                      <a:gd name="T3" fmla="*/ 35 h 68"/>
                      <a:gd name="T4" fmla="*/ 12 w 39"/>
                      <a:gd name="T5" fmla="*/ 0 h 68"/>
                      <a:gd name="T6" fmla="*/ 39 w 39"/>
                      <a:gd name="T7" fmla="*/ 35 h 68"/>
                      <a:gd name="T8" fmla="*/ 22 w 39"/>
                      <a:gd name="T9" fmla="*/ 68 h 68"/>
                    </a:gdLst>
                    <a:ahLst/>
                    <a:cxnLst>
                      <a:cxn ang="0">
                        <a:pos x="T0" y="T1"/>
                      </a:cxn>
                      <a:cxn ang="0">
                        <a:pos x="T2" y="T3"/>
                      </a:cxn>
                      <a:cxn ang="0">
                        <a:pos x="T4" y="T5"/>
                      </a:cxn>
                      <a:cxn ang="0">
                        <a:pos x="T6" y="T7"/>
                      </a:cxn>
                      <a:cxn ang="0">
                        <a:pos x="T8" y="T9"/>
                      </a:cxn>
                    </a:cxnLst>
                    <a:rect l="0" t="0" r="r" b="b"/>
                    <a:pathLst>
                      <a:path w="39" h="68">
                        <a:moveTo>
                          <a:pt x="22" y="68"/>
                        </a:moveTo>
                        <a:lnTo>
                          <a:pt x="0" y="35"/>
                        </a:lnTo>
                        <a:lnTo>
                          <a:pt x="12" y="0"/>
                        </a:lnTo>
                        <a:lnTo>
                          <a:pt x="39" y="35"/>
                        </a:lnTo>
                        <a:lnTo>
                          <a:pt x="22" y="68"/>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80" name="Freeform 784"/>
                  <p:cNvSpPr>
                    <a:spLocks/>
                  </p:cNvSpPr>
                  <p:nvPr/>
                </p:nvSpPr>
                <p:spPr bwMode="auto">
                  <a:xfrm>
                    <a:off x="1127" y="3753"/>
                    <a:ext cx="33" cy="12"/>
                  </a:xfrm>
                  <a:custGeom>
                    <a:avLst/>
                    <a:gdLst>
                      <a:gd name="T0" fmla="*/ 0 w 64"/>
                      <a:gd name="T1" fmla="*/ 0 h 35"/>
                      <a:gd name="T2" fmla="*/ 39 w 64"/>
                      <a:gd name="T3" fmla="*/ 0 h 35"/>
                      <a:gd name="T4" fmla="*/ 64 w 64"/>
                      <a:gd name="T5" fmla="*/ 35 h 35"/>
                      <a:gd name="T6" fmla="*/ 24 w 64"/>
                      <a:gd name="T7" fmla="*/ 35 h 35"/>
                      <a:gd name="T8" fmla="*/ 0 w 64"/>
                      <a:gd name="T9" fmla="*/ 0 h 35"/>
                    </a:gdLst>
                    <a:ahLst/>
                    <a:cxnLst>
                      <a:cxn ang="0">
                        <a:pos x="T0" y="T1"/>
                      </a:cxn>
                      <a:cxn ang="0">
                        <a:pos x="T2" y="T3"/>
                      </a:cxn>
                      <a:cxn ang="0">
                        <a:pos x="T4" y="T5"/>
                      </a:cxn>
                      <a:cxn ang="0">
                        <a:pos x="T6" y="T7"/>
                      </a:cxn>
                      <a:cxn ang="0">
                        <a:pos x="T8" y="T9"/>
                      </a:cxn>
                    </a:cxnLst>
                    <a:rect l="0" t="0" r="r" b="b"/>
                    <a:pathLst>
                      <a:path w="64" h="35">
                        <a:moveTo>
                          <a:pt x="0" y="0"/>
                        </a:moveTo>
                        <a:lnTo>
                          <a:pt x="39" y="0"/>
                        </a:lnTo>
                        <a:lnTo>
                          <a:pt x="64" y="35"/>
                        </a:lnTo>
                        <a:lnTo>
                          <a:pt x="24" y="35"/>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81" name="Freeform 785"/>
                  <p:cNvSpPr>
                    <a:spLocks/>
                  </p:cNvSpPr>
                  <p:nvPr/>
                </p:nvSpPr>
                <p:spPr bwMode="auto">
                  <a:xfrm>
                    <a:off x="1133" y="3766"/>
                    <a:ext cx="33" cy="9"/>
                  </a:xfrm>
                  <a:custGeom>
                    <a:avLst/>
                    <a:gdLst>
                      <a:gd name="T0" fmla="*/ 0 w 66"/>
                      <a:gd name="T1" fmla="*/ 29 h 29"/>
                      <a:gd name="T2" fmla="*/ 12 w 66"/>
                      <a:gd name="T3" fmla="*/ 0 h 29"/>
                      <a:gd name="T4" fmla="*/ 54 w 66"/>
                      <a:gd name="T5" fmla="*/ 0 h 29"/>
                      <a:gd name="T6" fmla="*/ 66 w 66"/>
                      <a:gd name="T7" fmla="*/ 29 h 29"/>
                      <a:gd name="T8" fmla="*/ 0 w 66"/>
                      <a:gd name="T9" fmla="*/ 29 h 29"/>
                    </a:gdLst>
                    <a:ahLst/>
                    <a:cxnLst>
                      <a:cxn ang="0">
                        <a:pos x="T0" y="T1"/>
                      </a:cxn>
                      <a:cxn ang="0">
                        <a:pos x="T2" y="T3"/>
                      </a:cxn>
                      <a:cxn ang="0">
                        <a:pos x="T4" y="T5"/>
                      </a:cxn>
                      <a:cxn ang="0">
                        <a:pos x="T6" y="T7"/>
                      </a:cxn>
                      <a:cxn ang="0">
                        <a:pos x="T8" y="T9"/>
                      </a:cxn>
                    </a:cxnLst>
                    <a:rect l="0" t="0" r="r" b="b"/>
                    <a:pathLst>
                      <a:path w="66" h="29">
                        <a:moveTo>
                          <a:pt x="0" y="29"/>
                        </a:moveTo>
                        <a:lnTo>
                          <a:pt x="12" y="0"/>
                        </a:lnTo>
                        <a:lnTo>
                          <a:pt x="54" y="0"/>
                        </a:lnTo>
                        <a:lnTo>
                          <a:pt x="66" y="29"/>
                        </a:lnTo>
                        <a:lnTo>
                          <a:pt x="0" y="29"/>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082" name="Group 786"/>
                <p:cNvGrpSpPr>
                  <a:grpSpLocks/>
                </p:cNvGrpSpPr>
                <p:nvPr/>
              </p:nvGrpSpPr>
              <p:grpSpPr bwMode="auto">
                <a:xfrm>
                  <a:off x="1133" y="3767"/>
                  <a:ext cx="44" cy="23"/>
                  <a:chOff x="1133" y="3767"/>
                  <a:chExt cx="44" cy="23"/>
                </a:xfrm>
              </p:grpSpPr>
              <p:sp>
                <p:nvSpPr>
                  <p:cNvPr id="312083" name="Freeform 787"/>
                  <p:cNvSpPr>
                    <a:spLocks/>
                  </p:cNvSpPr>
                  <p:nvPr/>
                </p:nvSpPr>
                <p:spPr bwMode="auto">
                  <a:xfrm>
                    <a:off x="1133" y="3767"/>
                    <a:ext cx="20" cy="23"/>
                  </a:xfrm>
                  <a:custGeom>
                    <a:avLst/>
                    <a:gdLst>
                      <a:gd name="T0" fmla="*/ 23 w 39"/>
                      <a:gd name="T1" fmla="*/ 69 h 69"/>
                      <a:gd name="T2" fmla="*/ 0 w 39"/>
                      <a:gd name="T3" fmla="*/ 33 h 69"/>
                      <a:gd name="T4" fmla="*/ 12 w 39"/>
                      <a:gd name="T5" fmla="*/ 0 h 69"/>
                      <a:gd name="T6" fmla="*/ 39 w 39"/>
                      <a:gd name="T7" fmla="*/ 33 h 69"/>
                      <a:gd name="T8" fmla="*/ 23 w 39"/>
                      <a:gd name="T9" fmla="*/ 69 h 69"/>
                    </a:gdLst>
                    <a:ahLst/>
                    <a:cxnLst>
                      <a:cxn ang="0">
                        <a:pos x="T0" y="T1"/>
                      </a:cxn>
                      <a:cxn ang="0">
                        <a:pos x="T2" y="T3"/>
                      </a:cxn>
                      <a:cxn ang="0">
                        <a:pos x="T4" y="T5"/>
                      </a:cxn>
                      <a:cxn ang="0">
                        <a:pos x="T6" y="T7"/>
                      </a:cxn>
                      <a:cxn ang="0">
                        <a:pos x="T8" y="T9"/>
                      </a:cxn>
                    </a:cxnLst>
                    <a:rect l="0" t="0" r="r" b="b"/>
                    <a:pathLst>
                      <a:path w="39" h="69">
                        <a:moveTo>
                          <a:pt x="23" y="69"/>
                        </a:moveTo>
                        <a:lnTo>
                          <a:pt x="0" y="33"/>
                        </a:lnTo>
                        <a:lnTo>
                          <a:pt x="12" y="0"/>
                        </a:lnTo>
                        <a:lnTo>
                          <a:pt x="39" y="33"/>
                        </a:lnTo>
                        <a:lnTo>
                          <a:pt x="23" y="69"/>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84" name="Freeform 788"/>
                  <p:cNvSpPr>
                    <a:spLocks/>
                  </p:cNvSpPr>
                  <p:nvPr/>
                </p:nvSpPr>
                <p:spPr bwMode="auto">
                  <a:xfrm>
                    <a:off x="1140" y="3767"/>
                    <a:ext cx="32" cy="11"/>
                  </a:xfrm>
                  <a:custGeom>
                    <a:avLst/>
                    <a:gdLst>
                      <a:gd name="T0" fmla="*/ 0 w 64"/>
                      <a:gd name="T1" fmla="*/ 0 h 33"/>
                      <a:gd name="T2" fmla="*/ 41 w 64"/>
                      <a:gd name="T3" fmla="*/ 0 h 33"/>
                      <a:gd name="T4" fmla="*/ 64 w 64"/>
                      <a:gd name="T5" fmla="*/ 33 h 33"/>
                      <a:gd name="T6" fmla="*/ 23 w 64"/>
                      <a:gd name="T7" fmla="*/ 33 h 33"/>
                      <a:gd name="T8" fmla="*/ 0 w 64"/>
                      <a:gd name="T9" fmla="*/ 0 h 33"/>
                    </a:gdLst>
                    <a:ahLst/>
                    <a:cxnLst>
                      <a:cxn ang="0">
                        <a:pos x="T0" y="T1"/>
                      </a:cxn>
                      <a:cxn ang="0">
                        <a:pos x="T2" y="T3"/>
                      </a:cxn>
                      <a:cxn ang="0">
                        <a:pos x="T4" y="T5"/>
                      </a:cxn>
                      <a:cxn ang="0">
                        <a:pos x="T6" y="T7"/>
                      </a:cxn>
                      <a:cxn ang="0">
                        <a:pos x="T8" y="T9"/>
                      </a:cxn>
                    </a:cxnLst>
                    <a:rect l="0" t="0" r="r" b="b"/>
                    <a:pathLst>
                      <a:path w="64" h="33">
                        <a:moveTo>
                          <a:pt x="0" y="0"/>
                        </a:moveTo>
                        <a:lnTo>
                          <a:pt x="41" y="0"/>
                        </a:lnTo>
                        <a:lnTo>
                          <a:pt x="64" y="33"/>
                        </a:lnTo>
                        <a:lnTo>
                          <a:pt x="23" y="33"/>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85" name="Freeform 789"/>
                  <p:cNvSpPr>
                    <a:spLocks/>
                  </p:cNvSpPr>
                  <p:nvPr/>
                </p:nvSpPr>
                <p:spPr bwMode="auto">
                  <a:xfrm>
                    <a:off x="1146" y="3779"/>
                    <a:ext cx="31" cy="10"/>
                  </a:xfrm>
                  <a:custGeom>
                    <a:avLst/>
                    <a:gdLst>
                      <a:gd name="T0" fmla="*/ 0 w 63"/>
                      <a:gd name="T1" fmla="*/ 31 h 31"/>
                      <a:gd name="T2" fmla="*/ 11 w 63"/>
                      <a:gd name="T3" fmla="*/ 0 h 31"/>
                      <a:gd name="T4" fmla="*/ 52 w 63"/>
                      <a:gd name="T5" fmla="*/ 0 h 31"/>
                      <a:gd name="T6" fmla="*/ 63 w 63"/>
                      <a:gd name="T7" fmla="*/ 31 h 31"/>
                      <a:gd name="T8" fmla="*/ 0 w 63"/>
                      <a:gd name="T9" fmla="*/ 31 h 31"/>
                    </a:gdLst>
                    <a:ahLst/>
                    <a:cxnLst>
                      <a:cxn ang="0">
                        <a:pos x="T0" y="T1"/>
                      </a:cxn>
                      <a:cxn ang="0">
                        <a:pos x="T2" y="T3"/>
                      </a:cxn>
                      <a:cxn ang="0">
                        <a:pos x="T4" y="T5"/>
                      </a:cxn>
                      <a:cxn ang="0">
                        <a:pos x="T6" y="T7"/>
                      </a:cxn>
                      <a:cxn ang="0">
                        <a:pos x="T8" y="T9"/>
                      </a:cxn>
                    </a:cxnLst>
                    <a:rect l="0" t="0" r="r" b="b"/>
                    <a:pathLst>
                      <a:path w="63" h="31">
                        <a:moveTo>
                          <a:pt x="0" y="31"/>
                        </a:moveTo>
                        <a:lnTo>
                          <a:pt x="11" y="0"/>
                        </a:lnTo>
                        <a:lnTo>
                          <a:pt x="52" y="0"/>
                        </a:lnTo>
                        <a:lnTo>
                          <a:pt x="63" y="31"/>
                        </a:lnTo>
                        <a:lnTo>
                          <a:pt x="0" y="31"/>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312086" name="Freeform 790"/>
                <p:cNvSpPr>
                  <a:spLocks/>
                </p:cNvSpPr>
                <p:nvPr/>
              </p:nvSpPr>
              <p:spPr bwMode="auto">
                <a:xfrm>
                  <a:off x="972" y="3556"/>
                  <a:ext cx="40" cy="12"/>
                </a:xfrm>
                <a:custGeom>
                  <a:avLst/>
                  <a:gdLst>
                    <a:gd name="T0" fmla="*/ 0 w 79"/>
                    <a:gd name="T1" fmla="*/ 0 h 36"/>
                    <a:gd name="T2" fmla="*/ 27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7"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87" name="Freeform 791"/>
                <p:cNvSpPr>
                  <a:spLocks/>
                </p:cNvSpPr>
                <p:nvPr/>
              </p:nvSpPr>
              <p:spPr bwMode="auto">
                <a:xfrm>
                  <a:off x="993" y="3576"/>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88" name="Freeform 792"/>
                <p:cNvSpPr>
                  <a:spLocks/>
                </p:cNvSpPr>
                <p:nvPr/>
              </p:nvSpPr>
              <p:spPr bwMode="auto">
                <a:xfrm>
                  <a:off x="1012" y="3594"/>
                  <a:ext cx="39" cy="12"/>
                </a:xfrm>
                <a:custGeom>
                  <a:avLst/>
                  <a:gdLst>
                    <a:gd name="T0" fmla="*/ 0 w 78"/>
                    <a:gd name="T1" fmla="*/ 0 h 36"/>
                    <a:gd name="T2" fmla="*/ 27 w 78"/>
                    <a:gd name="T3" fmla="*/ 36 h 36"/>
                    <a:gd name="T4" fmla="*/ 78 w 78"/>
                    <a:gd name="T5" fmla="*/ 36 h 36"/>
                    <a:gd name="T6" fmla="*/ 49 w 78"/>
                    <a:gd name="T7" fmla="*/ 0 h 36"/>
                    <a:gd name="T8" fmla="*/ 0 w 78"/>
                    <a:gd name="T9" fmla="*/ 0 h 36"/>
                  </a:gdLst>
                  <a:ahLst/>
                  <a:cxnLst>
                    <a:cxn ang="0">
                      <a:pos x="T0" y="T1"/>
                    </a:cxn>
                    <a:cxn ang="0">
                      <a:pos x="T2" y="T3"/>
                    </a:cxn>
                    <a:cxn ang="0">
                      <a:pos x="T4" y="T5"/>
                    </a:cxn>
                    <a:cxn ang="0">
                      <a:pos x="T6" y="T7"/>
                    </a:cxn>
                    <a:cxn ang="0">
                      <a:pos x="T8" y="T9"/>
                    </a:cxn>
                  </a:cxnLst>
                  <a:rect l="0" t="0" r="r" b="b"/>
                  <a:pathLst>
                    <a:path w="78" h="36">
                      <a:moveTo>
                        <a:pt x="0" y="0"/>
                      </a:moveTo>
                      <a:lnTo>
                        <a:pt x="27" y="36"/>
                      </a:lnTo>
                      <a:lnTo>
                        <a:pt x="78" y="36"/>
                      </a:lnTo>
                      <a:lnTo>
                        <a:pt x="49"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89" name="Freeform 793"/>
                <p:cNvSpPr>
                  <a:spLocks/>
                </p:cNvSpPr>
                <p:nvPr/>
              </p:nvSpPr>
              <p:spPr bwMode="auto">
                <a:xfrm>
                  <a:off x="1032" y="3613"/>
                  <a:ext cx="40"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90" name="Freeform 794"/>
                <p:cNvSpPr>
                  <a:spLocks/>
                </p:cNvSpPr>
                <p:nvPr/>
              </p:nvSpPr>
              <p:spPr bwMode="auto">
                <a:xfrm>
                  <a:off x="1053" y="3632"/>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91" name="Freeform 795"/>
                <p:cNvSpPr>
                  <a:spLocks/>
                </p:cNvSpPr>
                <p:nvPr/>
              </p:nvSpPr>
              <p:spPr bwMode="auto">
                <a:xfrm>
                  <a:off x="1074" y="3651"/>
                  <a:ext cx="40" cy="12"/>
                </a:xfrm>
                <a:custGeom>
                  <a:avLst/>
                  <a:gdLst>
                    <a:gd name="T0" fmla="*/ 0 w 79"/>
                    <a:gd name="T1" fmla="*/ 0 h 35"/>
                    <a:gd name="T2" fmla="*/ 28 w 79"/>
                    <a:gd name="T3" fmla="*/ 35 h 35"/>
                    <a:gd name="T4" fmla="*/ 79 w 79"/>
                    <a:gd name="T5" fmla="*/ 35 h 35"/>
                    <a:gd name="T6" fmla="*/ 50 w 79"/>
                    <a:gd name="T7" fmla="*/ 0 h 35"/>
                    <a:gd name="T8" fmla="*/ 0 w 79"/>
                    <a:gd name="T9" fmla="*/ 0 h 35"/>
                  </a:gdLst>
                  <a:ahLst/>
                  <a:cxnLst>
                    <a:cxn ang="0">
                      <a:pos x="T0" y="T1"/>
                    </a:cxn>
                    <a:cxn ang="0">
                      <a:pos x="T2" y="T3"/>
                    </a:cxn>
                    <a:cxn ang="0">
                      <a:pos x="T4" y="T5"/>
                    </a:cxn>
                    <a:cxn ang="0">
                      <a:pos x="T6" y="T7"/>
                    </a:cxn>
                    <a:cxn ang="0">
                      <a:pos x="T8" y="T9"/>
                    </a:cxn>
                  </a:cxnLst>
                  <a:rect l="0" t="0" r="r" b="b"/>
                  <a:pathLst>
                    <a:path w="79" h="35">
                      <a:moveTo>
                        <a:pt x="0" y="0"/>
                      </a:moveTo>
                      <a:lnTo>
                        <a:pt x="28" y="35"/>
                      </a:lnTo>
                      <a:lnTo>
                        <a:pt x="79" y="35"/>
                      </a:lnTo>
                      <a:lnTo>
                        <a:pt x="5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92" name="Freeform 796"/>
                <p:cNvSpPr>
                  <a:spLocks/>
                </p:cNvSpPr>
                <p:nvPr/>
              </p:nvSpPr>
              <p:spPr bwMode="auto">
                <a:xfrm>
                  <a:off x="1095" y="3669"/>
                  <a:ext cx="40" cy="12"/>
                </a:xfrm>
                <a:custGeom>
                  <a:avLst/>
                  <a:gdLst>
                    <a:gd name="T0" fmla="*/ 0 w 80"/>
                    <a:gd name="T1" fmla="*/ 0 h 36"/>
                    <a:gd name="T2" fmla="*/ 28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8"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93" name="Freeform 797"/>
                <p:cNvSpPr>
                  <a:spLocks/>
                </p:cNvSpPr>
                <p:nvPr/>
              </p:nvSpPr>
              <p:spPr bwMode="auto">
                <a:xfrm>
                  <a:off x="1115" y="3688"/>
                  <a:ext cx="40" cy="12"/>
                </a:xfrm>
                <a:custGeom>
                  <a:avLst/>
                  <a:gdLst>
                    <a:gd name="T0" fmla="*/ 0 w 80"/>
                    <a:gd name="T1" fmla="*/ 0 h 36"/>
                    <a:gd name="T2" fmla="*/ 27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94" name="Freeform 798"/>
                <p:cNvSpPr>
                  <a:spLocks/>
                </p:cNvSpPr>
                <p:nvPr/>
              </p:nvSpPr>
              <p:spPr bwMode="auto">
                <a:xfrm>
                  <a:off x="1134" y="3707"/>
                  <a:ext cx="39" cy="12"/>
                </a:xfrm>
                <a:custGeom>
                  <a:avLst/>
                  <a:gdLst>
                    <a:gd name="T0" fmla="*/ 0 w 79"/>
                    <a:gd name="T1" fmla="*/ 0 h 36"/>
                    <a:gd name="T2" fmla="*/ 28 w 79"/>
                    <a:gd name="T3" fmla="*/ 36 h 36"/>
                    <a:gd name="T4" fmla="*/ 79 w 79"/>
                    <a:gd name="T5" fmla="*/ 36 h 36"/>
                    <a:gd name="T6" fmla="*/ 50 w 79"/>
                    <a:gd name="T7" fmla="*/ 0 h 36"/>
                    <a:gd name="T8" fmla="*/ 0 w 79"/>
                    <a:gd name="T9" fmla="*/ 0 h 36"/>
                  </a:gdLst>
                  <a:ahLst/>
                  <a:cxnLst>
                    <a:cxn ang="0">
                      <a:pos x="T0" y="T1"/>
                    </a:cxn>
                    <a:cxn ang="0">
                      <a:pos x="T2" y="T3"/>
                    </a:cxn>
                    <a:cxn ang="0">
                      <a:pos x="T4" y="T5"/>
                    </a:cxn>
                    <a:cxn ang="0">
                      <a:pos x="T6" y="T7"/>
                    </a:cxn>
                    <a:cxn ang="0">
                      <a:pos x="T8" y="T9"/>
                    </a:cxn>
                  </a:cxnLst>
                  <a:rect l="0" t="0" r="r" b="b"/>
                  <a:pathLst>
                    <a:path w="79" h="36">
                      <a:moveTo>
                        <a:pt x="0" y="0"/>
                      </a:moveTo>
                      <a:lnTo>
                        <a:pt x="28" y="36"/>
                      </a:lnTo>
                      <a:lnTo>
                        <a:pt x="79" y="36"/>
                      </a:lnTo>
                      <a:lnTo>
                        <a:pt x="5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95" name="Freeform 799"/>
                <p:cNvSpPr>
                  <a:spLocks/>
                </p:cNvSpPr>
                <p:nvPr/>
              </p:nvSpPr>
              <p:spPr bwMode="auto">
                <a:xfrm>
                  <a:off x="1154" y="3726"/>
                  <a:ext cx="40" cy="12"/>
                </a:xfrm>
                <a:custGeom>
                  <a:avLst/>
                  <a:gdLst>
                    <a:gd name="T0" fmla="*/ 0 w 80"/>
                    <a:gd name="T1" fmla="*/ 0 h 36"/>
                    <a:gd name="T2" fmla="*/ 27 w 80"/>
                    <a:gd name="T3" fmla="*/ 36 h 36"/>
                    <a:gd name="T4" fmla="*/ 80 w 80"/>
                    <a:gd name="T5" fmla="*/ 36 h 36"/>
                    <a:gd name="T6" fmla="*/ 51 w 80"/>
                    <a:gd name="T7" fmla="*/ 0 h 36"/>
                    <a:gd name="T8" fmla="*/ 0 w 80"/>
                    <a:gd name="T9" fmla="*/ 0 h 36"/>
                  </a:gdLst>
                  <a:ahLst/>
                  <a:cxnLst>
                    <a:cxn ang="0">
                      <a:pos x="T0" y="T1"/>
                    </a:cxn>
                    <a:cxn ang="0">
                      <a:pos x="T2" y="T3"/>
                    </a:cxn>
                    <a:cxn ang="0">
                      <a:pos x="T4" y="T5"/>
                    </a:cxn>
                    <a:cxn ang="0">
                      <a:pos x="T6" y="T7"/>
                    </a:cxn>
                    <a:cxn ang="0">
                      <a:pos x="T8" y="T9"/>
                    </a:cxn>
                  </a:cxnLst>
                  <a:rect l="0" t="0" r="r" b="b"/>
                  <a:pathLst>
                    <a:path w="80" h="36">
                      <a:moveTo>
                        <a:pt x="0" y="0"/>
                      </a:moveTo>
                      <a:lnTo>
                        <a:pt x="27" y="36"/>
                      </a:lnTo>
                      <a:lnTo>
                        <a:pt x="80" y="36"/>
                      </a:lnTo>
                      <a:lnTo>
                        <a:pt x="51"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96" name="Freeform 800"/>
                <p:cNvSpPr>
                  <a:spLocks/>
                </p:cNvSpPr>
                <p:nvPr/>
              </p:nvSpPr>
              <p:spPr bwMode="auto">
                <a:xfrm>
                  <a:off x="1175" y="3745"/>
                  <a:ext cx="40" cy="12"/>
                </a:xfrm>
                <a:custGeom>
                  <a:avLst/>
                  <a:gdLst>
                    <a:gd name="T0" fmla="*/ 0 w 81"/>
                    <a:gd name="T1" fmla="*/ 0 h 36"/>
                    <a:gd name="T2" fmla="*/ 28 w 81"/>
                    <a:gd name="T3" fmla="*/ 36 h 36"/>
                    <a:gd name="T4" fmla="*/ 81 w 81"/>
                    <a:gd name="T5" fmla="*/ 36 h 36"/>
                    <a:gd name="T6" fmla="*/ 52 w 81"/>
                    <a:gd name="T7" fmla="*/ 0 h 36"/>
                    <a:gd name="T8" fmla="*/ 0 w 81"/>
                    <a:gd name="T9" fmla="*/ 0 h 36"/>
                  </a:gdLst>
                  <a:ahLst/>
                  <a:cxnLst>
                    <a:cxn ang="0">
                      <a:pos x="T0" y="T1"/>
                    </a:cxn>
                    <a:cxn ang="0">
                      <a:pos x="T2" y="T3"/>
                    </a:cxn>
                    <a:cxn ang="0">
                      <a:pos x="T4" y="T5"/>
                    </a:cxn>
                    <a:cxn ang="0">
                      <a:pos x="T6" y="T7"/>
                    </a:cxn>
                    <a:cxn ang="0">
                      <a:pos x="T8" y="T9"/>
                    </a:cxn>
                  </a:cxnLst>
                  <a:rect l="0" t="0" r="r" b="b"/>
                  <a:pathLst>
                    <a:path w="81" h="36">
                      <a:moveTo>
                        <a:pt x="0" y="0"/>
                      </a:moveTo>
                      <a:lnTo>
                        <a:pt x="28" y="36"/>
                      </a:lnTo>
                      <a:lnTo>
                        <a:pt x="81" y="36"/>
                      </a:lnTo>
                      <a:lnTo>
                        <a:pt x="52"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312097" name="Group 801"/>
                <p:cNvGrpSpPr>
                  <a:grpSpLocks/>
                </p:cNvGrpSpPr>
                <p:nvPr/>
              </p:nvGrpSpPr>
              <p:grpSpPr bwMode="auto">
                <a:xfrm>
                  <a:off x="700" y="3535"/>
                  <a:ext cx="49" cy="24"/>
                  <a:chOff x="700" y="3535"/>
                  <a:chExt cx="49" cy="24"/>
                </a:xfrm>
              </p:grpSpPr>
              <p:sp>
                <p:nvSpPr>
                  <p:cNvPr id="312098" name="Freeform 802"/>
                  <p:cNvSpPr>
                    <a:spLocks/>
                  </p:cNvSpPr>
                  <p:nvPr/>
                </p:nvSpPr>
                <p:spPr bwMode="auto">
                  <a:xfrm>
                    <a:off x="700" y="3535"/>
                    <a:ext cx="12" cy="24"/>
                  </a:xfrm>
                  <a:custGeom>
                    <a:avLst/>
                    <a:gdLst>
                      <a:gd name="T0" fmla="*/ 15 w 24"/>
                      <a:gd name="T1" fmla="*/ 70 h 70"/>
                      <a:gd name="T2" fmla="*/ 0 w 24"/>
                      <a:gd name="T3" fmla="*/ 27 h 70"/>
                      <a:gd name="T4" fmla="*/ 10 w 24"/>
                      <a:gd name="T5" fmla="*/ 0 h 70"/>
                      <a:gd name="T6" fmla="*/ 24 w 24"/>
                      <a:gd name="T7" fmla="*/ 32 h 70"/>
                      <a:gd name="T8" fmla="*/ 15 w 24"/>
                      <a:gd name="T9" fmla="*/ 70 h 70"/>
                    </a:gdLst>
                    <a:ahLst/>
                    <a:cxnLst>
                      <a:cxn ang="0">
                        <a:pos x="T0" y="T1"/>
                      </a:cxn>
                      <a:cxn ang="0">
                        <a:pos x="T2" y="T3"/>
                      </a:cxn>
                      <a:cxn ang="0">
                        <a:pos x="T4" y="T5"/>
                      </a:cxn>
                      <a:cxn ang="0">
                        <a:pos x="T6" y="T7"/>
                      </a:cxn>
                      <a:cxn ang="0">
                        <a:pos x="T8" y="T9"/>
                      </a:cxn>
                    </a:cxnLst>
                    <a:rect l="0" t="0" r="r" b="b"/>
                    <a:pathLst>
                      <a:path w="24" h="70">
                        <a:moveTo>
                          <a:pt x="15" y="70"/>
                        </a:moveTo>
                        <a:lnTo>
                          <a:pt x="0" y="27"/>
                        </a:lnTo>
                        <a:lnTo>
                          <a:pt x="10" y="0"/>
                        </a:lnTo>
                        <a:lnTo>
                          <a:pt x="24" y="32"/>
                        </a:lnTo>
                        <a:lnTo>
                          <a:pt x="15" y="7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099" name="Freeform 803"/>
                  <p:cNvSpPr>
                    <a:spLocks/>
                  </p:cNvSpPr>
                  <p:nvPr/>
                </p:nvSpPr>
                <p:spPr bwMode="auto">
                  <a:xfrm>
                    <a:off x="705" y="3536"/>
                    <a:ext cx="37" cy="10"/>
                  </a:xfrm>
                  <a:custGeom>
                    <a:avLst/>
                    <a:gdLst>
                      <a:gd name="T0" fmla="*/ 1 w 73"/>
                      <a:gd name="T1" fmla="*/ 0 h 30"/>
                      <a:gd name="T2" fmla="*/ 50 w 73"/>
                      <a:gd name="T3" fmla="*/ 0 h 30"/>
                      <a:gd name="T4" fmla="*/ 52 w 73"/>
                      <a:gd name="T5" fmla="*/ 4 h 30"/>
                      <a:gd name="T6" fmla="*/ 56 w 73"/>
                      <a:gd name="T7" fmla="*/ 12 h 30"/>
                      <a:gd name="T8" fmla="*/ 73 w 73"/>
                      <a:gd name="T9" fmla="*/ 30 h 30"/>
                      <a:gd name="T10" fmla="*/ 18 w 73"/>
                      <a:gd name="T11" fmla="*/ 30 h 30"/>
                      <a:gd name="T12" fmla="*/ 9 w 73"/>
                      <a:gd name="T13" fmla="*/ 21 h 30"/>
                      <a:gd name="T14" fmla="*/ 0 w 73"/>
                      <a:gd name="T15" fmla="*/ 6 h 30"/>
                      <a:gd name="T16" fmla="*/ 1 w 73"/>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30">
                        <a:moveTo>
                          <a:pt x="1" y="0"/>
                        </a:moveTo>
                        <a:lnTo>
                          <a:pt x="50" y="0"/>
                        </a:lnTo>
                        <a:lnTo>
                          <a:pt x="52" y="4"/>
                        </a:lnTo>
                        <a:lnTo>
                          <a:pt x="56" y="12"/>
                        </a:lnTo>
                        <a:lnTo>
                          <a:pt x="73"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00" name="Freeform 804"/>
                  <p:cNvSpPr>
                    <a:spLocks/>
                  </p:cNvSpPr>
                  <p:nvPr/>
                </p:nvSpPr>
                <p:spPr bwMode="auto">
                  <a:xfrm>
                    <a:off x="708" y="3547"/>
                    <a:ext cx="41" cy="12"/>
                  </a:xfrm>
                  <a:custGeom>
                    <a:avLst/>
                    <a:gdLst>
                      <a:gd name="T0" fmla="*/ 0 w 82"/>
                      <a:gd name="T1" fmla="*/ 36 h 36"/>
                      <a:gd name="T2" fmla="*/ 2 w 82"/>
                      <a:gd name="T3" fmla="*/ 19 h 36"/>
                      <a:gd name="T4" fmla="*/ 6 w 82"/>
                      <a:gd name="T5" fmla="*/ 6 h 36"/>
                      <a:gd name="T6" fmla="*/ 11 w 82"/>
                      <a:gd name="T7" fmla="*/ 0 h 36"/>
                      <a:gd name="T8" fmla="*/ 67 w 82"/>
                      <a:gd name="T9" fmla="*/ 0 h 36"/>
                      <a:gd name="T10" fmla="*/ 82 w 82"/>
                      <a:gd name="T11" fmla="*/ 36 h 36"/>
                      <a:gd name="T12" fmla="*/ 0 w 82"/>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2" h="36">
                        <a:moveTo>
                          <a:pt x="0" y="36"/>
                        </a:moveTo>
                        <a:lnTo>
                          <a:pt x="2" y="19"/>
                        </a:lnTo>
                        <a:lnTo>
                          <a:pt x="6" y="6"/>
                        </a:lnTo>
                        <a:lnTo>
                          <a:pt x="11" y="0"/>
                        </a:lnTo>
                        <a:lnTo>
                          <a:pt x="67" y="0"/>
                        </a:lnTo>
                        <a:lnTo>
                          <a:pt x="82" y="36"/>
                        </a:lnTo>
                        <a:lnTo>
                          <a:pt x="0" y="36"/>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101" name="Group 805"/>
                <p:cNvGrpSpPr>
                  <a:grpSpLocks/>
                </p:cNvGrpSpPr>
                <p:nvPr/>
              </p:nvGrpSpPr>
              <p:grpSpPr bwMode="auto">
                <a:xfrm>
                  <a:off x="714" y="3551"/>
                  <a:ext cx="49" cy="22"/>
                  <a:chOff x="714" y="3551"/>
                  <a:chExt cx="49" cy="22"/>
                </a:xfrm>
              </p:grpSpPr>
              <p:sp>
                <p:nvSpPr>
                  <p:cNvPr id="312102" name="Freeform 806"/>
                  <p:cNvSpPr>
                    <a:spLocks/>
                  </p:cNvSpPr>
                  <p:nvPr/>
                </p:nvSpPr>
                <p:spPr bwMode="auto">
                  <a:xfrm>
                    <a:off x="714" y="3551"/>
                    <a:ext cx="12" cy="22"/>
                  </a:xfrm>
                  <a:custGeom>
                    <a:avLst/>
                    <a:gdLst>
                      <a:gd name="T0" fmla="*/ 15 w 24"/>
                      <a:gd name="T1" fmla="*/ 67 h 67"/>
                      <a:gd name="T2" fmla="*/ 0 w 24"/>
                      <a:gd name="T3" fmla="*/ 26 h 67"/>
                      <a:gd name="T4" fmla="*/ 9 w 24"/>
                      <a:gd name="T5" fmla="*/ 0 h 67"/>
                      <a:gd name="T6" fmla="*/ 24 w 24"/>
                      <a:gd name="T7" fmla="*/ 30 h 67"/>
                      <a:gd name="T8" fmla="*/ 15 w 24"/>
                      <a:gd name="T9" fmla="*/ 67 h 67"/>
                    </a:gdLst>
                    <a:ahLst/>
                    <a:cxnLst>
                      <a:cxn ang="0">
                        <a:pos x="T0" y="T1"/>
                      </a:cxn>
                      <a:cxn ang="0">
                        <a:pos x="T2" y="T3"/>
                      </a:cxn>
                      <a:cxn ang="0">
                        <a:pos x="T4" y="T5"/>
                      </a:cxn>
                      <a:cxn ang="0">
                        <a:pos x="T6" y="T7"/>
                      </a:cxn>
                      <a:cxn ang="0">
                        <a:pos x="T8" y="T9"/>
                      </a:cxn>
                    </a:cxnLst>
                    <a:rect l="0" t="0" r="r" b="b"/>
                    <a:pathLst>
                      <a:path w="24" h="67">
                        <a:moveTo>
                          <a:pt x="15" y="67"/>
                        </a:moveTo>
                        <a:lnTo>
                          <a:pt x="0" y="26"/>
                        </a:lnTo>
                        <a:lnTo>
                          <a:pt x="9" y="0"/>
                        </a:lnTo>
                        <a:lnTo>
                          <a:pt x="24" y="30"/>
                        </a:lnTo>
                        <a:lnTo>
                          <a:pt x="15" y="67"/>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03" name="Freeform 807"/>
                  <p:cNvSpPr>
                    <a:spLocks/>
                  </p:cNvSpPr>
                  <p:nvPr/>
                </p:nvSpPr>
                <p:spPr bwMode="auto">
                  <a:xfrm>
                    <a:off x="719" y="3551"/>
                    <a:ext cx="36" cy="10"/>
                  </a:xfrm>
                  <a:custGeom>
                    <a:avLst/>
                    <a:gdLst>
                      <a:gd name="T0" fmla="*/ 2 w 74"/>
                      <a:gd name="T1" fmla="*/ 0 h 29"/>
                      <a:gd name="T2" fmla="*/ 50 w 74"/>
                      <a:gd name="T3" fmla="*/ 0 h 29"/>
                      <a:gd name="T4" fmla="*/ 52 w 74"/>
                      <a:gd name="T5" fmla="*/ 2 h 29"/>
                      <a:gd name="T6" fmla="*/ 57 w 74"/>
                      <a:gd name="T7" fmla="*/ 13 h 29"/>
                      <a:gd name="T8" fmla="*/ 74 w 74"/>
                      <a:gd name="T9" fmla="*/ 29 h 29"/>
                      <a:gd name="T10" fmla="*/ 19 w 74"/>
                      <a:gd name="T11" fmla="*/ 29 h 29"/>
                      <a:gd name="T12" fmla="*/ 9 w 74"/>
                      <a:gd name="T13" fmla="*/ 20 h 29"/>
                      <a:gd name="T14" fmla="*/ 0 w 74"/>
                      <a:gd name="T15" fmla="*/ 6 h 29"/>
                      <a:gd name="T16" fmla="*/ 2 w 74"/>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29">
                        <a:moveTo>
                          <a:pt x="2" y="0"/>
                        </a:moveTo>
                        <a:lnTo>
                          <a:pt x="50" y="0"/>
                        </a:lnTo>
                        <a:lnTo>
                          <a:pt x="52" y="2"/>
                        </a:lnTo>
                        <a:lnTo>
                          <a:pt x="57" y="13"/>
                        </a:lnTo>
                        <a:lnTo>
                          <a:pt x="74" y="29"/>
                        </a:lnTo>
                        <a:lnTo>
                          <a:pt x="19" y="29"/>
                        </a:lnTo>
                        <a:lnTo>
                          <a:pt x="9" y="20"/>
                        </a:lnTo>
                        <a:lnTo>
                          <a:pt x="0" y="6"/>
                        </a:lnTo>
                        <a:lnTo>
                          <a:pt x="2"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04" name="Freeform 808"/>
                  <p:cNvSpPr>
                    <a:spLocks/>
                  </p:cNvSpPr>
                  <p:nvPr/>
                </p:nvSpPr>
                <p:spPr bwMode="auto">
                  <a:xfrm>
                    <a:off x="722" y="3562"/>
                    <a:ext cx="41" cy="11"/>
                  </a:xfrm>
                  <a:custGeom>
                    <a:avLst/>
                    <a:gdLst>
                      <a:gd name="T0" fmla="*/ 0 w 81"/>
                      <a:gd name="T1" fmla="*/ 35 h 35"/>
                      <a:gd name="T2" fmla="*/ 1 w 81"/>
                      <a:gd name="T3" fmla="*/ 19 h 35"/>
                      <a:gd name="T4" fmla="*/ 5 w 81"/>
                      <a:gd name="T5" fmla="*/ 7 h 35"/>
                      <a:gd name="T6" fmla="*/ 10 w 81"/>
                      <a:gd name="T7" fmla="*/ 0 h 35"/>
                      <a:gd name="T8" fmla="*/ 67 w 81"/>
                      <a:gd name="T9" fmla="*/ 0 h 35"/>
                      <a:gd name="T10" fmla="*/ 81 w 81"/>
                      <a:gd name="T11" fmla="*/ 35 h 35"/>
                      <a:gd name="T12" fmla="*/ 0 w 8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1" h="35">
                        <a:moveTo>
                          <a:pt x="0" y="35"/>
                        </a:moveTo>
                        <a:lnTo>
                          <a:pt x="1" y="19"/>
                        </a:lnTo>
                        <a:lnTo>
                          <a:pt x="5" y="7"/>
                        </a:lnTo>
                        <a:lnTo>
                          <a:pt x="10" y="0"/>
                        </a:lnTo>
                        <a:lnTo>
                          <a:pt x="67" y="0"/>
                        </a:lnTo>
                        <a:lnTo>
                          <a:pt x="81" y="35"/>
                        </a:lnTo>
                        <a:lnTo>
                          <a:pt x="0" y="35"/>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105" name="Group 809"/>
                <p:cNvGrpSpPr>
                  <a:grpSpLocks/>
                </p:cNvGrpSpPr>
                <p:nvPr/>
              </p:nvGrpSpPr>
              <p:grpSpPr bwMode="auto">
                <a:xfrm>
                  <a:off x="728" y="3564"/>
                  <a:ext cx="48" cy="23"/>
                  <a:chOff x="728" y="3564"/>
                  <a:chExt cx="48" cy="23"/>
                </a:xfrm>
              </p:grpSpPr>
              <p:sp>
                <p:nvSpPr>
                  <p:cNvPr id="312106" name="Freeform 810"/>
                  <p:cNvSpPr>
                    <a:spLocks/>
                  </p:cNvSpPr>
                  <p:nvPr/>
                </p:nvSpPr>
                <p:spPr bwMode="auto">
                  <a:xfrm>
                    <a:off x="728" y="3564"/>
                    <a:ext cx="11" cy="23"/>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07" name="Freeform 811"/>
                  <p:cNvSpPr>
                    <a:spLocks/>
                  </p:cNvSpPr>
                  <p:nvPr/>
                </p:nvSpPr>
                <p:spPr bwMode="auto">
                  <a:xfrm>
                    <a:off x="732" y="3565"/>
                    <a:ext cx="37" cy="10"/>
                  </a:xfrm>
                  <a:custGeom>
                    <a:avLst/>
                    <a:gdLst>
                      <a:gd name="T0" fmla="*/ 1 w 72"/>
                      <a:gd name="T1" fmla="*/ 0 h 30"/>
                      <a:gd name="T2" fmla="*/ 50 w 72"/>
                      <a:gd name="T3" fmla="*/ 0 h 30"/>
                      <a:gd name="T4" fmla="*/ 51 w 72"/>
                      <a:gd name="T5" fmla="*/ 3 h 30"/>
                      <a:gd name="T6" fmla="*/ 56 w 72"/>
                      <a:gd name="T7" fmla="*/ 12 h 30"/>
                      <a:gd name="T8" fmla="*/ 72 w 72"/>
                      <a:gd name="T9" fmla="*/ 30 h 30"/>
                      <a:gd name="T10" fmla="*/ 18 w 72"/>
                      <a:gd name="T11" fmla="*/ 30 h 30"/>
                      <a:gd name="T12" fmla="*/ 9 w 72"/>
                      <a:gd name="T13" fmla="*/ 21 h 30"/>
                      <a:gd name="T14" fmla="*/ 0 w 72"/>
                      <a:gd name="T15" fmla="*/ 6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50" y="0"/>
                        </a:lnTo>
                        <a:lnTo>
                          <a:pt x="51" y="3"/>
                        </a:lnTo>
                        <a:lnTo>
                          <a:pt x="56" y="12"/>
                        </a:lnTo>
                        <a:lnTo>
                          <a:pt x="72" y="30"/>
                        </a:lnTo>
                        <a:lnTo>
                          <a:pt x="18" y="30"/>
                        </a:lnTo>
                        <a:lnTo>
                          <a:pt x="9" y="21"/>
                        </a:lnTo>
                        <a:lnTo>
                          <a:pt x="0" y="6"/>
                        </a:lnTo>
                        <a:lnTo>
                          <a:pt x="1"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08" name="Freeform 812"/>
                  <p:cNvSpPr>
                    <a:spLocks/>
                  </p:cNvSpPr>
                  <p:nvPr/>
                </p:nvSpPr>
                <p:spPr bwMode="auto">
                  <a:xfrm>
                    <a:off x="735" y="3575"/>
                    <a:ext cx="41" cy="12"/>
                  </a:xfrm>
                  <a:custGeom>
                    <a:avLst/>
                    <a:gdLst>
                      <a:gd name="T0" fmla="*/ 0 w 83"/>
                      <a:gd name="T1" fmla="*/ 36 h 36"/>
                      <a:gd name="T2" fmla="*/ 1 w 83"/>
                      <a:gd name="T3" fmla="*/ 21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1"/>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109" name="Group 813"/>
                <p:cNvGrpSpPr>
                  <a:grpSpLocks/>
                </p:cNvGrpSpPr>
                <p:nvPr/>
              </p:nvGrpSpPr>
              <p:grpSpPr bwMode="auto">
                <a:xfrm>
                  <a:off x="742" y="3582"/>
                  <a:ext cx="49" cy="23"/>
                  <a:chOff x="742" y="3582"/>
                  <a:chExt cx="49" cy="23"/>
                </a:xfrm>
              </p:grpSpPr>
              <p:sp>
                <p:nvSpPr>
                  <p:cNvPr id="312110" name="Freeform 814"/>
                  <p:cNvSpPr>
                    <a:spLocks/>
                  </p:cNvSpPr>
                  <p:nvPr/>
                </p:nvSpPr>
                <p:spPr bwMode="auto">
                  <a:xfrm>
                    <a:off x="742" y="3582"/>
                    <a:ext cx="11" cy="23"/>
                  </a:xfrm>
                  <a:custGeom>
                    <a:avLst/>
                    <a:gdLst>
                      <a:gd name="T0" fmla="*/ 15 w 24"/>
                      <a:gd name="T1" fmla="*/ 68 h 68"/>
                      <a:gd name="T2" fmla="*/ 0 w 24"/>
                      <a:gd name="T3" fmla="*/ 26 h 68"/>
                      <a:gd name="T4" fmla="*/ 11 w 24"/>
                      <a:gd name="T5" fmla="*/ 0 h 68"/>
                      <a:gd name="T6" fmla="*/ 24 w 24"/>
                      <a:gd name="T7" fmla="*/ 31 h 68"/>
                      <a:gd name="T8" fmla="*/ 15 w 24"/>
                      <a:gd name="T9" fmla="*/ 68 h 68"/>
                    </a:gdLst>
                    <a:ahLst/>
                    <a:cxnLst>
                      <a:cxn ang="0">
                        <a:pos x="T0" y="T1"/>
                      </a:cxn>
                      <a:cxn ang="0">
                        <a:pos x="T2" y="T3"/>
                      </a:cxn>
                      <a:cxn ang="0">
                        <a:pos x="T4" y="T5"/>
                      </a:cxn>
                      <a:cxn ang="0">
                        <a:pos x="T6" y="T7"/>
                      </a:cxn>
                      <a:cxn ang="0">
                        <a:pos x="T8" y="T9"/>
                      </a:cxn>
                    </a:cxnLst>
                    <a:rect l="0" t="0" r="r" b="b"/>
                    <a:pathLst>
                      <a:path w="24" h="68">
                        <a:moveTo>
                          <a:pt x="15" y="68"/>
                        </a:moveTo>
                        <a:lnTo>
                          <a:pt x="0" y="26"/>
                        </a:lnTo>
                        <a:lnTo>
                          <a:pt x="11" y="0"/>
                        </a:lnTo>
                        <a:lnTo>
                          <a:pt x="24" y="31"/>
                        </a:lnTo>
                        <a:lnTo>
                          <a:pt x="15"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11" name="Freeform 815"/>
                  <p:cNvSpPr>
                    <a:spLocks/>
                  </p:cNvSpPr>
                  <p:nvPr/>
                </p:nvSpPr>
                <p:spPr bwMode="auto">
                  <a:xfrm>
                    <a:off x="747" y="3582"/>
                    <a:ext cx="36" cy="10"/>
                  </a:xfrm>
                  <a:custGeom>
                    <a:avLst/>
                    <a:gdLst>
                      <a:gd name="T0" fmla="*/ 1 w 72"/>
                      <a:gd name="T1" fmla="*/ 0 h 30"/>
                      <a:gd name="T2" fmla="*/ 48 w 72"/>
                      <a:gd name="T3" fmla="*/ 0 h 30"/>
                      <a:gd name="T4" fmla="*/ 50 w 72"/>
                      <a:gd name="T5" fmla="*/ 3 h 30"/>
                      <a:gd name="T6" fmla="*/ 56 w 72"/>
                      <a:gd name="T7" fmla="*/ 12 h 30"/>
                      <a:gd name="T8" fmla="*/ 72 w 72"/>
                      <a:gd name="T9" fmla="*/ 30 h 30"/>
                      <a:gd name="T10" fmla="*/ 17 w 72"/>
                      <a:gd name="T11" fmla="*/ 30 h 30"/>
                      <a:gd name="T12" fmla="*/ 8 w 72"/>
                      <a:gd name="T13" fmla="*/ 21 h 30"/>
                      <a:gd name="T14" fmla="*/ 0 w 72"/>
                      <a:gd name="T15" fmla="*/ 6 h 30"/>
                      <a:gd name="T16" fmla="*/ 1 w 72"/>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30">
                        <a:moveTo>
                          <a:pt x="1" y="0"/>
                        </a:moveTo>
                        <a:lnTo>
                          <a:pt x="48" y="0"/>
                        </a:lnTo>
                        <a:lnTo>
                          <a:pt x="50" y="3"/>
                        </a:lnTo>
                        <a:lnTo>
                          <a:pt x="56" y="12"/>
                        </a:lnTo>
                        <a:lnTo>
                          <a:pt x="72" y="30"/>
                        </a:lnTo>
                        <a:lnTo>
                          <a:pt x="17" y="30"/>
                        </a:lnTo>
                        <a:lnTo>
                          <a:pt x="8" y="21"/>
                        </a:lnTo>
                        <a:lnTo>
                          <a:pt x="0" y="6"/>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12" name="Freeform 816"/>
                  <p:cNvSpPr>
                    <a:spLocks/>
                  </p:cNvSpPr>
                  <p:nvPr/>
                </p:nvSpPr>
                <p:spPr bwMode="auto">
                  <a:xfrm>
                    <a:off x="750" y="3593"/>
                    <a:ext cx="41" cy="12"/>
                  </a:xfrm>
                  <a:custGeom>
                    <a:avLst/>
                    <a:gdLst>
                      <a:gd name="T0" fmla="*/ 0 w 83"/>
                      <a:gd name="T1" fmla="*/ 36 h 36"/>
                      <a:gd name="T2" fmla="*/ 1 w 83"/>
                      <a:gd name="T3" fmla="*/ 19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19"/>
                        </a:lnTo>
                        <a:lnTo>
                          <a:pt x="7" y="8"/>
                        </a:lnTo>
                        <a:lnTo>
                          <a:pt x="11" y="0"/>
                        </a:lnTo>
                        <a:lnTo>
                          <a:pt x="67" y="0"/>
                        </a:lnTo>
                        <a:lnTo>
                          <a:pt x="83"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113" name="Group 817"/>
                <p:cNvGrpSpPr>
                  <a:grpSpLocks/>
                </p:cNvGrpSpPr>
                <p:nvPr/>
              </p:nvGrpSpPr>
              <p:grpSpPr bwMode="auto">
                <a:xfrm>
                  <a:off x="752" y="3597"/>
                  <a:ext cx="133" cy="106"/>
                  <a:chOff x="752" y="3597"/>
                  <a:chExt cx="133" cy="106"/>
                </a:xfrm>
              </p:grpSpPr>
              <p:sp>
                <p:nvSpPr>
                  <p:cNvPr id="312114" name="Freeform 818"/>
                  <p:cNvSpPr>
                    <a:spLocks/>
                  </p:cNvSpPr>
                  <p:nvPr/>
                </p:nvSpPr>
                <p:spPr bwMode="auto">
                  <a:xfrm>
                    <a:off x="752" y="3598"/>
                    <a:ext cx="91" cy="105"/>
                  </a:xfrm>
                  <a:custGeom>
                    <a:avLst/>
                    <a:gdLst>
                      <a:gd name="T0" fmla="*/ 171 w 182"/>
                      <a:gd name="T1" fmla="*/ 314 h 314"/>
                      <a:gd name="T2" fmla="*/ 0 w 182"/>
                      <a:gd name="T3" fmla="*/ 27 h 314"/>
                      <a:gd name="T4" fmla="*/ 13 w 182"/>
                      <a:gd name="T5" fmla="*/ 0 h 314"/>
                      <a:gd name="T6" fmla="*/ 182 w 182"/>
                      <a:gd name="T7" fmla="*/ 278 h 314"/>
                      <a:gd name="T8" fmla="*/ 171 w 182"/>
                      <a:gd name="T9" fmla="*/ 314 h 314"/>
                    </a:gdLst>
                    <a:ahLst/>
                    <a:cxnLst>
                      <a:cxn ang="0">
                        <a:pos x="T0" y="T1"/>
                      </a:cxn>
                      <a:cxn ang="0">
                        <a:pos x="T2" y="T3"/>
                      </a:cxn>
                      <a:cxn ang="0">
                        <a:pos x="T4" y="T5"/>
                      </a:cxn>
                      <a:cxn ang="0">
                        <a:pos x="T6" y="T7"/>
                      </a:cxn>
                      <a:cxn ang="0">
                        <a:pos x="T8" y="T9"/>
                      </a:cxn>
                    </a:cxnLst>
                    <a:rect l="0" t="0" r="r" b="b"/>
                    <a:pathLst>
                      <a:path w="182" h="314">
                        <a:moveTo>
                          <a:pt x="171" y="314"/>
                        </a:moveTo>
                        <a:lnTo>
                          <a:pt x="0" y="27"/>
                        </a:lnTo>
                        <a:lnTo>
                          <a:pt x="13" y="0"/>
                        </a:lnTo>
                        <a:lnTo>
                          <a:pt x="182" y="278"/>
                        </a:lnTo>
                        <a:lnTo>
                          <a:pt x="171" y="314"/>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15" name="Freeform 819"/>
                  <p:cNvSpPr>
                    <a:spLocks/>
                  </p:cNvSpPr>
                  <p:nvPr/>
                </p:nvSpPr>
                <p:spPr bwMode="auto">
                  <a:xfrm>
                    <a:off x="759" y="3597"/>
                    <a:ext cx="118" cy="94"/>
                  </a:xfrm>
                  <a:custGeom>
                    <a:avLst/>
                    <a:gdLst>
                      <a:gd name="T0" fmla="*/ 1 w 235"/>
                      <a:gd name="T1" fmla="*/ 0 h 281"/>
                      <a:gd name="T2" fmla="*/ 56 w 235"/>
                      <a:gd name="T3" fmla="*/ 0 h 281"/>
                      <a:gd name="T4" fmla="*/ 58 w 235"/>
                      <a:gd name="T5" fmla="*/ 0 h 281"/>
                      <a:gd name="T6" fmla="*/ 65 w 235"/>
                      <a:gd name="T7" fmla="*/ 10 h 281"/>
                      <a:gd name="T8" fmla="*/ 235 w 235"/>
                      <a:gd name="T9" fmla="*/ 281 h 281"/>
                      <a:gd name="T10" fmla="*/ 165 w 235"/>
                      <a:gd name="T11" fmla="*/ 277 h 281"/>
                      <a:gd name="T12" fmla="*/ 9 w 235"/>
                      <a:gd name="T13" fmla="*/ 19 h 281"/>
                      <a:gd name="T14" fmla="*/ 0 w 235"/>
                      <a:gd name="T15" fmla="*/ 4 h 281"/>
                      <a:gd name="T16" fmla="*/ 1 w 235"/>
                      <a:gd name="T1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281">
                        <a:moveTo>
                          <a:pt x="1" y="0"/>
                        </a:moveTo>
                        <a:lnTo>
                          <a:pt x="56" y="0"/>
                        </a:lnTo>
                        <a:lnTo>
                          <a:pt x="58" y="0"/>
                        </a:lnTo>
                        <a:lnTo>
                          <a:pt x="65" y="10"/>
                        </a:lnTo>
                        <a:lnTo>
                          <a:pt x="235" y="281"/>
                        </a:lnTo>
                        <a:lnTo>
                          <a:pt x="165" y="277"/>
                        </a:lnTo>
                        <a:lnTo>
                          <a:pt x="9" y="19"/>
                        </a:lnTo>
                        <a:lnTo>
                          <a:pt x="0" y="4"/>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16" name="Freeform 820"/>
                  <p:cNvSpPr>
                    <a:spLocks/>
                  </p:cNvSpPr>
                  <p:nvPr/>
                </p:nvSpPr>
                <p:spPr bwMode="auto">
                  <a:xfrm>
                    <a:off x="838" y="3691"/>
                    <a:ext cx="47" cy="12"/>
                  </a:xfrm>
                  <a:custGeom>
                    <a:avLst/>
                    <a:gdLst>
                      <a:gd name="T0" fmla="*/ 0 w 95"/>
                      <a:gd name="T1" fmla="*/ 36 h 36"/>
                      <a:gd name="T2" fmla="*/ 2 w 95"/>
                      <a:gd name="T3" fmla="*/ 19 h 36"/>
                      <a:gd name="T4" fmla="*/ 8 w 95"/>
                      <a:gd name="T5" fmla="*/ 7 h 36"/>
                      <a:gd name="T6" fmla="*/ 12 w 95"/>
                      <a:gd name="T7" fmla="*/ 0 h 36"/>
                      <a:gd name="T8" fmla="*/ 76 w 95"/>
                      <a:gd name="T9" fmla="*/ 0 h 36"/>
                      <a:gd name="T10" fmla="*/ 95 w 95"/>
                      <a:gd name="T11" fmla="*/ 36 h 36"/>
                      <a:gd name="T12" fmla="*/ 0 w 9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95" h="36">
                        <a:moveTo>
                          <a:pt x="0" y="36"/>
                        </a:moveTo>
                        <a:lnTo>
                          <a:pt x="2" y="19"/>
                        </a:lnTo>
                        <a:lnTo>
                          <a:pt x="8" y="7"/>
                        </a:lnTo>
                        <a:lnTo>
                          <a:pt x="12" y="0"/>
                        </a:lnTo>
                        <a:lnTo>
                          <a:pt x="76" y="0"/>
                        </a:lnTo>
                        <a:lnTo>
                          <a:pt x="95"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117" name="Group 821"/>
                <p:cNvGrpSpPr>
                  <a:grpSpLocks/>
                </p:cNvGrpSpPr>
                <p:nvPr/>
              </p:nvGrpSpPr>
              <p:grpSpPr bwMode="auto">
                <a:xfrm>
                  <a:off x="844" y="3694"/>
                  <a:ext cx="48" cy="23"/>
                  <a:chOff x="844" y="3694"/>
                  <a:chExt cx="48" cy="23"/>
                </a:xfrm>
              </p:grpSpPr>
              <p:sp>
                <p:nvSpPr>
                  <p:cNvPr id="312118" name="Freeform 822"/>
                  <p:cNvSpPr>
                    <a:spLocks/>
                  </p:cNvSpPr>
                  <p:nvPr/>
                </p:nvSpPr>
                <p:spPr bwMode="auto">
                  <a:xfrm>
                    <a:off x="844" y="3694"/>
                    <a:ext cx="11" cy="23"/>
                  </a:xfrm>
                  <a:custGeom>
                    <a:avLst/>
                    <a:gdLst>
                      <a:gd name="T0" fmla="*/ 14 w 24"/>
                      <a:gd name="T1" fmla="*/ 68 h 68"/>
                      <a:gd name="T2" fmla="*/ 0 w 24"/>
                      <a:gd name="T3" fmla="*/ 27 h 68"/>
                      <a:gd name="T4" fmla="*/ 9 w 24"/>
                      <a:gd name="T5" fmla="*/ 0 h 68"/>
                      <a:gd name="T6" fmla="*/ 24 w 24"/>
                      <a:gd name="T7" fmla="*/ 32 h 68"/>
                      <a:gd name="T8" fmla="*/ 14 w 24"/>
                      <a:gd name="T9" fmla="*/ 68 h 68"/>
                    </a:gdLst>
                    <a:ahLst/>
                    <a:cxnLst>
                      <a:cxn ang="0">
                        <a:pos x="T0" y="T1"/>
                      </a:cxn>
                      <a:cxn ang="0">
                        <a:pos x="T2" y="T3"/>
                      </a:cxn>
                      <a:cxn ang="0">
                        <a:pos x="T4" y="T5"/>
                      </a:cxn>
                      <a:cxn ang="0">
                        <a:pos x="T6" y="T7"/>
                      </a:cxn>
                      <a:cxn ang="0">
                        <a:pos x="T8" y="T9"/>
                      </a:cxn>
                    </a:cxnLst>
                    <a:rect l="0" t="0" r="r" b="b"/>
                    <a:pathLst>
                      <a:path w="24" h="68">
                        <a:moveTo>
                          <a:pt x="14" y="68"/>
                        </a:moveTo>
                        <a:lnTo>
                          <a:pt x="0" y="27"/>
                        </a:lnTo>
                        <a:lnTo>
                          <a:pt x="9" y="0"/>
                        </a:lnTo>
                        <a:lnTo>
                          <a:pt x="24" y="32"/>
                        </a:lnTo>
                        <a:lnTo>
                          <a:pt x="14" y="68"/>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19" name="Freeform 823"/>
                  <p:cNvSpPr>
                    <a:spLocks/>
                  </p:cNvSpPr>
                  <p:nvPr/>
                </p:nvSpPr>
                <p:spPr bwMode="auto">
                  <a:xfrm>
                    <a:off x="848" y="3695"/>
                    <a:ext cx="37" cy="10"/>
                  </a:xfrm>
                  <a:custGeom>
                    <a:avLst/>
                    <a:gdLst>
                      <a:gd name="T0" fmla="*/ 2 w 74"/>
                      <a:gd name="T1" fmla="*/ 0 h 30"/>
                      <a:gd name="T2" fmla="*/ 50 w 74"/>
                      <a:gd name="T3" fmla="*/ 0 h 30"/>
                      <a:gd name="T4" fmla="*/ 51 w 74"/>
                      <a:gd name="T5" fmla="*/ 3 h 30"/>
                      <a:gd name="T6" fmla="*/ 57 w 74"/>
                      <a:gd name="T7" fmla="*/ 12 h 30"/>
                      <a:gd name="T8" fmla="*/ 74 w 74"/>
                      <a:gd name="T9" fmla="*/ 30 h 30"/>
                      <a:gd name="T10" fmla="*/ 19 w 74"/>
                      <a:gd name="T11" fmla="*/ 30 h 30"/>
                      <a:gd name="T12" fmla="*/ 9 w 74"/>
                      <a:gd name="T13" fmla="*/ 21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1" y="3"/>
                        </a:lnTo>
                        <a:lnTo>
                          <a:pt x="57" y="12"/>
                        </a:lnTo>
                        <a:lnTo>
                          <a:pt x="74" y="30"/>
                        </a:lnTo>
                        <a:lnTo>
                          <a:pt x="19" y="30"/>
                        </a:lnTo>
                        <a:lnTo>
                          <a:pt x="9" y="21"/>
                        </a:lnTo>
                        <a:lnTo>
                          <a:pt x="0" y="6"/>
                        </a:lnTo>
                        <a:lnTo>
                          <a:pt x="2"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20" name="Freeform 824"/>
                  <p:cNvSpPr>
                    <a:spLocks/>
                  </p:cNvSpPr>
                  <p:nvPr/>
                </p:nvSpPr>
                <p:spPr bwMode="auto">
                  <a:xfrm>
                    <a:off x="851" y="3706"/>
                    <a:ext cx="41" cy="11"/>
                  </a:xfrm>
                  <a:custGeom>
                    <a:avLst/>
                    <a:gdLst>
                      <a:gd name="T0" fmla="*/ 0 w 81"/>
                      <a:gd name="T1" fmla="*/ 34 h 34"/>
                      <a:gd name="T2" fmla="*/ 1 w 81"/>
                      <a:gd name="T3" fmla="*/ 19 h 34"/>
                      <a:gd name="T4" fmla="*/ 5 w 81"/>
                      <a:gd name="T5" fmla="*/ 6 h 34"/>
                      <a:gd name="T6" fmla="*/ 10 w 81"/>
                      <a:gd name="T7" fmla="*/ 0 h 34"/>
                      <a:gd name="T8" fmla="*/ 67 w 81"/>
                      <a:gd name="T9" fmla="*/ 0 h 34"/>
                      <a:gd name="T10" fmla="*/ 81 w 81"/>
                      <a:gd name="T11" fmla="*/ 34 h 34"/>
                      <a:gd name="T12" fmla="*/ 0 w 81"/>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81" h="34">
                        <a:moveTo>
                          <a:pt x="0" y="34"/>
                        </a:moveTo>
                        <a:lnTo>
                          <a:pt x="1" y="19"/>
                        </a:lnTo>
                        <a:lnTo>
                          <a:pt x="5" y="6"/>
                        </a:lnTo>
                        <a:lnTo>
                          <a:pt x="10" y="0"/>
                        </a:lnTo>
                        <a:lnTo>
                          <a:pt x="67" y="0"/>
                        </a:lnTo>
                        <a:lnTo>
                          <a:pt x="81" y="34"/>
                        </a:lnTo>
                        <a:lnTo>
                          <a:pt x="0" y="34"/>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121" name="Group 825"/>
                <p:cNvGrpSpPr>
                  <a:grpSpLocks/>
                </p:cNvGrpSpPr>
                <p:nvPr/>
              </p:nvGrpSpPr>
              <p:grpSpPr bwMode="auto">
                <a:xfrm>
                  <a:off x="857" y="3710"/>
                  <a:ext cx="49" cy="22"/>
                  <a:chOff x="857" y="3710"/>
                  <a:chExt cx="49" cy="22"/>
                </a:xfrm>
              </p:grpSpPr>
              <p:sp>
                <p:nvSpPr>
                  <p:cNvPr id="312122" name="Freeform 826"/>
                  <p:cNvSpPr>
                    <a:spLocks/>
                  </p:cNvSpPr>
                  <p:nvPr/>
                </p:nvSpPr>
                <p:spPr bwMode="auto">
                  <a:xfrm>
                    <a:off x="857" y="3710"/>
                    <a:ext cx="11" cy="22"/>
                  </a:xfrm>
                  <a:custGeom>
                    <a:avLst/>
                    <a:gdLst>
                      <a:gd name="T0" fmla="*/ 13 w 22"/>
                      <a:gd name="T1" fmla="*/ 68 h 68"/>
                      <a:gd name="T2" fmla="*/ 0 w 22"/>
                      <a:gd name="T3" fmla="*/ 27 h 68"/>
                      <a:gd name="T4" fmla="*/ 9 w 22"/>
                      <a:gd name="T5" fmla="*/ 0 h 68"/>
                      <a:gd name="T6" fmla="*/ 22 w 22"/>
                      <a:gd name="T7" fmla="*/ 31 h 68"/>
                      <a:gd name="T8" fmla="*/ 13 w 22"/>
                      <a:gd name="T9" fmla="*/ 68 h 68"/>
                    </a:gdLst>
                    <a:ahLst/>
                    <a:cxnLst>
                      <a:cxn ang="0">
                        <a:pos x="T0" y="T1"/>
                      </a:cxn>
                      <a:cxn ang="0">
                        <a:pos x="T2" y="T3"/>
                      </a:cxn>
                      <a:cxn ang="0">
                        <a:pos x="T4" y="T5"/>
                      </a:cxn>
                      <a:cxn ang="0">
                        <a:pos x="T6" y="T7"/>
                      </a:cxn>
                      <a:cxn ang="0">
                        <a:pos x="T8" y="T9"/>
                      </a:cxn>
                    </a:cxnLst>
                    <a:rect l="0" t="0" r="r" b="b"/>
                    <a:pathLst>
                      <a:path w="22" h="68">
                        <a:moveTo>
                          <a:pt x="13" y="68"/>
                        </a:moveTo>
                        <a:lnTo>
                          <a:pt x="0" y="27"/>
                        </a:lnTo>
                        <a:lnTo>
                          <a:pt x="9" y="0"/>
                        </a:lnTo>
                        <a:lnTo>
                          <a:pt x="22" y="31"/>
                        </a:lnTo>
                        <a:lnTo>
                          <a:pt x="13" y="68"/>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23" name="Freeform 827"/>
                  <p:cNvSpPr>
                    <a:spLocks/>
                  </p:cNvSpPr>
                  <p:nvPr/>
                </p:nvSpPr>
                <p:spPr bwMode="auto">
                  <a:xfrm>
                    <a:off x="862" y="3710"/>
                    <a:ext cx="36" cy="10"/>
                  </a:xfrm>
                  <a:custGeom>
                    <a:avLst/>
                    <a:gdLst>
                      <a:gd name="T0" fmla="*/ 1 w 72"/>
                      <a:gd name="T1" fmla="*/ 0 h 29"/>
                      <a:gd name="T2" fmla="*/ 50 w 72"/>
                      <a:gd name="T3" fmla="*/ 0 h 29"/>
                      <a:gd name="T4" fmla="*/ 51 w 72"/>
                      <a:gd name="T5" fmla="*/ 2 h 29"/>
                      <a:gd name="T6" fmla="*/ 56 w 72"/>
                      <a:gd name="T7" fmla="*/ 11 h 29"/>
                      <a:gd name="T8" fmla="*/ 72 w 72"/>
                      <a:gd name="T9" fmla="*/ 29 h 29"/>
                      <a:gd name="T10" fmla="*/ 17 w 72"/>
                      <a:gd name="T11" fmla="*/ 29 h 29"/>
                      <a:gd name="T12" fmla="*/ 9 w 72"/>
                      <a:gd name="T13" fmla="*/ 20 h 29"/>
                      <a:gd name="T14" fmla="*/ 0 w 72"/>
                      <a:gd name="T15" fmla="*/ 6 h 29"/>
                      <a:gd name="T16" fmla="*/ 1 w 72"/>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29">
                        <a:moveTo>
                          <a:pt x="1" y="0"/>
                        </a:moveTo>
                        <a:lnTo>
                          <a:pt x="50" y="0"/>
                        </a:lnTo>
                        <a:lnTo>
                          <a:pt x="51" y="2"/>
                        </a:lnTo>
                        <a:lnTo>
                          <a:pt x="56" y="11"/>
                        </a:lnTo>
                        <a:lnTo>
                          <a:pt x="72" y="29"/>
                        </a:lnTo>
                        <a:lnTo>
                          <a:pt x="17" y="29"/>
                        </a:lnTo>
                        <a:lnTo>
                          <a:pt x="9" y="20"/>
                        </a:lnTo>
                        <a:lnTo>
                          <a:pt x="0" y="6"/>
                        </a:lnTo>
                        <a:lnTo>
                          <a:pt x="1"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24" name="Freeform 828"/>
                  <p:cNvSpPr>
                    <a:spLocks/>
                  </p:cNvSpPr>
                  <p:nvPr/>
                </p:nvSpPr>
                <p:spPr bwMode="auto">
                  <a:xfrm>
                    <a:off x="865" y="3720"/>
                    <a:ext cx="41" cy="12"/>
                  </a:xfrm>
                  <a:custGeom>
                    <a:avLst/>
                    <a:gdLst>
                      <a:gd name="T0" fmla="*/ 0 w 83"/>
                      <a:gd name="T1" fmla="*/ 36 h 36"/>
                      <a:gd name="T2" fmla="*/ 1 w 83"/>
                      <a:gd name="T3" fmla="*/ 20 h 36"/>
                      <a:gd name="T4" fmla="*/ 7 w 83"/>
                      <a:gd name="T5" fmla="*/ 8 h 36"/>
                      <a:gd name="T6" fmla="*/ 11 w 83"/>
                      <a:gd name="T7" fmla="*/ 0 h 36"/>
                      <a:gd name="T8" fmla="*/ 67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1" y="20"/>
                        </a:lnTo>
                        <a:lnTo>
                          <a:pt x="7" y="8"/>
                        </a:lnTo>
                        <a:lnTo>
                          <a:pt x="11" y="0"/>
                        </a:lnTo>
                        <a:lnTo>
                          <a:pt x="67" y="0"/>
                        </a:lnTo>
                        <a:lnTo>
                          <a:pt x="83" y="36"/>
                        </a:lnTo>
                        <a:lnTo>
                          <a:pt x="0" y="36"/>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125" name="Group 829"/>
                <p:cNvGrpSpPr>
                  <a:grpSpLocks/>
                </p:cNvGrpSpPr>
                <p:nvPr/>
              </p:nvGrpSpPr>
              <p:grpSpPr bwMode="auto">
                <a:xfrm>
                  <a:off x="1086" y="3766"/>
                  <a:ext cx="49" cy="23"/>
                  <a:chOff x="1086" y="3766"/>
                  <a:chExt cx="49" cy="23"/>
                </a:xfrm>
              </p:grpSpPr>
              <p:sp>
                <p:nvSpPr>
                  <p:cNvPr id="312126" name="Freeform 830"/>
                  <p:cNvSpPr>
                    <a:spLocks/>
                  </p:cNvSpPr>
                  <p:nvPr/>
                </p:nvSpPr>
                <p:spPr bwMode="auto">
                  <a:xfrm>
                    <a:off x="1086" y="3766"/>
                    <a:ext cx="11" cy="23"/>
                  </a:xfrm>
                  <a:custGeom>
                    <a:avLst/>
                    <a:gdLst>
                      <a:gd name="T0" fmla="*/ 13 w 22"/>
                      <a:gd name="T1" fmla="*/ 69 h 69"/>
                      <a:gd name="T2" fmla="*/ 0 w 22"/>
                      <a:gd name="T3" fmla="*/ 27 h 69"/>
                      <a:gd name="T4" fmla="*/ 9 w 22"/>
                      <a:gd name="T5" fmla="*/ 0 h 69"/>
                      <a:gd name="T6" fmla="*/ 22 w 22"/>
                      <a:gd name="T7" fmla="*/ 32 h 69"/>
                      <a:gd name="T8" fmla="*/ 13 w 22"/>
                      <a:gd name="T9" fmla="*/ 69 h 69"/>
                    </a:gdLst>
                    <a:ahLst/>
                    <a:cxnLst>
                      <a:cxn ang="0">
                        <a:pos x="T0" y="T1"/>
                      </a:cxn>
                      <a:cxn ang="0">
                        <a:pos x="T2" y="T3"/>
                      </a:cxn>
                      <a:cxn ang="0">
                        <a:pos x="T4" y="T5"/>
                      </a:cxn>
                      <a:cxn ang="0">
                        <a:pos x="T6" y="T7"/>
                      </a:cxn>
                      <a:cxn ang="0">
                        <a:pos x="T8" y="T9"/>
                      </a:cxn>
                    </a:cxnLst>
                    <a:rect l="0" t="0" r="r" b="b"/>
                    <a:pathLst>
                      <a:path w="22" h="69">
                        <a:moveTo>
                          <a:pt x="13" y="69"/>
                        </a:moveTo>
                        <a:lnTo>
                          <a:pt x="0" y="27"/>
                        </a:lnTo>
                        <a:lnTo>
                          <a:pt x="9" y="0"/>
                        </a:lnTo>
                        <a:lnTo>
                          <a:pt x="22" y="32"/>
                        </a:lnTo>
                        <a:lnTo>
                          <a:pt x="13" y="69"/>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27" name="Freeform 831"/>
                  <p:cNvSpPr>
                    <a:spLocks/>
                  </p:cNvSpPr>
                  <p:nvPr/>
                </p:nvSpPr>
                <p:spPr bwMode="auto">
                  <a:xfrm>
                    <a:off x="1090" y="3767"/>
                    <a:ext cx="37" cy="10"/>
                  </a:xfrm>
                  <a:custGeom>
                    <a:avLst/>
                    <a:gdLst>
                      <a:gd name="T0" fmla="*/ 3 w 74"/>
                      <a:gd name="T1" fmla="*/ 0 h 31"/>
                      <a:gd name="T2" fmla="*/ 51 w 74"/>
                      <a:gd name="T3" fmla="*/ 0 h 31"/>
                      <a:gd name="T4" fmla="*/ 53 w 74"/>
                      <a:gd name="T5" fmla="*/ 4 h 31"/>
                      <a:gd name="T6" fmla="*/ 56 w 74"/>
                      <a:gd name="T7" fmla="*/ 13 h 31"/>
                      <a:gd name="T8" fmla="*/ 74 w 74"/>
                      <a:gd name="T9" fmla="*/ 31 h 31"/>
                      <a:gd name="T10" fmla="*/ 18 w 74"/>
                      <a:gd name="T11" fmla="*/ 31 h 31"/>
                      <a:gd name="T12" fmla="*/ 9 w 74"/>
                      <a:gd name="T13" fmla="*/ 22 h 31"/>
                      <a:gd name="T14" fmla="*/ 0 w 74"/>
                      <a:gd name="T15" fmla="*/ 6 h 31"/>
                      <a:gd name="T16" fmla="*/ 3 w 74"/>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1">
                        <a:moveTo>
                          <a:pt x="3" y="0"/>
                        </a:moveTo>
                        <a:lnTo>
                          <a:pt x="51" y="0"/>
                        </a:lnTo>
                        <a:lnTo>
                          <a:pt x="53" y="4"/>
                        </a:lnTo>
                        <a:lnTo>
                          <a:pt x="56" y="13"/>
                        </a:lnTo>
                        <a:lnTo>
                          <a:pt x="74" y="31"/>
                        </a:lnTo>
                        <a:lnTo>
                          <a:pt x="18" y="31"/>
                        </a:lnTo>
                        <a:lnTo>
                          <a:pt x="9" y="22"/>
                        </a:lnTo>
                        <a:lnTo>
                          <a:pt x="0" y="6"/>
                        </a:lnTo>
                        <a:lnTo>
                          <a:pt x="3"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28" name="Freeform 832"/>
                  <p:cNvSpPr>
                    <a:spLocks/>
                  </p:cNvSpPr>
                  <p:nvPr/>
                </p:nvSpPr>
                <p:spPr bwMode="auto">
                  <a:xfrm>
                    <a:off x="1093" y="3777"/>
                    <a:ext cx="42" cy="12"/>
                  </a:xfrm>
                  <a:custGeom>
                    <a:avLst/>
                    <a:gdLst>
                      <a:gd name="T0" fmla="*/ 0 w 83"/>
                      <a:gd name="T1" fmla="*/ 36 h 36"/>
                      <a:gd name="T2" fmla="*/ 2 w 83"/>
                      <a:gd name="T3" fmla="*/ 19 h 36"/>
                      <a:gd name="T4" fmla="*/ 7 w 83"/>
                      <a:gd name="T5" fmla="*/ 6 h 36"/>
                      <a:gd name="T6" fmla="*/ 11 w 83"/>
                      <a:gd name="T7" fmla="*/ 0 h 36"/>
                      <a:gd name="T8" fmla="*/ 68 w 83"/>
                      <a:gd name="T9" fmla="*/ 0 h 36"/>
                      <a:gd name="T10" fmla="*/ 83 w 83"/>
                      <a:gd name="T11" fmla="*/ 36 h 36"/>
                      <a:gd name="T12" fmla="*/ 0 w 83"/>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3" h="36">
                        <a:moveTo>
                          <a:pt x="0" y="36"/>
                        </a:moveTo>
                        <a:lnTo>
                          <a:pt x="2" y="19"/>
                        </a:lnTo>
                        <a:lnTo>
                          <a:pt x="7" y="6"/>
                        </a:lnTo>
                        <a:lnTo>
                          <a:pt x="11" y="0"/>
                        </a:lnTo>
                        <a:lnTo>
                          <a:pt x="68" y="0"/>
                        </a:lnTo>
                        <a:lnTo>
                          <a:pt x="83" y="36"/>
                        </a:lnTo>
                        <a:lnTo>
                          <a:pt x="0" y="36"/>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129" name="Group 833"/>
                <p:cNvGrpSpPr>
                  <a:grpSpLocks/>
                </p:cNvGrpSpPr>
                <p:nvPr/>
              </p:nvGrpSpPr>
              <p:grpSpPr bwMode="auto">
                <a:xfrm>
                  <a:off x="934" y="3740"/>
                  <a:ext cx="48" cy="23"/>
                  <a:chOff x="934" y="3740"/>
                  <a:chExt cx="48" cy="23"/>
                </a:xfrm>
              </p:grpSpPr>
              <p:sp>
                <p:nvSpPr>
                  <p:cNvPr id="312130" name="Freeform 834"/>
                  <p:cNvSpPr>
                    <a:spLocks/>
                  </p:cNvSpPr>
                  <p:nvPr/>
                </p:nvSpPr>
                <p:spPr bwMode="auto">
                  <a:xfrm>
                    <a:off x="934" y="3740"/>
                    <a:ext cx="11" cy="23"/>
                  </a:xfrm>
                  <a:custGeom>
                    <a:avLst/>
                    <a:gdLst>
                      <a:gd name="T0" fmla="*/ 15 w 24"/>
                      <a:gd name="T1" fmla="*/ 70 h 70"/>
                      <a:gd name="T2" fmla="*/ 0 w 24"/>
                      <a:gd name="T3" fmla="*/ 27 h 70"/>
                      <a:gd name="T4" fmla="*/ 9 w 24"/>
                      <a:gd name="T5" fmla="*/ 0 h 70"/>
                      <a:gd name="T6" fmla="*/ 24 w 24"/>
                      <a:gd name="T7" fmla="*/ 32 h 70"/>
                      <a:gd name="T8" fmla="*/ 15 w 24"/>
                      <a:gd name="T9" fmla="*/ 70 h 70"/>
                    </a:gdLst>
                    <a:ahLst/>
                    <a:cxnLst>
                      <a:cxn ang="0">
                        <a:pos x="T0" y="T1"/>
                      </a:cxn>
                      <a:cxn ang="0">
                        <a:pos x="T2" y="T3"/>
                      </a:cxn>
                      <a:cxn ang="0">
                        <a:pos x="T4" y="T5"/>
                      </a:cxn>
                      <a:cxn ang="0">
                        <a:pos x="T6" y="T7"/>
                      </a:cxn>
                      <a:cxn ang="0">
                        <a:pos x="T8" y="T9"/>
                      </a:cxn>
                    </a:cxnLst>
                    <a:rect l="0" t="0" r="r" b="b"/>
                    <a:pathLst>
                      <a:path w="24" h="70">
                        <a:moveTo>
                          <a:pt x="15" y="70"/>
                        </a:moveTo>
                        <a:lnTo>
                          <a:pt x="0" y="27"/>
                        </a:lnTo>
                        <a:lnTo>
                          <a:pt x="9" y="0"/>
                        </a:lnTo>
                        <a:lnTo>
                          <a:pt x="24" y="32"/>
                        </a:lnTo>
                        <a:lnTo>
                          <a:pt x="15" y="7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31" name="Freeform 835"/>
                  <p:cNvSpPr>
                    <a:spLocks/>
                  </p:cNvSpPr>
                  <p:nvPr/>
                </p:nvSpPr>
                <p:spPr bwMode="auto">
                  <a:xfrm>
                    <a:off x="938" y="3741"/>
                    <a:ext cx="37" cy="10"/>
                  </a:xfrm>
                  <a:custGeom>
                    <a:avLst/>
                    <a:gdLst>
                      <a:gd name="T0" fmla="*/ 2 w 74"/>
                      <a:gd name="T1" fmla="*/ 0 h 30"/>
                      <a:gd name="T2" fmla="*/ 50 w 74"/>
                      <a:gd name="T3" fmla="*/ 0 h 30"/>
                      <a:gd name="T4" fmla="*/ 52 w 74"/>
                      <a:gd name="T5" fmla="*/ 4 h 30"/>
                      <a:gd name="T6" fmla="*/ 57 w 74"/>
                      <a:gd name="T7" fmla="*/ 13 h 30"/>
                      <a:gd name="T8" fmla="*/ 74 w 74"/>
                      <a:gd name="T9" fmla="*/ 30 h 30"/>
                      <a:gd name="T10" fmla="*/ 19 w 74"/>
                      <a:gd name="T11" fmla="*/ 30 h 30"/>
                      <a:gd name="T12" fmla="*/ 9 w 74"/>
                      <a:gd name="T13" fmla="*/ 22 h 30"/>
                      <a:gd name="T14" fmla="*/ 0 w 74"/>
                      <a:gd name="T15" fmla="*/ 6 h 30"/>
                      <a:gd name="T16" fmla="*/ 2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2" y="0"/>
                        </a:moveTo>
                        <a:lnTo>
                          <a:pt x="50" y="0"/>
                        </a:lnTo>
                        <a:lnTo>
                          <a:pt x="52" y="4"/>
                        </a:lnTo>
                        <a:lnTo>
                          <a:pt x="57" y="13"/>
                        </a:lnTo>
                        <a:lnTo>
                          <a:pt x="74" y="30"/>
                        </a:lnTo>
                        <a:lnTo>
                          <a:pt x="19" y="30"/>
                        </a:lnTo>
                        <a:lnTo>
                          <a:pt x="9" y="22"/>
                        </a:lnTo>
                        <a:lnTo>
                          <a:pt x="0" y="6"/>
                        </a:lnTo>
                        <a:lnTo>
                          <a:pt x="2"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32" name="Freeform 836"/>
                  <p:cNvSpPr>
                    <a:spLocks/>
                  </p:cNvSpPr>
                  <p:nvPr/>
                </p:nvSpPr>
                <p:spPr bwMode="auto">
                  <a:xfrm>
                    <a:off x="941" y="3751"/>
                    <a:ext cx="41" cy="12"/>
                  </a:xfrm>
                  <a:custGeom>
                    <a:avLst/>
                    <a:gdLst>
                      <a:gd name="T0" fmla="*/ 0 w 81"/>
                      <a:gd name="T1" fmla="*/ 36 h 36"/>
                      <a:gd name="T2" fmla="*/ 1 w 81"/>
                      <a:gd name="T3" fmla="*/ 19 h 36"/>
                      <a:gd name="T4" fmla="*/ 5 w 81"/>
                      <a:gd name="T5" fmla="*/ 6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6"/>
                        </a:lnTo>
                        <a:lnTo>
                          <a:pt x="10" y="0"/>
                        </a:lnTo>
                        <a:lnTo>
                          <a:pt x="67" y="0"/>
                        </a:lnTo>
                        <a:lnTo>
                          <a:pt x="81" y="36"/>
                        </a:lnTo>
                        <a:lnTo>
                          <a:pt x="0" y="36"/>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133" name="Group 837"/>
                <p:cNvGrpSpPr>
                  <a:grpSpLocks/>
                </p:cNvGrpSpPr>
                <p:nvPr/>
              </p:nvGrpSpPr>
              <p:grpSpPr bwMode="auto">
                <a:xfrm>
                  <a:off x="943" y="3754"/>
                  <a:ext cx="49" cy="23"/>
                  <a:chOff x="943" y="3754"/>
                  <a:chExt cx="49" cy="23"/>
                </a:xfrm>
              </p:grpSpPr>
              <p:sp>
                <p:nvSpPr>
                  <p:cNvPr id="312134" name="Freeform 838"/>
                  <p:cNvSpPr>
                    <a:spLocks/>
                  </p:cNvSpPr>
                  <p:nvPr/>
                </p:nvSpPr>
                <p:spPr bwMode="auto">
                  <a:xfrm>
                    <a:off x="943" y="3754"/>
                    <a:ext cx="12" cy="23"/>
                  </a:xfrm>
                  <a:custGeom>
                    <a:avLst/>
                    <a:gdLst>
                      <a:gd name="T0" fmla="*/ 16 w 25"/>
                      <a:gd name="T1" fmla="*/ 68 h 68"/>
                      <a:gd name="T2" fmla="*/ 0 w 25"/>
                      <a:gd name="T3" fmla="*/ 25 h 68"/>
                      <a:gd name="T4" fmla="*/ 11 w 25"/>
                      <a:gd name="T5" fmla="*/ 0 h 68"/>
                      <a:gd name="T6" fmla="*/ 25 w 25"/>
                      <a:gd name="T7" fmla="*/ 31 h 68"/>
                      <a:gd name="T8" fmla="*/ 16 w 25"/>
                      <a:gd name="T9" fmla="*/ 68 h 68"/>
                    </a:gdLst>
                    <a:ahLst/>
                    <a:cxnLst>
                      <a:cxn ang="0">
                        <a:pos x="T0" y="T1"/>
                      </a:cxn>
                      <a:cxn ang="0">
                        <a:pos x="T2" y="T3"/>
                      </a:cxn>
                      <a:cxn ang="0">
                        <a:pos x="T4" y="T5"/>
                      </a:cxn>
                      <a:cxn ang="0">
                        <a:pos x="T6" y="T7"/>
                      </a:cxn>
                      <a:cxn ang="0">
                        <a:pos x="T8" y="T9"/>
                      </a:cxn>
                    </a:cxnLst>
                    <a:rect l="0" t="0" r="r" b="b"/>
                    <a:pathLst>
                      <a:path w="25" h="68">
                        <a:moveTo>
                          <a:pt x="16" y="68"/>
                        </a:moveTo>
                        <a:lnTo>
                          <a:pt x="0" y="25"/>
                        </a:lnTo>
                        <a:lnTo>
                          <a:pt x="11" y="0"/>
                        </a:lnTo>
                        <a:lnTo>
                          <a:pt x="25" y="31"/>
                        </a:lnTo>
                        <a:lnTo>
                          <a:pt x="16" y="68"/>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35" name="Freeform 839"/>
                  <p:cNvSpPr>
                    <a:spLocks/>
                  </p:cNvSpPr>
                  <p:nvPr/>
                </p:nvSpPr>
                <p:spPr bwMode="auto">
                  <a:xfrm>
                    <a:off x="948" y="3755"/>
                    <a:ext cx="37" cy="10"/>
                  </a:xfrm>
                  <a:custGeom>
                    <a:avLst/>
                    <a:gdLst>
                      <a:gd name="T0" fmla="*/ 1 w 74"/>
                      <a:gd name="T1" fmla="*/ 0 h 30"/>
                      <a:gd name="T2" fmla="*/ 49 w 74"/>
                      <a:gd name="T3" fmla="*/ 0 h 30"/>
                      <a:gd name="T4" fmla="*/ 50 w 74"/>
                      <a:gd name="T5" fmla="*/ 3 h 30"/>
                      <a:gd name="T6" fmla="*/ 57 w 74"/>
                      <a:gd name="T7" fmla="*/ 12 h 30"/>
                      <a:gd name="T8" fmla="*/ 74 w 74"/>
                      <a:gd name="T9" fmla="*/ 30 h 30"/>
                      <a:gd name="T10" fmla="*/ 18 w 74"/>
                      <a:gd name="T11" fmla="*/ 30 h 30"/>
                      <a:gd name="T12" fmla="*/ 9 w 74"/>
                      <a:gd name="T13" fmla="*/ 21 h 30"/>
                      <a:gd name="T14" fmla="*/ 0 w 74"/>
                      <a:gd name="T15" fmla="*/ 5 h 30"/>
                      <a:gd name="T16" fmla="*/ 1 w 74"/>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30">
                        <a:moveTo>
                          <a:pt x="1" y="0"/>
                        </a:moveTo>
                        <a:lnTo>
                          <a:pt x="49" y="0"/>
                        </a:lnTo>
                        <a:lnTo>
                          <a:pt x="50" y="3"/>
                        </a:lnTo>
                        <a:lnTo>
                          <a:pt x="57" y="12"/>
                        </a:lnTo>
                        <a:lnTo>
                          <a:pt x="74" y="30"/>
                        </a:lnTo>
                        <a:lnTo>
                          <a:pt x="18" y="30"/>
                        </a:lnTo>
                        <a:lnTo>
                          <a:pt x="9" y="21"/>
                        </a:lnTo>
                        <a:lnTo>
                          <a:pt x="0" y="5"/>
                        </a:lnTo>
                        <a:lnTo>
                          <a:pt x="1"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36" name="Freeform 840"/>
                  <p:cNvSpPr>
                    <a:spLocks/>
                  </p:cNvSpPr>
                  <p:nvPr/>
                </p:nvSpPr>
                <p:spPr bwMode="auto">
                  <a:xfrm>
                    <a:off x="951" y="3765"/>
                    <a:ext cx="41" cy="12"/>
                  </a:xfrm>
                  <a:custGeom>
                    <a:avLst/>
                    <a:gdLst>
                      <a:gd name="T0" fmla="*/ 0 w 81"/>
                      <a:gd name="T1" fmla="*/ 36 h 36"/>
                      <a:gd name="T2" fmla="*/ 1 w 81"/>
                      <a:gd name="T3" fmla="*/ 19 h 36"/>
                      <a:gd name="T4" fmla="*/ 5 w 81"/>
                      <a:gd name="T5" fmla="*/ 7 h 36"/>
                      <a:gd name="T6" fmla="*/ 10 w 81"/>
                      <a:gd name="T7" fmla="*/ 0 h 36"/>
                      <a:gd name="T8" fmla="*/ 67 w 81"/>
                      <a:gd name="T9" fmla="*/ 0 h 36"/>
                      <a:gd name="T10" fmla="*/ 81 w 81"/>
                      <a:gd name="T11" fmla="*/ 36 h 36"/>
                      <a:gd name="T12" fmla="*/ 0 w 8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81" h="36">
                        <a:moveTo>
                          <a:pt x="0" y="36"/>
                        </a:moveTo>
                        <a:lnTo>
                          <a:pt x="1" y="19"/>
                        </a:lnTo>
                        <a:lnTo>
                          <a:pt x="5" y="7"/>
                        </a:lnTo>
                        <a:lnTo>
                          <a:pt x="10" y="0"/>
                        </a:lnTo>
                        <a:lnTo>
                          <a:pt x="67" y="0"/>
                        </a:lnTo>
                        <a:lnTo>
                          <a:pt x="81" y="36"/>
                        </a:lnTo>
                        <a:lnTo>
                          <a:pt x="0" y="3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312137" name="Freeform 841"/>
                <p:cNvSpPr>
                  <a:spLocks/>
                </p:cNvSpPr>
                <p:nvPr/>
              </p:nvSpPr>
              <p:spPr bwMode="auto">
                <a:xfrm>
                  <a:off x="987" y="3753"/>
                  <a:ext cx="25" cy="43"/>
                </a:xfrm>
                <a:custGeom>
                  <a:avLst/>
                  <a:gdLst>
                    <a:gd name="T0" fmla="*/ 40 w 51"/>
                    <a:gd name="T1" fmla="*/ 128 h 128"/>
                    <a:gd name="T2" fmla="*/ 0 w 51"/>
                    <a:gd name="T3" fmla="*/ 29 h 128"/>
                    <a:gd name="T4" fmla="*/ 0 w 51"/>
                    <a:gd name="T5" fmla="*/ 20 h 128"/>
                    <a:gd name="T6" fmla="*/ 2 w 51"/>
                    <a:gd name="T7" fmla="*/ 11 h 128"/>
                    <a:gd name="T8" fmla="*/ 10 w 51"/>
                    <a:gd name="T9" fmla="*/ 0 h 128"/>
                    <a:gd name="T10" fmla="*/ 51 w 51"/>
                    <a:gd name="T11" fmla="*/ 91 h 128"/>
                    <a:gd name="T12" fmla="*/ 40 w 51"/>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51" h="128">
                      <a:moveTo>
                        <a:pt x="40" y="128"/>
                      </a:moveTo>
                      <a:lnTo>
                        <a:pt x="0" y="29"/>
                      </a:lnTo>
                      <a:lnTo>
                        <a:pt x="0" y="20"/>
                      </a:lnTo>
                      <a:lnTo>
                        <a:pt x="2" y="11"/>
                      </a:lnTo>
                      <a:lnTo>
                        <a:pt x="10" y="0"/>
                      </a:lnTo>
                      <a:lnTo>
                        <a:pt x="51" y="91"/>
                      </a:lnTo>
                      <a:lnTo>
                        <a:pt x="40" y="128"/>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38" name="Freeform 842"/>
                <p:cNvSpPr>
                  <a:spLocks/>
                </p:cNvSpPr>
                <p:nvPr/>
              </p:nvSpPr>
              <p:spPr bwMode="auto">
                <a:xfrm>
                  <a:off x="992" y="3753"/>
                  <a:ext cx="91" cy="29"/>
                </a:xfrm>
                <a:custGeom>
                  <a:avLst/>
                  <a:gdLst>
                    <a:gd name="T0" fmla="*/ 0 w 183"/>
                    <a:gd name="T1" fmla="*/ 0 h 85"/>
                    <a:gd name="T2" fmla="*/ 64 w 183"/>
                    <a:gd name="T3" fmla="*/ 0 h 85"/>
                    <a:gd name="T4" fmla="*/ 67 w 183"/>
                    <a:gd name="T5" fmla="*/ 13 h 85"/>
                    <a:gd name="T6" fmla="*/ 75 w 183"/>
                    <a:gd name="T7" fmla="*/ 28 h 85"/>
                    <a:gd name="T8" fmla="*/ 84 w 183"/>
                    <a:gd name="T9" fmla="*/ 42 h 85"/>
                    <a:gd name="T10" fmla="*/ 158 w 183"/>
                    <a:gd name="T11" fmla="*/ 42 h 85"/>
                    <a:gd name="T12" fmla="*/ 163 w 183"/>
                    <a:gd name="T13" fmla="*/ 55 h 85"/>
                    <a:gd name="T14" fmla="*/ 172 w 183"/>
                    <a:gd name="T15" fmla="*/ 67 h 85"/>
                    <a:gd name="T16" fmla="*/ 183 w 183"/>
                    <a:gd name="T17" fmla="*/ 85 h 85"/>
                    <a:gd name="T18" fmla="*/ 64 w 183"/>
                    <a:gd name="T19" fmla="*/ 85 h 85"/>
                    <a:gd name="T20" fmla="*/ 41 w 183"/>
                    <a:gd name="T21" fmla="*/ 85 h 85"/>
                    <a:gd name="T22" fmla="*/ 0 w 183"/>
                    <a:gd name="T23"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85">
                      <a:moveTo>
                        <a:pt x="0" y="0"/>
                      </a:moveTo>
                      <a:lnTo>
                        <a:pt x="64" y="0"/>
                      </a:lnTo>
                      <a:lnTo>
                        <a:pt x="67" y="13"/>
                      </a:lnTo>
                      <a:lnTo>
                        <a:pt x="75" y="28"/>
                      </a:lnTo>
                      <a:lnTo>
                        <a:pt x="84" y="42"/>
                      </a:lnTo>
                      <a:lnTo>
                        <a:pt x="158" y="42"/>
                      </a:lnTo>
                      <a:lnTo>
                        <a:pt x="163" y="55"/>
                      </a:lnTo>
                      <a:lnTo>
                        <a:pt x="172" y="67"/>
                      </a:lnTo>
                      <a:lnTo>
                        <a:pt x="183" y="85"/>
                      </a:lnTo>
                      <a:lnTo>
                        <a:pt x="64" y="85"/>
                      </a:lnTo>
                      <a:lnTo>
                        <a:pt x="41" y="85"/>
                      </a:lnTo>
                      <a:lnTo>
                        <a:pt x="0"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39" name="Freeform 843"/>
                <p:cNvSpPr>
                  <a:spLocks/>
                </p:cNvSpPr>
                <p:nvPr/>
              </p:nvSpPr>
              <p:spPr bwMode="auto">
                <a:xfrm>
                  <a:off x="1008" y="3782"/>
                  <a:ext cx="81" cy="12"/>
                </a:xfrm>
                <a:custGeom>
                  <a:avLst/>
                  <a:gdLst>
                    <a:gd name="T0" fmla="*/ 0 w 160"/>
                    <a:gd name="T1" fmla="*/ 36 h 36"/>
                    <a:gd name="T2" fmla="*/ 1 w 160"/>
                    <a:gd name="T3" fmla="*/ 20 h 36"/>
                    <a:gd name="T4" fmla="*/ 7 w 160"/>
                    <a:gd name="T5" fmla="*/ 8 h 36"/>
                    <a:gd name="T6" fmla="*/ 10 w 160"/>
                    <a:gd name="T7" fmla="*/ 0 h 36"/>
                    <a:gd name="T8" fmla="*/ 150 w 160"/>
                    <a:gd name="T9" fmla="*/ 0 h 36"/>
                    <a:gd name="T10" fmla="*/ 160 w 160"/>
                    <a:gd name="T11" fmla="*/ 36 h 36"/>
                    <a:gd name="T12" fmla="*/ 0 w 160"/>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60" h="36">
                      <a:moveTo>
                        <a:pt x="0" y="36"/>
                      </a:moveTo>
                      <a:lnTo>
                        <a:pt x="1" y="20"/>
                      </a:lnTo>
                      <a:lnTo>
                        <a:pt x="7" y="8"/>
                      </a:lnTo>
                      <a:lnTo>
                        <a:pt x="10" y="0"/>
                      </a:lnTo>
                      <a:lnTo>
                        <a:pt x="150" y="0"/>
                      </a:lnTo>
                      <a:lnTo>
                        <a:pt x="160" y="36"/>
                      </a:lnTo>
                      <a:lnTo>
                        <a:pt x="0" y="36"/>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312140" name="Group 844"/>
              <p:cNvGrpSpPr>
                <a:grpSpLocks/>
              </p:cNvGrpSpPr>
              <p:nvPr/>
            </p:nvGrpSpPr>
            <p:grpSpPr bwMode="auto">
              <a:xfrm>
                <a:off x="920" y="3821"/>
                <a:ext cx="413" cy="50"/>
                <a:chOff x="920" y="3821"/>
                <a:chExt cx="413" cy="50"/>
              </a:xfrm>
            </p:grpSpPr>
            <p:sp>
              <p:nvSpPr>
                <p:cNvPr id="312141" name="Freeform 845"/>
                <p:cNvSpPr>
                  <a:spLocks/>
                </p:cNvSpPr>
                <p:nvPr/>
              </p:nvSpPr>
              <p:spPr bwMode="auto">
                <a:xfrm>
                  <a:off x="920" y="3821"/>
                  <a:ext cx="413" cy="50"/>
                </a:xfrm>
                <a:custGeom>
                  <a:avLst/>
                  <a:gdLst>
                    <a:gd name="T0" fmla="*/ 35 w 825"/>
                    <a:gd name="T1" fmla="*/ 13 h 151"/>
                    <a:gd name="T2" fmla="*/ 17 w 825"/>
                    <a:gd name="T3" fmla="*/ 27 h 151"/>
                    <a:gd name="T4" fmla="*/ 9 w 825"/>
                    <a:gd name="T5" fmla="*/ 48 h 151"/>
                    <a:gd name="T6" fmla="*/ 0 w 825"/>
                    <a:gd name="T7" fmla="*/ 97 h 151"/>
                    <a:gd name="T8" fmla="*/ 4 w 825"/>
                    <a:gd name="T9" fmla="*/ 124 h 151"/>
                    <a:gd name="T10" fmla="*/ 13 w 825"/>
                    <a:gd name="T11" fmla="*/ 138 h 151"/>
                    <a:gd name="T12" fmla="*/ 26 w 825"/>
                    <a:gd name="T13" fmla="*/ 151 h 151"/>
                    <a:gd name="T14" fmla="*/ 783 w 825"/>
                    <a:gd name="T15" fmla="*/ 142 h 151"/>
                    <a:gd name="T16" fmla="*/ 807 w 825"/>
                    <a:gd name="T17" fmla="*/ 128 h 151"/>
                    <a:gd name="T18" fmla="*/ 816 w 825"/>
                    <a:gd name="T19" fmla="*/ 107 h 151"/>
                    <a:gd name="T20" fmla="*/ 825 w 825"/>
                    <a:gd name="T21" fmla="*/ 61 h 151"/>
                    <a:gd name="T22" fmla="*/ 821 w 825"/>
                    <a:gd name="T23" fmla="*/ 27 h 151"/>
                    <a:gd name="T24" fmla="*/ 806 w 825"/>
                    <a:gd name="T25" fmla="*/ 9 h 151"/>
                    <a:gd name="T26" fmla="*/ 785 w 825"/>
                    <a:gd name="T27" fmla="*/ 0 h 151"/>
                    <a:gd name="T28" fmla="*/ 35 w 825"/>
                    <a:gd name="T29" fmla="*/ 1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5" h="151">
                      <a:moveTo>
                        <a:pt x="35" y="13"/>
                      </a:moveTo>
                      <a:lnTo>
                        <a:pt x="17" y="27"/>
                      </a:lnTo>
                      <a:lnTo>
                        <a:pt x="9" y="48"/>
                      </a:lnTo>
                      <a:lnTo>
                        <a:pt x="0" y="97"/>
                      </a:lnTo>
                      <a:lnTo>
                        <a:pt x="4" y="124"/>
                      </a:lnTo>
                      <a:lnTo>
                        <a:pt x="13" y="138"/>
                      </a:lnTo>
                      <a:lnTo>
                        <a:pt x="26" y="151"/>
                      </a:lnTo>
                      <a:lnTo>
                        <a:pt x="783" y="142"/>
                      </a:lnTo>
                      <a:lnTo>
                        <a:pt x="807" y="128"/>
                      </a:lnTo>
                      <a:lnTo>
                        <a:pt x="816" y="107"/>
                      </a:lnTo>
                      <a:lnTo>
                        <a:pt x="825" y="61"/>
                      </a:lnTo>
                      <a:lnTo>
                        <a:pt x="821" y="27"/>
                      </a:lnTo>
                      <a:lnTo>
                        <a:pt x="806" y="9"/>
                      </a:lnTo>
                      <a:lnTo>
                        <a:pt x="785" y="0"/>
                      </a:lnTo>
                      <a:lnTo>
                        <a:pt x="35" y="13"/>
                      </a:lnTo>
                      <a:close/>
                    </a:path>
                  </a:pathLst>
                </a:custGeom>
                <a:solidFill>
                  <a:srgbClr val="202020"/>
                </a:solidFill>
                <a:ln w="7938">
                  <a:solidFill>
                    <a:srgbClr val="000000"/>
                  </a:solidFill>
                  <a:prstDash val="solid"/>
                  <a:round/>
                  <a:headEnd/>
                  <a:tailEnd/>
                </a:ln>
              </p:spPr>
              <p:txBody>
                <a:bodyPr/>
                <a:lstStyle/>
                <a:p>
                  <a:endParaRPr lang="zh-CN" altLang="en-US"/>
                </a:p>
              </p:txBody>
            </p:sp>
            <p:sp>
              <p:nvSpPr>
                <p:cNvPr id="312142" name="Freeform 846"/>
                <p:cNvSpPr>
                  <a:spLocks/>
                </p:cNvSpPr>
                <p:nvPr/>
              </p:nvSpPr>
              <p:spPr bwMode="auto">
                <a:xfrm>
                  <a:off x="972" y="3833"/>
                  <a:ext cx="330" cy="27"/>
                </a:xfrm>
                <a:custGeom>
                  <a:avLst/>
                  <a:gdLst>
                    <a:gd name="T0" fmla="*/ 4 w 658"/>
                    <a:gd name="T1" fmla="*/ 23 h 79"/>
                    <a:gd name="T2" fmla="*/ 0 w 658"/>
                    <a:gd name="T3" fmla="*/ 50 h 79"/>
                    <a:gd name="T4" fmla="*/ 153 w 658"/>
                    <a:gd name="T5" fmla="*/ 50 h 79"/>
                    <a:gd name="T6" fmla="*/ 153 w 658"/>
                    <a:gd name="T7" fmla="*/ 79 h 79"/>
                    <a:gd name="T8" fmla="*/ 500 w 658"/>
                    <a:gd name="T9" fmla="*/ 73 h 79"/>
                    <a:gd name="T10" fmla="*/ 500 w 658"/>
                    <a:gd name="T11" fmla="*/ 50 h 79"/>
                    <a:gd name="T12" fmla="*/ 656 w 658"/>
                    <a:gd name="T13" fmla="*/ 50 h 79"/>
                    <a:gd name="T14" fmla="*/ 658 w 658"/>
                    <a:gd name="T15" fmla="*/ 23 h 79"/>
                    <a:gd name="T16" fmla="*/ 504 w 658"/>
                    <a:gd name="T17" fmla="*/ 23 h 79"/>
                    <a:gd name="T18" fmla="*/ 504 w 658"/>
                    <a:gd name="T19" fmla="*/ 0 h 79"/>
                    <a:gd name="T20" fmla="*/ 153 w 658"/>
                    <a:gd name="T21" fmla="*/ 8 h 79"/>
                    <a:gd name="T22" fmla="*/ 153 w 658"/>
                    <a:gd name="T23" fmla="*/ 23 h 79"/>
                    <a:gd name="T24" fmla="*/ 4 w 658"/>
                    <a:gd name="T25" fmla="*/ 2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8" h="79">
                      <a:moveTo>
                        <a:pt x="4" y="23"/>
                      </a:moveTo>
                      <a:lnTo>
                        <a:pt x="0" y="50"/>
                      </a:lnTo>
                      <a:lnTo>
                        <a:pt x="153" y="50"/>
                      </a:lnTo>
                      <a:lnTo>
                        <a:pt x="153" y="79"/>
                      </a:lnTo>
                      <a:lnTo>
                        <a:pt x="500" y="73"/>
                      </a:lnTo>
                      <a:lnTo>
                        <a:pt x="500" y="50"/>
                      </a:lnTo>
                      <a:lnTo>
                        <a:pt x="656" y="50"/>
                      </a:lnTo>
                      <a:lnTo>
                        <a:pt x="658" y="23"/>
                      </a:lnTo>
                      <a:lnTo>
                        <a:pt x="504" y="23"/>
                      </a:lnTo>
                      <a:lnTo>
                        <a:pt x="504" y="0"/>
                      </a:lnTo>
                      <a:lnTo>
                        <a:pt x="153" y="8"/>
                      </a:lnTo>
                      <a:lnTo>
                        <a:pt x="153" y="23"/>
                      </a:lnTo>
                      <a:lnTo>
                        <a:pt x="4" y="2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43" name="Rectangle 847"/>
                <p:cNvSpPr>
                  <a:spLocks noChangeArrowheads="1"/>
                </p:cNvSpPr>
                <p:nvPr/>
              </p:nvSpPr>
              <p:spPr bwMode="auto">
                <a:xfrm>
                  <a:off x="982" y="3856"/>
                  <a:ext cx="26" cy="7"/>
                </a:xfrm>
                <a:prstGeom prst="rect">
                  <a:avLst/>
                </a:prstGeom>
                <a:solidFill>
                  <a:srgbClr val="00A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p>
              </p:txBody>
            </p:sp>
            <p:sp>
              <p:nvSpPr>
                <p:cNvPr id="312144" name="Rectangle 848"/>
                <p:cNvSpPr>
                  <a:spLocks noChangeArrowheads="1"/>
                </p:cNvSpPr>
                <p:nvPr/>
              </p:nvSpPr>
              <p:spPr bwMode="auto">
                <a:xfrm>
                  <a:off x="1237" y="3855"/>
                  <a:ext cx="53" cy="6"/>
                </a:xfrm>
                <a:prstGeom prst="rect">
                  <a:avLst/>
                </a:prstGeom>
                <a:solidFill>
                  <a:srgbClr val="202020"/>
                </a:solidFill>
                <a:ln w="7938">
                  <a:solidFill>
                    <a:srgbClr val="000000"/>
                  </a:solidFill>
                  <a:miter lim="800000"/>
                  <a:headEnd/>
                  <a:tailEnd/>
                </a:ln>
              </p:spPr>
              <p:txBody>
                <a:bodyPr/>
                <a:lstStyle/>
                <a:p>
                  <a:endParaRPr lang="zh-CN" altLang="en-US"/>
                </a:p>
              </p:txBody>
            </p:sp>
          </p:grpSp>
          <p:grpSp>
            <p:nvGrpSpPr>
              <p:cNvPr id="312145" name="Group 849"/>
              <p:cNvGrpSpPr>
                <a:grpSpLocks/>
              </p:cNvGrpSpPr>
              <p:nvPr/>
            </p:nvGrpSpPr>
            <p:grpSpPr bwMode="auto">
              <a:xfrm>
                <a:off x="1227" y="3477"/>
                <a:ext cx="508" cy="321"/>
                <a:chOff x="1227" y="3477"/>
                <a:chExt cx="508" cy="321"/>
              </a:xfrm>
            </p:grpSpPr>
            <p:sp>
              <p:nvSpPr>
                <p:cNvPr id="312146" name="Freeform 850"/>
                <p:cNvSpPr>
                  <a:spLocks/>
                </p:cNvSpPr>
                <p:nvPr/>
              </p:nvSpPr>
              <p:spPr bwMode="auto">
                <a:xfrm>
                  <a:off x="1640" y="3731"/>
                  <a:ext cx="95" cy="66"/>
                </a:xfrm>
                <a:custGeom>
                  <a:avLst/>
                  <a:gdLst>
                    <a:gd name="T0" fmla="*/ 126 w 191"/>
                    <a:gd name="T1" fmla="*/ 9 h 200"/>
                    <a:gd name="T2" fmla="*/ 93 w 191"/>
                    <a:gd name="T3" fmla="*/ 0 h 200"/>
                    <a:gd name="T4" fmla="*/ 59 w 191"/>
                    <a:gd name="T5" fmla="*/ 5 h 200"/>
                    <a:gd name="T6" fmla="*/ 32 w 191"/>
                    <a:gd name="T7" fmla="*/ 17 h 200"/>
                    <a:gd name="T8" fmla="*/ 9 w 191"/>
                    <a:gd name="T9" fmla="*/ 45 h 200"/>
                    <a:gd name="T10" fmla="*/ 0 w 191"/>
                    <a:gd name="T11" fmla="*/ 94 h 200"/>
                    <a:gd name="T12" fmla="*/ 0 w 191"/>
                    <a:gd name="T13" fmla="*/ 137 h 200"/>
                    <a:gd name="T14" fmla="*/ 0 w 191"/>
                    <a:gd name="T15" fmla="*/ 200 h 200"/>
                    <a:gd name="T16" fmla="*/ 191 w 191"/>
                    <a:gd name="T17" fmla="*/ 200 h 200"/>
                    <a:gd name="T18" fmla="*/ 181 w 191"/>
                    <a:gd name="T19" fmla="*/ 81 h 200"/>
                    <a:gd name="T20" fmla="*/ 157 w 191"/>
                    <a:gd name="T21" fmla="*/ 30 h 200"/>
                    <a:gd name="T22" fmla="*/ 126 w 191"/>
                    <a:gd name="T23" fmla="*/ 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200">
                      <a:moveTo>
                        <a:pt x="126" y="9"/>
                      </a:moveTo>
                      <a:lnTo>
                        <a:pt x="93" y="0"/>
                      </a:lnTo>
                      <a:lnTo>
                        <a:pt x="59" y="5"/>
                      </a:lnTo>
                      <a:lnTo>
                        <a:pt x="32" y="17"/>
                      </a:lnTo>
                      <a:lnTo>
                        <a:pt x="9" y="45"/>
                      </a:lnTo>
                      <a:lnTo>
                        <a:pt x="0" y="94"/>
                      </a:lnTo>
                      <a:lnTo>
                        <a:pt x="0" y="137"/>
                      </a:lnTo>
                      <a:lnTo>
                        <a:pt x="0" y="200"/>
                      </a:lnTo>
                      <a:lnTo>
                        <a:pt x="191" y="200"/>
                      </a:lnTo>
                      <a:lnTo>
                        <a:pt x="181" y="81"/>
                      </a:lnTo>
                      <a:lnTo>
                        <a:pt x="157" y="30"/>
                      </a:lnTo>
                      <a:lnTo>
                        <a:pt x="126" y="9"/>
                      </a:lnTo>
                      <a:close/>
                    </a:path>
                  </a:pathLst>
                </a:custGeom>
                <a:solidFill>
                  <a:schemeClr val="bg2"/>
                </a:solidFill>
                <a:ln w="7938">
                  <a:solidFill>
                    <a:srgbClr val="404040"/>
                  </a:solidFill>
                  <a:prstDash val="solid"/>
                  <a:round/>
                  <a:headEnd/>
                  <a:tailEnd/>
                </a:ln>
              </p:spPr>
              <p:txBody>
                <a:bodyPr/>
                <a:lstStyle/>
                <a:p>
                  <a:endParaRPr lang="zh-CN" altLang="en-US"/>
                </a:p>
              </p:txBody>
            </p:sp>
            <p:sp>
              <p:nvSpPr>
                <p:cNvPr id="312147" name="Freeform 851"/>
                <p:cNvSpPr>
                  <a:spLocks/>
                </p:cNvSpPr>
                <p:nvPr/>
              </p:nvSpPr>
              <p:spPr bwMode="auto">
                <a:xfrm>
                  <a:off x="1227" y="3477"/>
                  <a:ext cx="429" cy="264"/>
                </a:xfrm>
                <a:custGeom>
                  <a:avLst/>
                  <a:gdLst>
                    <a:gd name="T0" fmla="*/ 0 w 860"/>
                    <a:gd name="T1" fmla="*/ 0 h 791"/>
                    <a:gd name="T2" fmla="*/ 860 w 860"/>
                    <a:gd name="T3" fmla="*/ 764 h 791"/>
                    <a:gd name="T4" fmla="*/ 849 w 860"/>
                    <a:gd name="T5" fmla="*/ 777 h 791"/>
                    <a:gd name="T6" fmla="*/ 838 w 860"/>
                    <a:gd name="T7" fmla="*/ 791 h 791"/>
                    <a:gd name="T8" fmla="*/ 0 w 860"/>
                    <a:gd name="T9" fmla="*/ 0 h 791"/>
                  </a:gdLst>
                  <a:ahLst/>
                  <a:cxnLst>
                    <a:cxn ang="0">
                      <a:pos x="T0" y="T1"/>
                    </a:cxn>
                    <a:cxn ang="0">
                      <a:pos x="T2" y="T3"/>
                    </a:cxn>
                    <a:cxn ang="0">
                      <a:pos x="T4" y="T5"/>
                    </a:cxn>
                    <a:cxn ang="0">
                      <a:pos x="T6" y="T7"/>
                    </a:cxn>
                    <a:cxn ang="0">
                      <a:pos x="T8" y="T9"/>
                    </a:cxn>
                  </a:cxnLst>
                  <a:rect l="0" t="0" r="r" b="b"/>
                  <a:pathLst>
                    <a:path w="860" h="791">
                      <a:moveTo>
                        <a:pt x="0" y="0"/>
                      </a:moveTo>
                      <a:lnTo>
                        <a:pt x="860" y="764"/>
                      </a:lnTo>
                      <a:lnTo>
                        <a:pt x="849" y="777"/>
                      </a:lnTo>
                      <a:lnTo>
                        <a:pt x="838" y="791"/>
                      </a:lnTo>
                      <a:lnTo>
                        <a:pt x="0" y="0"/>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48" name="Freeform 852"/>
                <p:cNvSpPr>
                  <a:spLocks/>
                </p:cNvSpPr>
                <p:nvPr/>
              </p:nvSpPr>
              <p:spPr bwMode="auto">
                <a:xfrm>
                  <a:off x="1521" y="3650"/>
                  <a:ext cx="141" cy="122"/>
                </a:xfrm>
                <a:custGeom>
                  <a:avLst/>
                  <a:gdLst>
                    <a:gd name="T0" fmla="*/ 4 w 281"/>
                    <a:gd name="T1" fmla="*/ 95 h 366"/>
                    <a:gd name="T2" fmla="*/ 24 w 281"/>
                    <a:gd name="T3" fmla="*/ 62 h 366"/>
                    <a:gd name="T4" fmla="*/ 54 w 281"/>
                    <a:gd name="T5" fmla="*/ 43 h 366"/>
                    <a:gd name="T6" fmla="*/ 78 w 281"/>
                    <a:gd name="T7" fmla="*/ 42 h 366"/>
                    <a:gd name="T8" fmla="*/ 128 w 281"/>
                    <a:gd name="T9" fmla="*/ 43 h 366"/>
                    <a:gd name="T10" fmla="*/ 132 w 281"/>
                    <a:gd name="T11" fmla="*/ 0 h 366"/>
                    <a:gd name="T12" fmla="*/ 281 w 281"/>
                    <a:gd name="T13" fmla="*/ 130 h 366"/>
                    <a:gd name="T14" fmla="*/ 272 w 281"/>
                    <a:gd name="T15" fmla="*/ 179 h 366"/>
                    <a:gd name="T16" fmla="*/ 228 w 281"/>
                    <a:gd name="T17" fmla="*/ 170 h 366"/>
                    <a:gd name="T18" fmla="*/ 191 w 281"/>
                    <a:gd name="T19" fmla="*/ 184 h 366"/>
                    <a:gd name="T20" fmla="*/ 158 w 281"/>
                    <a:gd name="T21" fmla="*/ 210 h 366"/>
                    <a:gd name="T22" fmla="*/ 150 w 281"/>
                    <a:gd name="T23" fmla="*/ 232 h 366"/>
                    <a:gd name="T24" fmla="*/ 149 w 281"/>
                    <a:gd name="T25" fmla="*/ 295 h 366"/>
                    <a:gd name="T26" fmla="*/ 149 w 281"/>
                    <a:gd name="T27" fmla="*/ 338 h 366"/>
                    <a:gd name="T28" fmla="*/ 150 w 281"/>
                    <a:gd name="T29" fmla="*/ 366 h 366"/>
                    <a:gd name="T30" fmla="*/ 0 w 281"/>
                    <a:gd name="T31" fmla="*/ 229 h 366"/>
                    <a:gd name="T32" fmla="*/ 0 w 281"/>
                    <a:gd name="T33" fmla="*/ 139 h 366"/>
                    <a:gd name="T34" fmla="*/ 4 w 281"/>
                    <a:gd name="T35" fmla="*/ 9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366">
                      <a:moveTo>
                        <a:pt x="4" y="95"/>
                      </a:moveTo>
                      <a:lnTo>
                        <a:pt x="24" y="62"/>
                      </a:lnTo>
                      <a:lnTo>
                        <a:pt x="54" y="43"/>
                      </a:lnTo>
                      <a:lnTo>
                        <a:pt x="78" y="42"/>
                      </a:lnTo>
                      <a:lnTo>
                        <a:pt x="128" y="43"/>
                      </a:lnTo>
                      <a:lnTo>
                        <a:pt x="132" y="0"/>
                      </a:lnTo>
                      <a:lnTo>
                        <a:pt x="281" y="130"/>
                      </a:lnTo>
                      <a:lnTo>
                        <a:pt x="272" y="179"/>
                      </a:lnTo>
                      <a:lnTo>
                        <a:pt x="228" y="170"/>
                      </a:lnTo>
                      <a:lnTo>
                        <a:pt x="191" y="184"/>
                      </a:lnTo>
                      <a:lnTo>
                        <a:pt x="158" y="210"/>
                      </a:lnTo>
                      <a:lnTo>
                        <a:pt x="150" y="232"/>
                      </a:lnTo>
                      <a:lnTo>
                        <a:pt x="149" y="295"/>
                      </a:lnTo>
                      <a:lnTo>
                        <a:pt x="149" y="338"/>
                      </a:lnTo>
                      <a:lnTo>
                        <a:pt x="150" y="366"/>
                      </a:lnTo>
                      <a:lnTo>
                        <a:pt x="0" y="229"/>
                      </a:lnTo>
                      <a:lnTo>
                        <a:pt x="0" y="139"/>
                      </a:lnTo>
                      <a:lnTo>
                        <a:pt x="4" y="95"/>
                      </a:lnTo>
                      <a:close/>
                    </a:path>
                  </a:pathLst>
                </a:custGeom>
                <a:solidFill>
                  <a:schemeClr val="bg2"/>
                </a:solidFill>
                <a:ln w="7938">
                  <a:solidFill>
                    <a:srgbClr val="000000"/>
                  </a:solidFill>
                  <a:prstDash val="solid"/>
                  <a:round/>
                  <a:headEnd/>
                  <a:tailEnd/>
                </a:ln>
              </p:spPr>
              <p:txBody>
                <a:bodyPr/>
                <a:lstStyle/>
                <a:p>
                  <a:endParaRPr lang="zh-CN" altLang="en-US"/>
                </a:p>
              </p:txBody>
            </p:sp>
            <p:sp>
              <p:nvSpPr>
                <p:cNvPr id="312149" name="Line 853"/>
                <p:cNvSpPr>
                  <a:spLocks noChangeShapeType="1"/>
                </p:cNvSpPr>
                <p:nvPr/>
              </p:nvSpPr>
              <p:spPr bwMode="auto">
                <a:xfrm>
                  <a:off x="1586" y="3665"/>
                  <a:ext cx="76" cy="44"/>
                </a:xfrm>
                <a:prstGeom prst="line">
                  <a:avLst/>
                </a:prstGeom>
                <a:noFill/>
                <a:ln w="7938">
                  <a:solidFill>
                    <a:srgbClr val="00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2150" name="Freeform 854"/>
                <p:cNvSpPr>
                  <a:spLocks/>
                </p:cNvSpPr>
                <p:nvPr/>
              </p:nvSpPr>
              <p:spPr bwMode="auto">
                <a:xfrm>
                  <a:off x="1242" y="3486"/>
                  <a:ext cx="111" cy="96"/>
                </a:xfrm>
                <a:custGeom>
                  <a:avLst/>
                  <a:gdLst>
                    <a:gd name="T0" fmla="*/ 10 w 222"/>
                    <a:gd name="T1" fmla="*/ 98 h 289"/>
                    <a:gd name="T2" fmla="*/ 27 w 222"/>
                    <a:gd name="T3" fmla="*/ 64 h 289"/>
                    <a:gd name="T4" fmla="*/ 53 w 222"/>
                    <a:gd name="T5" fmla="*/ 45 h 289"/>
                    <a:gd name="T6" fmla="*/ 81 w 222"/>
                    <a:gd name="T7" fmla="*/ 41 h 289"/>
                    <a:gd name="T8" fmla="*/ 131 w 222"/>
                    <a:gd name="T9" fmla="*/ 42 h 289"/>
                    <a:gd name="T10" fmla="*/ 135 w 222"/>
                    <a:gd name="T11" fmla="*/ 0 h 289"/>
                    <a:gd name="T12" fmla="*/ 222 w 222"/>
                    <a:gd name="T13" fmla="*/ 80 h 289"/>
                    <a:gd name="T14" fmla="*/ 218 w 222"/>
                    <a:gd name="T15" fmla="*/ 120 h 289"/>
                    <a:gd name="T16" fmla="*/ 190 w 222"/>
                    <a:gd name="T17" fmla="*/ 118 h 289"/>
                    <a:gd name="T18" fmla="*/ 168 w 222"/>
                    <a:gd name="T19" fmla="*/ 116 h 289"/>
                    <a:gd name="T20" fmla="*/ 135 w 222"/>
                    <a:gd name="T21" fmla="*/ 125 h 289"/>
                    <a:gd name="T22" fmla="*/ 118 w 222"/>
                    <a:gd name="T23" fmla="*/ 137 h 289"/>
                    <a:gd name="T24" fmla="*/ 102 w 222"/>
                    <a:gd name="T25" fmla="*/ 161 h 289"/>
                    <a:gd name="T26" fmla="*/ 98 w 222"/>
                    <a:gd name="T27" fmla="*/ 192 h 289"/>
                    <a:gd name="T28" fmla="*/ 93 w 222"/>
                    <a:gd name="T29" fmla="*/ 289 h 289"/>
                    <a:gd name="T30" fmla="*/ 0 w 222"/>
                    <a:gd name="T31" fmla="*/ 197 h 289"/>
                    <a:gd name="T32" fmla="*/ 4 w 222"/>
                    <a:gd name="T33" fmla="*/ 138 h 289"/>
                    <a:gd name="T34" fmla="*/ 10 w 222"/>
                    <a:gd name="T35" fmla="*/ 9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2" h="289">
                      <a:moveTo>
                        <a:pt x="10" y="98"/>
                      </a:moveTo>
                      <a:lnTo>
                        <a:pt x="27" y="64"/>
                      </a:lnTo>
                      <a:lnTo>
                        <a:pt x="53" y="45"/>
                      </a:lnTo>
                      <a:lnTo>
                        <a:pt x="81" y="41"/>
                      </a:lnTo>
                      <a:lnTo>
                        <a:pt x="131" y="42"/>
                      </a:lnTo>
                      <a:lnTo>
                        <a:pt x="135" y="0"/>
                      </a:lnTo>
                      <a:lnTo>
                        <a:pt x="222" y="80"/>
                      </a:lnTo>
                      <a:lnTo>
                        <a:pt x="218" y="120"/>
                      </a:lnTo>
                      <a:lnTo>
                        <a:pt x="190" y="118"/>
                      </a:lnTo>
                      <a:lnTo>
                        <a:pt x="168" y="116"/>
                      </a:lnTo>
                      <a:lnTo>
                        <a:pt x="135" y="125"/>
                      </a:lnTo>
                      <a:lnTo>
                        <a:pt x="118" y="137"/>
                      </a:lnTo>
                      <a:lnTo>
                        <a:pt x="102" y="161"/>
                      </a:lnTo>
                      <a:lnTo>
                        <a:pt x="98" y="192"/>
                      </a:lnTo>
                      <a:lnTo>
                        <a:pt x="93" y="289"/>
                      </a:lnTo>
                      <a:lnTo>
                        <a:pt x="0" y="197"/>
                      </a:lnTo>
                      <a:lnTo>
                        <a:pt x="4" y="138"/>
                      </a:lnTo>
                      <a:lnTo>
                        <a:pt x="10" y="98"/>
                      </a:lnTo>
                      <a:close/>
                    </a:path>
                  </a:pathLst>
                </a:custGeom>
                <a:solidFill>
                  <a:schemeClr val="bg2"/>
                </a:solidFill>
                <a:ln w="7938">
                  <a:solidFill>
                    <a:srgbClr val="000000"/>
                  </a:solidFill>
                  <a:prstDash val="solid"/>
                  <a:round/>
                  <a:headEnd/>
                  <a:tailEnd/>
                </a:ln>
              </p:spPr>
              <p:txBody>
                <a:bodyPr/>
                <a:lstStyle/>
                <a:p>
                  <a:endParaRPr lang="zh-CN" altLang="en-US"/>
                </a:p>
              </p:txBody>
            </p:sp>
            <p:sp>
              <p:nvSpPr>
                <p:cNvPr id="312151" name="Freeform 855"/>
                <p:cNvSpPr>
                  <a:spLocks/>
                </p:cNvSpPr>
                <p:nvPr/>
              </p:nvSpPr>
              <p:spPr bwMode="auto">
                <a:xfrm>
                  <a:off x="1456" y="3626"/>
                  <a:ext cx="64" cy="62"/>
                </a:xfrm>
                <a:custGeom>
                  <a:avLst/>
                  <a:gdLst>
                    <a:gd name="T0" fmla="*/ 128 w 128"/>
                    <a:gd name="T1" fmla="*/ 5 h 186"/>
                    <a:gd name="T2" fmla="*/ 59 w 128"/>
                    <a:gd name="T3" fmla="*/ 0 h 186"/>
                    <a:gd name="T4" fmla="*/ 30 w 128"/>
                    <a:gd name="T5" fmla="*/ 14 h 186"/>
                    <a:gd name="T6" fmla="*/ 9 w 128"/>
                    <a:gd name="T7" fmla="*/ 40 h 186"/>
                    <a:gd name="T8" fmla="*/ 0 w 128"/>
                    <a:gd name="T9" fmla="*/ 89 h 186"/>
                    <a:gd name="T10" fmla="*/ 0 w 128"/>
                    <a:gd name="T11" fmla="*/ 186 h 186"/>
                    <a:gd name="T12" fmla="*/ 0 w 128"/>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8" h="186">
                      <a:moveTo>
                        <a:pt x="128" y="5"/>
                      </a:moveTo>
                      <a:lnTo>
                        <a:pt x="59" y="0"/>
                      </a:lnTo>
                      <a:lnTo>
                        <a:pt x="30" y="14"/>
                      </a:lnTo>
                      <a:lnTo>
                        <a:pt x="9" y="40"/>
                      </a:lnTo>
                      <a:lnTo>
                        <a:pt x="0" y="89"/>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a:p>
              </p:txBody>
            </p:sp>
            <p:sp>
              <p:nvSpPr>
                <p:cNvPr id="312152" name="Freeform 856"/>
                <p:cNvSpPr>
                  <a:spLocks/>
                </p:cNvSpPr>
                <p:nvPr/>
              </p:nvSpPr>
              <p:spPr bwMode="auto">
                <a:xfrm>
                  <a:off x="1440" y="3615"/>
                  <a:ext cx="63" cy="61"/>
                </a:xfrm>
                <a:custGeom>
                  <a:avLst/>
                  <a:gdLst>
                    <a:gd name="T0" fmla="*/ 126 w 126"/>
                    <a:gd name="T1" fmla="*/ 3 h 185"/>
                    <a:gd name="T2" fmla="*/ 59 w 126"/>
                    <a:gd name="T3" fmla="*/ 0 h 185"/>
                    <a:gd name="T4" fmla="*/ 24 w 126"/>
                    <a:gd name="T5" fmla="*/ 15 h 185"/>
                    <a:gd name="T6" fmla="*/ 9 w 126"/>
                    <a:gd name="T7" fmla="*/ 39 h 185"/>
                    <a:gd name="T8" fmla="*/ 0 w 126"/>
                    <a:gd name="T9" fmla="*/ 88 h 185"/>
                    <a:gd name="T10" fmla="*/ 0 w 126"/>
                    <a:gd name="T11" fmla="*/ 185 h 185"/>
                    <a:gd name="T12" fmla="*/ 0 w 126"/>
                    <a:gd name="T13" fmla="*/ 180 h 185"/>
                  </a:gdLst>
                  <a:ahLst/>
                  <a:cxnLst>
                    <a:cxn ang="0">
                      <a:pos x="T0" y="T1"/>
                    </a:cxn>
                    <a:cxn ang="0">
                      <a:pos x="T2" y="T3"/>
                    </a:cxn>
                    <a:cxn ang="0">
                      <a:pos x="T4" y="T5"/>
                    </a:cxn>
                    <a:cxn ang="0">
                      <a:pos x="T6" y="T7"/>
                    </a:cxn>
                    <a:cxn ang="0">
                      <a:pos x="T8" y="T9"/>
                    </a:cxn>
                    <a:cxn ang="0">
                      <a:pos x="T10" y="T11"/>
                    </a:cxn>
                    <a:cxn ang="0">
                      <a:pos x="T12" y="T13"/>
                    </a:cxn>
                  </a:cxnLst>
                  <a:rect l="0" t="0" r="r" b="b"/>
                  <a:pathLst>
                    <a:path w="126" h="185">
                      <a:moveTo>
                        <a:pt x="126" y="3"/>
                      </a:moveTo>
                      <a:lnTo>
                        <a:pt x="59" y="0"/>
                      </a:lnTo>
                      <a:lnTo>
                        <a:pt x="24" y="15"/>
                      </a:lnTo>
                      <a:lnTo>
                        <a:pt x="9" y="39"/>
                      </a:lnTo>
                      <a:lnTo>
                        <a:pt x="0" y="88"/>
                      </a:lnTo>
                      <a:lnTo>
                        <a:pt x="0" y="185"/>
                      </a:lnTo>
                      <a:lnTo>
                        <a:pt x="0" y="180"/>
                      </a:lnTo>
                    </a:path>
                  </a:pathLst>
                </a:custGeom>
                <a:solidFill>
                  <a:schemeClr val="bg2"/>
                </a:solidFill>
                <a:ln w="7938">
                  <a:solidFill>
                    <a:srgbClr val="000000"/>
                  </a:solidFill>
                  <a:prstDash val="solid"/>
                  <a:round/>
                  <a:headEnd/>
                  <a:tailEnd/>
                </a:ln>
              </p:spPr>
              <p:txBody>
                <a:bodyPr/>
                <a:lstStyle/>
                <a:p>
                  <a:endParaRPr lang="zh-CN" altLang="en-US"/>
                </a:p>
              </p:txBody>
            </p:sp>
            <p:sp>
              <p:nvSpPr>
                <p:cNvPr id="312153" name="Freeform 857"/>
                <p:cNvSpPr>
                  <a:spLocks/>
                </p:cNvSpPr>
                <p:nvPr/>
              </p:nvSpPr>
              <p:spPr bwMode="auto">
                <a:xfrm>
                  <a:off x="1422" y="3604"/>
                  <a:ext cx="64" cy="62"/>
                </a:xfrm>
                <a:custGeom>
                  <a:avLst/>
                  <a:gdLst>
                    <a:gd name="T0" fmla="*/ 127 w 127"/>
                    <a:gd name="T1" fmla="*/ 5 h 185"/>
                    <a:gd name="T2" fmla="*/ 59 w 127"/>
                    <a:gd name="T3" fmla="*/ 0 h 185"/>
                    <a:gd name="T4" fmla="*/ 30 w 127"/>
                    <a:gd name="T5" fmla="*/ 14 h 185"/>
                    <a:gd name="T6" fmla="*/ 9 w 127"/>
                    <a:gd name="T7" fmla="*/ 39 h 185"/>
                    <a:gd name="T8" fmla="*/ 0 w 127"/>
                    <a:gd name="T9" fmla="*/ 88 h 185"/>
                    <a:gd name="T10" fmla="*/ 0 w 127"/>
                    <a:gd name="T11" fmla="*/ 185 h 185"/>
                    <a:gd name="T12" fmla="*/ 0 w 127"/>
                    <a:gd name="T13" fmla="*/ 182 h 185"/>
                  </a:gdLst>
                  <a:ahLst/>
                  <a:cxnLst>
                    <a:cxn ang="0">
                      <a:pos x="T0" y="T1"/>
                    </a:cxn>
                    <a:cxn ang="0">
                      <a:pos x="T2" y="T3"/>
                    </a:cxn>
                    <a:cxn ang="0">
                      <a:pos x="T4" y="T5"/>
                    </a:cxn>
                    <a:cxn ang="0">
                      <a:pos x="T6" y="T7"/>
                    </a:cxn>
                    <a:cxn ang="0">
                      <a:pos x="T8" y="T9"/>
                    </a:cxn>
                    <a:cxn ang="0">
                      <a:pos x="T10" y="T11"/>
                    </a:cxn>
                    <a:cxn ang="0">
                      <a:pos x="T12" y="T13"/>
                    </a:cxn>
                  </a:cxnLst>
                  <a:rect l="0" t="0" r="r" b="b"/>
                  <a:pathLst>
                    <a:path w="127" h="185">
                      <a:moveTo>
                        <a:pt x="127" y="5"/>
                      </a:moveTo>
                      <a:lnTo>
                        <a:pt x="59" y="0"/>
                      </a:lnTo>
                      <a:lnTo>
                        <a:pt x="30" y="14"/>
                      </a:lnTo>
                      <a:lnTo>
                        <a:pt x="9" y="39"/>
                      </a:lnTo>
                      <a:lnTo>
                        <a:pt x="0" y="88"/>
                      </a:lnTo>
                      <a:lnTo>
                        <a:pt x="0" y="185"/>
                      </a:lnTo>
                      <a:lnTo>
                        <a:pt x="0" y="182"/>
                      </a:lnTo>
                    </a:path>
                  </a:pathLst>
                </a:custGeom>
                <a:solidFill>
                  <a:schemeClr val="bg2"/>
                </a:solidFill>
                <a:ln w="7938">
                  <a:solidFill>
                    <a:srgbClr val="000000"/>
                  </a:solidFill>
                  <a:prstDash val="solid"/>
                  <a:round/>
                  <a:headEnd/>
                  <a:tailEnd/>
                </a:ln>
              </p:spPr>
              <p:txBody>
                <a:bodyPr/>
                <a:lstStyle/>
                <a:p>
                  <a:endParaRPr lang="zh-CN" altLang="en-US"/>
                </a:p>
              </p:txBody>
            </p:sp>
            <p:sp>
              <p:nvSpPr>
                <p:cNvPr id="312154" name="Freeform 858"/>
                <p:cNvSpPr>
                  <a:spLocks/>
                </p:cNvSpPr>
                <p:nvPr/>
              </p:nvSpPr>
              <p:spPr bwMode="auto">
                <a:xfrm>
                  <a:off x="1401" y="3594"/>
                  <a:ext cx="64" cy="62"/>
                </a:xfrm>
                <a:custGeom>
                  <a:avLst/>
                  <a:gdLst>
                    <a:gd name="T0" fmla="*/ 127 w 127"/>
                    <a:gd name="T1" fmla="*/ 5 h 186"/>
                    <a:gd name="T2" fmla="*/ 59 w 127"/>
                    <a:gd name="T3" fmla="*/ 0 h 186"/>
                    <a:gd name="T4" fmla="*/ 32 w 127"/>
                    <a:gd name="T5" fmla="*/ 10 h 186"/>
                    <a:gd name="T6" fmla="*/ 9 w 127"/>
                    <a:gd name="T7" fmla="*/ 39 h 186"/>
                    <a:gd name="T8" fmla="*/ 0 w 127"/>
                    <a:gd name="T9" fmla="*/ 88 h 186"/>
                    <a:gd name="T10" fmla="*/ 0 w 127"/>
                    <a:gd name="T11" fmla="*/ 186 h 186"/>
                    <a:gd name="T12" fmla="*/ 0 w 127"/>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5"/>
                      </a:moveTo>
                      <a:lnTo>
                        <a:pt x="59" y="0"/>
                      </a:lnTo>
                      <a:lnTo>
                        <a:pt x="32" y="10"/>
                      </a:lnTo>
                      <a:lnTo>
                        <a:pt x="9" y="39"/>
                      </a:lnTo>
                      <a:lnTo>
                        <a:pt x="0" y="88"/>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a:p>
              </p:txBody>
            </p:sp>
            <p:sp>
              <p:nvSpPr>
                <p:cNvPr id="312155" name="Freeform 859"/>
                <p:cNvSpPr>
                  <a:spLocks/>
                </p:cNvSpPr>
                <p:nvPr/>
              </p:nvSpPr>
              <p:spPr bwMode="auto">
                <a:xfrm>
                  <a:off x="1383" y="3583"/>
                  <a:ext cx="64" cy="62"/>
                </a:xfrm>
                <a:custGeom>
                  <a:avLst/>
                  <a:gdLst>
                    <a:gd name="T0" fmla="*/ 128 w 128"/>
                    <a:gd name="T1" fmla="*/ 4 h 186"/>
                    <a:gd name="T2" fmla="*/ 59 w 128"/>
                    <a:gd name="T3" fmla="*/ 0 h 186"/>
                    <a:gd name="T4" fmla="*/ 32 w 128"/>
                    <a:gd name="T5" fmla="*/ 13 h 186"/>
                    <a:gd name="T6" fmla="*/ 9 w 128"/>
                    <a:gd name="T7" fmla="*/ 40 h 186"/>
                    <a:gd name="T8" fmla="*/ 0 w 128"/>
                    <a:gd name="T9" fmla="*/ 88 h 186"/>
                    <a:gd name="T10" fmla="*/ 0 w 128"/>
                    <a:gd name="T11" fmla="*/ 186 h 186"/>
                    <a:gd name="T12" fmla="*/ 0 w 128"/>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8" h="186">
                      <a:moveTo>
                        <a:pt x="128" y="4"/>
                      </a:moveTo>
                      <a:lnTo>
                        <a:pt x="59" y="0"/>
                      </a:lnTo>
                      <a:lnTo>
                        <a:pt x="32" y="13"/>
                      </a:lnTo>
                      <a:lnTo>
                        <a:pt x="9" y="40"/>
                      </a:lnTo>
                      <a:lnTo>
                        <a:pt x="0" y="88"/>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a:p>
              </p:txBody>
            </p:sp>
            <p:sp>
              <p:nvSpPr>
                <p:cNvPr id="312156" name="Freeform 860"/>
                <p:cNvSpPr>
                  <a:spLocks/>
                </p:cNvSpPr>
                <p:nvPr/>
              </p:nvSpPr>
              <p:spPr bwMode="auto">
                <a:xfrm>
                  <a:off x="1365" y="3570"/>
                  <a:ext cx="63" cy="62"/>
                </a:xfrm>
                <a:custGeom>
                  <a:avLst/>
                  <a:gdLst>
                    <a:gd name="T0" fmla="*/ 126 w 126"/>
                    <a:gd name="T1" fmla="*/ 4 h 186"/>
                    <a:gd name="T2" fmla="*/ 58 w 126"/>
                    <a:gd name="T3" fmla="*/ 0 h 186"/>
                    <a:gd name="T4" fmla="*/ 31 w 126"/>
                    <a:gd name="T5" fmla="*/ 14 h 186"/>
                    <a:gd name="T6" fmla="*/ 8 w 126"/>
                    <a:gd name="T7" fmla="*/ 40 h 186"/>
                    <a:gd name="T8" fmla="*/ 0 w 126"/>
                    <a:gd name="T9" fmla="*/ 89 h 186"/>
                    <a:gd name="T10" fmla="*/ 0 w 126"/>
                    <a:gd name="T11" fmla="*/ 186 h 186"/>
                    <a:gd name="T12" fmla="*/ 0 w 126"/>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6" h="186">
                      <a:moveTo>
                        <a:pt x="126" y="4"/>
                      </a:moveTo>
                      <a:lnTo>
                        <a:pt x="58" y="0"/>
                      </a:lnTo>
                      <a:lnTo>
                        <a:pt x="31" y="14"/>
                      </a:lnTo>
                      <a:lnTo>
                        <a:pt x="8" y="40"/>
                      </a:lnTo>
                      <a:lnTo>
                        <a:pt x="0" y="89"/>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a:p>
              </p:txBody>
            </p:sp>
            <p:sp>
              <p:nvSpPr>
                <p:cNvPr id="312157" name="Freeform 861"/>
                <p:cNvSpPr>
                  <a:spLocks/>
                </p:cNvSpPr>
                <p:nvPr/>
              </p:nvSpPr>
              <p:spPr bwMode="auto">
                <a:xfrm>
                  <a:off x="1349" y="3558"/>
                  <a:ext cx="64" cy="62"/>
                </a:xfrm>
                <a:custGeom>
                  <a:avLst/>
                  <a:gdLst>
                    <a:gd name="T0" fmla="*/ 127 w 127"/>
                    <a:gd name="T1" fmla="*/ 5 h 186"/>
                    <a:gd name="T2" fmla="*/ 59 w 127"/>
                    <a:gd name="T3" fmla="*/ 0 h 186"/>
                    <a:gd name="T4" fmla="*/ 33 w 127"/>
                    <a:gd name="T5" fmla="*/ 16 h 186"/>
                    <a:gd name="T6" fmla="*/ 9 w 127"/>
                    <a:gd name="T7" fmla="*/ 40 h 186"/>
                    <a:gd name="T8" fmla="*/ 0 w 127"/>
                    <a:gd name="T9" fmla="*/ 89 h 186"/>
                    <a:gd name="T10" fmla="*/ 0 w 127"/>
                    <a:gd name="T11" fmla="*/ 186 h 186"/>
                    <a:gd name="T12" fmla="*/ 0 w 127"/>
                    <a:gd name="T13" fmla="*/ 182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5"/>
                      </a:moveTo>
                      <a:lnTo>
                        <a:pt x="59" y="0"/>
                      </a:lnTo>
                      <a:lnTo>
                        <a:pt x="33" y="16"/>
                      </a:lnTo>
                      <a:lnTo>
                        <a:pt x="9" y="40"/>
                      </a:lnTo>
                      <a:lnTo>
                        <a:pt x="0" y="89"/>
                      </a:lnTo>
                      <a:lnTo>
                        <a:pt x="0" y="186"/>
                      </a:lnTo>
                      <a:lnTo>
                        <a:pt x="0" y="182"/>
                      </a:lnTo>
                    </a:path>
                  </a:pathLst>
                </a:custGeom>
                <a:solidFill>
                  <a:schemeClr val="bg2"/>
                </a:solidFill>
                <a:ln w="7938">
                  <a:solidFill>
                    <a:srgbClr val="000000"/>
                  </a:solidFill>
                  <a:prstDash val="solid"/>
                  <a:round/>
                  <a:headEnd/>
                  <a:tailEnd/>
                </a:ln>
              </p:spPr>
              <p:txBody>
                <a:bodyPr/>
                <a:lstStyle/>
                <a:p>
                  <a:endParaRPr lang="zh-CN" altLang="en-US"/>
                </a:p>
              </p:txBody>
            </p:sp>
            <p:sp>
              <p:nvSpPr>
                <p:cNvPr id="312158" name="Freeform 862"/>
                <p:cNvSpPr>
                  <a:spLocks/>
                </p:cNvSpPr>
                <p:nvPr/>
              </p:nvSpPr>
              <p:spPr bwMode="auto">
                <a:xfrm>
                  <a:off x="1331" y="3550"/>
                  <a:ext cx="63" cy="62"/>
                </a:xfrm>
                <a:custGeom>
                  <a:avLst/>
                  <a:gdLst>
                    <a:gd name="T0" fmla="*/ 127 w 127"/>
                    <a:gd name="T1" fmla="*/ 4 h 186"/>
                    <a:gd name="T2" fmla="*/ 59 w 127"/>
                    <a:gd name="T3" fmla="*/ 0 h 186"/>
                    <a:gd name="T4" fmla="*/ 32 w 127"/>
                    <a:gd name="T5" fmla="*/ 13 h 186"/>
                    <a:gd name="T6" fmla="*/ 10 w 127"/>
                    <a:gd name="T7" fmla="*/ 39 h 186"/>
                    <a:gd name="T8" fmla="*/ 0 w 127"/>
                    <a:gd name="T9" fmla="*/ 88 h 186"/>
                    <a:gd name="T10" fmla="*/ 0 w 127"/>
                    <a:gd name="T11" fmla="*/ 186 h 186"/>
                    <a:gd name="T12" fmla="*/ 0 w 127"/>
                    <a:gd name="T13" fmla="*/ 180 h 186"/>
                  </a:gdLst>
                  <a:ahLst/>
                  <a:cxnLst>
                    <a:cxn ang="0">
                      <a:pos x="T0" y="T1"/>
                    </a:cxn>
                    <a:cxn ang="0">
                      <a:pos x="T2" y="T3"/>
                    </a:cxn>
                    <a:cxn ang="0">
                      <a:pos x="T4" y="T5"/>
                    </a:cxn>
                    <a:cxn ang="0">
                      <a:pos x="T6" y="T7"/>
                    </a:cxn>
                    <a:cxn ang="0">
                      <a:pos x="T8" y="T9"/>
                    </a:cxn>
                    <a:cxn ang="0">
                      <a:pos x="T10" y="T11"/>
                    </a:cxn>
                    <a:cxn ang="0">
                      <a:pos x="T12" y="T13"/>
                    </a:cxn>
                  </a:cxnLst>
                  <a:rect l="0" t="0" r="r" b="b"/>
                  <a:pathLst>
                    <a:path w="127" h="186">
                      <a:moveTo>
                        <a:pt x="127" y="4"/>
                      </a:moveTo>
                      <a:lnTo>
                        <a:pt x="59" y="0"/>
                      </a:lnTo>
                      <a:lnTo>
                        <a:pt x="32" y="13"/>
                      </a:lnTo>
                      <a:lnTo>
                        <a:pt x="10" y="39"/>
                      </a:lnTo>
                      <a:lnTo>
                        <a:pt x="0" y="88"/>
                      </a:lnTo>
                      <a:lnTo>
                        <a:pt x="0" y="186"/>
                      </a:lnTo>
                      <a:lnTo>
                        <a:pt x="0" y="180"/>
                      </a:lnTo>
                    </a:path>
                  </a:pathLst>
                </a:custGeom>
                <a:solidFill>
                  <a:schemeClr val="bg2"/>
                </a:solidFill>
                <a:ln w="7938">
                  <a:solidFill>
                    <a:srgbClr val="000000"/>
                  </a:solidFill>
                  <a:prstDash val="solid"/>
                  <a:round/>
                  <a:headEnd/>
                  <a:tailEnd/>
                </a:ln>
              </p:spPr>
              <p:txBody>
                <a:bodyPr/>
                <a:lstStyle/>
                <a:p>
                  <a:endParaRPr lang="zh-CN" altLang="en-US"/>
                </a:p>
              </p:txBody>
            </p:sp>
            <p:sp>
              <p:nvSpPr>
                <p:cNvPr id="312159" name="Freeform 863"/>
                <p:cNvSpPr>
                  <a:spLocks/>
                </p:cNvSpPr>
                <p:nvPr/>
              </p:nvSpPr>
              <p:spPr bwMode="auto">
                <a:xfrm>
                  <a:off x="1308" y="3501"/>
                  <a:ext cx="47" cy="25"/>
                </a:xfrm>
                <a:custGeom>
                  <a:avLst/>
                  <a:gdLst>
                    <a:gd name="T0" fmla="*/ 0 w 96"/>
                    <a:gd name="T1" fmla="*/ 0 h 74"/>
                    <a:gd name="T2" fmla="*/ 89 w 96"/>
                    <a:gd name="T3" fmla="*/ 74 h 74"/>
                    <a:gd name="T4" fmla="*/ 96 w 96"/>
                    <a:gd name="T5" fmla="*/ 74 h 74"/>
                    <a:gd name="T6" fmla="*/ 93 w 96"/>
                    <a:gd name="T7" fmla="*/ 74 h 74"/>
                  </a:gdLst>
                  <a:ahLst/>
                  <a:cxnLst>
                    <a:cxn ang="0">
                      <a:pos x="T0" y="T1"/>
                    </a:cxn>
                    <a:cxn ang="0">
                      <a:pos x="T2" y="T3"/>
                    </a:cxn>
                    <a:cxn ang="0">
                      <a:pos x="T4" y="T5"/>
                    </a:cxn>
                    <a:cxn ang="0">
                      <a:pos x="T6" y="T7"/>
                    </a:cxn>
                  </a:cxnLst>
                  <a:rect l="0" t="0" r="r" b="b"/>
                  <a:pathLst>
                    <a:path w="96" h="74">
                      <a:moveTo>
                        <a:pt x="0" y="0"/>
                      </a:moveTo>
                      <a:lnTo>
                        <a:pt x="89" y="74"/>
                      </a:lnTo>
                      <a:lnTo>
                        <a:pt x="96" y="74"/>
                      </a:lnTo>
                      <a:lnTo>
                        <a:pt x="93" y="74"/>
                      </a:lnTo>
                    </a:path>
                  </a:pathLst>
                </a:custGeom>
                <a:solidFill>
                  <a:schemeClr val="bg2"/>
                </a:solidFill>
                <a:ln w="7938">
                  <a:solidFill>
                    <a:srgbClr val="000000"/>
                  </a:solidFill>
                  <a:prstDash val="solid"/>
                  <a:round/>
                  <a:headEnd/>
                  <a:tailEnd/>
                </a:ln>
              </p:spPr>
              <p:txBody>
                <a:bodyPr/>
                <a:lstStyle/>
                <a:p>
                  <a:endParaRPr lang="zh-CN" altLang="en-US"/>
                </a:p>
              </p:txBody>
            </p:sp>
            <p:sp>
              <p:nvSpPr>
                <p:cNvPr id="312160" name="Oval 864"/>
                <p:cNvSpPr>
                  <a:spLocks noChangeArrowheads="1"/>
                </p:cNvSpPr>
                <p:nvPr/>
              </p:nvSpPr>
              <p:spPr bwMode="auto">
                <a:xfrm>
                  <a:off x="1339" y="3772"/>
                  <a:ext cx="78" cy="26"/>
                </a:xfrm>
                <a:prstGeom prst="ellipse">
                  <a:avLst/>
                </a:pr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61" name="Oval 865"/>
                <p:cNvSpPr>
                  <a:spLocks noChangeArrowheads="1"/>
                </p:cNvSpPr>
                <p:nvPr/>
              </p:nvSpPr>
              <p:spPr bwMode="auto">
                <a:xfrm>
                  <a:off x="1432" y="3771"/>
                  <a:ext cx="78" cy="25"/>
                </a:xfrm>
                <a:prstGeom prst="ellipse">
                  <a:avLst/>
                </a:pr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62" name="Freeform 866"/>
                <p:cNvSpPr>
                  <a:spLocks/>
                </p:cNvSpPr>
                <p:nvPr/>
              </p:nvSpPr>
              <p:spPr bwMode="auto">
                <a:xfrm>
                  <a:off x="1511" y="3785"/>
                  <a:ext cx="94" cy="8"/>
                </a:xfrm>
                <a:custGeom>
                  <a:avLst/>
                  <a:gdLst>
                    <a:gd name="T0" fmla="*/ 0 w 188"/>
                    <a:gd name="T1" fmla="*/ 25 h 25"/>
                    <a:gd name="T2" fmla="*/ 6 w 188"/>
                    <a:gd name="T3" fmla="*/ 0 h 25"/>
                    <a:gd name="T4" fmla="*/ 175 w 188"/>
                    <a:gd name="T5" fmla="*/ 0 h 25"/>
                    <a:gd name="T6" fmla="*/ 188 w 188"/>
                    <a:gd name="T7" fmla="*/ 19 h 25"/>
                    <a:gd name="T8" fmla="*/ 0 w 188"/>
                    <a:gd name="T9" fmla="*/ 25 h 25"/>
                  </a:gdLst>
                  <a:ahLst/>
                  <a:cxnLst>
                    <a:cxn ang="0">
                      <a:pos x="T0" y="T1"/>
                    </a:cxn>
                    <a:cxn ang="0">
                      <a:pos x="T2" y="T3"/>
                    </a:cxn>
                    <a:cxn ang="0">
                      <a:pos x="T4" y="T5"/>
                    </a:cxn>
                    <a:cxn ang="0">
                      <a:pos x="T6" y="T7"/>
                    </a:cxn>
                    <a:cxn ang="0">
                      <a:pos x="T8" y="T9"/>
                    </a:cxn>
                  </a:cxnLst>
                  <a:rect l="0" t="0" r="r" b="b"/>
                  <a:pathLst>
                    <a:path w="188" h="25">
                      <a:moveTo>
                        <a:pt x="0" y="25"/>
                      </a:moveTo>
                      <a:lnTo>
                        <a:pt x="6" y="0"/>
                      </a:lnTo>
                      <a:lnTo>
                        <a:pt x="175" y="0"/>
                      </a:lnTo>
                      <a:lnTo>
                        <a:pt x="188" y="19"/>
                      </a:lnTo>
                      <a:lnTo>
                        <a:pt x="0" y="25"/>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63" name="Oval 867"/>
                <p:cNvSpPr>
                  <a:spLocks noChangeArrowheads="1"/>
                </p:cNvSpPr>
                <p:nvPr/>
              </p:nvSpPr>
              <p:spPr bwMode="auto">
                <a:xfrm>
                  <a:off x="1338" y="3767"/>
                  <a:ext cx="78" cy="27"/>
                </a:xfrm>
                <a:prstGeom prst="ellipse">
                  <a:avLst/>
                </a:pr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64" name="Oval 868"/>
                <p:cNvSpPr>
                  <a:spLocks noChangeArrowheads="1"/>
                </p:cNvSpPr>
                <p:nvPr/>
              </p:nvSpPr>
              <p:spPr bwMode="auto">
                <a:xfrm>
                  <a:off x="1431" y="3766"/>
                  <a:ext cx="77" cy="25"/>
                </a:xfrm>
                <a:prstGeom prst="ellipse">
                  <a:avLst/>
                </a:pr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312165" name="Group 869"/>
            <p:cNvGrpSpPr>
              <a:grpSpLocks/>
            </p:cNvGrpSpPr>
            <p:nvPr/>
          </p:nvGrpSpPr>
          <p:grpSpPr bwMode="auto">
            <a:xfrm>
              <a:off x="1165" y="2732"/>
              <a:ext cx="236" cy="381"/>
              <a:chOff x="1165" y="1525"/>
              <a:chExt cx="236" cy="381"/>
            </a:xfrm>
          </p:grpSpPr>
          <p:sp>
            <p:nvSpPr>
              <p:cNvPr id="312166" name="Line 870"/>
              <p:cNvSpPr>
                <a:spLocks noChangeShapeType="1"/>
              </p:cNvSpPr>
              <p:nvPr/>
            </p:nvSpPr>
            <p:spPr bwMode="auto">
              <a:xfrm flipH="1">
                <a:off x="1321" y="1696"/>
                <a:ext cx="39" cy="24"/>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2167" name="Line 871"/>
              <p:cNvSpPr>
                <a:spLocks noChangeShapeType="1"/>
              </p:cNvSpPr>
              <p:nvPr/>
            </p:nvSpPr>
            <p:spPr bwMode="auto">
              <a:xfrm flipH="1">
                <a:off x="1313" y="1692"/>
                <a:ext cx="39" cy="23"/>
              </a:xfrm>
              <a:prstGeom prst="line">
                <a:avLst/>
              </a:prstGeom>
              <a:noFill/>
              <a:ln w="4763">
                <a:solidFill>
                  <a:srgbClr val="80808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12168" name="Freeform 872"/>
              <p:cNvSpPr>
                <a:spLocks/>
              </p:cNvSpPr>
              <p:nvPr/>
            </p:nvSpPr>
            <p:spPr bwMode="auto">
              <a:xfrm flipH="1">
                <a:off x="1190" y="1799"/>
                <a:ext cx="210" cy="107"/>
              </a:xfrm>
              <a:custGeom>
                <a:avLst/>
                <a:gdLst>
                  <a:gd name="T0" fmla="*/ 182 w 2091"/>
                  <a:gd name="T1" fmla="*/ 927 h 931"/>
                  <a:gd name="T2" fmla="*/ 5 w 2091"/>
                  <a:gd name="T3" fmla="*/ 905 h 931"/>
                  <a:gd name="T4" fmla="*/ 0 w 2091"/>
                  <a:gd name="T5" fmla="*/ 695 h 931"/>
                  <a:gd name="T6" fmla="*/ 9 w 2091"/>
                  <a:gd name="T7" fmla="*/ 537 h 931"/>
                  <a:gd name="T8" fmla="*/ 100 w 2091"/>
                  <a:gd name="T9" fmla="*/ 442 h 931"/>
                  <a:gd name="T10" fmla="*/ 210 w 2091"/>
                  <a:gd name="T11" fmla="*/ 387 h 931"/>
                  <a:gd name="T12" fmla="*/ 460 w 2091"/>
                  <a:gd name="T13" fmla="*/ 296 h 931"/>
                  <a:gd name="T14" fmla="*/ 828 w 2091"/>
                  <a:gd name="T15" fmla="*/ 207 h 931"/>
                  <a:gd name="T16" fmla="*/ 900 w 2091"/>
                  <a:gd name="T17" fmla="*/ 201 h 931"/>
                  <a:gd name="T18" fmla="*/ 948 w 2091"/>
                  <a:gd name="T19" fmla="*/ 207 h 931"/>
                  <a:gd name="T20" fmla="*/ 960 w 2091"/>
                  <a:gd name="T21" fmla="*/ 188 h 931"/>
                  <a:gd name="T22" fmla="*/ 980 w 2091"/>
                  <a:gd name="T23" fmla="*/ 169 h 931"/>
                  <a:gd name="T24" fmla="*/ 1003 w 2091"/>
                  <a:gd name="T25" fmla="*/ 173 h 931"/>
                  <a:gd name="T26" fmla="*/ 1035 w 2091"/>
                  <a:gd name="T27" fmla="*/ 176 h 931"/>
                  <a:gd name="T28" fmla="*/ 1049 w 2091"/>
                  <a:gd name="T29" fmla="*/ 138 h 931"/>
                  <a:gd name="T30" fmla="*/ 1077 w 2091"/>
                  <a:gd name="T31" fmla="*/ 118 h 931"/>
                  <a:gd name="T32" fmla="*/ 1106 w 2091"/>
                  <a:gd name="T33" fmla="*/ 112 h 931"/>
                  <a:gd name="T34" fmla="*/ 1144 w 2091"/>
                  <a:gd name="T35" fmla="*/ 112 h 931"/>
                  <a:gd name="T36" fmla="*/ 1138 w 2091"/>
                  <a:gd name="T37" fmla="*/ 82 h 931"/>
                  <a:gd name="T38" fmla="*/ 1182 w 2091"/>
                  <a:gd name="T39" fmla="*/ 0 h 931"/>
                  <a:gd name="T40" fmla="*/ 2040 w 2091"/>
                  <a:gd name="T41" fmla="*/ 22 h 931"/>
                  <a:gd name="T42" fmla="*/ 2037 w 2091"/>
                  <a:gd name="T43" fmla="*/ 110 h 931"/>
                  <a:gd name="T44" fmla="*/ 2053 w 2091"/>
                  <a:gd name="T45" fmla="*/ 188 h 931"/>
                  <a:gd name="T46" fmla="*/ 2065 w 2091"/>
                  <a:gd name="T47" fmla="*/ 244 h 931"/>
                  <a:gd name="T48" fmla="*/ 2080 w 2091"/>
                  <a:gd name="T49" fmla="*/ 314 h 931"/>
                  <a:gd name="T50" fmla="*/ 2091 w 2091"/>
                  <a:gd name="T51" fmla="*/ 427 h 931"/>
                  <a:gd name="T52" fmla="*/ 2077 w 2091"/>
                  <a:gd name="T53" fmla="*/ 494 h 931"/>
                  <a:gd name="T54" fmla="*/ 2053 w 2091"/>
                  <a:gd name="T55" fmla="*/ 557 h 931"/>
                  <a:gd name="T56" fmla="*/ 2023 w 2091"/>
                  <a:gd name="T57" fmla="*/ 610 h 931"/>
                  <a:gd name="T58" fmla="*/ 1983 w 2091"/>
                  <a:gd name="T59" fmla="*/ 629 h 931"/>
                  <a:gd name="T60" fmla="*/ 1921 w 2091"/>
                  <a:gd name="T61" fmla="*/ 648 h 931"/>
                  <a:gd name="T62" fmla="*/ 1838 w 2091"/>
                  <a:gd name="T63" fmla="*/ 673 h 931"/>
                  <a:gd name="T64" fmla="*/ 1801 w 2091"/>
                  <a:gd name="T65" fmla="*/ 717 h 931"/>
                  <a:gd name="T66" fmla="*/ 1757 w 2091"/>
                  <a:gd name="T67" fmla="*/ 754 h 931"/>
                  <a:gd name="T68" fmla="*/ 1686 w 2091"/>
                  <a:gd name="T69" fmla="*/ 786 h 931"/>
                  <a:gd name="T70" fmla="*/ 1605 w 2091"/>
                  <a:gd name="T71" fmla="*/ 812 h 931"/>
                  <a:gd name="T72" fmla="*/ 1475 w 2091"/>
                  <a:gd name="T73" fmla="*/ 827 h 931"/>
                  <a:gd name="T74" fmla="*/ 1364 w 2091"/>
                  <a:gd name="T75" fmla="*/ 827 h 931"/>
                  <a:gd name="T76" fmla="*/ 1279 w 2091"/>
                  <a:gd name="T77" fmla="*/ 818 h 931"/>
                  <a:gd name="T78" fmla="*/ 1202 w 2091"/>
                  <a:gd name="T79" fmla="*/ 812 h 931"/>
                  <a:gd name="T80" fmla="*/ 1144 w 2091"/>
                  <a:gd name="T81" fmla="*/ 843 h 931"/>
                  <a:gd name="T82" fmla="*/ 1031 w 2091"/>
                  <a:gd name="T83" fmla="*/ 837 h 931"/>
                  <a:gd name="T84" fmla="*/ 582 w 2091"/>
                  <a:gd name="T85" fmla="*/ 901 h 931"/>
                  <a:gd name="T86" fmla="*/ 386 w 2091"/>
                  <a:gd name="T87" fmla="*/ 931 h 931"/>
                  <a:gd name="T88" fmla="*/ 182 w 2091"/>
                  <a:gd name="T89" fmla="*/ 927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91" h="931">
                    <a:moveTo>
                      <a:pt x="182" y="927"/>
                    </a:moveTo>
                    <a:lnTo>
                      <a:pt x="5" y="905"/>
                    </a:lnTo>
                    <a:lnTo>
                      <a:pt x="0" y="695"/>
                    </a:lnTo>
                    <a:lnTo>
                      <a:pt x="9" y="537"/>
                    </a:lnTo>
                    <a:lnTo>
                      <a:pt x="100" y="442"/>
                    </a:lnTo>
                    <a:lnTo>
                      <a:pt x="210" y="387"/>
                    </a:lnTo>
                    <a:lnTo>
                      <a:pt x="460" y="296"/>
                    </a:lnTo>
                    <a:lnTo>
                      <a:pt x="828" y="207"/>
                    </a:lnTo>
                    <a:lnTo>
                      <a:pt x="900" y="201"/>
                    </a:lnTo>
                    <a:lnTo>
                      <a:pt x="948" y="207"/>
                    </a:lnTo>
                    <a:lnTo>
                      <a:pt x="960" y="188"/>
                    </a:lnTo>
                    <a:lnTo>
                      <a:pt x="980" y="169"/>
                    </a:lnTo>
                    <a:lnTo>
                      <a:pt x="1003" y="173"/>
                    </a:lnTo>
                    <a:lnTo>
                      <a:pt x="1035" y="176"/>
                    </a:lnTo>
                    <a:lnTo>
                      <a:pt x="1049" y="138"/>
                    </a:lnTo>
                    <a:lnTo>
                      <a:pt x="1077" y="118"/>
                    </a:lnTo>
                    <a:lnTo>
                      <a:pt x="1106" y="112"/>
                    </a:lnTo>
                    <a:lnTo>
                      <a:pt x="1144" y="112"/>
                    </a:lnTo>
                    <a:lnTo>
                      <a:pt x="1138" y="82"/>
                    </a:lnTo>
                    <a:lnTo>
                      <a:pt x="1182" y="0"/>
                    </a:lnTo>
                    <a:lnTo>
                      <a:pt x="2040" y="22"/>
                    </a:lnTo>
                    <a:lnTo>
                      <a:pt x="2037" y="110"/>
                    </a:lnTo>
                    <a:lnTo>
                      <a:pt x="2053" y="188"/>
                    </a:lnTo>
                    <a:lnTo>
                      <a:pt x="2065" y="244"/>
                    </a:lnTo>
                    <a:lnTo>
                      <a:pt x="2080" y="314"/>
                    </a:lnTo>
                    <a:lnTo>
                      <a:pt x="2091" y="427"/>
                    </a:lnTo>
                    <a:lnTo>
                      <a:pt x="2077" y="494"/>
                    </a:lnTo>
                    <a:lnTo>
                      <a:pt x="2053" y="557"/>
                    </a:lnTo>
                    <a:lnTo>
                      <a:pt x="2023" y="610"/>
                    </a:lnTo>
                    <a:lnTo>
                      <a:pt x="1983" y="629"/>
                    </a:lnTo>
                    <a:lnTo>
                      <a:pt x="1921" y="648"/>
                    </a:lnTo>
                    <a:lnTo>
                      <a:pt x="1838" y="673"/>
                    </a:lnTo>
                    <a:lnTo>
                      <a:pt x="1801" y="717"/>
                    </a:lnTo>
                    <a:lnTo>
                      <a:pt x="1757" y="754"/>
                    </a:lnTo>
                    <a:lnTo>
                      <a:pt x="1686" y="786"/>
                    </a:lnTo>
                    <a:lnTo>
                      <a:pt x="1605" y="812"/>
                    </a:lnTo>
                    <a:lnTo>
                      <a:pt x="1475" y="827"/>
                    </a:lnTo>
                    <a:lnTo>
                      <a:pt x="1364" y="827"/>
                    </a:lnTo>
                    <a:lnTo>
                      <a:pt x="1279" y="818"/>
                    </a:lnTo>
                    <a:lnTo>
                      <a:pt x="1202" y="812"/>
                    </a:lnTo>
                    <a:lnTo>
                      <a:pt x="1144" y="843"/>
                    </a:lnTo>
                    <a:lnTo>
                      <a:pt x="1031" y="837"/>
                    </a:lnTo>
                    <a:lnTo>
                      <a:pt x="582" y="901"/>
                    </a:lnTo>
                    <a:lnTo>
                      <a:pt x="386" y="931"/>
                    </a:lnTo>
                    <a:lnTo>
                      <a:pt x="182" y="927"/>
                    </a:lnTo>
                    <a:close/>
                  </a:path>
                </a:pathLst>
              </a:custGeom>
              <a:solidFill>
                <a:srgbClr val="606060"/>
              </a:solidFill>
              <a:ln w="1588">
                <a:solidFill>
                  <a:srgbClr val="000000"/>
                </a:solidFill>
                <a:prstDash val="solid"/>
                <a:round/>
                <a:headEnd/>
                <a:tailEnd/>
              </a:ln>
            </p:spPr>
            <p:txBody>
              <a:bodyPr/>
              <a:lstStyle/>
              <a:p>
                <a:endParaRPr lang="zh-CN" altLang="en-US"/>
              </a:p>
            </p:txBody>
          </p:sp>
          <p:sp>
            <p:nvSpPr>
              <p:cNvPr id="312169" name="Freeform 873"/>
              <p:cNvSpPr>
                <a:spLocks/>
              </p:cNvSpPr>
              <p:nvPr/>
            </p:nvSpPr>
            <p:spPr bwMode="auto">
              <a:xfrm flipH="1">
                <a:off x="1192" y="1809"/>
                <a:ext cx="207" cy="95"/>
              </a:xfrm>
              <a:custGeom>
                <a:avLst/>
                <a:gdLst>
                  <a:gd name="T0" fmla="*/ 1986 w 2049"/>
                  <a:gd name="T1" fmla="*/ 90 h 829"/>
                  <a:gd name="T2" fmla="*/ 2037 w 2049"/>
                  <a:gd name="T3" fmla="*/ 199 h 829"/>
                  <a:gd name="T4" fmla="*/ 1995 w 2049"/>
                  <a:gd name="T5" fmla="*/ 512 h 829"/>
                  <a:gd name="T6" fmla="*/ 1882 w 2049"/>
                  <a:gd name="T7" fmla="*/ 512 h 829"/>
                  <a:gd name="T8" fmla="*/ 1754 w 2049"/>
                  <a:gd name="T9" fmla="*/ 624 h 829"/>
                  <a:gd name="T10" fmla="*/ 1460 w 2049"/>
                  <a:gd name="T11" fmla="*/ 701 h 829"/>
                  <a:gd name="T12" fmla="*/ 1181 w 2049"/>
                  <a:gd name="T13" fmla="*/ 701 h 829"/>
                  <a:gd name="T14" fmla="*/ 1287 w 2049"/>
                  <a:gd name="T15" fmla="*/ 589 h 829"/>
                  <a:gd name="T16" fmla="*/ 1155 w 2049"/>
                  <a:gd name="T17" fmla="*/ 697 h 829"/>
                  <a:gd name="T18" fmla="*/ 1017 w 2049"/>
                  <a:gd name="T19" fmla="*/ 724 h 829"/>
                  <a:gd name="T20" fmla="*/ 1109 w 2049"/>
                  <a:gd name="T21" fmla="*/ 652 h 829"/>
                  <a:gd name="T22" fmla="*/ 963 w 2049"/>
                  <a:gd name="T23" fmla="*/ 733 h 829"/>
                  <a:gd name="T24" fmla="*/ 491 w 2049"/>
                  <a:gd name="T25" fmla="*/ 797 h 829"/>
                  <a:gd name="T26" fmla="*/ 495 w 2049"/>
                  <a:gd name="T27" fmla="*/ 742 h 829"/>
                  <a:gd name="T28" fmla="*/ 486 w 2049"/>
                  <a:gd name="T29" fmla="*/ 720 h 829"/>
                  <a:gd name="T30" fmla="*/ 319 w 2049"/>
                  <a:gd name="T31" fmla="*/ 815 h 829"/>
                  <a:gd name="T32" fmla="*/ 473 w 2049"/>
                  <a:gd name="T33" fmla="*/ 669 h 829"/>
                  <a:gd name="T34" fmla="*/ 300 w 2049"/>
                  <a:gd name="T35" fmla="*/ 765 h 829"/>
                  <a:gd name="T36" fmla="*/ 214 w 2049"/>
                  <a:gd name="T37" fmla="*/ 742 h 829"/>
                  <a:gd name="T38" fmla="*/ 182 w 2049"/>
                  <a:gd name="T39" fmla="*/ 746 h 829"/>
                  <a:gd name="T40" fmla="*/ 59 w 2049"/>
                  <a:gd name="T41" fmla="*/ 793 h 829"/>
                  <a:gd name="T42" fmla="*/ 0 w 2049"/>
                  <a:gd name="T43" fmla="*/ 674 h 829"/>
                  <a:gd name="T44" fmla="*/ 40 w 2049"/>
                  <a:gd name="T45" fmla="*/ 435 h 829"/>
                  <a:gd name="T46" fmla="*/ 296 w 2049"/>
                  <a:gd name="T47" fmla="*/ 298 h 829"/>
                  <a:gd name="T48" fmla="*/ 795 w 2049"/>
                  <a:gd name="T49" fmla="*/ 145 h 829"/>
                  <a:gd name="T50" fmla="*/ 968 w 2049"/>
                  <a:gd name="T51" fmla="*/ 207 h 829"/>
                  <a:gd name="T52" fmla="*/ 1040 w 2049"/>
                  <a:gd name="T53" fmla="*/ 217 h 829"/>
                  <a:gd name="T54" fmla="*/ 953 w 2049"/>
                  <a:gd name="T55" fmla="*/ 131 h 829"/>
                  <a:gd name="T56" fmla="*/ 1008 w 2049"/>
                  <a:gd name="T57" fmla="*/ 108 h 829"/>
                  <a:gd name="T58" fmla="*/ 1063 w 2049"/>
                  <a:gd name="T59" fmla="*/ 163 h 829"/>
                  <a:gd name="T60" fmla="*/ 1068 w 2049"/>
                  <a:gd name="T61" fmla="*/ 135 h 829"/>
                  <a:gd name="T62" fmla="*/ 1059 w 2049"/>
                  <a:gd name="T63" fmla="*/ 67 h 829"/>
                  <a:gd name="T64" fmla="*/ 1186 w 2049"/>
                  <a:gd name="T65" fmla="*/ 113 h 829"/>
                  <a:gd name="T66" fmla="*/ 1173 w 2049"/>
                  <a:gd name="T67" fmla="*/ 63 h 829"/>
                  <a:gd name="T68" fmla="*/ 1145 w 2049"/>
                  <a:gd name="T69" fmla="*/ 0 h 829"/>
                  <a:gd name="T70" fmla="*/ 1277 w 2049"/>
                  <a:gd name="T71" fmla="*/ 54 h 829"/>
                  <a:gd name="T72" fmla="*/ 1514 w 2049"/>
                  <a:gd name="T73" fmla="*/ 104 h 829"/>
                  <a:gd name="T74" fmla="*/ 1567 w 2049"/>
                  <a:gd name="T75" fmla="*/ 35 h 829"/>
                  <a:gd name="T76" fmla="*/ 1626 w 2049"/>
                  <a:gd name="T77" fmla="*/ 113 h 829"/>
                  <a:gd name="T78" fmla="*/ 1745 w 2049"/>
                  <a:gd name="T79" fmla="*/ 63 h 829"/>
                  <a:gd name="T80" fmla="*/ 1795 w 2049"/>
                  <a:gd name="T81" fmla="*/ 131 h 829"/>
                  <a:gd name="T82" fmla="*/ 1946 w 2049"/>
                  <a:gd name="T83" fmla="*/ 108 h 829"/>
                  <a:gd name="T84" fmla="*/ 1982 w 2049"/>
                  <a:gd name="T85" fmla="*/ 31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49" h="829">
                    <a:moveTo>
                      <a:pt x="1982" y="31"/>
                    </a:moveTo>
                    <a:lnTo>
                      <a:pt x="1986" y="90"/>
                    </a:lnTo>
                    <a:lnTo>
                      <a:pt x="2010" y="67"/>
                    </a:lnTo>
                    <a:lnTo>
                      <a:pt x="2037" y="199"/>
                    </a:lnTo>
                    <a:lnTo>
                      <a:pt x="2049" y="353"/>
                    </a:lnTo>
                    <a:lnTo>
                      <a:pt x="1995" y="512"/>
                    </a:lnTo>
                    <a:lnTo>
                      <a:pt x="1868" y="549"/>
                    </a:lnTo>
                    <a:lnTo>
                      <a:pt x="1882" y="512"/>
                    </a:lnTo>
                    <a:lnTo>
                      <a:pt x="1814" y="567"/>
                    </a:lnTo>
                    <a:lnTo>
                      <a:pt x="1754" y="624"/>
                    </a:lnTo>
                    <a:lnTo>
                      <a:pt x="1622" y="688"/>
                    </a:lnTo>
                    <a:lnTo>
                      <a:pt x="1460" y="701"/>
                    </a:lnTo>
                    <a:lnTo>
                      <a:pt x="1264" y="710"/>
                    </a:lnTo>
                    <a:lnTo>
                      <a:pt x="1181" y="701"/>
                    </a:lnTo>
                    <a:lnTo>
                      <a:pt x="1255" y="669"/>
                    </a:lnTo>
                    <a:lnTo>
                      <a:pt x="1287" y="589"/>
                    </a:lnTo>
                    <a:lnTo>
                      <a:pt x="1228" y="656"/>
                    </a:lnTo>
                    <a:lnTo>
                      <a:pt x="1155" y="697"/>
                    </a:lnTo>
                    <a:lnTo>
                      <a:pt x="1086" y="733"/>
                    </a:lnTo>
                    <a:lnTo>
                      <a:pt x="1017" y="724"/>
                    </a:lnTo>
                    <a:lnTo>
                      <a:pt x="1063" y="692"/>
                    </a:lnTo>
                    <a:lnTo>
                      <a:pt x="1109" y="652"/>
                    </a:lnTo>
                    <a:lnTo>
                      <a:pt x="1036" y="678"/>
                    </a:lnTo>
                    <a:lnTo>
                      <a:pt x="963" y="733"/>
                    </a:lnTo>
                    <a:lnTo>
                      <a:pt x="726" y="761"/>
                    </a:lnTo>
                    <a:lnTo>
                      <a:pt x="491" y="797"/>
                    </a:lnTo>
                    <a:lnTo>
                      <a:pt x="409" y="793"/>
                    </a:lnTo>
                    <a:lnTo>
                      <a:pt x="495" y="742"/>
                    </a:lnTo>
                    <a:lnTo>
                      <a:pt x="581" y="724"/>
                    </a:lnTo>
                    <a:lnTo>
                      <a:pt x="486" y="720"/>
                    </a:lnTo>
                    <a:lnTo>
                      <a:pt x="414" y="752"/>
                    </a:lnTo>
                    <a:lnTo>
                      <a:pt x="319" y="815"/>
                    </a:lnTo>
                    <a:lnTo>
                      <a:pt x="386" y="720"/>
                    </a:lnTo>
                    <a:lnTo>
                      <a:pt x="473" y="669"/>
                    </a:lnTo>
                    <a:lnTo>
                      <a:pt x="359" y="692"/>
                    </a:lnTo>
                    <a:lnTo>
                      <a:pt x="300" y="765"/>
                    </a:lnTo>
                    <a:lnTo>
                      <a:pt x="287" y="829"/>
                    </a:lnTo>
                    <a:lnTo>
                      <a:pt x="214" y="742"/>
                    </a:lnTo>
                    <a:lnTo>
                      <a:pt x="140" y="701"/>
                    </a:lnTo>
                    <a:lnTo>
                      <a:pt x="182" y="746"/>
                    </a:lnTo>
                    <a:lnTo>
                      <a:pt x="241" y="829"/>
                    </a:lnTo>
                    <a:lnTo>
                      <a:pt x="59" y="793"/>
                    </a:lnTo>
                    <a:lnTo>
                      <a:pt x="23" y="778"/>
                    </a:lnTo>
                    <a:lnTo>
                      <a:pt x="0" y="674"/>
                    </a:lnTo>
                    <a:lnTo>
                      <a:pt x="13" y="530"/>
                    </a:lnTo>
                    <a:lnTo>
                      <a:pt x="40" y="435"/>
                    </a:lnTo>
                    <a:lnTo>
                      <a:pt x="155" y="362"/>
                    </a:lnTo>
                    <a:lnTo>
                      <a:pt x="296" y="298"/>
                    </a:lnTo>
                    <a:lnTo>
                      <a:pt x="572" y="207"/>
                    </a:lnTo>
                    <a:lnTo>
                      <a:pt x="795" y="145"/>
                    </a:lnTo>
                    <a:lnTo>
                      <a:pt x="917" y="135"/>
                    </a:lnTo>
                    <a:lnTo>
                      <a:pt x="968" y="207"/>
                    </a:lnTo>
                    <a:lnTo>
                      <a:pt x="1123" y="285"/>
                    </a:lnTo>
                    <a:lnTo>
                      <a:pt x="1040" y="217"/>
                    </a:lnTo>
                    <a:lnTo>
                      <a:pt x="977" y="182"/>
                    </a:lnTo>
                    <a:lnTo>
                      <a:pt x="953" y="131"/>
                    </a:lnTo>
                    <a:lnTo>
                      <a:pt x="963" y="108"/>
                    </a:lnTo>
                    <a:lnTo>
                      <a:pt x="1008" y="108"/>
                    </a:lnTo>
                    <a:lnTo>
                      <a:pt x="1036" y="135"/>
                    </a:lnTo>
                    <a:lnTo>
                      <a:pt x="1063" y="163"/>
                    </a:lnTo>
                    <a:lnTo>
                      <a:pt x="1132" y="190"/>
                    </a:lnTo>
                    <a:lnTo>
                      <a:pt x="1068" y="135"/>
                    </a:lnTo>
                    <a:lnTo>
                      <a:pt x="1040" y="95"/>
                    </a:lnTo>
                    <a:lnTo>
                      <a:pt x="1059" y="67"/>
                    </a:lnTo>
                    <a:lnTo>
                      <a:pt x="1113" y="50"/>
                    </a:lnTo>
                    <a:lnTo>
                      <a:pt x="1186" y="113"/>
                    </a:lnTo>
                    <a:lnTo>
                      <a:pt x="1255" y="154"/>
                    </a:lnTo>
                    <a:lnTo>
                      <a:pt x="1173" y="63"/>
                    </a:lnTo>
                    <a:lnTo>
                      <a:pt x="1145" y="27"/>
                    </a:lnTo>
                    <a:lnTo>
                      <a:pt x="1145" y="0"/>
                    </a:lnTo>
                    <a:lnTo>
                      <a:pt x="1213" y="10"/>
                    </a:lnTo>
                    <a:lnTo>
                      <a:pt x="1277" y="54"/>
                    </a:lnTo>
                    <a:lnTo>
                      <a:pt x="1319" y="86"/>
                    </a:lnTo>
                    <a:lnTo>
                      <a:pt x="1514" y="104"/>
                    </a:lnTo>
                    <a:lnTo>
                      <a:pt x="1508" y="54"/>
                    </a:lnTo>
                    <a:lnTo>
                      <a:pt x="1567" y="35"/>
                    </a:lnTo>
                    <a:lnTo>
                      <a:pt x="1567" y="99"/>
                    </a:lnTo>
                    <a:lnTo>
                      <a:pt x="1626" y="113"/>
                    </a:lnTo>
                    <a:lnTo>
                      <a:pt x="1754" y="131"/>
                    </a:lnTo>
                    <a:lnTo>
                      <a:pt x="1745" y="63"/>
                    </a:lnTo>
                    <a:lnTo>
                      <a:pt x="1790" y="63"/>
                    </a:lnTo>
                    <a:lnTo>
                      <a:pt x="1795" y="131"/>
                    </a:lnTo>
                    <a:lnTo>
                      <a:pt x="1868" y="127"/>
                    </a:lnTo>
                    <a:lnTo>
                      <a:pt x="1946" y="108"/>
                    </a:lnTo>
                    <a:lnTo>
                      <a:pt x="1950" y="54"/>
                    </a:lnTo>
                    <a:lnTo>
                      <a:pt x="1982" y="31"/>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70" name="Freeform 874"/>
              <p:cNvSpPr>
                <a:spLocks/>
              </p:cNvSpPr>
              <p:nvPr/>
            </p:nvSpPr>
            <p:spPr bwMode="auto">
              <a:xfrm flipH="1">
                <a:off x="1221" y="1843"/>
                <a:ext cx="29" cy="6"/>
              </a:xfrm>
              <a:custGeom>
                <a:avLst/>
                <a:gdLst>
                  <a:gd name="T0" fmla="*/ 280 w 280"/>
                  <a:gd name="T1" fmla="*/ 0 h 48"/>
                  <a:gd name="T2" fmla="*/ 149 w 280"/>
                  <a:gd name="T3" fmla="*/ 48 h 48"/>
                  <a:gd name="T4" fmla="*/ 0 w 280"/>
                  <a:gd name="T5" fmla="*/ 35 h 48"/>
                  <a:gd name="T6" fmla="*/ 280 w 280"/>
                  <a:gd name="T7" fmla="*/ 0 h 48"/>
                </a:gdLst>
                <a:ahLst/>
                <a:cxnLst>
                  <a:cxn ang="0">
                    <a:pos x="T0" y="T1"/>
                  </a:cxn>
                  <a:cxn ang="0">
                    <a:pos x="T2" y="T3"/>
                  </a:cxn>
                  <a:cxn ang="0">
                    <a:pos x="T4" y="T5"/>
                  </a:cxn>
                  <a:cxn ang="0">
                    <a:pos x="T6" y="T7"/>
                  </a:cxn>
                </a:cxnLst>
                <a:rect l="0" t="0" r="r" b="b"/>
                <a:pathLst>
                  <a:path w="280" h="48">
                    <a:moveTo>
                      <a:pt x="280" y="0"/>
                    </a:moveTo>
                    <a:lnTo>
                      <a:pt x="149" y="48"/>
                    </a:lnTo>
                    <a:lnTo>
                      <a:pt x="0" y="35"/>
                    </a:lnTo>
                    <a:lnTo>
                      <a:pt x="28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71" name="Freeform 875"/>
              <p:cNvSpPr>
                <a:spLocks/>
              </p:cNvSpPr>
              <p:nvPr/>
            </p:nvSpPr>
            <p:spPr bwMode="auto">
              <a:xfrm flipH="1">
                <a:off x="1193" y="1834"/>
                <a:ext cx="17" cy="7"/>
              </a:xfrm>
              <a:custGeom>
                <a:avLst/>
                <a:gdLst>
                  <a:gd name="T0" fmla="*/ 170 w 170"/>
                  <a:gd name="T1" fmla="*/ 0 h 57"/>
                  <a:gd name="T2" fmla="*/ 125 w 170"/>
                  <a:gd name="T3" fmla="*/ 35 h 57"/>
                  <a:gd name="T4" fmla="*/ 0 w 170"/>
                  <a:gd name="T5" fmla="*/ 53 h 57"/>
                  <a:gd name="T6" fmla="*/ 130 w 170"/>
                  <a:gd name="T7" fmla="*/ 57 h 57"/>
                  <a:gd name="T8" fmla="*/ 170 w 170"/>
                  <a:gd name="T9" fmla="*/ 0 h 57"/>
                </a:gdLst>
                <a:ahLst/>
                <a:cxnLst>
                  <a:cxn ang="0">
                    <a:pos x="T0" y="T1"/>
                  </a:cxn>
                  <a:cxn ang="0">
                    <a:pos x="T2" y="T3"/>
                  </a:cxn>
                  <a:cxn ang="0">
                    <a:pos x="T4" y="T5"/>
                  </a:cxn>
                  <a:cxn ang="0">
                    <a:pos x="T6" y="T7"/>
                  </a:cxn>
                  <a:cxn ang="0">
                    <a:pos x="T8" y="T9"/>
                  </a:cxn>
                </a:cxnLst>
                <a:rect l="0" t="0" r="r" b="b"/>
                <a:pathLst>
                  <a:path w="170" h="57">
                    <a:moveTo>
                      <a:pt x="170" y="0"/>
                    </a:moveTo>
                    <a:lnTo>
                      <a:pt x="125" y="35"/>
                    </a:lnTo>
                    <a:lnTo>
                      <a:pt x="0" y="53"/>
                    </a:lnTo>
                    <a:lnTo>
                      <a:pt x="130" y="57"/>
                    </a:lnTo>
                    <a:lnTo>
                      <a:pt x="17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72" name="Freeform 876"/>
              <p:cNvSpPr>
                <a:spLocks/>
              </p:cNvSpPr>
              <p:nvPr/>
            </p:nvSpPr>
            <p:spPr bwMode="auto">
              <a:xfrm flipH="1">
                <a:off x="1265" y="1829"/>
                <a:ext cx="27" cy="17"/>
              </a:xfrm>
              <a:custGeom>
                <a:avLst/>
                <a:gdLst>
                  <a:gd name="T0" fmla="*/ 263 w 263"/>
                  <a:gd name="T1" fmla="*/ 0 h 143"/>
                  <a:gd name="T2" fmla="*/ 145 w 263"/>
                  <a:gd name="T3" fmla="*/ 13 h 143"/>
                  <a:gd name="T4" fmla="*/ 122 w 263"/>
                  <a:gd name="T5" fmla="*/ 31 h 143"/>
                  <a:gd name="T6" fmla="*/ 122 w 263"/>
                  <a:gd name="T7" fmla="*/ 76 h 143"/>
                  <a:gd name="T8" fmla="*/ 113 w 263"/>
                  <a:gd name="T9" fmla="*/ 124 h 143"/>
                  <a:gd name="T10" fmla="*/ 0 w 263"/>
                  <a:gd name="T11" fmla="*/ 143 h 143"/>
                  <a:gd name="T12" fmla="*/ 136 w 263"/>
                  <a:gd name="T13" fmla="*/ 138 h 143"/>
                  <a:gd name="T14" fmla="*/ 159 w 263"/>
                  <a:gd name="T15" fmla="*/ 48 h 143"/>
                  <a:gd name="T16" fmla="*/ 263 w 263"/>
                  <a:gd name="T1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143">
                    <a:moveTo>
                      <a:pt x="263" y="0"/>
                    </a:moveTo>
                    <a:lnTo>
                      <a:pt x="145" y="13"/>
                    </a:lnTo>
                    <a:lnTo>
                      <a:pt x="122" y="31"/>
                    </a:lnTo>
                    <a:lnTo>
                      <a:pt x="122" y="76"/>
                    </a:lnTo>
                    <a:lnTo>
                      <a:pt x="113" y="124"/>
                    </a:lnTo>
                    <a:lnTo>
                      <a:pt x="0" y="143"/>
                    </a:lnTo>
                    <a:lnTo>
                      <a:pt x="136" y="138"/>
                    </a:lnTo>
                    <a:lnTo>
                      <a:pt x="159" y="48"/>
                    </a:lnTo>
                    <a:lnTo>
                      <a:pt x="263"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73" name="Freeform 877"/>
              <p:cNvSpPr>
                <a:spLocks/>
              </p:cNvSpPr>
              <p:nvPr/>
            </p:nvSpPr>
            <p:spPr bwMode="auto">
              <a:xfrm flipH="1">
                <a:off x="1292" y="1867"/>
                <a:ext cx="86" cy="24"/>
              </a:xfrm>
              <a:custGeom>
                <a:avLst/>
                <a:gdLst>
                  <a:gd name="T0" fmla="*/ 853 w 853"/>
                  <a:gd name="T1" fmla="*/ 0 h 212"/>
                  <a:gd name="T2" fmla="*/ 636 w 853"/>
                  <a:gd name="T3" fmla="*/ 10 h 212"/>
                  <a:gd name="T4" fmla="*/ 413 w 853"/>
                  <a:gd name="T5" fmla="*/ 63 h 212"/>
                  <a:gd name="T6" fmla="*/ 249 w 853"/>
                  <a:gd name="T7" fmla="*/ 71 h 212"/>
                  <a:gd name="T8" fmla="*/ 114 w 853"/>
                  <a:gd name="T9" fmla="*/ 99 h 212"/>
                  <a:gd name="T10" fmla="*/ 64 w 853"/>
                  <a:gd name="T11" fmla="*/ 170 h 212"/>
                  <a:gd name="T12" fmla="*/ 0 w 853"/>
                  <a:gd name="T13" fmla="*/ 212 h 212"/>
                  <a:gd name="T14" fmla="*/ 64 w 853"/>
                  <a:gd name="T15" fmla="*/ 198 h 212"/>
                  <a:gd name="T16" fmla="*/ 123 w 853"/>
                  <a:gd name="T17" fmla="*/ 117 h 212"/>
                  <a:gd name="T18" fmla="*/ 304 w 853"/>
                  <a:gd name="T19" fmla="*/ 81 h 212"/>
                  <a:gd name="T20" fmla="*/ 413 w 853"/>
                  <a:gd name="T21" fmla="*/ 81 h 212"/>
                  <a:gd name="T22" fmla="*/ 500 w 853"/>
                  <a:gd name="T23" fmla="*/ 63 h 212"/>
                  <a:gd name="T24" fmla="*/ 649 w 853"/>
                  <a:gd name="T25" fmla="*/ 23 h 212"/>
                  <a:gd name="T26" fmla="*/ 853 w 853"/>
                  <a:gd name="T2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3" h="212">
                    <a:moveTo>
                      <a:pt x="853" y="0"/>
                    </a:moveTo>
                    <a:lnTo>
                      <a:pt x="636" y="10"/>
                    </a:lnTo>
                    <a:lnTo>
                      <a:pt x="413" y="63"/>
                    </a:lnTo>
                    <a:lnTo>
                      <a:pt x="249" y="71"/>
                    </a:lnTo>
                    <a:lnTo>
                      <a:pt x="114" y="99"/>
                    </a:lnTo>
                    <a:lnTo>
                      <a:pt x="64" y="170"/>
                    </a:lnTo>
                    <a:lnTo>
                      <a:pt x="0" y="212"/>
                    </a:lnTo>
                    <a:lnTo>
                      <a:pt x="64" y="198"/>
                    </a:lnTo>
                    <a:lnTo>
                      <a:pt x="123" y="117"/>
                    </a:lnTo>
                    <a:lnTo>
                      <a:pt x="304" y="81"/>
                    </a:lnTo>
                    <a:lnTo>
                      <a:pt x="413" y="81"/>
                    </a:lnTo>
                    <a:lnTo>
                      <a:pt x="500" y="63"/>
                    </a:lnTo>
                    <a:lnTo>
                      <a:pt x="649" y="23"/>
                    </a:lnTo>
                    <a:lnTo>
                      <a:pt x="853"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74" name="Freeform 878"/>
              <p:cNvSpPr>
                <a:spLocks/>
              </p:cNvSpPr>
              <p:nvPr/>
            </p:nvSpPr>
            <p:spPr bwMode="auto">
              <a:xfrm flipH="1">
                <a:off x="1289" y="1682"/>
                <a:ext cx="75" cy="44"/>
              </a:xfrm>
              <a:custGeom>
                <a:avLst/>
                <a:gdLst>
                  <a:gd name="T0" fmla="*/ 679 w 751"/>
                  <a:gd name="T1" fmla="*/ 379 h 379"/>
                  <a:gd name="T2" fmla="*/ 639 w 751"/>
                  <a:gd name="T3" fmla="*/ 370 h 379"/>
                  <a:gd name="T4" fmla="*/ 600 w 751"/>
                  <a:gd name="T5" fmla="*/ 352 h 379"/>
                  <a:gd name="T6" fmla="*/ 564 w 751"/>
                  <a:gd name="T7" fmla="*/ 344 h 379"/>
                  <a:gd name="T8" fmla="*/ 502 w 751"/>
                  <a:gd name="T9" fmla="*/ 353 h 379"/>
                  <a:gd name="T10" fmla="*/ 457 w 751"/>
                  <a:gd name="T11" fmla="*/ 352 h 379"/>
                  <a:gd name="T12" fmla="*/ 425 w 751"/>
                  <a:gd name="T13" fmla="*/ 341 h 379"/>
                  <a:gd name="T14" fmla="*/ 399 w 751"/>
                  <a:gd name="T15" fmla="*/ 332 h 379"/>
                  <a:gd name="T16" fmla="*/ 373 w 751"/>
                  <a:gd name="T17" fmla="*/ 320 h 379"/>
                  <a:gd name="T18" fmla="*/ 346 w 751"/>
                  <a:gd name="T19" fmla="*/ 295 h 379"/>
                  <a:gd name="T20" fmla="*/ 324 w 751"/>
                  <a:gd name="T21" fmla="*/ 273 h 379"/>
                  <a:gd name="T22" fmla="*/ 288 w 751"/>
                  <a:gd name="T23" fmla="*/ 246 h 379"/>
                  <a:gd name="T24" fmla="*/ 238 w 751"/>
                  <a:gd name="T25" fmla="*/ 254 h 379"/>
                  <a:gd name="T26" fmla="*/ 208 w 751"/>
                  <a:gd name="T27" fmla="*/ 256 h 379"/>
                  <a:gd name="T28" fmla="*/ 190 w 751"/>
                  <a:gd name="T29" fmla="*/ 251 h 379"/>
                  <a:gd name="T30" fmla="*/ 182 w 751"/>
                  <a:gd name="T31" fmla="*/ 243 h 379"/>
                  <a:gd name="T32" fmla="*/ 176 w 751"/>
                  <a:gd name="T33" fmla="*/ 228 h 379"/>
                  <a:gd name="T34" fmla="*/ 180 w 751"/>
                  <a:gd name="T35" fmla="*/ 215 h 379"/>
                  <a:gd name="T36" fmla="*/ 190 w 751"/>
                  <a:gd name="T37" fmla="*/ 200 h 379"/>
                  <a:gd name="T38" fmla="*/ 208 w 751"/>
                  <a:gd name="T39" fmla="*/ 193 h 379"/>
                  <a:gd name="T40" fmla="*/ 248 w 751"/>
                  <a:gd name="T41" fmla="*/ 188 h 379"/>
                  <a:gd name="T42" fmla="*/ 296 w 751"/>
                  <a:gd name="T43" fmla="*/ 171 h 379"/>
                  <a:gd name="T44" fmla="*/ 256 w 751"/>
                  <a:gd name="T45" fmla="*/ 140 h 379"/>
                  <a:gd name="T46" fmla="*/ 209 w 751"/>
                  <a:gd name="T47" fmla="*/ 121 h 379"/>
                  <a:gd name="T48" fmla="*/ 168 w 751"/>
                  <a:gd name="T49" fmla="*/ 124 h 379"/>
                  <a:gd name="T50" fmla="*/ 121 w 751"/>
                  <a:gd name="T51" fmla="*/ 121 h 379"/>
                  <a:gd name="T52" fmla="*/ 93 w 751"/>
                  <a:gd name="T53" fmla="*/ 131 h 379"/>
                  <a:gd name="T54" fmla="*/ 54 w 751"/>
                  <a:gd name="T55" fmla="*/ 132 h 379"/>
                  <a:gd name="T56" fmla="*/ 42 w 751"/>
                  <a:gd name="T57" fmla="*/ 121 h 379"/>
                  <a:gd name="T58" fmla="*/ 39 w 751"/>
                  <a:gd name="T59" fmla="*/ 105 h 379"/>
                  <a:gd name="T60" fmla="*/ 18 w 751"/>
                  <a:gd name="T61" fmla="*/ 106 h 379"/>
                  <a:gd name="T62" fmla="*/ 6 w 751"/>
                  <a:gd name="T63" fmla="*/ 103 h 379"/>
                  <a:gd name="T64" fmla="*/ 0 w 751"/>
                  <a:gd name="T65" fmla="*/ 87 h 379"/>
                  <a:gd name="T66" fmla="*/ 4 w 751"/>
                  <a:gd name="T67" fmla="*/ 74 h 379"/>
                  <a:gd name="T68" fmla="*/ 15 w 751"/>
                  <a:gd name="T69" fmla="*/ 68 h 379"/>
                  <a:gd name="T70" fmla="*/ 36 w 751"/>
                  <a:gd name="T71" fmla="*/ 56 h 379"/>
                  <a:gd name="T72" fmla="*/ 52 w 751"/>
                  <a:gd name="T73" fmla="*/ 44 h 379"/>
                  <a:gd name="T74" fmla="*/ 71 w 751"/>
                  <a:gd name="T75" fmla="*/ 34 h 379"/>
                  <a:gd name="T76" fmla="*/ 93 w 751"/>
                  <a:gd name="T77" fmla="*/ 27 h 379"/>
                  <a:gd name="T78" fmla="*/ 112 w 751"/>
                  <a:gd name="T79" fmla="*/ 27 h 379"/>
                  <a:gd name="T80" fmla="*/ 203 w 751"/>
                  <a:gd name="T81" fmla="*/ 9 h 379"/>
                  <a:gd name="T82" fmla="*/ 222 w 751"/>
                  <a:gd name="T83" fmla="*/ 4 h 379"/>
                  <a:gd name="T84" fmla="*/ 244 w 751"/>
                  <a:gd name="T85" fmla="*/ 0 h 379"/>
                  <a:gd name="T86" fmla="*/ 267 w 751"/>
                  <a:gd name="T87" fmla="*/ 4 h 379"/>
                  <a:gd name="T88" fmla="*/ 295 w 751"/>
                  <a:gd name="T89" fmla="*/ 13 h 379"/>
                  <a:gd name="T90" fmla="*/ 373 w 751"/>
                  <a:gd name="T91" fmla="*/ 56 h 379"/>
                  <a:gd name="T92" fmla="*/ 410 w 751"/>
                  <a:gd name="T93" fmla="*/ 64 h 379"/>
                  <a:gd name="T94" fmla="*/ 443 w 751"/>
                  <a:gd name="T95" fmla="*/ 71 h 379"/>
                  <a:gd name="T96" fmla="*/ 469 w 751"/>
                  <a:gd name="T97" fmla="*/ 87 h 379"/>
                  <a:gd name="T98" fmla="*/ 484 w 751"/>
                  <a:gd name="T99" fmla="*/ 108 h 379"/>
                  <a:gd name="T100" fmla="*/ 549 w 751"/>
                  <a:gd name="T101" fmla="*/ 153 h 379"/>
                  <a:gd name="T102" fmla="*/ 578 w 751"/>
                  <a:gd name="T103" fmla="*/ 174 h 379"/>
                  <a:gd name="T104" fmla="*/ 617 w 751"/>
                  <a:gd name="T105" fmla="*/ 215 h 379"/>
                  <a:gd name="T106" fmla="*/ 641 w 751"/>
                  <a:gd name="T107" fmla="*/ 227 h 379"/>
                  <a:gd name="T108" fmla="*/ 751 w 751"/>
                  <a:gd name="T109" fmla="*/ 232 h 379"/>
                  <a:gd name="T110" fmla="*/ 679 w 751"/>
                  <a:gd name="T111" fmla="*/ 379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1" h="379">
                    <a:moveTo>
                      <a:pt x="679" y="379"/>
                    </a:moveTo>
                    <a:lnTo>
                      <a:pt x="639" y="370"/>
                    </a:lnTo>
                    <a:lnTo>
                      <a:pt x="600" y="352"/>
                    </a:lnTo>
                    <a:lnTo>
                      <a:pt x="564" y="344"/>
                    </a:lnTo>
                    <a:lnTo>
                      <a:pt x="502" y="353"/>
                    </a:lnTo>
                    <a:lnTo>
                      <a:pt x="457" y="352"/>
                    </a:lnTo>
                    <a:lnTo>
                      <a:pt x="425" y="341"/>
                    </a:lnTo>
                    <a:lnTo>
                      <a:pt x="399" y="332"/>
                    </a:lnTo>
                    <a:lnTo>
                      <a:pt x="373" y="320"/>
                    </a:lnTo>
                    <a:lnTo>
                      <a:pt x="346" y="295"/>
                    </a:lnTo>
                    <a:lnTo>
                      <a:pt x="324" y="273"/>
                    </a:lnTo>
                    <a:lnTo>
                      <a:pt x="288" y="246"/>
                    </a:lnTo>
                    <a:lnTo>
                      <a:pt x="238" y="254"/>
                    </a:lnTo>
                    <a:lnTo>
                      <a:pt x="208" y="256"/>
                    </a:lnTo>
                    <a:lnTo>
                      <a:pt x="190" y="251"/>
                    </a:lnTo>
                    <a:lnTo>
                      <a:pt x="182" y="243"/>
                    </a:lnTo>
                    <a:lnTo>
                      <a:pt x="176" y="228"/>
                    </a:lnTo>
                    <a:lnTo>
                      <a:pt x="180" y="215"/>
                    </a:lnTo>
                    <a:lnTo>
                      <a:pt x="190" y="200"/>
                    </a:lnTo>
                    <a:lnTo>
                      <a:pt x="208" y="193"/>
                    </a:lnTo>
                    <a:lnTo>
                      <a:pt x="248" y="188"/>
                    </a:lnTo>
                    <a:lnTo>
                      <a:pt x="296" y="171"/>
                    </a:lnTo>
                    <a:lnTo>
                      <a:pt x="256" y="140"/>
                    </a:lnTo>
                    <a:lnTo>
                      <a:pt x="209" y="121"/>
                    </a:lnTo>
                    <a:lnTo>
                      <a:pt x="168" y="124"/>
                    </a:lnTo>
                    <a:lnTo>
                      <a:pt x="121" y="121"/>
                    </a:lnTo>
                    <a:lnTo>
                      <a:pt x="93" y="131"/>
                    </a:lnTo>
                    <a:lnTo>
                      <a:pt x="54" y="132"/>
                    </a:lnTo>
                    <a:lnTo>
                      <a:pt x="42" y="121"/>
                    </a:lnTo>
                    <a:lnTo>
                      <a:pt x="39" y="105"/>
                    </a:lnTo>
                    <a:lnTo>
                      <a:pt x="18" y="106"/>
                    </a:lnTo>
                    <a:lnTo>
                      <a:pt x="6" y="103"/>
                    </a:lnTo>
                    <a:lnTo>
                      <a:pt x="0" y="87"/>
                    </a:lnTo>
                    <a:lnTo>
                      <a:pt x="4" y="74"/>
                    </a:lnTo>
                    <a:lnTo>
                      <a:pt x="15" y="68"/>
                    </a:lnTo>
                    <a:lnTo>
                      <a:pt x="36" y="56"/>
                    </a:lnTo>
                    <a:lnTo>
                      <a:pt x="52" y="44"/>
                    </a:lnTo>
                    <a:lnTo>
                      <a:pt x="71" y="34"/>
                    </a:lnTo>
                    <a:lnTo>
                      <a:pt x="93" y="27"/>
                    </a:lnTo>
                    <a:lnTo>
                      <a:pt x="112" y="27"/>
                    </a:lnTo>
                    <a:lnTo>
                      <a:pt x="203" y="9"/>
                    </a:lnTo>
                    <a:lnTo>
                      <a:pt x="222" y="4"/>
                    </a:lnTo>
                    <a:lnTo>
                      <a:pt x="244" y="0"/>
                    </a:lnTo>
                    <a:lnTo>
                      <a:pt x="267" y="4"/>
                    </a:lnTo>
                    <a:lnTo>
                      <a:pt x="295" y="13"/>
                    </a:lnTo>
                    <a:lnTo>
                      <a:pt x="373" y="56"/>
                    </a:lnTo>
                    <a:lnTo>
                      <a:pt x="410" y="64"/>
                    </a:lnTo>
                    <a:lnTo>
                      <a:pt x="443" y="71"/>
                    </a:lnTo>
                    <a:lnTo>
                      <a:pt x="469" y="87"/>
                    </a:lnTo>
                    <a:lnTo>
                      <a:pt x="484" y="108"/>
                    </a:lnTo>
                    <a:lnTo>
                      <a:pt x="549" y="153"/>
                    </a:lnTo>
                    <a:lnTo>
                      <a:pt x="578" y="174"/>
                    </a:lnTo>
                    <a:lnTo>
                      <a:pt x="617" y="215"/>
                    </a:lnTo>
                    <a:lnTo>
                      <a:pt x="641" y="227"/>
                    </a:lnTo>
                    <a:lnTo>
                      <a:pt x="751" y="232"/>
                    </a:lnTo>
                    <a:lnTo>
                      <a:pt x="679" y="379"/>
                    </a:lnTo>
                    <a:close/>
                  </a:path>
                </a:pathLst>
              </a:custGeom>
              <a:solidFill>
                <a:srgbClr val="FFC080"/>
              </a:solidFill>
              <a:ln w="1588">
                <a:solidFill>
                  <a:srgbClr val="402000"/>
                </a:solidFill>
                <a:prstDash val="solid"/>
                <a:round/>
                <a:headEnd/>
                <a:tailEnd/>
              </a:ln>
            </p:spPr>
            <p:txBody>
              <a:bodyPr/>
              <a:lstStyle/>
              <a:p>
                <a:endParaRPr lang="zh-CN" altLang="en-US"/>
              </a:p>
            </p:txBody>
          </p:sp>
          <p:sp>
            <p:nvSpPr>
              <p:cNvPr id="312175" name="Freeform 879"/>
              <p:cNvSpPr>
                <a:spLocks/>
              </p:cNvSpPr>
              <p:nvPr/>
            </p:nvSpPr>
            <p:spPr bwMode="auto">
              <a:xfrm flipH="1">
                <a:off x="1317" y="1702"/>
                <a:ext cx="18" cy="5"/>
              </a:xfrm>
              <a:custGeom>
                <a:avLst/>
                <a:gdLst>
                  <a:gd name="T0" fmla="*/ 0 w 179"/>
                  <a:gd name="T1" fmla="*/ 0 h 43"/>
                  <a:gd name="T2" fmla="*/ 6 w 179"/>
                  <a:gd name="T3" fmla="*/ 11 h 43"/>
                  <a:gd name="T4" fmla="*/ 38 w 179"/>
                  <a:gd name="T5" fmla="*/ 10 h 43"/>
                  <a:gd name="T6" fmla="*/ 50 w 179"/>
                  <a:gd name="T7" fmla="*/ 16 h 43"/>
                  <a:gd name="T8" fmla="*/ 76 w 179"/>
                  <a:gd name="T9" fmla="*/ 29 h 43"/>
                  <a:gd name="T10" fmla="*/ 112 w 179"/>
                  <a:gd name="T11" fmla="*/ 37 h 43"/>
                  <a:gd name="T12" fmla="*/ 150 w 179"/>
                  <a:gd name="T13" fmla="*/ 38 h 43"/>
                  <a:gd name="T14" fmla="*/ 179 w 179"/>
                  <a:gd name="T15" fmla="*/ 43 h 43"/>
                  <a:gd name="T16" fmla="*/ 155 w 179"/>
                  <a:gd name="T17" fmla="*/ 34 h 43"/>
                  <a:gd name="T18" fmla="*/ 125 w 179"/>
                  <a:gd name="T19" fmla="*/ 29 h 43"/>
                  <a:gd name="T20" fmla="*/ 105 w 179"/>
                  <a:gd name="T21" fmla="*/ 29 h 43"/>
                  <a:gd name="T22" fmla="*/ 76 w 179"/>
                  <a:gd name="T23" fmla="*/ 21 h 43"/>
                  <a:gd name="T24" fmla="*/ 53 w 179"/>
                  <a:gd name="T25" fmla="*/ 8 h 43"/>
                  <a:gd name="T26" fmla="*/ 43 w 179"/>
                  <a:gd name="T27" fmla="*/ 2 h 43"/>
                  <a:gd name="T28" fmla="*/ 0 w 179"/>
                  <a:gd name="T2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9" h="43">
                    <a:moveTo>
                      <a:pt x="0" y="0"/>
                    </a:moveTo>
                    <a:lnTo>
                      <a:pt x="6" y="11"/>
                    </a:lnTo>
                    <a:lnTo>
                      <a:pt x="38" y="10"/>
                    </a:lnTo>
                    <a:lnTo>
                      <a:pt x="50" y="16"/>
                    </a:lnTo>
                    <a:lnTo>
                      <a:pt x="76" y="29"/>
                    </a:lnTo>
                    <a:lnTo>
                      <a:pt x="112" y="37"/>
                    </a:lnTo>
                    <a:lnTo>
                      <a:pt x="150" y="38"/>
                    </a:lnTo>
                    <a:lnTo>
                      <a:pt x="179" y="43"/>
                    </a:lnTo>
                    <a:lnTo>
                      <a:pt x="155" y="34"/>
                    </a:lnTo>
                    <a:lnTo>
                      <a:pt x="125" y="29"/>
                    </a:lnTo>
                    <a:lnTo>
                      <a:pt x="105" y="29"/>
                    </a:lnTo>
                    <a:lnTo>
                      <a:pt x="76" y="21"/>
                    </a:lnTo>
                    <a:lnTo>
                      <a:pt x="53" y="8"/>
                    </a:lnTo>
                    <a:lnTo>
                      <a:pt x="43" y="2"/>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76" name="Freeform 880"/>
              <p:cNvSpPr>
                <a:spLocks/>
              </p:cNvSpPr>
              <p:nvPr/>
            </p:nvSpPr>
            <p:spPr bwMode="auto">
              <a:xfrm flipH="1">
                <a:off x="1340" y="1706"/>
                <a:ext cx="2" cy="3"/>
              </a:xfrm>
              <a:custGeom>
                <a:avLst/>
                <a:gdLst>
                  <a:gd name="T0" fmla="*/ 4 w 20"/>
                  <a:gd name="T1" fmla="*/ 0 h 24"/>
                  <a:gd name="T2" fmla="*/ 12 w 20"/>
                  <a:gd name="T3" fmla="*/ 6 h 24"/>
                  <a:gd name="T4" fmla="*/ 9 w 20"/>
                  <a:gd name="T5" fmla="*/ 15 h 24"/>
                  <a:gd name="T6" fmla="*/ 0 w 20"/>
                  <a:gd name="T7" fmla="*/ 24 h 24"/>
                  <a:gd name="T8" fmla="*/ 17 w 20"/>
                  <a:gd name="T9" fmla="*/ 18 h 24"/>
                  <a:gd name="T10" fmla="*/ 20 w 20"/>
                  <a:gd name="T11" fmla="*/ 8 h 24"/>
                  <a:gd name="T12" fmla="*/ 4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4" y="0"/>
                    </a:moveTo>
                    <a:lnTo>
                      <a:pt x="12" y="6"/>
                    </a:lnTo>
                    <a:lnTo>
                      <a:pt x="9" y="15"/>
                    </a:lnTo>
                    <a:lnTo>
                      <a:pt x="0" y="24"/>
                    </a:lnTo>
                    <a:lnTo>
                      <a:pt x="17" y="18"/>
                    </a:lnTo>
                    <a:lnTo>
                      <a:pt x="20" y="8"/>
                    </a:lnTo>
                    <a:lnTo>
                      <a:pt x="4"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77" name="Freeform 881"/>
              <p:cNvSpPr>
                <a:spLocks/>
              </p:cNvSpPr>
              <p:nvPr/>
            </p:nvSpPr>
            <p:spPr bwMode="auto">
              <a:xfrm flipH="1">
                <a:off x="1350" y="1689"/>
                <a:ext cx="11" cy="5"/>
              </a:xfrm>
              <a:custGeom>
                <a:avLst/>
                <a:gdLst>
                  <a:gd name="T0" fmla="*/ 0 w 104"/>
                  <a:gd name="T1" fmla="*/ 45 h 48"/>
                  <a:gd name="T2" fmla="*/ 11 w 104"/>
                  <a:gd name="T3" fmla="*/ 48 h 48"/>
                  <a:gd name="T4" fmla="*/ 25 w 104"/>
                  <a:gd name="T5" fmla="*/ 33 h 48"/>
                  <a:gd name="T6" fmla="*/ 46 w 104"/>
                  <a:gd name="T7" fmla="*/ 25 h 48"/>
                  <a:gd name="T8" fmla="*/ 56 w 104"/>
                  <a:gd name="T9" fmla="*/ 14 h 48"/>
                  <a:gd name="T10" fmla="*/ 66 w 104"/>
                  <a:gd name="T11" fmla="*/ 9 h 48"/>
                  <a:gd name="T12" fmla="*/ 89 w 104"/>
                  <a:gd name="T13" fmla="*/ 4 h 48"/>
                  <a:gd name="T14" fmla="*/ 104 w 104"/>
                  <a:gd name="T15" fmla="*/ 1 h 48"/>
                  <a:gd name="T16" fmla="*/ 84 w 104"/>
                  <a:gd name="T17" fmla="*/ 0 h 48"/>
                  <a:gd name="T18" fmla="*/ 58 w 104"/>
                  <a:gd name="T19" fmla="*/ 4 h 48"/>
                  <a:gd name="T20" fmla="*/ 49 w 104"/>
                  <a:gd name="T21" fmla="*/ 12 h 48"/>
                  <a:gd name="T22" fmla="*/ 37 w 104"/>
                  <a:gd name="T23" fmla="*/ 20 h 48"/>
                  <a:gd name="T24" fmla="*/ 0 w 104"/>
                  <a:gd name="T25"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48">
                    <a:moveTo>
                      <a:pt x="0" y="45"/>
                    </a:moveTo>
                    <a:lnTo>
                      <a:pt x="11" y="48"/>
                    </a:lnTo>
                    <a:lnTo>
                      <a:pt x="25" y="33"/>
                    </a:lnTo>
                    <a:lnTo>
                      <a:pt x="46" y="25"/>
                    </a:lnTo>
                    <a:lnTo>
                      <a:pt x="56" y="14"/>
                    </a:lnTo>
                    <a:lnTo>
                      <a:pt x="66" y="9"/>
                    </a:lnTo>
                    <a:lnTo>
                      <a:pt x="89" y="4"/>
                    </a:lnTo>
                    <a:lnTo>
                      <a:pt x="104" y="1"/>
                    </a:lnTo>
                    <a:lnTo>
                      <a:pt x="84" y="0"/>
                    </a:lnTo>
                    <a:lnTo>
                      <a:pt x="58" y="4"/>
                    </a:lnTo>
                    <a:lnTo>
                      <a:pt x="49" y="12"/>
                    </a:lnTo>
                    <a:lnTo>
                      <a:pt x="37" y="20"/>
                    </a:lnTo>
                    <a:lnTo>
                      <a:pt x="0" y="45"/>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78" name="Freeform 882"/>
              <p:cNvSpPr>
                <a:spLocks/>
              </p:cNvSpPr>
              <p:nvPr/>
            </p:nvSpPr>
            <p:spPr bwMode="auto">
              <a:xfrm flipH="1">
                <a:off x="1329" y="1687"/>
                <a:ext cx="16" cy="4"/>
              </a:xfrm>
              <a:custGeom>
                <a:avLst/>
                <a:gdLst>
                  <a:gd name="T0" fmla="*/ 0 w 166"/>
                  <a:gd name="T1" fmla="*/ 10 h 42"/>
                  <a:gd name="T2" fmla="*/ 35 w 166"/>
                  <a:gd name="T3" fmla="*/ 6 h 42"/>
                  <a:gd name="T4" fmla="*/ 55 w 166"/>
                  <a:gd name="T5" fmla="*/ 0 h 42"/>
                  <a:gd name="T6" fmla="*/ 63 w 166"/>
                  <a:gd name="T7" fmla="*/ 0 h 42"/>
                  <a:gd name="T8" fmla="*/ 85 w 166"/>
                  <a:gd name="T9" fmla="*/ 5 h 42"/>
                  <a:gd name="T10" fmla="*/ 94 w 166"/>
                  <a:gd name="T11" fmla="*/ 14 h 42"/>
                  <a:gd name="T12" fmla="*/ 111 w 166"/>
                  <a:gd name="T13" fmla="*/ 23 h 42"/>
                  <a:gd name="T14" fmla="*/ 143 w 166"/>
                  <a:gd name="T15" fmla="*/ 36 h 42"/>
                  <a:gd name="T16" fmla="*/ 166 w 166"/>
                  <a:gd name="T17" fmla="*/ 36 h 42"/>
                  <a:gd name="T18" fmla="*/ 142 w 166"/>
                  <a:gd name="T19" fmla="*/ 42 h 42"/>
                  <a:gd name="T20" fmla="*/ 126 w 166"/>
                  <a:gd name="T21" fmla="*/ 39 h 42"/>
                  <a:gd name="T22" fmla="*/ 91 w 166"/>
                  <a:gd name="T23" fmla="*/ 22 h 42"/>
                  <a:gd name="T24" fmla="*/ 79 w 166"/>
                  <a:gd name="T25" fmla="*/ 10 h 42"/>
                  <a:gd name="T26" fmla="*/ 55 w 166"/>
                  <a:gd name="T27" fmla="*/ 8 h 42"/>
                  <a:gd name="T28" fmla="*/ 35 w 166"/>
                  <a:gd name="T29" fmla="*/ 10 h 42"/>
                  <a:gd name="T30" fmla="*/ 0 w 166"/>
                  <a:gd name="T31" fmla="*/ 1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42">
                    <a:moveTo>
                      <a:pt x="0" y="10"/>
                    </a:moveTo>
                    <a:lnTo>
                      <a:pt x="35" y="6"/>
                    </a:lnTo>
                    <a:lnTo>
                      <a:pt x="55" y="0"/>
                    </a:lnTo>
                    <a:lnTo>
                      <a:pt x="63" y="0"/>
                    </a:lnTo>
                    <a:lnTo>
                      <a:pt x="85" y="5"/>
                    </a:lnTo>
                    <a:lnTo>
                      <a:pt x="94" y="14"/>
                    </a:lnTo>
                    <a:lnTo>
                      <a:pt x="111" y="23"/>
                    </a:lnTo>
                    <a:lnTo>
                      <a:pt x="143" y="36"/>
                    </a:lnTo>
                    <a:lnTo>
                      <a:pt x="166" y="36"/>
                    </a:lnTo>
                    <a:lnTo>
                      <a:pt x="142" y="42"/>
                    </a:lnTo>
                    <a:lnTo>
                      <a:pt x="126" y="39"/>
                    </a:lnTo>
                    <a:lnTo>
                      <a:pt x="91" y="22"/>
                    </a:lnTo>
                    <a:lnTo>
                      <a:pt x="79" y="10"/>
                    </a:lnTo>
                    <a:lnTo>
                      <a:pt x="55" y="8"/>
                    </a:lnTo>
                    <a:lnTo>
                      <a:pt x="35" y="10"/>
                    </a:lnTo>
                    <a:lnTo>
                      <a:pt x="0" y="1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79" name="Freeform 883"/>
              <p:cNvSpPr>
                <a:spLocks/>
              </p:cNvSpPr>
              <p:nvPr/>
            </p:nvSpPr>
            <p:spPr bwMode="auto">
              <a:xfrm flipH="1">
                <a:off x="1355" y="1692"/>
                <a:ext cx="3" cy="3"/>
              </a:xfrm>
              <a:custGeom>
                <a:avLst/>
                <a:gdLst>
                  <a:gd name="T0" fmla="*/ 25 w 33"/>
                  <a:gd name="T1" fmla="*/ 0 h 30"/>
                  <a:gd name="T2" fmla="*/ 33 w 33"/>
                  <a:gd name="T3" fmla="*/ 11 h 30"/>
                  <a:gd name="T4" fmla="*/ 23 w 33"/>
                  <a:gd name="T5" fmla="*/ 24 h 30"/>
                  <a:gd name="T6" fmla="*/ 0 w 33"/>
                  <a:gd name="T7" fmla="*/ 30 h 30"/>
                  <a:gd name="T8" fmla="*/ 25 w 33"/>
                  <a:gd name="T9" fmla="*/ 15 h 30"/>
                  <a:gd name="T10" fmla="*/ 25 w 33"/>
                  <a:gd name="T11" fmla="*/ 0 h 30"/>
                </a:gdLst>
                <a:ahLst/>
                <a:cxnLst>
                  <a:cxn ang="0">
                    <a:pos x="T0" y="T1"/>
                  </a:cxn>
                  <a:cxn ang="0">
                    <a:pos x="T2" y="T3"/>
                  </a:cxn>
                  <a:cxn ang="0">
                    <a:pos x="T4" y="T5"/>
                  </a:cxn>
                  <a:cxn ang="0">
                    <a:pos x="T6" y="T7"/>
                  </a:cxn>
                  <a:cxn ang="0">
                    <a:pos x="T8" y="T9"/>
                  </a:cxn>
                  <a:cxn ang="0">
                    <a:pos x="T10" y="T11"/>
                  </a:cxn>
                </a:cxnLst>
                <a:rect l="0" t="0" r="r" b="b"/>
                <a:pathLst>
                  <a:path w="33" h="30">
                    <a:moveTo>
                      <a:pt x="25" y="0"/>
                    </a:moveTo>
                    <a:lnTo>
                      <a:pt x="33" y="11"/>
                    </a:lnTo>
                    <a:lnTo>
                      <a:pt x="23" y="24"/>
                    </a:lnTo>
                    <a:lnTo>
                      <a:pt x="0" y="30"/>
                    </a:lnTo>
                    <a:lnTo>
                      <a:pt x="25" y="15"/>
                    </a:lnTo>
                    <a:lnTo>
                      <a:pt x="25"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80" name="Freeform 884"/>
              <p:cNvSpPr>
                <a:spLocks/>
              </p:cNvSpPr>
              <p:nvPr/>
            </p:nvSpPr>
            <p:spPr bwMode="auto">
              <a:xfrm flipH="1">
                <a:off x="1358" y="1689"/>
                <a:ext cx="4" cy="3"/>
              </a:xfrm>
              <a:custGeom>
                <a:avLst/>
                <a:gdLst>
                  <a:gd name="T0" fmla="*/ 33 w 33"/>
                  <a:gd name="T1" fmla="*/ 16 h 28"/>
                  <a:gd name="T2" fmla="*/ 25 w 33"/>
                  <a:gd name="T3" fmla="*/ 0 h 28"/>
                  <a:gd name="T4" fmla="*/ 24 w 33"/>
                  <a:gd name="T5" fmla="*/ 13 h 28"/>
                  <a:gd name="T6" fmla="*/ 0 w 33"/>
                  <a:gd name="T7" fmla="*/ 26 h 28"/>
                  <a:gd name="T8" fmla="*/ 3 w 33"/>
                  <a:gd name="T9" fmla="*/ 28 h 28"/>
                  <a:gd name="T10" fmla="*/ 33 w 33"/>
                  <a:gd name="T11" fmla="*/ 16 h 28"/>
                </a:gdLst>
                <a:ahLst/>
                <a:cxnLst>
                  <a:cxn ang="0">
                    <a:pos x="T0" y="T1"/>
                  </a:cxn>
                  <a:cxn ang="0">
                    <a:pos x="T2" y="T3"/>
                  </a:cxn>
                  <a:cxn ang="0">
                    <a:pos x="T4" y="T5"/>
                  </a:cxn>
                  <a:cxn ang="0">
                    <a:pos x="T6" y="T7"/>
                  </a:cxn>
                  <a:cxn ang="0">
                    <a:pos x="T8" y="T9"/>
                  </a:cxn>
                  <a:cxn ang="0">
                    <a:pos x="T10" y="T11"/>
                  </a:cxn>
                </a:cxnLst>
                <a:rect l="0" t="0" r="r" b="b"/>
                <a:pathLst>
                  <a:path w="33" h="28">
                    <a:moveTo>
                      <a:pt x="33" y="16"/>
                    </a:moveTo>
                    <a:lnTo>
                      <a:pt x="25" y="0"/>
                    </a:lnTo>
                    <a:lnTo>
                      <a:pt x="24" y="13"/>
                    </a:lnTo>
                    <a:lnTo>
                      <a:pt x="0" y="26"/>
                    </a:lnTo>
                    <a:lnTo>
                      <a:pt x="3" y="28"/>
                    </a:lnTo>
                    <a:lnTo>
                      <a:pt x="33" y="16"/>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81" name="Freeform 885"/>
              <p:cNvSpPr>
                <a:spLocks/>
              </p:cNvSpPr>
              <p:nvPr/>
            </p:nvSpPr>
            <p:spPr bwMode="auto">
              <a:xfrm flipH="1">
                <a:off x="1316" y="1693"/>
                <a:ext cx="4" cy="5"/>
              </a:xfrm>
              <a:custGeom>
                <a:avLst/>
                <a:gdLst>
                  <a:gd name="T0" fmla="*/ 0 w 37"/>
                  <a:gd name="T1" fmla="*/ 0 h 42"/>
                  <a:gd name="T2" fmla="*/ 8 w 37"/>
                  <a:gd name="T3" fmla="*/ 21 h 42"/>
                  <a:gd name="T4" fmla="*/ 23 w 37"/>
                  <a:gd name="T5" fmla="*/ 39 h 42"/>
                  <a:gd name="T6" fmla="*/ 37 w 37"/>
                  <a:gd name="T7" fmla="*/ 42 h 42"/>
                  <a:gd name="T8" fmla="*/ 0 w 37"/>
                  <a:gd name="T9" fmla="*/ 0 h 42"/>
                </a:gdLst>
                <a:ahLst/>
                <a:cxnLst>
                  <a:cxn ang="0">
                    <a:pos x="T0" y="T1"/>
                  </a:cxn>
                  <a:cxn ang="0">
                    <a:pos x="T2" y="T3"/>
                  </a:cxn>
                  <a:cxn ang="0">
                    <a:pos x="T4" y="T5"/>
                  </a:cxn>
                  <a:cxn ang="0">
                    <a:pos x="T6" y="T7"/>
                  </a:cxn>
                  <a:cxn ang="0">
                    <a:pos x="T8" y="T9"/>
                  </a:cxn>
                </a:cxnLst>
                <a:rect l="0" t="0" r="r" b="b"/>
                <a:pathLst>
                  <a:path w="37" h="42">
                    <a:moveTo>
                      <a:pt x="0" y="0"/>
                    </a:moveTo>
                    <a:lnTo>
                      <a:pt x="8" y="21"/>
                    </a:lnTo>
                    <a:lnTo>
                      <a:pt x="23" y="39"/>
                    </a:lnTo>
                    <a:lnTo>
                      <a:pt x="37" y="42"/>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82" name="Freeform 886"/>
              <p:cNvSpPr>
                <a:spLocks/>
              </p:cNvSpPr>
              <p:nvPr/>
            </p:nvSpPr>
            <p:spPr bwMode="auto">
              <a:xfrm flipH="1">
                <a:off x="1302" y="1715"/>
                <a:ext cx="5" cy="4"/>
              </a:xfrm>
              <a:custGeom>
                <a:avLst/>
                <a:gdLst>
                  <a:gd name="T0" fmla="*/ 50 w 50"/>
                  <a:gd name="T1" fmla="*/ 0 h 39"/>
                  <a:gd name="T2" fmla="*/ 17 w 50"/>
                  <a:gd name="T3" fmla="*/ 14 h 39"/>
                  <a:gd name="T4" fmla="*/ 0 w 50"/>
                  <a:gd name="T5" fmla="*/ 39 h 39"/>
                  <a:gd name="T6" fmla="*/ 50 w 50"/>
                  <a:gd name="T7" fmla="*/ 0 h 39"/>
                </a:gdLst>
                <a:ahLst/>
                <a:cxnLst>
                  <a:cxn ang="0">
                    <a:pos x="T0" y="T1"/>
                  </a:cxn>
                  <a:cxn ang="0">
                    <a:pos x="T2" y="T3"/>
                  </a:cxn>
                  <a:cxn ang="0">
                    <a:pos x="T4" y="T5"/>
                  </a:cxn>
                  <a:cxn ang="0">
                    <a:pos x="T6" y="T7"/>
                  </a:cxn>
                </a:cxnLst>
                <a:rect l="0" t="0" r="r" b="b"/>
                <a:pathLst>
                  <a:path w="50" h="39">
                    <a:moveTo>
                      <a:pt x="50" y="0"/>
                    </a:moveTo>
                    <a:lnTo>
                      <a:pt x="17" y="14"/>
                    </a:lnTo>
                    <a:lnTo>
                      <a:pt x="0" y="39"/>
                    </a:lnTo>
                    <a:lnTo>
                      <a:pt x="5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83" name="Freeform 887"/>
              <p:cNvSpPr>
                <a:spLocks/>
              </p:cNvSpPr>
              <p:nvPr/>
            </p:nvSpPr>
            <p:spPr bwMode="auto">
              <a:xfrm flipH="1">
                <a:off x="1277" y="1706"/>
                <a:ext cx="23" cy="31"/>
              </a:xfrm>
              <a:custGeom>
                <a:avLst/>
                <a:gdLst>
                  <a:gd name="T0" fmla="*/ 77 w 219"/>
                  <a:gd name="T1" fmla="*/ 17 h 267"/>
                  <a:gd name="T2" fmla="*/ 42 w 219"/>
                  <a:gd name="T3" fmla="*/ 55 h 267"/>
                  <a:gd name="T4" fmla="*/ 26 w 219"/>
                  <a:gd name="T5" fmla="*/ 87 h 267"/>
                  <a:gd name="T6" fmla="*/ 11 w 219"/>
                  <a:gd name="T7" fmla="*/ 138 h 267"/>
                  <a:gd name="T8" fmla="*/ 11 w 219"/>
                  <a:gd name="T9" fmla="*/ 167 h 267"/>
                  <a:gd name="T10" fmla="*/ 0 w 219"/>
                  <a:gd name="T11" fmla="*/ 210 h 267"/>
                  <a:gd name="T12" fmla="*/ 178 w 219"/>
                  <a:gd name="T13" fmla="*/ 267 h 267"/>
                  <a:gd name="T14" fmla="*/ 219 w 219"/>
                  <a:gd name="T15" fmla="*/ 0 h 267"/>
                  <a:gd name="T16" fmla="*/ 146 w 219"/>
                  <a:gd name="T17" fmla="*/ 17 h 267"/>
                  <a:gd name="T18" fmla="*/ 77 w 219"/>
                  <a:gd name="T19" fmla="*/ 1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67">
                    <a:moveTo>
                      <a:pt x="77" y="17"/>
                    </a:moveTo>
                    <a:lnTo>
                      <a:pt x="42" y="55"/>
                    </a:lnTo>
                    <a:lnTo>
                      <a:pt x="26" y="87"/>
                    </a:lnTo>
                    <a:lnTo>
                      <a:pt x="11" y="138"/>
                    </a:lnTo>
                    <a:lnTo>
                      <a:pt x="11" y="167"/>
                    </a:lnTo>
                    <a:lnTo>
                      <a:pt x="0" y="210"/>
                    </a:lnTo>
                    <a:lnTo>
                      <a:pt x="178" y="267"/>
                    </a:lnTo>
                    <a:lnTo>
                      <a:pt x="219" y="0"/>
                    </a:lnTo>
                    <a:lnTo>
                      <a:pt x="146" y="17"/>
                    </a:lnTo>
                    <a:lnTo>
                      <a:pt x="77" y="17"/>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312184" name="Freeform 888"/>
              <p:cNvSpPr>
                <a:spLocks/>
              </p:cNvSpPr>
              <p:nvPr/>
            </p:nvSpPr>
            <p:spPr bwMode="auto">
              <a:xfrm flipH="1">
                <a:off x="1280" y="1709"/>
                <a:ext cx="17" cy="25"/>
              </a:xfrm>
              <a:custGeom>
                <a:avLst/>
                <a:gdLst>
                  <a:gd name="T0" fmla="*/ 69 w 175"/>
                  <a:gd name="T1" fmla="*/ 7 h 220"/>
                  <a:gd name="T2" fmla="*/ 38 w 175"/>
                  <a:gd name="T3" fmla="*/ 42 h 220"/>
                  <a:gd name="T4" fmla="*/ 12 w 175"/>
                  <a:gd name="T5" fmla="*/ 92 h 220"/>
                  <a:gd name="T6" fmla="*/ 6 w 175"/>
                  <a:gd name="T7" fmla="*/ 128 h 220"/>
                  <a:gd name="T8" fmla="*/ 0 w 175"/>
                  <a:gd name="T9" fmla="*/ 171 h 220"/>
                  <a:gd name="T10" fmla="*/ 140 w 175"/>
                  <a:gd name="T11" fmla="*/ 220 h 220"/>
                  <a:gd name="T12" fmla="*/ 175 w 175"/>
                  <a:gd name="T13" fmla="*/ 0 h 220"/>
                  <a:gd name="T14" fmla="*/ 122 w 175"/>
                  <a:gd name="T15" fmla="*/ 10 h 220"/>
                  <a:gd name="T16" fmla="*/ 69 w 175"/>
                  <a:gd name="T17" fmla="*/ 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220">
                    <a:moveTo>
                      <a:pt x="69" y="7"/>
                    </a:moveTo>
                    <a:lnTo>
                      <a:pt x="38" y="42"/>
                    </a:lnTo>
                    <a:lnTo>
                      <a:pt x="12" y="92"/>
                    </a:lnTo>
                    <a:lnTo>
                      <a:pt x="6" y="128"/>
                    </a:lnTo>
                    <a:lnTo>
                      <a:pt x="0" y="171"/>
                    </a:lnTo>
                    <a:lnTo>
                      <a:pt x="140" y="220"/>
                    </a:lnTo>
                    <a:lnTo>
                      <a:pt x="175" y="0"/>
                    </a:lnTo>
                    <a:lnTo>
                      <a:pt x="122" y="10"/>
                    </a:lnTo>
                    <a:lnTo>
                      <a:pt x="69" y="7"/>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85" name="Freeform 889"/>
              <p:cNvSpPr>
                <a:spLocks/>
              </p:cNvSpPr>
              <p:nvPr/>
            </p:nvSpPr>
            <p:spPr bwMode="auto">
              <a:xfrm flipH="1">
                <a:off x="1205" y="1538"/>
                <a:ext cx="75" cy="93"/>
              </a:xfrm>
              <a:custGeom>
                <a:avLst/>
                <a:gdLst>
                  <a:gd name="T0" fmla="*/ 243 w 741"/>
                  <a:gd name="T1" fmla="*/ 26 h 807"/>
                  <a:gd name="T2" fmla="*/ 179 w 741"/>
                  <a:gd name="T3" fmla="*/ 74 h 807"/>
                  <a:gd name="T4" fmla="*/ 144 w 741"/>
                  <a:gd name="T5" fmla="*/ 131 h 807"/>
                  <a:gd name="T6" fmla="*/ 112 w 741"/>
                  <a:gd name="T7" fmla="*/ 192 h 807"/>
                  <a:gd name="T8" fmla="*/ 92 w 741"/>
                  <a:gd name="T9" fmla="*/ 224 h 807"/>
                  <a:gd name="T10" fmla="*/ 92 w 741"/>
                  <a:gd name="T11" fmla="*/ 259 h 807"/>
                  <a:gd name="T12" fmla="*/ 109 w 741"/>
                  <a:gd name="T13" fmla="*/ 300 h 807"/>
                  <a:gd name="T14" fmla="*/ 77 w 741"/>
                  <a:gd name="T15" fmla="*/ 332 h 807"/>
                  <a:gd name="T16" fmla="*/ 26 w 741"/>
                  <a:gd name="T17" fmla="*/ 420 h 807"/>
                  <a:gd name="T18" fmla="*/ 0 w 741"/>
                  <a:gd name="T19" fmla="*/ 467 h 807"/>
                  <a:gd name="T20" fmla="*/ 0 w 741"/>
                  <a:gd name="T21" fmla="*/ 482 h 807"/>
                  <a:gd name="T22" fmla="*/ 6 w 741"/>
                  <a:gd name="T23" fmla="*/ 498 h 807"/>
                  <a:gd name="T24" fmla="*/ 28 w 741"/>
                  <a:gd name="T25" fmla="*/ 503 h 807"/>
                  <a:gd name="T26" fmla="*/ 60 w 741"/>
                  <a:gd name="T27" fmla="*/ 504 h 807"/>
                  <a:gd name="T28" fmla="*/ 79 w 741"/>
                  <a:gd name="T29" fmla="*/ 511 h 807"/>
                  <a:gd name="T30" fmla="*/ 77 w 741"/>
                  <a:gd name="T31" fmla="*/ 546 h 807"/>
                  <a:gd name="T32" fmla="*/ 67 w 741"/>
                  <a:gd name="T33" fmla="*/ 587 h 807"/>
                  <a:gd name="T34" fmla="*/ 86 w 741"/>
                  <a:gd name="T35" fmla="*/ 609 h 807"/>
                  <a:gd name="T36" fmla="*/ 80 w 741"/>
                  <a:gd name="T37" fmla="*/ 639 h 807"/>
                  <a:gd name="T38" fmla="*/ 95 w 741"/>
                  <a:gd name="T39" fmla="*/ 659 h 807"/>
                  <a:gd name="T40" fmla="*/ 110 w 741"/>
                  <a:gd name="T41" fmla="*/ 713 h 807"/>
                  <a:gd name="T42" fmla="*/ 133 w 741"/>
                  <a:gd name="T43" fmla="*/ 728 h 807"/>
                  <a:gd name="T44" fmla="*/ 167 w 741"/>
                  <a:gd name="T45" fmla="*/ 728 h 807"/>
                  <a:gd name="T46" fmla="*/ 217 w 741"/>
                  <a:gd name="T47" fmla="*/ 721 h 807"/>
                  <a:gd name="T48" fmla="*/ 269 w 741"/>
                  <a:gd name="T49" fmla="*/ 713 h 807"/>
                  <a:gd name="T50" fmla="*/ 263 w 741"/>
                  <a:gd name="T51" fmla="*/ 807 h 807"/>
                  <a:gd name="T52" fmla="*/ 658 w 741"/>
                  <a:gd name="T53" fmla="*/ 681 h 807"/>
                  <a:gd name="T54" fmla="*/ 626 w 741"/>
                  <a:gd name="T55" fmla="*/ 606 h 807"/>
                  <a:gd name="T56" fmla="*/ 634 w 741"/>
                  <a:gd name="T57" fmla="*/ 549 h 807"/>
                  <a:gd name="T58" fmla="*/ 741 w 741"/>
                  <a:gd name="T59" fmla="*/ 441 h 807"/>
                  <a:gd name="T60" fmla="*/ 741 w 741"/>
                  <a:gd name="T61" fmla="*/ 155 h 807"/>
                  <a:gd name="T62" fmla="*/ 668 w 741"/>
                  <a:gd name="T63" fmla="*/ 77 h 807"/>
                  <a:gd name="T64" fmla="*/ 577 w 741"/>
                  <a:gd name="T65" fmla="*/ 35 h 807"/>
                  <a:gd name="T66" fmla="*/ 481 w 741"/>
                  <a:gd name="T67" fmla="*/ 0 h 807"/>
                  <a:gd name="T68" fmla="*/ 355 w 741"/>
                  <a:gd name="T69" fmla="*/ 18 h 807"/>
                  <a:gd name="T70" fmla="*/ 243 w 741"/>
                  <a:gd name="T71" fmla="*/ 26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41" h="807">
                    <a:moveTo>
                      <a:pt x="243" y="26"/>
                    </a:moveTo>
                    <a:lnTo>
                      <a:pt x="179" y="74"/>
                    </a:lnTo>
                    <a:lnTo>
                      <a:pt x="144" y="131"/>
                    </a:lnTo>
                    <a:lnTo>
                      <a:pt x="112" y="192"/>
                    </a:lnTo>
                    <a:lnTo>
                      <a:pt x="92" y="224"/>
                    </a:lnTo>
                    <a:lnTo>
                      <a:pt x="92" y="259"/>
                    </a:lnTo>
                    <a:lnTo>
                      <a:pt x="109" y="300"/>
                    </a:lnTo>
                    <a:lnTo>
                      <a:pt x="77" y="332"/>
                    </a:lnTo>
                    <a:lnTo>
                      <a:pt x="26" y="420"/>
                    </a:lnTo>
                    <a:lnTo>
                      <a:pt x="0" y="467"/>
                    </a:lnTo>
                    <a:lnTo>
                      <a:pt x="0" y="482"/>
                    </a:lnTo>
                    <a:lnTo>
                      <a:pt x="6" y="498"/>
                    </a:lnTo>
                    <a:lnTo>
                      <a:pt x="28" y="503"/>
                    </a:lnTo>
                    <a:lnTo>
                      <a:pt x="60" y="504"/>
                    </a:lnTo>
                    <a:lnTo>
                      <a:pt x="79" y="511"/>
                    </a:lnTo>
                    <a:lnTo>
                      <a:pt x="77" y="546"/>
                    </a:lnTo>
                    <a:lnTo>
                      <a:pt x="67" y="587"/>
                    </a:lnTo>
                    <a:lnTo>
                      <a:pt x="86" y="609"/>
                    </a:lnTo>
                    <a:lnTo>
                      <a:pt x="80" y="639"/>
                    </a:lnTo>
                    <a:lnTo>
                      <a:pt x="95" y="659"/>
                    </a:lnTo>
                    <a:lnTo>
                      <a:pt x="110" y="713"/>
                    </a:lnTo>
                    <a:lnTo>
                      <a:pt x="133" y="728"/>
                    </a:lnTo>
                    <a:lnTo>
                      <a:pt x="167" y="728"/>
                    </a:lnTo>
                    <a:lnTo>
                      <a:pt x="217" y="721"/>
                    </a:lnTo>
                    <a:lnTo>
                      <a:pt x="269" y="713"/>
                    </a:lnTo>
                    <a:lnTo>
                      <a:pt x="263" y="807"/>
                    </a:lnTo>
                    <a:lnTo>
                      <a:pt x="658" y="681"/>
                    </a:lnTo>
                    <a:lnTo>
                      <a:pt x="626" y="606"/>
                    </a:lnTo>
                    <a:lnTo>
                      <a:pt x="634" y="549"/>
                    </a:lnTo>
                    <a:lnTo>
                      <a:pt x="741" y="441"/>
                    </a:lnTo>
                    <a:lnTo>
                      <a:pt x="741" y="155"/>
                    </a:lnTo>
                    <a:lnTo>
                      <a:pt x="668" y="77"/>
                    </a:lnTo>
                    <a:lnTo>
                      <a:pt x="577" y="35"/>
                    </a:lnTo>
                    <a:lnTo>
                      <a:pt x="481" y="0"/>
                    </a:lnTo>
                    <a:lnTo>
                      <a:pt x="355" y="18"/>
                    </a:lnTo>
                    <a:lnTo>
                      <a:pt x="243" y="26"/>
                    </a:lnTo>
                    <a:close/>
                  </a:path>
                </a:pathLst>
              </a:custGeom>
              <a:solidFill>
                <a:srgbClr val="FFC080"/>
              </a:solidFill>
              <a:ln w="1588">
                <a:solidFill>
                  <a:srgbClr val="402000"/>
                </a:solidFill>
                <a:prstDash val="solid"/>
                <a:round/>
                <a:headEnd/>
                <a:tailEnd/>
              </a:ln>
            </p:spPr>
            <p:txBody>
              <a:bodyPr/>
              <a:lstStyle/>
              <a:p>
                <a:endParaRPr lang="zh-CN" altLang="en-US"/>
              </a:p>
            </p:txBody>
          </p:sp>
          <p:sp>
            <p:nvSpPr>
              <p:cNvPr id="312186" name="Freeform 890"/>
              <p:cNvSpPr>
                <a:spLocks/>
              </p:cNvSpPr>
              <p:nvPr/>
            </p:nvSpPr>
            <p:spPr bwMode="auto">
              <a:xfrm flipH="1">
                <a:off x="1272" y="1594"/>
                <a:ext cx="4" cy="1"/>
              </a:xfrm>
              <a:custGeom>
                <a:avLst/>
                <a:gdLst>
                  <a:gd name="T0" fmla="*/ 0 w 42"/>
                  <a:gd name="T1" fmla="*/ 3 h 9"/>
                  <a:gd name="T2" fmla="*/ 9 w 42"/>
                  <a:gd name="T3" fmla="*/ 8 h 9"/>
                  <a:gd name="T4" fmla="*/ 30 w 42"/>
                  <a:gd name="T5" fmla="*/ 6 h 9"/>
                  <a:gd name="T6" fmla="*/ 39 w 42"/>
                  <a:gd name="T7" fmla="*/ 9 h 9"/>
                  <a:gd name="T8" fmla="*/ 42 w 42"/>
                  <a:gd name="T9" fmla="*/ 2 h 9"/>
                  <a:gd name="T10" fmla="*/ 29 w 42"/>
                  <a:gd name="T11" fmla="*/ 0 h 9"/>
                  <a:gd name="T12" fmla="*/ 0 w 42"/>
                  <a:gd name="T13" fmla="*/ 3 h 9"/>
                </a:gdLst>
                <a:ahLst/>
                <a:cxnLst>
                  <a:cxn ang="0">
                    <a:pos x="T0" y="T1"/>
                  </a:cxn>
                  <a:cxn ang="0">
                    <a:pos x="T2" y="T3"/>
                  </a:cxn>
                  <a:cxn ang="0">
                    <a:pos x="T4" y="T5"/>
                  </a:cxn>
                  <a:cxn ang="0">
                    <a:pos x="T6" y="T7"/>
                  </a:cxn>
                  <a:cxn ang="0">
                    <a:pos x="T8" y="T9"/>
                  </a:cxn>
                  <a:cxn ang="0">
                    <a:pos x="T10" y="T11"/>
                  </a:cxn>
                  <a:cxn ang="0">
                    <a:pos x="T12" y="T13"/>
                  </a:cxn>
                </a:cxnLst>
                <a:rect l="0" t="0" r="r" b="b"/>
                <a:pathLst>
                  <a:path w="42" h="9">
                    <a:moveTo>
                      <a:pt x="0" y="3"/>
                    </a:moveTo>
                    <a:lnTo>
                      <a:pt x="9" y="8"/>
                    </a:lnTo>
                    <a:lnTo>
                      <a:pt x="30" y="6"/>
                    </a:lnTo>
                    <a:lnTo>
                      <a:pt x="39" y="9"/>
                    </a:lnTo>
                    <a:lnTo>
                      <a:pt x="42" y="2"/>
                    </a:lnTo>
                    <a:lnTo>
                      <a:pt x="29" y="0"/>
                    </a:lnTo>
                    <a:lnTo>
                      <a:pt x="0" y="3"/>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87" name="Freeform 891"/>
              <p:cNvSpPr>
                <a:spLocks/>
              </p:cNvSpPr>
              <p:nvPr/>
            </p:nvSpPr>
            <p:spPr bwMode="auto">
              <a:xfrm flipH="1">
                <a:off x="1270" y="1591"/>
                <a:ext cx="2" cy="3"/>
              </a:xfrm>
              <a:custGeom>
                <a:avLst/>
                <a:gdLst>
                  <a:gd name="T0" fmla="*/ 0 w 17"/>
                  <a:gd name="T1" fmla="*/ 0 h 31"/>
                  <a:gd name="T2" fmla="*/ 11 w 17"/>
                  <a:gd name="T3" fmla="*/ 7 h 31"/>
                  <a:gd name="T4" fmla="*/ 11 w 17"/>
                  <a:gd name="T5" fmla="*/ 16 h 31"/>
                  <a:gd name="T6" fmla="*/ 13 w 17"/>
                  <a:gd name="T7" fmla="*/ 31 h 31"/>
                  <a:gd name="T8" fmla="*/ 17 w 17"/>
                  <a:gd name="T9" fmla="*/ 12 h 31"/>
                  <a:gd name="T10" fmla="*/ 17 w 17"/>
                  <a:gd name="T11" fmla="*/ 1 h 31"/>
                  <a:gd name="T12" fmla="*/ 0 w 17"/>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0" y="0"/>
                    </a:moveTo>
                    <a:lnTo>
                      <a:pt x="11" y="7"/>
                    </a:lnTo>
                    <a:lnTo>
                      <a:pt x="11" y="16"/>
                    </a:lnTo>
                    <a:lnTo>
                      <a:pt x="13" y="31"/>
                    </a:lnTo>
                    <a:lnTo>
                      <a:pt x="17" y="12"/>
                    </a:lnTo>
                    <a:lnTo>
                      <a:pt x="17" y="1"/>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88" name="Freeform 892"/>
              <p:cNvSpPr>
                <a:spLocks/>
              </p:cNvSpPr>
              <p:nvPr/>
            </p:nvSpPr>
            <p:spPr bwMode="auto">
              <a:xfrm flipH="1">
                <a:off x="1267" y="1579"/>
                <a:ext cx="2" cy="7"/>
              </a:xfrm>
              <a:custGeom>
                <a:avLst/>
                <a:gdLst>
                  <a:gd name="T0" fmla="*/ 19 w 19"/>
                  <a:gd name="T1" fmla="*/ 0 h 60"/>
                  <a:gd name="T2" fmla="*/ 5 w 19"/>
                  <a:gd name="T3" fmla="*/ 34 h 60"/>
                  <a:gd name="T4" fmla="*/ 0 w 19"/>
                  <a:gd name="T5" fmla="*/ 60 h 60"/>
                  <a:gd name="T6" fmla="*/ 9 w 19"/>
                  <a:gd name="T7" fmla="*/ 43 h 60"/>
                  <a:gd name="T8" fmla="*/ 19 w 19"/>
                  <a:gd name="T9" fmla="*/ 0 h 60"/>
                </a:gdLst>
                <a:ahLst/>
                <a:cxnLst>
                  <a:cxn ang="0">
                    <a:pos x="T0" y="T1"/>
                  </a:cxn>
                  <a:cxn ang="0">
                    <a:pos x="T2" y="T3"/>
                  </a:cxn>
                  <a:cxn ang="0">
                    <a:pos x="T4" y="T5"/>
                  </a:cxn>
                  <a:cxn ang="0">
                    <a:pos x="T6" y="T7"/>
                  </a:cxn>
                  <a:cxn ang="0">
                    <a:pos x="T8" y="T9"/>
                  </a:cxn>
                </a:cxnLst>
                <a:rect l="0" t="0" r="r" b="b"/>
                <a:pathLst>
                  <a:path w="19" h="60">
                    <a:moveTo>
                      <a:pt x="19" y="0"/>
                    </a:moveTo>
                    <a:lnTo>
                      <a:pt x="5" y="34"/>
                    </a:lnTo>
                    <a:lnTo>
                      <a:pt x="0" y="60"/>
                    </a:lnTo>
                    <a:lnTo>
                      <a:pt x="9" y="43"/>
                    </a:lnTo>
                    <a:lnTo>
                      <a:pt x="19"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89" name="Freeform 893"/>
              <p:cNvSpPr>
                <a:spLocks/>
              </p:cNvSpPr>
              <p:nvPr/>
            </p:nvSpPr>
            <p:spPr bwMode="auto">
              <a:xfrm flipH="1">
                <a:off x="1260" y="1572"/>
                <a:ext cx="8" cy="6"/>
              </a:xfrm>
              <a:custGeom>
                <a:avLst/>
                <a:gdLst>
                  <a:gd name="T0" fmla="*/ 0 w 80"/>
                  <a:gd name="T1" fmla="*/ 0 h 51"/>
                  <a:gd name="T2" fmla="*/ 17 w 80"/>
                  <a:gd name="T3" fmla="*/ 28 h 51"/>
                  <a:gd name="T4" fmla="*/ 13 w 80"/>
                  <a:gd name="T5" fmla="*/ 35 h 51"/>
                  <a:gd name="T6" fmla="*/ 13 w 80"/>
                  <a:gd name="T7" fmla="*/ 40 h 51"/>
                  <a:gd name="T8" fmla="*/ 9 w 80"/>
                  <a:gd name="T9" fmla="*/ 51 h 51"/>
                  <a:gd name="T10" fmla="*/ 20 w 80"/>
                  <a:gd name="T11" fmla="*/ 34 h 51"/>
                  <a:gd name="T12" fmla="*/ 35 w 80"/>
                  <a:gd name="T13" fmla="*/ 34 h 51"/>
                  <a:gd name="T14" fmla="*/ 52 w 80"/>
                  <a:gd name="T15" fmla="*/ 28 h 51"/>
                  <a:gd name="T16" fmla="*/ 80 w 80"/>
                  <a:gd name="T17" fmla="*/ 26 h 51"/>
                  <a:gd name="T18" fmla="*/ 52 w 80"/>
                  <a:gd name="T19" fmla="*/ 9 h 51"/>
                  <a:gd name="T20" fmla="*/ 0 w 80"/>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1">
                    <a:moveTo>
                      <a:pt x="0" y="0"/>
                    </a:moveTo>
                    <a:lnTo>
                      <a:pt x="17" y="28"/>
                    </a:lnTo>
                    <a:lnTo>
                      <a:pt x="13" y="35"/>
                    </a:lnTo>
                    <a:lnTo>
                      <a:pt x="13" y="40"/>
                    </a:lnTo>
                    <a:lnTo>
                      <a:pt x="9" y="51"/>
                    </a:lnTo>
                    <a:lnTo>
                      <a:pt x="20" y="34"/>
                    </a:lnTo>
                    <a:lnTo>
                      <a:pt x="35" y="34"/>
                    </a:lnTo>
                    <a:lnTo>
                      <a:pt x="52" y="28"/>
                    </a:lnTo>
                    <a:lnTo>
                      <a:pt x="80" y="26"/>
                    </a:lnTo>
                    <a:lnTo>
                      <a:pt x="52" y="9"/>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90" name="Freeform 894"/>
              <p:cNvSpPr>
                <a:spLocks/>
              </p:cNvSpPr>
              <p:nvPr/>
            </p:nvSpPr>
            <p:spPr bwMode="auto">
              <a:xfrm flipH="1">
                <a:off x="1256" y="1564"/>
                <a:ext cx="14" cy="5"/>
              </a:xfrm>
              <a:custGeom>
                <a:avLst/>
                <a:gdLst>
                  <a:gd name="T0" fmla="*/ 0 w 135"/>
                  <a:gd name="T1" fmla="*/ 25 h 48"/>
                  <a:gd name="T2" fmla="*/ 6 w 135"/>
                  <a:gd name="T3" fmla="*/ 42 h 48"/>
                  <a:gd name="T4" fmla="*/ 20 w 135"/>
                  <a:gd name="T5" fmla="*/ 48 h 48"/>
                  <a:gd name="T6" fmla="*/ 42 w 135"/>
                  <a:gd name="T7" fmla="*/ 34 h 48"/>
                  <a:gd name="T8" fmla="*/ 69 w 135"/>
                  <a:gd name="T9" fmla="*/ 25 h 48"/>
                  <a:gd name="T10" fmla="*/ 113 w 135"/>
                  <a:gd name="T11" fmla="*/ 24 h 48"/>
                  <a:gd name="T12" fmla="*/ 135 w 135"/>
                  <a:gd name="T13" fmla="*/ 27 h 48"/>
                  <a:gd name="T14" fmla="*/ 101 w 135"/>
                  <a:gd name="T15" fmla="*/ 12 h 48"/>
                  <a:gd name="T16" fmla="*/ 77 w 135"/>
                  <a:gd name="T17" fmla="*/ 6 h 48"/>
                  <a:gd name="T18" fmla="*/ 80 w 135"/>
                  <a:gd name="T19" fmla="*/ 0 h 48"/>
                  <a:gd name="T20" fmla="*/ 57 w 135"/>
                  <a:gd name="T21" fmla="*/ 9 h 48"/>
                  <a:gd name="T22" fmla="*/ 59 w 135"/>
                  <a:gd name="T23" fmla="*/ 3 h 48"/>
                  <a:gd name="T24" fmla="*/ 40 w 135"/>
                  <a:gd name="T25" fmla="*/ 12 h 48"/>
                  <a:gd name="T26" fmla="*/ 23 w 135"/>
                  <a:gd name="T27" fmla="*/ 12 h 48"/>
                  <a:gd name="T28" fmla="*/ 0 w 135"/>
                  <a:gd name="T29" fmla="*/ 2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48">
                    <a:moveTo>
                      <a:pt x="0" y="25"/>
                    </a:moveTo>
                    <a:lnTo>
                      <a:pt x="6" y="42"/>
                    </a:lnTo>
                    <a:lnTo>
                      <a:pt x="20" y="48"/>
                    </a:lnTo>
                    <a:lnTo>
                      <a:pt x="42" y="34"/>
                    </a:lnTo>
                    <a:lnTo>
                      <a:pt x="69" y="25"/>
                    </a:lnTo>
                    <a:lnTo>
                      <a:pt x="113" y="24"/>
                    </a:lnTo>
                    <a:lnTo>
                      <a:pt x="135" y="27"/>
                    </a:lnTo>
                    <a:lnTo>
                      <a:pt x="101" y="12"/>
                    </a:lnTo>
                    <a:lnTo>
                      <a:pt x="77" y="6"/>
                    </a:lnTo>
                    <a:lnTo>
                      <a:pt x="80" y="0"/>
                    </a:lnTo>
                    <a:lnTo>
                      <a:pt x="57" y="9"/>
                    </a:lnTo>
                    <a:lnTo>
                      <a:pt x="59" y="3"/>
                    </a:lnTo>
                    <a:lnTo>
                      <a:pt x="40" y="12"/>
                    </a:lnTo>
                    <a:lnTo>
                      <a:pt x="23" y="12"/>
                    </a:lnTo>
                    <a:lnTo>
                      <a:pt x="0" y="25"/>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91" name="Freeform 895"/>
              <p:cNvSpPr>
                <a:spLocks/>
              </p:cNvSpPr>
              <p:nvPr/>
            </p:nvSpPr>
            <p:spPr bwMode="auto">
              <a:xfrm flipH="1">
                <a:off x="1231" y="1571"/>
                <a:ext cx="8" cy="18"/>
              </a:xfrm>
              <a:custGeom>
                <a:avLst/>
                <a:gdLst>
                  <a:gd name="T0" fmla="*/ 0 w 78"/>
                  <a:gd name="T1" fmla="*/ 30 h 159"/>
                  <a:gd name="T2" fmla="*/ 24 w 78"/>
                  <a:gd name="T3" fmla="*/ 10 h 159"/>
                  <a:gd name="T4" fmla="*/ 52 w 78"/>
                  <a:gd name="T5" fmla="*/ 15 h 159"/>
                  <a:gd name="T6" fmla="*/ 68 w 78"/>
                  <a:gd name="T7" fmla="*/ 41 h 159"/>
                  <a:gd name="T8" fmla="*/ 71 w 78"/>
                  <a:gd name="T9" fmla="*/ 77 h 159"/>
                  <a:gd name="T10" fmla="*/ 68 w 78"/>
                  <a:gd name="T11" fmla="*/ 105 h 159"/>
                  <a:gd name="T12" fmla="*/ 59 w 78"/>
                  <a:gd name="T13" fmla="*/ 128 h 159"/>
                  <a:gd name="T14" fmla="*/ 44 w 78"/>
                  <a:gd name="T15" fmla="*/ 93 h 159"/>
                  <a:gd name="T16" fmla="*/ 31 w 78"/>
                  <a:gd name="T17" fmla="*/ 73 h 159"/>
                  <a:gd name="T18" fmla="*/ 5 w 78"/>
                  <a:gd name="T19" fmla="*/ 60 h 159"/>
                  <a:gd name="T20" fmla="*/ 25 w 78"/>
                  <a:gd name="T21" fmla="*/ 89 h 159"/>
                  <a:gd name="T22" fmla="*/ 47 w 78"/>
                  <a:gd name="T23" fmla="*/ 111 h 159"/>
                  <a:gd name="T24" fmla="*/ 49 w 78"/>
                  <a:gd name="T25" fmla="*/ 134 h 159"/>
                  <a:gd name="T26" fmla="*/ 40 w 78"/>
                  <a:gd name="T27" fmla="*/ 156 h 159"/>
                  <a:gd name="T28" fmla="*/ 28 w 78"/>
                  <a:gd name="T29" fmla="*/ 159 h 159"/>
                  <a:gd name="T30" fmla="*/ 61 w 78"/>
                  <a:gd name="T31" fmla="*/ 151 h 159"/>
                  <a:gd name="T32" fmla="*/ 77 w 78"/>
                  <a:gd name="T33" fmla="*/ 117 h 159"/>
                  <a:gd name="T34" fmla="*/ 78 w 78"/>
                  <a:gd name="T35" fmla="*/ 73 h 159"/>
                  <a:gd name="T36" fmla="*/ 77 w 78"/>
                  <a:gd name="T37" fmla="*/ 33 h 159"/>
                  <a:gd name="T38" fmla="*/ 59 w 78"/>
                  <a:gd name="T39" fmla="*/ 7 h 159"/>
                  <a:gd name="T40" fmla="*/ 34 w 78"/>
                  <a:gd name="T41" fmla="*/ 0 h 159"/>
                  <a:gd name="T42" fmla="*/ 10 w 78"/>
                  <a:gd name="T43" fmla="*/ 4 h 159"/>
                  <a:gd name="T44" fmla="*/ 0 w 78"/>
                  <a:gd name="T45" fmla="*/ 3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8" h="159">
                    <a:moveTo>
                      <a:pt x="0" y="30"/>
                    </a:moveTo>
                    <a:lnTo>
                      <a:pt x="24" y="10"/>
                    </a:lnTo>
                    <a:lnTo>
                      <a:pt x="52" y="15"/>
                    </a:lnTo>
                    <a:lnTo>
                      <a:pt x="68" y="41"/>
                    </a:lnTo>
                    <a:lnTo>
                      <a:pt x="71" y="77"/>
                    </a:lnTo>
                    <a:lnTo>
                      <a:pt x="68" y="105"/>
                    </a:lnTo>
                    <a:lnTo>
                      <a:pt x="59" y="128"/>
                    </a:lnTo>
                    <a:lnTo>
                      <a:pt x="44" y="93"/>
                    </a:lnTo>
                    <a:lnTo>
                      <a:pt x="31" y="73"/>
                    </a:lnTo>
                    <a:lnTo>
                      <a:pt x="5" y="60"/>
                    </a:lnTo>
                    <a:lnTo>
                      <a:pt x="25" y="89"/>
                    </a:lnTo>
                    <a:lnTo>
                      <a:pt x="47" y="111"/>
                    </a:lnTo>
                    <a:lnTo>
                      <a:pt x="49" y="134"/>
                    </a:lnTo>
                    <a:lnTo>
                      <a:pt x="40" y="156"/>
                    </a:lnTo>
                    <a:lnTo>
                      <a:pt x="28" y="159"/>
                    </a:lnTo>
                    <a:lnTo>
                      <a:pt x="61" y="151"/>
                    </a:lnTo>
                    <a:lnTo>
                      <a:pt x="77" y="117"/>
                    </a:lnTo>
                    <a:lnTo>
                      <a:pt x="78" y="73"/>
                    </a:lnTo>
                    <a:lnTo>
                      <a:pt x="77" y="33"/>
                    </a:lnTo>
                    <a:lnTo>
                      <a:pt x="59" y="7"/>
                    </a:lnTo>
                    <a:lnTo>
                      <a:pt x="34" y="0"/>
                    </a:lnTo>
                    <a:lnTo>
                      <a:pt x="10" y="4"/>
                    </a:lnTo>
                    <a:lnTo>
                      <a:pt x="0" y="3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92" name="Freeform 896"/>
              <p:cNvSpPr>
                <a:spLocks/>
              </p:cNvSpPr>
              <p:nvPr/>
            </p:nvSpPr>
            <p:spPr bwMode="auto">
              <a:xfrm flipH="1">
                <a:off x="1228" y="1568"/>
                <a:ext cx="13" cy="25"/>
              </a:xfrm>
              <a:custGeom>
                <a:avLst/>
                <a:gdLst>
                  <a:gd name="T0" fmla="*/ 0 w 129"/>
                  <a:gd name="T1" fmla="*/ 53 h 215"/>
                  <a:gd name="T2" fmla="*/ 20 w 129"/>
                  <a:gd name="T3" fmla="*/ 19 h 215"/>
                  <a:gd name="T4" fmla="*/ 54 w 129"/>
                  <a:gd name="T5" fmla="*/ 9 h 215"/>
                  <a:gd name="T6" fmla="*/ 95 w 129"/>
                  <a:gd name="T7" fmla="*/ 16 h 215"/>
                  <a:gd name="T8" fmla="*/ 109 w 129"/>
                  <a:gd name="T9" fmla="*/ 35 h 215"/>
                  <a:gd name="T10" fmla="*/ 120 w 129"/>
                  <a:gd name="T11" fmla="*/ 67 h 215"/>
                  <a:gd name="T12" fmla="*/ 120 w 129"/>
                  <a:gd name="T13" fmla="*/ 93 h 215"/>
                  <a:gd name="T14" fmla="*/ 114 w 129"/>
                  <a:gd name="T15" fmla="*/ 111 h 215"/>
                  <a:gd name="T16" fmla="*/ 114 w 129"/>
                  <a:gd name="T17" fmla="*/ 137 h 215"/>
                  <a:gd name="T18" fmla="*/ 107 w 129"/>
                  <a:gd name="T19" fmla="*/ 168 h 215"/>
                  <a:gd name="T20" fmla="*/ 80 w 129"/>
                  <a:gd name="T21" fmla="*/ 198 h 215"/>
                  <a:gd name="T22" fmla="*/ 63 w 129"/>
                  <a:gd name="T23" fmla="*/ 198 h 215"/>
                  <a:gd name="T24" fmla="*/ 40 w 129"/>
                  <a:gd name="T25" fmla="*/ 198 h 215"/>
                  <a:gd name="T26" fmla="*/ 40 w 129"/>
                  <a:gd name="T27" fmla="*/ 203 h 215"/>
                  <a:gd name="T28" fmla="*/ 57 w 129"/>
                  <a:gd name="T29" fmla="*/ 215 h 215"/>
                  <a:gd name="T30" fmla="*/ 76 w 129"/>
                  <a:gd name="T31" fmla="*/ 211 h 215"/>
                  <a:gd name="T32" fmla="*/ 101 w 129"/>
                  <a:gd name="T33" fmla="*/ 201 h 215"/>
                  <a:gd name="T34" fmla="*/ 121 w 129"/>
                  <a:gd name="T35" fmla="*/ 171 h 215"/>
                  <a:gd name="T36" fmla="*/ 123 w 129"/>
                  <a:gd name="T37" fmla="*/ 121 h 215"/>
                  <a:gd name="T38" fmla="*/ 129 w 129"/>
                  <a:gd name="T39" fmla="*/ 87 h 215"/>
                  <a:gd name="T40" fmla="*/ 129 w 129"/>
                  <a:gd name="T41" fmla="*/ 58 h 215"/>
                  <a:gd name="T42" fmla="*/ 117 w 129"/>
                  <a:gd name="T43" fmla="*/ 32 h 215"/>
                  <a:gd name="T44" fmla="*/ 103 w 129"/>
                  <a:gd name="T45" fmla="*/ 9 h 215"/>
                  <a:gd name="T46" fmla="*/ 69 w 129"/>
                  <a:gd name="T47" fmla="*/ 0 h 215"/>
                  <a:gd name="T48" fmla="*/ 20 w 129"/>
                  <a:gd name="T49" fmla="*/ 6 h 215"/>
                  <a:gd name="T50" fmla="*/ 3 w 129"/>
                  <a:gd name="T51" fmla="*/ 19 h 215"/>
                  <a:gd name="T52" fmla="*/ 0 w 129"/>
                  <a:gd name="T53" fmla="*/ 5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9" h="215">
                    <a:moveTo>
                      <a:pt x="0" y="53"/>
                    </a:moveTo>
                    <a:lnTo>
                      <a:pt x="20" y="19"/>
                    </a:lnTo>
                    <a:lnTo>
                      <a:pt x="54" y="9"/>
                    </a:lnTo>
                    <a:lnTo>
                      <a:pt x="95" y="16"/>
                    </a:lnTo>
                    <a:lnTo>
                      <a:pt x="109" y="35"/>
                    </a:lnTo>
                    <a:lnTo>
                      <a:pt x="120" y="67"/>
                    </a:lnTo>
                    <a:lnTo>
                      <a:pt x="120" y="93"/>
                    </a:lnTo>
                    <a:lnTo>
                      <a:pt x="114" y="111"/>
                    </a:lnTo>
                    <a:lnTo>
                      <a:pt x="114" y="137"/>
                    </a:lnTo>
                    <a:lnTo>
                      <a:pt x="107" y="168"/>
                    </a:lnTo>
                    <a:lnTo>
                      <a:pt x="80" y="198"/>
                    </a:lnTo>
                    <a:lnTo>
                      <a:pt x="63" y="198"/>
                    </a:lnTo>
                    <a:lnTo>
                      <a:pt x="40" y="198"/>
                    </a:lnTo>
                    <a:lnTo>
                      <a:pt x="40" y="203"/>
                    </a:lnTo>
                    <a:lnTo>
                      <a:pt x="57" y="215"/>
                    </a:lnTo>
                    <a:lnTo>
                      <a:pt x="76" y="211"/>
                    </a:lnTo>
                    <a:lnTo>
                      <a:pt x="101" y="201"/>
                    </a:lnTo>
                    <a:lnTo>
                      <a:pt x="121" y="171"/>
                    </a:lnTo>
                    <a:lnTo>
                      <a:pt x="123" y="121"/>
                    </a:lnTo>
                    <a:lnTo>
                      <a:pt x="129" y="87"/>
                    </a:lnTo>
                    <a:lnTo>
                      <a:pt x="129" y="58"/>
                    </a:lnTo>
                    <a:lnTo>
                      <a:pt x="117" y="32"/>
                    </a:lnTo>
                    <a:lnTo>
                      <a:pt x="103" y="9"/>
                    </a:lnTo>
                    <a:lnTo>
                      <a:pt x="69" y="0"/>
                    </a:lnTo>
                    <a:lnTo>
                      <a:pt x="20" y="6"/>
                    </a:lnTo>
                    <a:lnTo>
                      <a:pt x="3" y="19"/>
                    </a:lnTo>
                    <a:lnTo>
                      <a:pt x="0" y="53"/>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93" name="Freeform 897"/>
              <p:cNvSpPr>
                <a:spLocks/>
              </p:cNvSpPr>
              <p:nvPr/>
            </p:nvSpPr>
            <p:spPr bwMode="auto">
              <a:xfrm flipH="1">
                <a:off x="1236" y="1595"/>
                <a:ext cx="12" cy="20"/>
              </a:xfrm>
              <a:custGeom>
                <a:avLst/>
                <a:gdLst>
                  <a:gd name="T0" fmla="*/ 118 w 118"/>
                  <a:gd name="T1" fmla="*/ 0 h 179"/>
                  <a:gd name="T2" fmla="*/ 102 w 118"/>
                  <a:gd name="T3" fmla="*/ 39 h 179"/>
                  <a:gd name="T4" fmla="*/ 77 w 118"/>
                  <a:gd name="T5" fmla="*/ 80 h 179"/>
                  <a:gd name="T6" fmla="*/ 52 w 118"/>
                  <a:gd name="T7" fmla="*/ 116 h 179"/>
                  <a:gd name="T8" fmla="*/ 17 w 118"/>
                  <a:gd name="T9" fmla="*/ 164 h 179"/>
                  <a:gd name="T10" fmla="*/ 0 w 118"/>
                  <a:gd name="T11" fmla="*/ 179 h 179"/>
                  <a:gd name="T12" fmla="*/ 39 w 118"/>
                  <a:gd name="T13" fmla="*/ 159 h 179"/>
                  <a:gd name="T14" fmla="*/ 70 w 118"/>
                  <a:gd name="T15" fmla="*/ 115 h 179"/>
                  <a:gd name="T16" fmla="*/ 99 w 118"/>
                  <a:gd name="T17" fmla="*/ 67 h 179"/>
                  <a:gd name="T18" fmla="*/ 118 w 118"/>
                  <a:gd name="T1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179">
                    <a:moveTo>
                      <a:pt x="118" y="0"/>
                    </a:moveTo>
                    <a:lnTo>
                      <a:pt x="102" y="39"/>
                    </a:lnTo>
                    <a:lnTo>
                      <a:pt x="77" y="80"/>
                    </a:lnTo>
                    <a:lnTo>
                      <a:pt x="52" y="116"/>
                    </a:lnTo>
                    <a:lnTo>
                      <a:pt x="17" y="164"/>
                    </a:lnTo>
                    <a:lnTo>
                      <a:pt x="0" y="179"/>
                    </a:lnTo>
                    <a:lnTo>
                      <a:pt x="39" y="159"/>
                    </a:lnTo>
                    <a:lnTo>
                      <a:pt x="70" y="115"/>
                    </a:lnTo>
                    <a:lnTo>
                      <a:pt x="99" y="67"/>
                    </a:lnTo>
                    <a:lnTo>
                      <a:pt x="118"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94" name="Freeform 898"/>
              <p:cNvSpPr>
                <a:spLocks/>
              </p:cNvSpPr>
              <p:nvPr/>
            </p:nvSpPr>
            <p:spPr bwMode="auto">
              <a:xfrm flipH="1">
                <a:off x="1200" y="1525"/>
                <a:ext cx="68" cy="77"/>
              </a:xfrm>
              <a:custGeom>
                <a:avLst/>
                <a:gdLst>
                  <a:gd name="T0" fmla="*/ 54 w 671"/>
                  <a:gd name="T1" fmla="*/ 193 h 670"/>
                  <a:gd name="T2" fmla="*/ 155 w 671"/>
                  <a:gd name="T3" fmla="*/ 177 h 670"/>
                  <a:gd name="T4" fmla="*/ 223 w 671"/>
                  <a:gd name="T5" fmla="*/ 187 h 670"/>
                  <a:gd name="T6" fmla="*/ 264 w 671"/>
                  <a:gd name="T7" fmla="*/ 234 h 670"/>
                  <a:gd name="T8" fmla="*/ 238 w 671"/>
                  <a:gd name="T9" fmla="*/ 290 h 670"/>
                  <a:gd name="T10" fmla="*/ 206 w 671"/>
                  <a:gd name="T11" fmla="*/ 311 h 670"/>
                  <a:gd name="T12" fmla="*/ 197 w 671"/>
                  <a:gd name="T13" fmla="*/ 366 h 670"/>
                  <a:gd name="T14" fmla="*/ 217 w 671"/>
                  <a:gd name="T15" fmla="*/ 401 h 670"/>
                  <a:gd name="T16" fmla="*/ 200 w 671"/>
                  <a:gd name="T17" fmla="*/ 453 h 670"/>
                  <a:gd name="T18" fmla="*/ 242 w 671"/>
                  <a:gd name="T19" fmla="*/ 453 h 670"/>
                  <a:gd name="T20" fmla="*/ 254 w 671"/>
                  <a:gd name="T21" fmla="*/ 394 h 670"/>
                  <a:gd name="T22" fmla="*/ 280 w 671"/>
                  <a:gd name="T23" fmla="*/ 366 h 670"/>
                  <a:gd name="T24" fmla="*/ 329 w 671"/>
                  <a:gd name="T25" fmla="*/ 366 h 670"/>
                  <a:gd name="T26" fmla="*/ 378 w 671"/>
                  <a:gd name="T27" fmla="*/ 378 h 670"/>
                  <a:gd name="T28" fmla="*/ 393 w 671"/>
                  <a:gd name="T29" fmla="*/ 419 h 670"/>
                  <a:gd name="T30" fmla="*/ 399 w 671"/>
                  <a:gd name="T31" fmla="*/ 475 h 670"/>
                  <a:gd name="T32" fmla="*/ 393 w 671"/>
                  <a:gd name="T33" fmla="*/ 516 h 670"/>
                  <a:gd name="T34" fmla="*/ 393 w 671"/>
                  <a:gd name="T35" fmla="*/ 547 h 670"/>
                  <a:gd name="T36" fmla="*/ 396 w 671"/>
                  <a:gd name="T37" fmla="*/ 581 h 670"/>
                  <a:gd name="T38" fmla="*/ 428 w 671"/>
                  <a:gd name="T39" fmla="*/ 613 h 670"/>
                  <a:gd name="T40" fmla="*/ 451 w 671"/>
                  <a:gd name="T41" fmla="*/ 632 h 670"/>
                  <a:gd name="T42" fmla="*/ 510 w 671"/>
                  <a:gd name="T43" fmla="*/ 670 h 670"/>
                  <a:gd name="T44" fmla="*/ 620 w 671"/>
                  <a:gd name="T45" fmla="*/ 558 h 670"/>
                  <a:gd name="T46" fmla="*/ 652 w 671"/>
                  <a:gd name="T47" fmla="*/ 466 h 670"/>
                  <a:gd name="T48" fmla="*/ 665 w 671"/>
                  <a:gd name="T49" fmla="*/ 318 h 670"/>
                  <a:gd name="T50" fmla="*/ 671 w 671"/>
                  <a:gd name="T51" fmla="*/ 215 h 670"/>
                  <a:gd name="T52" fmla="*/ 658 w 671"/>
                  <a:gd name="T53" fmla="*/ 114 h 670"/>
                  <a:gd name="T54" fmla="*/ 629 w 671"/>
                  <a:gd name="T55" fmla="*/ 59 h 670"/>
                  <a:gd name="T56" fmla="*/ 562 w 671"/>
                  <a:gd name="T57" fmla="*/ 21 h 670"/>
                  <a:gd name="T58" fmla="*/ 502 w 671"/>
                  <a:gd name="T59" fmla="*/ 8 h 670"/>
                  <a:gd name="T60" fmla="*/ 384 w 671"/>
                  <a:gd name="T61" fmla="*/ 0 h 670"/>
                  <a:gd name="T62" fmla="*/ 270 w 671"/>
                  <a:gd name="T63" fmla="*/ 5 h 670"/>
                  <a:gd name="T64" fmla="*/ 129 w 671"/>
                  <a:gd name="T65" fmla="*/ 30 h 670"/>
                  <a:gd name="T66" fmla="*/ 64 w 671"/>
                  <a:gd name="T67" fmla="*/ 62 h 670"/>
                  <a:gd name="T68" fmla="*/ 32 w 671"/>
                  <a:gd name="T69" fmla="*/ 94 h 670"/>
                  <a:gd name="T70" fmla="*/ 0 w 671"/>
                  <a:gd name="T71" fmla="*/ 140 h 670"/>
                  <a:gd name="T72" fmla="*/ 6 w 671"/>
                  <a:gd name="T73" fmla="*/ 166 h 670"/>
                  <a:gd name="T74" fmla="*/ 54 w 671"/>
                  <a:gd name="T75" fmla="*/ 193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1" h="670">
                    <a:moveTo>
                      <a:pt x="54" y="193"/>
                    </a:moveTo>
                    <a:lnTo>
                      <a:pt x="155" y="177"/>
                    </a:lnTo>
                    <a:lnTo>
                      <a:pt x="223" y="187"/>
                    </a:lnTo>
                    <a:lnTo>
                      <a:pt x="264" y="234"/>
                    </a:lnTo>
                    <a:lnTo>
                      <a:pt x="238" y="290"/>
                    </a:lnTo>
                    <a:lnTo>
                      <a:pt x="206" y="311"/>
                    </a:lnTo>
                    <a:lnTo>
                      <a:pt x="197" y="366"/>
                    </a:lnTo>
                    <a:lnTo>
                      <a:pt x="217" y="401"/>
                    </a:lnTo>
                    <a:lnTo>
                      <a:pt x="200" y="453"/>
                    </a:lnTo>
                    <a:lnTo>
                      <a:pt x="242" y="453"/>
                    </a:lnTo>
                    <a:lnTo>
                      <a:pt x="254" y="394"/>
                    </a:lnTo>
                    <a:lnTo>
                      <a:pt x="280" y="366"/>
                    </a:lnTo>
                    <a:lnTo>
                      <a:pt x="329" y="366"/>
                    </a:lnTo>
                    <a:lnTo>
                      <a:pt x="378" y="378"/>
                    </a:lnTo>
                    <a:lnTo>
                      <a:pt x="393" y="419"/>
                    </a:lnTo>
                    <a:lnTo>
                      <a:pt x="399" y="475"/>
                    </a:lnTo>
                    <a:lnTo>
                      <a:pt x="393" y="516"/>
                    </a:lnTo>
                    <a:lnTo>
                      <a:pt x="393" y="547"/>
                    </a:lnTo>
                    <a:lnTo>
                      <a:pt x="396" y="581"/>
                    </a:lnTo>
                    <a:lnTo>
                      <a:pt x="428" y="613"/>
                    </a:lnTo>
                    <a:lnTo>
                      <a:pt x="451" y="632"/>
                    </a:lnTo>
                    <a:lnTo>
                      <a:pt x="510" y="670"/>
                    </a:lnTo>
                    <a:lnTo>
                      <a:pt x="620" y="558"/>
                    </a:lnTo>
                    <a:lnTo>
                      <a:pt x="652" y="466"/>
                    </a:lnTo>
                    <a:lnTo>
                      <a:pt x="665" y="318"/>
                    </a:lnTo>
                    <a:lnTo>
                      <a:pt x="671" y="215"/>
                    </a:lnTo>
                    <a:lnTo>
                      <a:pt x="658" y="114"/>
                    </a:lnTo>
                    <a:lnTo>
                      <a:pt x="629" y="59"/>
                    </a:lnTo>
                    <a:lnTo>
                      <a:pt x="562" y="21"/>
                    </a:lnTo>
                    <a:lnTo>
                      <a:pt x="502" y="8"/>
                    </a:lnTo>
                    <a:lnTo>
                      <a:pt x="384" y="0"/>
                    </a:lnTo>
                    <a:lnTo>
                      <a:pt x="270" y="5"/>
                    </a:lnTo>
                    <a:lnTo>
                      <a:pt x="129" y="30"/>
                    </a:lnTo>
                    <a:lnTo>
                      <a:pt x="64" y="62"/>
                    </a:lnTo>
                    <a:lnTo>
                      <a:pt x="32" y="94"/>
                    </a:lnTo>
                    <a:lnTo>
                      <a:pt x="0" y="140"/>
                    </a:lnTo>
                    <a:lnTo>
                      <a:pt x="6" y="166"/>
                    </a:lnTo>
                    <a:lnTo>
                      <a:pt x="54" y="193"/>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95" name="Freeform 899"/>
              <p:cNvSpPr>
                <a:spLocks/>
              </p:cNvSpPr>
              <p:nvPr/>
            </p:nvSpPr>
            <p:spPr bwMode="auto">
              <a:xfrm flipH="1">
                <a:off x="1201" y="1526"/>
                <a:ext cx="65" cy="74"/>
              </a:xfrm>
              <a:custGeom>
                <a:avLst/>
                <a:gdLst>
                  <a:gd name="T0" fmla="*/ 25 w 636"/>
                  <a:gd name="T1" fmla="*/ 98 h 643"/>
                  <a:gd name="T2" fmla="*/ 13 w 636"/>
                  <a:gd name="T3" fmla="*/ 152 h 643"/>
                  <a:gd name="T4" fmla="*/ 160 w 636"/>
                  <a:gd name="T5" fmla="*/ 158 h 643"/>
                  <a:gd name="T6" fmla="*/ 290 w 636"/>
                  <a:gd name="T7" fmla="*/ 126 h 643"/>
                  <a:gd name="T8" fmla="*/ 229 w 636"/>
                  <a:gd name="T9" fmla="*/ 148 h 643"/>
                  <a:gd name="T10" fmla="*/ 213 w 636"/>
                  <a:gd name="T11" fmla="*/ 169 h 643"/>
                  <a:gd name="T12" fmla="*/ 277 w 636"/>
                  <a:gd name="T13" fmla="*/ 163 h 643"/>
                  <a:gd name="T14" fmla="*/ 293 w 636"/>
                  <a:gd name="T15" fmla="*/ 172 h 643"/>
                  <a:gd name="T16" fmla="*/ 255 w 636"/>
                  <a:gd name="T17" fmla="*/ 217 h 643"/>
                  <a:gd name="T18" fmla="*/ 267 w 636"/>
                  <a:gd name="T19" fmla="*/ 226 h 643"/>
                  <a:gd name="T20" fmla="*/ 232 w 636"/>
                  <a:gd name="T21" fmla="*/ 280 h 643"/>
                  <a:gd name="T22" fmla="*/ 348 w 636"/>
                  <a:gd name="T23" fmla="*/ 255 h 643"/>
                  <a:gd name="T24" fmla="*/ 194 w 636"/>
                  <a:gd name="T25" fmla="*/ 310 h 643"/>
                  <a:gd name="T26" fmla="*/ 280 w 636"/>
                  <a:gd name="T27" fmla="*/ 300 h 643"/>
                  <a:gd name="T28" fmla="*/ 204 w 636"/>
                  <a:gd name="T29" fmla="*/ 338 h 643"/>
                  <a:gd name="T30" fmla="*/ 229 w 636"/>
                  <a:gd name="T31" fmla="*/ 358 h 643"/>
                  <a:gd name="T32" fmla="*/ 354 w 636"/>
                  <a:gd name="T33" fmla="*/ 344 h 643"/>
                  <a:gd name="T34" fmla="*/ 444 w 636"/>
                  <a:gd name="T35" fmla="*/ 355 h 643"/>
                  <a:gd name="T36" fmla="*/ 438 w 636"/>
                  <a:gd name="T37" fmla="*/ 379 h 643"/>
                  <a:gd name="T38" fmla="*/ 460 w 636"/>
                  <a:gd name="T39" fmla="*/ 393 h 643"/>
                  <a:gd name="T40" fmla="*/ 387 w 636"/>
                  <a:gd name="T41" fmla="*/ 442 h 643"/>
                  <a:gd name="T42" fmla="*/ 454 w 636"/>
                  <a:gd name="T43" fmla="*/ 440 h 643"/>
                  <a:gd name="T44" fmla="*/ 387 w 636"/>
                  <a:gd name="T45" fmla="*/ 511 h 643"/>
                  <a:gd name="T46" fmla="*/ 432 w 636"/>
                  <a:gd name="T47" fmla="*/ 508 h 643"/>
                  <a:gd name="T48" fmla="*/ 412 w 636"/>
                  <a:gd name="T49" fmla="*/ 586 h 643"/>
                  <a:gd name="T50" fmla="*/ 496 w 636"/>
                  <a:gd name="T51" fmla="*/ 471 h 643"/>
                  <a:gd name="T52" fmla="*/ 419 w 636"/>
                  <a:gd name="T53" fmla="*/ 599 h 643"/>
                  <a:gd name="T54" fmla="*/ 514 w 636"/>
                  <a:gd name="T55" fmla="*/ 553 h 643"/>
                  <a:gd name="T56" fmla="*/ 491 w 636"/>
                  <a:gd name="T57" fmla="*/ 602 h 643"/>
                  <a:gd name="T58" fmla="*/ 540 w 636"/>
                  <a:gd name="T59" fmla="*/ 599 h 643"/>
                  <a:gd name="T60" fmla="*/ 620 w 636"/>
                  <a:gd name="T61" fmla="*/ 386 h 643"/>
                  <a:gd name="T62" fmla="*/ 582 w 636"/>
                  <a:gd name="T63" fmla="*/ 255 h 643"/>
                  <a:gd name="T64" fmla="*/ 514 w 636"/>
                  <a:gd name="T65" fmla="*/ 266 h 643"/>
                  <a:gd name="T66" fmla="*/ 630 w 636"/>
                  <a:gd name="T67" fmla="*/ 223 h 643"/>
                  <a:gd name="T68" fmla="*/ 551 w 636"/>
                  <a:gd name="T69" fmla="*/ 141 h 643"/>
                  <a:gd name="T70" fmla="*/ 499 w 636"/>
                  <a:gd name="T71" fmla="*/ 141 h 643"/>
                  <a:gd name="T72" fmla="*/ 607 w 636"/>
                  <a:gd name="T73" fmla="*/ 69 h 643"/>
                  <a:gd name="T74" fmla="*/ 482 w 636"/>
                  <a:gd name="T75" fmla="*/ 41 h 643"/>
                  <a:gd name="T76" fmla="*/ 517 w 636"/>
                  <a:gd name="T77" fmla="*/ 16 h 643"/>
                  <a:gd name="T78" fmla="*/ 359 w 636"/>
                  <a:gd name="T79" fmla="*/ 13 h 643"/>
                  <a:gd name="T80" fmla="*/ 298 w 636"/>
                  <a:gd name="T81" fmla="*/ 32 h 643"/>
                  <a:gd name="T82" fmla="*/ 287 w 636"/>
                  <a:gd name="T83" fmla="*/ 3 h 643"/>
                  <a:gd name="T84" fmla="*/ 163 w 636"/>
                  <a:gd name="T85" fmla="*/ 54 h 643"/>
                  <a:gd name="T86" fmla="*/ 184 w 636"/>
                  <a:gd name="T87" fmla="*/ 1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36" h="643">
                    <a:moveTo>
                      <a:pt x="104" y="41"/>
                    </a:moveTo>
                    <a:lnTo>
                      <a:pt x="51" y="63"/>
                    </a:lnTo>
                    <a:lnTo>
                      <a:pt x="25" y="98"/>
                    </a:lnTo>
                    <a:lnTo>
                      <a:pt x="10" y="121"/>
                    </a:lnTo>
                    <a:lnTo>
                      <a:pt x="0" y="138"/>
                    </a:lnTo>
                    <a:lnTo>
                      <a:pt x="13" y="152"/>
                    </a:lnTo>
                    <a:lnTo>
                      <a:pt x="41" y="169"/>
                    </a:lnTo>
                    <a:lnTo>
                      <a:pt x="110" y="158"/>
                    </a:lnTo>
                    <a:lnTo>
                      <a:pt x="160" y="158"/>
                    </a:lnTo>
                    <a:lnTo>
                      <a:pt x="194" y="141"/>
                    </a:lnTo>
                    <a:lnTo>
                      <a:pt x="245" y="129"/>
                    </a:lnTo>
                    <a:lnTo>
                      <a:pt x="290" y="126"/>
                    </a:lnTo>
                    <a:lnTo>
                      <a:pt x="342" y="129"/>
                    </a:lnTo>
                    <a:lnTo>
                      <a:pt x="267" y="138"/>
                    </a:lnTo>
                    <a:lnTo>
                      <a:pt x="229" y="148"/>
                    </a:lnTo>
                    <a:lnTo>
                      <a:pt x="201" y="158"/>
                    </a:lnTo>
                    <a:lnTo>
                      <a:pt x="194" y="161"/>
                    </a:lnTo>
                    <a:lnTo>
                      <a:pt x="213" y="169"/>
                    </a:lnTo>
                    <a:lnTo>
                      <a:pt x="229" y="185"/>
                    </a:lnTo>
                    <a:lnTo>
                      <a:pt x="255" y="169"/>
                    </a:lnTo>
                    <a:lnTo>
                      <a:pt x="277" y="163"/>
                    </a:lnTo>
                    <a:lnTo>
                      <a:pt x="325" y="155"/>
                    </a:lnTo>
                    <a:lnTo>
                      <a:pt x="339" y="155"/>
                    </a:lnTo>
                    <a:lnTo>
                      <a:pt x="293" y="172"/>
                    </a:lnTo>
                    <a:lnTo>
                      <a:pt x="258" y="188"/>
                    </a:lnTo>
                    <a:lnTo>
                      <a:pt x="239" y="201"/>
                    </a:lnTo>
                    <a:lnTo>
                      <a:pt x="255" y="217"/>
                    </a:lnTo>
                    <a:lnTo>
                      <a:pt x="293" y="204"/>
                    </a:lnTo>
                    <a:lnTo>
                      <a:pt x="325" y="198"/>
                    </a:lnTo>
                    <a:lnTo>
                      <a:pt x="267" y="226"/>
                    </a:lnTo>
                    <a:lnTo>
                      <a:pt x="248" y="239"/>
                    </a:lnTo>
                    <a:lnTo>
                      <a:pt x="242" y="266"/>
                    </a:lnTo>
                    <a:lnTo>
                      <a:pt x="232" y="280"/>
                    </a:lnTo>
                    <a:lnTo>
                      <a:pt x="267" y="263"/>
                    </a:lnTo>
                    <a:lnTo>
                      <a:pt x="298" y="257"/>
                    </a:lnTo>
                    <a:lnTo>
                      <a:pt x="348" y="255"/>
                    </a:lnTo>
                    <a:lnTo>
                      <a:pt x="272" y="276"/>
                    </a:lnTo>
                    <a:lnTo>
                      <a:pt x="226" y="294"/>
                    </a:lnTo>
                    <a:lnTo>
                      <a:pt x="194" y="310"/>
                    </a:lnTo>
                    <a:lnTo>
                      <a:pt x="191" y="335"/>
                    </a:lnTo>
                    <a:lnTo>
                      <a:pt x="229" y="317"/>
                    </a:lnTo>
                    <a:lnTo>
                      <a:pt x="280" y="300"/>
                    </a:lnTo>
                    <a:lnTo>
                      <a:pt x="304" y="300"/>
                    </a:lnTo>
                    <a:lnTo>
                      <a:pt x="248" y="320"/>
                    </a:lnTo>
                    <a:lnTo>
                      <a:pt x="204" y="338"/>
                    </a:lnTo>
                    <a:lnTo>
                      <a:pt x="187" y="355"/>
                    </a:lnTo>
                    <a:lnTo>
                      <a:pt x="194" y="370"/>
                    </a:lnTo>
                    <a:lnTo>
                      <a:pt x="229" y="358"/>
                    </a:lnTo>
                    <a:lnTo>
                      <a:pt x="261" y="344"/>
                    </a:lnTo>
                    <a:lnTo>
                      <a:pt x="327" y="341"/>
                    </a:lnTo>
                    <a:lnTo>
                      <a:pt x="354" y="344"/>
                    </a:lnTo>
                    <a:lnTo>
                      <a:pt x="415" y="348"/>
                    </a:lnTo>
                    <a:lnTo>
                      <a:pt x="488" y="338"/>
                    </a:lnTo>
                    <a:lnTo>
                      <a:pt x="444" y="355"/>
                    </a:lnTo>
                    <a:lnTo>
                      <a:pt x="368" y="367"/>
                    </a:lnTo>
                    <a:lnTo>
                      <a:pt x="384" y="393"/>
                    </a:lnTo>
                    <a:lnTo>
                      <a:pt x="438" y="379"/>
                    </a:lnTo>
                    <a:lnTo>
                      <a:pt x="491" y="361"/>
                    </a:lnTo>
                    <a:lnTo>
                      <a:pt x="525" y="344"/>
                    </a:lnTo>
                    <a:lnTo>
                      <a:pt x="460" y="393"/>
                    </a:lnTo>
                    <a:lnTo>
                      <a:pt x="419" y="405"/>
                    </a:lnTo>
                    <a:lnTo>
                      <a:pt x="384" y="417"/>
                    </a:lnTo>
                    <a:lnTo>
                      <a:pt x="387" y="442"/>
                    </a:lnTo>
                    <a:lnTo>
                      <a:pt x="438" y="434"/>
                    </a:lnTo>
                    <a:lnTo>
                      <a:pt x="478" y="423"/>
                    </a:lnTo>
                    <a:lnTo>
                      <a:pt x="454" y="440"/>
                    </a:lnTo>
                    <a:lnTo>
                      <a:pt x="409" y="452"/>
                    </a:lnTo>
                    <a:lnTo>
                      <a:pt x="387" y="455"/>
                    </a:lnTo>
                    <a:lnTo>
                      <a:pt x="387" y="511"/>
                    </a:lnTo>
                    <a:lnTo>
                      <a:pt x="435" y="492"/>
                    </a:lnTo>
                    <a:lnTo>
                      <a:pt x="473" y="477"/>
                    </a:lnTo>
                    <a:lnTo>
                      <a:pt x="432" y="508"/>
                    </a:lnTo>
                    <a:lnTo>
                      <a:pt x="380" y="530"/>
                    </a:lnTo>
                    <a:lnTo>
                      <a:pt x="384" y="556"/>
                    </a:lnTo>
                    <a:lnTo>
                      <a:pt x="412" y="586"/>
                    </a:lnTo>
                    <a:lnTo>
                      <a:pt x="438" y="553"/>
                    </a:lnTo>
                    <a:lnTo>
                      <a:pt x="473" y="511"/>
                    </a:lnTo>
                    <a:lnTo>
                      <a:pt x="496" y="471"/>
                    </a:lnTo>
                    <a:lnTo>
                      <a:pt x="473" y="533"/>
                    </a:lnTo>
                    <a:lnTo>
                      <a:pt x="454" y="556"/>
                    </a:lnTo>
                    <a:lnTo>
                      <a:pt x="419" y="599"/>
                    </a:lnTo>
                    <a:lnTo>
                      <a:pt x="444" y="628"/>
                    </a:lnTo>
                    <a:lnTo>
                      <a:pt x="485" y="594"/>
                    </a:lnTo>
                    <a:lnTo>
                      <a:pt x="514" y="553"/>
                    </a:lnTo>
                    <a:lnTo>
                      <a:pt x="540" y="508"/>
                    </a:lnTo>
                    <a:lnTo>
                      <a:pt x="517" y="573"/>
                    </a:lnTo>
                    <a:lnTo>
                      <a:pt x="491" y="602"/>
                    </a:lnTo>
                    <a:lnTo>
                      <a:pt x="465" y="631"/>
                    </a:lnTo>
                    <a:lnTo>
                      <a:pt x="488" y="643"/>
                    </a:lnTo>
                    <a:lnTo>
                      <a:pt x="540" y="599"/>
                    </a:lnTo>
                    <a:lnTo>
                      <a:pt x="589" y="530"/>
                    </a:lnTo>
                    <a:lnTo>
                      <a:pt x="607" y="477"/>
                    </a:lnTo>
                    <a:lnTo>
                      <a:pt x="620" y="386"/>
                    </a:lnTo>
                    <a:lnTo>
                      <a:pt x="627" y="317"/>
                    </a:lnTo>
                    <a:lnTo>
                      <a:pt x="636" y="239"/>
                    </a:lnTo>
                    <a:lnTo>
                      <a:pt x="582" y="255"/>
                    </a:lnTo>
                    <a:lnTo>
                      <a:pt x="522" y="276"/>
                    </a:lnTo>
                    <a:lnTo>
                      <a:pt x="432" y="297"/>
                    </a:lnTo>
                    <a:lnTo>
                      <a:pt x="514" y="266"/>
                    </a:lnTo>
                    <a:lnTo>
                      <a:pt x="543" y="249"/>
                    </a:lnTo>
                    <a:lnTo>
                      <a:pt x="601" y="229"/>
                    </a:lnTo>
                    <a:lnTo>
                      <a:pt x="630" y="223"/>
                    </a:lnTo>
                    <a:lnTo>
                      <a:pt x="630" y="182"/>
                    </a:lnTo>
                    <a:lnTo>
                      <a:pt x="623" y="129"/>
                    </a:lnTo>
                    <a:lnTo>
                      <a:pt x="551" y="141"/>
                    </a:lnTo>
                    <a:lnTo>
                      <a:pt x="505" y="155"/>
                    </a:lnTo>
                    <a:lnTo>
                      <a:pt x="447" y="182"/>
                    </a:lnTo>
                    <a:lnTo>
                      <a:pt x="499" y="141"/>
                    </a:lnTo>
                    <a:lnTo>
                      <a:pt x="560" y="124"/>
                    </a:lnTo>
                    <a:lnTo>
                      <a:pt x="620" y="109"/>
                    </a:lnTo>
                    <a:lnTo>
                      <a:pt x="607" y="69"/>
                    </a:lnTo>
                    <a:lnTo>
                      <a:pt x="589" y="45"/>
                    </a:lnTo>
                    <a:lnTo>
                      <a:pt x="534" y="28"/>
                    </a:lnTo>
                    <a:lnTo>
                      <a:pt x="482" y="41"/>
                    </a:lnTo>
                    <a:lnTo>
                      <a:pt x="432" y="76"/>
                    </a:lnTo>
                    <a:lnTo>
                      <a:pt x="465" y="35"/>
                    </a:lnTo>
                    <a:lnTo>
                      <a:pt x="517" y="16"/>
                    </a:lnTo>
                    <a:lnTo>
                      <a:pt x="460" y="6"/>
                    </a:lnTo>
                    <a:lnTo>
                      <a:pt x="419" y="3"/>
                    </a:lnTo>
                    <a:lnTo>
                      <a:pt x="359" y="13"/>
                    </a:lnTo>
                    <a:lnTo>
                      <a:pt x="318" y="38"/>
                    </a:lnTo>
                    <a:lnTo>
                      <a:pt x="255" y="51"/>
                    </a:lnTo>
                    <a:lnTo>
                      <a:pt x="298" y="32"/>
                    </a:lnTo>
                    <a:lnTo>
                      <a:pt x="330" y="13"/>
                    </a:lnTo>
                    <a:lnTo>
                      <a:pt x="348" y="0"/>
                    </a:lnTo>
                    <a:lnTo>
                      <a:pt x="287" y="3"/>
                    </a:lnTo>
                    <a:lnTo>
                      <a:pt x="232" y="6"/>
                    </a:lnTo>
                    <a:lnTo>
                      <a:pt x="198" y="22"/>
                    </a:lnTo>
                    <a:lnTo>
                      <a:pt x="163" y="54"/>
                    </a:lnTo>
                    <a:lnTo>
                      <a:pt x="136" y="95"/>
                    </a:lnTo>
                    <a:lnTo>
                      <a:pt x="151" y="48"/>
                    </a:lnTo>
                    <a:lnTo>
                      <a:pt x="184" y="16"/>
                    </a:lnTo>
                    <a:lnTo>
                      <a:pt x="104" y="4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96" name="Freeform 900"/>
              <p:cNvSpPr>
                <a:spLocks/>
              </p:cNvSpPr>
              <p:nvPr/>
            </p:nvSpPr>
            <p:spPr bwMode="auto">
              <a:xfrm flipH="1">
                <a:off x="1331" y="1713"/>
                <a:ext cx="70" cy="49"/>
              </a:xfrm>
              <a:custGeom>
                <a:avLst/>
                <a:gdLst>
                  <a:gd name="T0" fmla="*/ 698 w 698"/>
                  <a:gd name="T1" fmla="*/ 253 h 425"/>
                  <a:gd name="T2" fmla="*/ 611 w 698"/>
                  <a:gd name="T3" fmla="*/ 233 h 425"/>
                  <a:gd name="T4" fmla="*/ 579 w 698"/>
                  <a:gd name="T5" fmla="*/ 227 h 425"/>
                  <a:gd name="T6" fmla="*/ 558 w 698"/>
                  <a:gd name="T7" fmla="*/ 210 h 425"/>
                  <a:gd name="T8" fmla="*/ 538 w 698"/>
                  <a:gd name="T9" fmla="*/ 182 h 425"/>
                  <a:gd name="T10" fmla="*/ 496 w 698"/>
                  <a:gd name="T11" fmla="*/ 143 h 425"/>
                  <a:gd name="T12" fmla="*/ 420 w 698"/>
                  <a:gd name="T13" fmla="*/ 79 h 425"/>
                  <a:gd name="T14" fmla="*/ 407 w 698"/>
                  <a:gd name="T15" fmla="*/ 58 h 425"/>
                  <a:gd name="T16" fmla="*/ 387 w 698"/>
                  <a:gd name="T17" fmla="*/ 38 h 425"/>
                  <a:gd name="T18" fmla="*/ 347 w 698"/>
                  <a:gd name="T19" fmla="*/ 32 h 425"/>
                  <a:gd name="T20" fmla="*/ 225 w 698"/>
                  <a:gd name="T21" fmla="*/ 11 h 425"/>
                  <a:gd name="T22" fmla="*/ 192 w 698"/>
                  <a:gd name="T23" fmla="*/ 0 h 425"/>
                  <a:gd name="T24" fmla="*/ 162 w 698"/>
                  <a:gd name="T25" fmla="*/ 14 h 425"/>
                  <a:gd name="T26" fmla="*/ 147 w 698"/>
                  <a:gd name="T27" fmla="*/ 27 h 425"/>
                  <a:gd name="T28" fmla="*/ 75 w 698"/>
                  <a:gd name="T29" fmla="*/ 52 h 425"/>
                  <a:gd name="T30" fmla="*/ 48 w 698"/>
                  <a:gd name="T31" fmla="*/ 62 h 425"/>
                  <a:gd name="T32" fmla="*/ 37 w 698"/>
                  <a:gd name="T33" fmla="*/ 73 h 425"/>
                  <a:gd name="T34" fmla="*/ 24 w 698"/>
                  <a:gd name="T35" fmla="*/ 114 h 425"/>
                  <a:gd name="T36" fmla="*/ 16 w 698"/>
                  <a:gd name="T37" fmla="*/ 133 h 425"/>
                  <a:gd name="T38" fmla="*/ 9 w 698"/>
                  <a:gd name="T39" fmla="*/ 146 h 425"/>
                  <a:gd name="T40" fmla="*/ 0 w 698"/>
                  <a:gd name="T41" fmla="*/ 165 h 425"/>
                  <a:gd name="T42" fmla="*/ 0 w 698"/>
                  <a:gd name="T43" fmla="*/ 181 h 425"/>
                  <a:gd name="T44" fmla="*/ 15 w 698"/>
                  <a:gd name="T45" fmla="*/ 191 h 425"/>
                  <a:gd name="T46" fmla="*/ 43 w 698"/>
                  <a:gd name="T47" fmla="*/ 190 h 425"/>
                  <a:gd name="T48" fmla="*/ 89 w 698"/>
                  <a:gd name="T49" fmla="*/ 168 h 425"/>
                  <a:gd name="T50" fmla="*/ 147 w 698"/>
                  <a:gd name="T51" fmla="*/ 158 h 425"/>
                  <a:gd name="T52" fmla="*/ 198 w 698"/>
                  <a:gd name="T53" fmla="*/ 165 h 425"/>
                  <a:gd name="T54" fmla="*/ 144 w 698"/>
                  <a:gd name="T55" fmla="*/ 179 h 425"/>
                  <a:gd name="T56" fmla="*/ 105 w 698"/>
                  <a:gd name="T57" fmla="*/ 191 h 425"/>
                  <a:gd name="T58" fmla="*/ 61 w 698"/>
                  <a:gd name="T59" fmla="*/ 210 h 425"/>
                  <a:gd name="T60" fmla="*/ 51 w 698"/>
                  <a:gd name="T61" fmla="*/ 224 h 425"/>
                  <a:gd name="T62" fmla="*/ 51 w 698"/>
                  <a:gd name="T63" fmla="*/ 242 h 425"/>
                  <a:gd name="T64" fmla="*/ 67 w 698"/>
                  <a:gd name="T65" fmla="*/ 253 h 425"/>
                  <a:gd name="T66" fmla="*/ 87 w 698"/>
                  <a:gd name="T67" fmla="*/ 250 h 425"/>
                  <a:gd name="T68" fmla="*/ 150 w 698"/>
                  <a:gd name="T69" fmla="*/ 233 h 425"/>
                  <a:gd name="T70" fmla="*/ 205 w 698"/>
                  <a:gd name="T71" fmla="*/ 230 h 425"/>
                  <a:gd name="T72" fmla="*/ 249 w 698"/>
                  <a:gd name="T73" fmla="*/ 233 h 425"/>
                  <a:gd name="T74" fmla="*/ 273 w 698"/>
                  <a:gd name="T75" fmla="*/ 250 h 425"/>
                  <a:gd name="T76" fmla="*/ 301 w 698"/>
                  <a:gd name="T77" fmla="*/ 279 h 425"/>
                  <a:gd name="T78" fmla="*/ 323 w 698"/>
                  <a:gd name="T79" fmla="*/ 310 h 425"/>
                  <a:gd name="T80" fmla="*/ 346 w 698"/>
                  <a:gd name="T81" fmla="*/ 342 h 425"/>
                  <a:gd name="T82" fmla="*/ 364 w 698"/>
                  <a:gd name="T83" fmla="*/ 366 h 425"/>
                  <a:gd name="T84" fmla="*/ 397 w 698"/>
                  <a:gd name="T85" fmla="*/ 389 h 425"/>
                  <a:gd name="T86" fmla="*/ 429 w 698"/>
                  <a:gd name="T87" fmla="*/ 396 h 425"/>
                  <a:gd name="T88" fmla="*/ 464 w 698"/>
                  <a:gd name="T89" fmla="*/ 399 h 425"/>
                  <a:gd name="T90" fmla="*/ 507 w 698"/>
                  <a:gd name="T91" fmla="*/ 396 h 425"/>
                  <a:gd name="T92" fmla="*/ 539 w 698"/>
                  <a:gd name="T93" fmla="*/ 393 h 425"/>
                  <a:gd name="T94" fmla="*/ 582 w 698"/>
                  <a:gd name="T95" fmla="*/ 404 h 425"/>
                  <a:gd name="T96" fmla="*/ 698 w 698"/>
                  <a:gd name="T97" fmla="*/ 425 h 425"/>
                  <a:gd name="T98" fmla="*/ 698 w 698"/>
                  <a:gd name="T99" fmla="*/ 2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98" h="425">
                    <a:moveTo>
                      <a:pt x="698" y="253"/>
                    </a:moveTo>
                    <a:lnTo>
                      <a:pt x="611" y="233"/>
                    </a:lnTo>
                    <a:lnTo>
                      <a:pt x="579" y="227"/>
                    </a:lnTo>
                    <a:lnTo>
                      <a:pt x="558" y="210"/>
                    </a:lnTo>
                    <a:lnTo>
                      <a:pt x="538" y="182"/>
                    </a:lnTo>
                    <a:lnTo>
                      <a:pt x="496" y="143"/>
                    </a:lnTo>
                    <a:lnTo>
                      <a:pt x="420" y="79"/>
                    </a:lnTo>
                    <a:lnTo>
                      <a:pt x="407" y="58"/>
                    </a:lnTo>
                    <a:lnTo>
                      <a:pt x="387" y="38"/>
                    </a:lnTo>
                    <a:lnTo>
                      <a:pt x="347" y="32"/>
                    </a:lnTo>
                    <a:lnTo>
                      <a:pt x="225" y="11"/>
                    </a:lnTo>
                    <a:lnTo>
                      <a:pt x="192" y="0"/>
                    </a:lnTo>
                    <a:lnTo>
                      <a:pt x="162" y="14"/>
                    </a:lnTo>
                    <a:lnTo>
                      <a:pt x="147" y="27"/>
                    </a:lnTo>
                    <a:lnTo>
                      <a:pt x="75" y="52"/>
                    </a:lnTo>
                    <a:lnTo>
                      <a:pt x="48" y="62"/>
                    </a:lnTo>
                    <a:lnTo>
                      <a:pt x="37" y="73"/>
                    </a:lnTo>
                    <a:lnTo>
                      <a:pt x="24" y="114"/>
                    </a:lnTo>
                    <a:lnTo>
                      <a:pt x="16" y="133"/>
                    </a:lnTo>
                    <a:lnTo>
                      <a:pt x="9" y="146"/>
                    </a:lnTo>
                    <a:lnTo>
                      <a:pt x="0" y="165"/>
                    </a:lnTo>
                    <a:lnTo>
                      <a:pt x="0" y="181"/>
                    </a:lnTo>
                    <a:lnTo>
                      <a:pt x="15" y="191"/>
                    </a:lnTo>
                    <a:lnTo>
                      <a:pt x="43" y="190"/>
                    </a:lnTo>
                    <a:lnTo>
                      <a:pt x="89" y="168"/>
                    </a:lnTo>
                    <a:lnTo>
                      <a:pt x="147" y="158"/>
                    </a:lnTo>
                    <a:lnTo>
                      <a:pt x="198" y="165"/>
                    </a:lnTo>
                    <a:lnTo>
                      <a:pt x="144" y="179"/>
                    </a:lnTo>
                    <a:lnTo>
                      <a:pt x="105" y="191"/>
                    </a:lnTo>
                    <a:lnTo>
                      <a:pt x="61" y="210"/>
                    </a:lnTo>
                    <a:lnTo>
                      <a:pt x="51" y="224"/>
                    </a:lnTo>
                    <a:lnTo>
                      <a:pt x="51" y="242"/>
                    </a:lnTo>
                    <a:lnTo>
                      <a:pt x="67" y="253"/>
                    </a:lnTo>
                    <a:lnTo>
                      <a:pt x="87" y="250"/>
                    </a:lnTo>
                    <a:lnTo>
                      <a:pt x="150" y="233"/>
                    </a:lnTo>
                    <a:lnTo>
                      <a:pt x="205" y="230"/>
                    </a:lnTo>
                    <a:lnTo>
                      <a:pt x="249" y="233"/>
                    </a:lnTo>
                    <a:lnTo>
                      <a:pt x="273" y="250"/>
                    </a:lnTo>
                    <a:lnTo>
                      <a:pt x="301" y="279"/>
                    </a:lnTo>
                    <a:lnTo>
                      <a:pt x="323" y="310"/>
                    </a:lnTo>
                    <a:lnTo>
                      <a:pt x="346" y="342"/>
                    </a:lnTo>
                    <a:lnTo>
                      <a:pt x="364" y="366"/>
                    </a:lnTo>
                    <a:lnTo>
                      <a:pt x="397" y="389"/>
                    </a:lnTo>
                    <a:lnTo>
                      <a:pt x="429" y="396"/>
                    </a:lnTo>
                    <a:lnTo>
                      <a:pt x="464" y="399"/>
                    </a:lnTo>
                    <a:lnTo>
                      <a:pt x="507" y="396"/>
                    </a:lnTo>
                    <a:lnTo>
                      <a:pt x="539" y="393"/>
                    </a:lnTo>
                    <a:lnTo>
                      <a:pt x="582" y="404"/>
                    </a:lnTo>
                    <a:lnTo>
                      <a:pt x="698" y="425"/>
                    </a:lnTo>
                    <a:lnTo>
                      <a:pt x="698" y="253"/>
                    </a:lnTo>
                    <a:close/>
                  </a:path>
                </a:pathLst>
              </a:custGeom>
              <a:solidFill>
                <a:srgbClr val="FFC080"/>
              </a:solidFill>
              <a:ln w="1588">
                <a:solidFill>
                  <a:srgbClr val="402000"/>
                </a:solidFill>
                <a:prstDash val="solid"/>
                <a:round/>
                <a:headEnd/>
                <a:tailEnd/>
              </a:ln>
            </p:spPr>
            <p:txBody>
              <a:bodyPr/>
              <a:lstStyle/>
              <a:p>
                <a:endParaRPr lang="zh-CN" altLang="en-US"/>
              </a:p>
            </p:txBody>
          </p:sp>
          <p:sp>
            <p:nvSpPr>
              <p:cNvPr id="312197" name="Freeform 901"/>
              <p:cNvSpPr>
                <a:spLocks/>
              </p:cNvSpPr>
              <p:nvPr/>
            </p:nvSpPr>
            <p:spPr bwMode="auto">
              <a:xfrm flipH="1">
                <a:off x="1376" y="1721"/>
                <a:ext cx="22" cy="6"/>
              </a:xfrm>
              <a:custGeom>
                <a:avLst/>
                <a:gdLst>
                  <a:gd name="T0" fmla="*/ 0 w 223"/>
                  <a:gd name="T1" fmla="*/ 52 h 52"/>
                  <a:gd name="T2" fmla="*/ 38 w 223"/>
                  <a:gd name="T3" fmla="*/ 36 h 52"/>
                  <a:gd name="T4" fmla="*/ 69 w 223"/>
                  <a:gd name="T5" fmla="*/ 30 h 52"/>
                  <a:gd name="T6" fmla="*/ 107 w 223"/>
                  <a:gd name="T7" fmla="*/ 18 h 52"/>
                  <a:gd name="T8" fmla="*/ 139 w 223"/>
                  <a:gd name="T9" fmla="*/ 11 h 52"/>
                  <a:gd name="T10" fmla="*/ 189 w 223"/>
                  <a:gd name="T11" fmla="*/ 15 h 52"/>
                  <a:gd name="T12" fmla="*/ 223 w 223"/>
                  <a:gd name="T13" fmla="*/ 18 h 52"/>
                  <a:gd name="T14" fmla="*/ 171 w 223"/>
                  <a:gd name="T15" fmla="*/ 8 h 52"/>
                  <a:gd name="T16" fmla="*/ 127 w 223"/>
                  <a:gd name="T17" fmla="*/ 0 h 52"/>
                  <a:gd name="T18" fmla="*/ 69 w 223"/>
                  <a:gd name="T19" fmla="*/ 24 h 52"/>
                  <a:gd name="T20" fmla="*/ 38 w 223"/>
                  <a:gd name="T21" fmla="*/ 28 h 52"/>
                  <a:gd name="T22" fmla="*/ 3 w 223"/>
                  <a:gd name="T23" fmla="*/ 45 h 52"/>
                  <a:gd name="T24" fmla="*/ 0 w 223"/>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52">
                    <a:moveTo>
                      <a:pt x="0" y="52"/>
                    </a:moveTo>
                    <a:lnTo>
                      <a:pt x="38" y="36"/>
                    </a:lnTo>
                    <a:lnTo>
                      <a:pt x="69" y="30"/>
                    </a:lnTo>
                    <a:lnTo>
                      <a:pt x="107" y="18"/>
                    </a:lnTo>
                    <a:lnTo>
                      <a:pt x="139" y="11"/>
                    </a:lnTo>
                    <a:lnTo>
                      <a:pt x="189" y="15"/>
                    </a:lnTo>
                    <a:lnTo>
                      <a:pt x="223" y="18"/>
                    </a:lnTo>
                    <a:lnTo>
                      <a:pt x="171" y="8"/>
                    </a:lnTo>
                    <a:lnTo>
                      <a:pt x="127" y="0"/>
                    </a:lnTo>
                    <a:lnTo>
                      <a:pt x="69" y="24"/>
                    </a:lnTo>
                    <a:lnTo>
                      <a:pt x="38" y="28"/>
                    </a:lnTo>
                    <a:lnTo>
                      <a:pt x="3" y="45"/>
                    </a:lnTo>
                    <a:lnTo>
                      <a:pt x="0" y="52"/>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98" name="Freeform 902"/>
              <p:cNvSpPr>
                <a:spLocks/>
              </p:cNvSpPr>
              <p:nvPr/>
            </p:nvSpPr>
            <p:spPr bwMode="auto">
              <a:xfrm flipH="1">
                <a:off x="1367" y="1715"/>
                <a:ext cx="19" cy="4"/>
              </a:xfrm>
              <a:custGeom>
                <a:avLst/>
                <a:gdLst>
                  <a:gd name="T0" fmla="*/ 51 w 188"/>
                  <a:gd name="T1" fmla="*/ 0 h 36"/>
                  <a:gd name="T2" fmla="*/ 29 w 188"/>
                  <a:gd name="T3" fmla="*/ 1 h 36"/>
                  <a:gd name="T4" fmla="*/ 0 w 188"/>
                  <a:gd name="T5" fmla="*/ 11 h 36"/>
                  <a:gd name="T6" fmla="*/ 19 w 188"/>
                  <a:gd name="T7" fmla="*/ 9 h 36"/>
                  <a:gd name="T8" fmla="*/ 48 w 188"/>
                  <a:gd name="T9" fmla="*/ 4 h 36"/>
                  <a:gd name="T10" fmla="*/ 109 w 188"/>
                  <a:gd name="T11" fmla="*/ 20 h 36"/>
                  <a:gd name="T12" fmla="*/ 143 w 188"/>
                  <a:gd name="T13" fmla="*/ 30 h 36"/>
                  <a:gd name="T14" fmla="*/ 181 w 188"/>
                  <a:gd name="T15" fmla="*/ 36 h 36"/>
                  <a:gd name="T16" fmla="*/ 188 w 188"/>
                  <a:gd name="T17" fmla="*/ 30 h 36"/>
                  <a:gd name="T18" fmla="*/ 146 w 188"/>
                  <a:gd name="T19" fmla="*/ 22 h 36"/>
                  <a:gd name="T20" fmla="*/ 97 w 188"/>
                  <a:gd name="T21" fmla="*/ 11 h 36"/>
                  <a:gd name="T22" fmla="*/ 51 w 188"/>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36">
                    <a:moveTo>
                      <a:pt x="51" y="0"/>
                    </a:moveTo>
                    <a:lnTo>
                      <a:pt x="29" y="1"/>
                    </a:lnTo>
                    <a:lnTo>
                      <a:pt x="0" y="11"/>
                    </a:lnTo>
                    <a:lnTo>
                      <a:pt x="19" y="9"/>
                    </a:lnTo>
                    <a:lnTo>
                      <a:pt x="48" y="4"/>
                    </a:lnTo>
                    <a:lnTo>
                      <a:pt x="109" y="20"/>
                    </a:lnTo>
                    <a:lnTo>
                      <a:pt x="143" y="30"/>
                    </a:lnTo>
                    <a:lnTo>
                      <a:pt x="181" y="36"/>
                    </a:lnTo>
                    <a:lnTo>
                      <a:pt x="188" y="30"/>
                    </a:lnTo>
                    <a:lnTo>
                      <a:pt x="146" y="22"/>
                    </a:lnTo>
                    <a:lnTo>
                      <a:pt x="97" y="11"/>
                    </a:lnTo>
                    <a:lnTo>
                      <a:pt x="51"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199" name="Freeform 903"/>
              <p:cNvSpPr>
                <a:spLocks/>
              </p:cNvSpPr>
              <p:nvPr/>
            </p:nvSpPr>
            <p:spPr bwMode="auto">
              <a:xfrm flipH="1">
                <a:off x="1375" y="1730"/>
                <a:ext cx="8" cy="2"/>
              </a:xfrm>
              <a:custGeom>
                <a:avLst/>
                <a:gdLst>
                  <a:gd name="T0" fmla="*/ 0 w 76"/>
                  <a:gd name="T1" fmla="*/ 8 h 17"/>
                  <a:gd name="T2" fmla="*/ 8 w 76"/>
                  <a:gd name="T3" fmla="*/ 17 h 17"/>
                  <a:gd name="T4" fmla="*/ 36 w 76"/>
                  <a:gd name="T5" fmla="*/ 12 h 17"/>
                  <a:gd name="T6" fmla="*/ 67 w 76"/>
                  <a:gd name="T7" fmla="*/ 12 h 17"/>
                  <a:gd name="T8" fmla="*/ 76 w 76"/>
                  <a:gd name="T9" fmla="*/ 0 h 17"/>
                  <a:gd name="T10" fmla="*/ 55 w 76"/>
                  <a:gd name="T11" fmla="*/ 4 h 17"/>
                  <a:gd name="T12" fmla="*/ 0 w 76"/>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76" h="17">
                    <a:moveTo>
                      <a:pt x="0" y="8"/>
                    </a:moveTo>
                    <a:lnTo>
                      <a:pt x="8" y="17"/>
                    </a:lnTo>
                    <a:lnTo>
                      <a:pt x="36" y="12"/>
                    </a:lnTo>
                    <a:lnTo>
                      <a:pt x="67" y="12"/>
                    </a:lnTo>
                    <a:lnTo>
                      <a:pt x="76" y="0"/>
                    </a:lnTo>
                    <a:lnTo>
                      <a:pt x="55" y="4"/>
                    </a:lnTo>
                    <a:lnTo>
                      <a:pt x="0" y="8"/>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200" name="Freeform 904"/>
              <p:cNvSpPr>
                <a:spLocks/>
              </p:cNvSpPr>
              <p:nvPr/>
            </p:nvSpPr>
            <p:spPr bwMode="auto">
              <a:xfrm flipH="1">
                <a:off x="1397" y="1728"/>
                <a:ext cx="2" cy="4"/>
              </a:xfrm>
              <a:custGeom>
                <a:avLst/>
                <a:gdLst>
                  <a:gd name="T0" fmla="*/ 19 w 19"/>
                  <a:gd name="T1" fmla="*/ 0 h 32"/>
                  <a:gd name="T2" fmla="*/ 19 w 19"/>
                  <a:gd name="T3" fmla="*/ 9 h 32"/>
                  <a:gd name="T4" fmla="*/ 14 w 19"/>
                  <a:gd name="T5" fmla="*/ 24 h 32"/>
                  <a:gd name="T6" fmla="*/ 0 w 19"/>
                  <a:gd name="T7" fmla="*/ 32 h 32"/>
                  <a:gd name="T8" fmla="*/ 19 w 19"/>
                  <a:gd name="T9" fmla="*/ 0 h 32"/>
                </a:gdLst>
                <a:ahLst/>
                <a:cxnLst>
                  <a:cxn ang="0">
                    <a:pos x="T0" y="T1"/>
                  </a:cxn>
                  <a:cxn ang="0">
                    <a:pos x="T2" y="T3"/>
                  </a:cxn>
                  <a:cxn ang="0">
                    <a:pos x="T4" y="T5"/>
                  </a:cxn>
                  <a:cxn ang="0">
                    <a:pos x="T6" y="T7"/>
                  </a:cxn>
                  <a:cxn ang="0">
                    <a:pos x="T8" y="T9"/>
                  </a:cxn>
                </a:cxnLst>
                <a:rect l="0" t="0" r="r" b="b"/>
                <a:pathLst>
                  <a:path w="19" h="32">
                    <a:moveTo>
                      <a:pt x="19" y="0"/>
                    </a:moveTo>
                    <a:lnTo>
                      <a:pt x="19" y="9"/>
                    </a:lnTo>
                    <a:lnTo>
                      <a:pt x="14" y="24"/>
                    </a:lnTo>
                    <a:lnTo>
                      <a:pt x="0" y="32"/>
                    </a:lnTo>
                    <a:lnTo>
                      <a:pt x="19"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201" name="Freeform 905"/>
              <p:cNvSpPr>
                <a:spLocks/>
              </p:cNvSpPr>
              <p:nvPr/>
            </p:nvSpPr>
            <p:spPr bwMode="auto">
              <a:xfrm flipH="1">
                <a:off x="1364" y="1724"/>
                <a:ext cx="4" cy="5"/>
              </a:xfrm>
              <a:custGeom>
                <a:avLst/>
                <a:gdLst>
                  <a:gd name="T0" fmla="*/ 0 w 35"/>
                  <a:gd name="T1" fmla="*/ 0 h 43"/>
                  <a:gd name="T2" fmla="*/ 7 w 35"/>
                  <a:gd name="T3" fmla="*/ 14 h 43"/>
                  <a:gd name="T4" fmla="*/ 7 w 35"/>
                  <a:gd name="T5" fmla="*/ 24 h 43"/>
                  <a:gd name="T6" fmla="*/ 35 w 35"/>
                  <a:gd name="T7" fmla="*/ 43 h 43"/>
                  <a:gd name="T8" fmla="*/ 0 w 35"/>
                  <a:gd name="T9" fmla="*/ 0 h 43"/>
                </a:gdLst>
                <a:ahLst/>
                <a:cxnLst>
                  <a:cxn ang="0">
                    <a:pos x="T0" y="T1"/>
                  </a:cxn>
                  <a:cxn ang="0">
                    <a:pos x="T2" y="T3"/>
                  </a:cxn>
                  <a:cxn ang="0">
                    <a:pos x="T4" y="T5"/>
                  </a:cxn>
                  <a:cxn ang="0">
                    <a:pos x="T6" y="T7"/>
                  </a:cxn>
                  <a:cxn ang="0">
                    <a:pos x="T8" y="T9"/>
                  </a:cxn>
                </a:cxnLst>
                <a:rect l="0" t="0" r="r" b="b"/>
                <a:pathLst>
                  <a:path w="35" h="43">
                    <a:moveTo>
                      <a:pt x="0" y="0"/>
                    </a:moveTo>
                    <a:lnTo>
                      <a:pt x="7" y="14"/>
                    </a:lnTo>
                    <a:lnTo>
                      <a:pt x="7" y="24"/>
                    </a:lnTo>
                    <a:lnTo>
                      <a:pt x="35" y="43"/>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202" name="Freeform 906"/>
              <p:cNvSpPr>
                <a:spLocks/>
              </p:cNvSpPr>
              <p:nvPr/>
            </p:nvSpPr>
            <p:spPr bwMode="auto">
              <a:xfrm flipH="1">
                <a:off x="1350" y="1724"/>
                <a:ext cx="11" cy="14"/>
              </a:xfrm>
              <a:custGeom>
                <a:avLst/>
                <a:gdLst>
                  <a:gd name="T0" fmla="*/ 0 w 114"/>
                  <a:gd name="T1" fmla="*/ 0 h 114"/>
                  <a:gd name="T2" fmla="*/ 21 w 114"/>
                  <a:gd name="T3" fmla="*/ 35 h 114"/>
                  <a:gd name="T4" fmla="*/ 43 w 114"/>
                  <a:gd name="T5" fmla="*/ 63 h 114"/>
                  <a:gd name="T6" fmla="*/ 114 w 114"/>
                  <a:gd name="T7" fmla="*/ 114 h 114"/>
                  <a:gd name="T8" fmla="*/ 47 w 114"/>
                  <a:gd name="T9" fmla="*/ 53 h 114"/>
                  <a:gd name="T10" fmla="*/ 0 w 114"/>
                  <a:gd name="T11" fmla="*/ 0 h 114"/>
                </a:gdLst>
                <a:ahLst/>
                <a:cxnLst>
                  <a:cxn ang="0">
                    <a:pos x="T0" y="T1"/>
                  </a:cxn>
                  <a:cxn ang="0">
                    <a:pos x="T2" y="T3"/>
                  </a:cxn>
                  <a:cxn ang="0">
                    <a:pos x="T4" y="T5"/>
                  </a:cxn>
                  <a:cxn ang="0">
                    <a:pos x="T6" y="T7"/>
                  </a:cxn>
                  <a:cxn ang="0">
                    <a:pos x="T8" y="T9"/>
                  </a:cxn>
                  <a:cxn ang="0">
                    <a:pos x="T10" y="T11"/>
                  </a:cxn>
                </a:cxnLst>
                <a:rect l="0" t="0" r="r" b="b"/>
                <a:pathLst>
                  <a:path w="114" h="114">
                    <a:moveTo>
                      <a:pt x="0" y="0"/>
                    </a:moveTo>
                    <a:lnTo>
                      <a:pt x="21" y="35"/>
                    </a:lnTo>
                    <a:lnTo>
                      <a:pt x="43" y="63"/>
                    </a:lnTo>
                    <a:lnTo>
                      <a:pt x="114" y="114"/>
                    </a:lnTo>
                    <a:lnTo>
                      <a:pt x="47" y="53"/>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203" name="Freeform 907"/>
              <p:cNvSpPr>
                <a:spLocks/>
              </p:cNvSpPr>
              <p:nvPr/>
            </p:nvSpPr>
            <p:spPr bwMode="auto">
              <a:xfrm flipH="1">
                <a:off x="1344" y="1743"/>
                <a:ext cx="3" cy="9"/>
              </a:xfrm>
              <a:custGeom>
                <a:avLst/>
                <a:gdLst>
                  <a:gd name="T0" fmla="*/ 27 w 27"/>
                  <a:gd name="T1" fmla="*/ 0 h 82"/>
                  <a:gd name="T2" fmla="*/ 9 w 27"/>
                  <a:gd name="T3" fmla="*/ 29 h 82"/>
                  <a:gd name="T4" fmla="*/ 4 w 27"/>
                  <a:gd name="T5" fmla="*/ 57 h 82"/>
                  <a:gd name="T6" fmla="*/ 3 w 27"/>
                  <a:gd name="T7" fmla="*/ 82 h 82"/>
                  <a:gd name="T8" fmla="*/ 0 w 27"/>
                  <a:gd name="T9" fmla="*/ 47 h 82"/>
                  <a:gd name="T10" fmla="*/ 3 w 27"/>
                  <a:gd name="T11" fmla="*/ 21 h 82"/>
                  <a:gd name="T12" fmla="*/ 27 w 27"/>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27" h="82">
                    <a:moveTo>
                      <a:pt x="27" y="0"/>
                    </a:moveTo>
                    <a:lnTo>
                      <a:pt x="9" y="29"/>
                    </a:lnTo>
                    <a:lnTo>
                      <a:pt x="4" y="57"/>
                    </a:lnTo>
                    <a:lnTo>
                      <a:pt x="3" y="82"/>
                    </a:lnTo>
                    <a:lnTo>
                      <a:pt x="0" y="47"/>
                    </a:lnTo>
                    <a:lnTo>
                      <a:pt x="3" y="21"/>
                    </a:lnTo>
                    <a:lnTo>
                      <a:pt x="27"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204" name="Freeform 908"/>
              <p:cNvSpPr>
                <a:spLocks/>
              </p:cNvSpPr>
              <p:nvPr/>
            </p:nvSpPr>
            <p:spPr bwMode="auto">
              <a:xfrm flipH="1">
                <a:off x="1371" y="1733"/>
                <a:ext cx="1" cy="4"/>
              </a:xfrm>
              <a:custGeom>
                <a:avLst/>
                <a:gdLst>
                  <a:gd name="T0" fmla="*/ 11 w 15"/>
                  <a:gd name="T1" fmla="*/ 0 h 30"/>
                  <a:gd name="T2" fmla="*/ 15 w 15"/>
                  <a:gd name="T3" fmla="*/ 12 h 30"/>
                  <a:gd name="T4" fmla="*/ 0 w 15"/>
                  <a:gd name="T5" fmla="*/ 30 h 30"/>
                  <a:gd name="T6" fmla="*/ 11 w 15"/>
                  <a:gd name="T7" fmla="*/ 0 h 30"/>
                </a:gdLst>
                <a:ahLst/>
                <a:cxnLst>
                  <a:cxn ang="0">
                    <a:pos x="T0" y="T1"/>
                  </a:cxn>
                  <a:cxn ang="0">
                    <a:pos x="T2" y="T3"/>
                  </a:cxn>
                  <a:cxn ang="0">
                    <a:pos x="T4" y="T5"/>
                  </a:cxn>
                  <a:cxn ang="0">
                    <a:pos x="T6" y="T7"/>
                  </a:cxn>
                </a:cxnLst>
                <a:rect l="0" t="0" r="r" b="b"/>
                <a:pathLst>
                  <a:path w="15" h="30">
                    <a:moveTo>
                      <a:pt x="11" y="0"/>
                    </a:moveTo>
                    <a:lnTo>
                      <a:pt x="15" y="12"/>
                    </a:lnTo>
                    <a:lnTo>
                      <a:pt x="0" y="30"/>
                    </a:lnTo>
                    <a:lnTo>
                      <a:pt x="11"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205" name="Freeform 909"/>
              <p:cNvSpPr>
                <a:spLocks/>
              </p:cNvSpPr>
              <p:nvPr/>
            </p:nvSpPr>
            <p:spPr bwMode="auto">
              <a:xfrm flipH="1">
                <a:off x="1268" y="1605"/>
                <a:ext cx="5" cy="4"/>
              </a:xfrm>
              <a:custGeom>
                <a:avLst/>
                <a:gdLst>
                  <a:gd name="T0" fmla="*/ 0 w 51"/>
                  <a:gd name="T1" fmla="*/ 0 h 36"/>
                  <a:gd name="T2" fmla="*/ 14 w 51"/>
                  <a:gd name="T3" fmla="*/ 10 h 36"/>
                  <a:gd name="T4" fmla="*/ 29 w 51"/>
                  <a:gd name="T5" fmla="*/ 15 h 36"/>
                  <a:gd name="T6" fmla="*/ 43 w 51"/>
                  <a:gd name="T7" fmla="*/ 23 h 36"/>
                  <a:gd name="T8" fmla="*/ 51 w 51"/>
                  <a:gd name="T9" fmla="*/ 36 h 36"/>
                  <a:gd name="T10" fmla="*/ 39 w 51"/>
                  <a:gd name="T11" fmla="*/ 32 h 36"/>
                  <a:gd name="T12" fmla="*/ 14 w 51"/>
                  <a:gd name="T13" fmla="*/ 24 h 36"/>
                  <a:gd name="T14" fmla="*/ 0 w 51"/>
                  <a:gd name="T15" fmla="*/ 0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6">
                    <a:moveTo>
                      <a:pt x="0" y="0"/>
                    </a:moveTo>
                    <a:lnTo>
                      <a:pt x="14" y="10"/>
                    </a:lnTo>
                    <a:lnTo>
                      <a:pt x="29" y="15"/>
                    </a:lnTo>
                    <a:lnTo>
                      <a:pt x="43" y="23"/>
                    </a:lnTo>
                    <a:lnTo>
                      <a:pt x="51" y="36"/>
                    </a:lnTo>
                    <a:lnTo>
                      <a:pt x="39" y="32"/>
                    </a:lnTo>
                    <a:lnTo>
                      <a:pt x="14" y="24"/>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206" name="Freeform 910"/>
              <p:cNvSpPr>
                <a:spLocks/>
              </p:cNvSpPr>
              <p:nvPr/>
            </p:nvSpPr>
            <p:spPr bwMode="auto">
              <a:xfrm flipH="1">
                <a:off x="1270" y="1612"/>
                <a:ext cx="1" cy="3"/>
              </a:xfrm>
              <a:custGeom>
                <a:avLst/>
                <a:gdLst>
                  <a:gd name="T0" fmla="*/ 0 w 14"/>
                  <a:gd name="T1" fmla="*/ 0 h 24"/>
                  <a:gd name="T2" fmla="*/ 14 w 14"/>
                  <a:gd name="T3" fmla="*/ 0 h 24"/>
                  <a:gd name="T4" fmla="*/ 14 w 14"/>
                  <a:gd name="T5" fmla="*/ 24 h 24"/>
                  <a:gd name="T6" fmla="*/ 0 w 14"/>
                  <a:gd name="T7" fmla="*/ 0 h 24"/>
                </a:gdLst>
                <a:ahLst/>
                <a:cxnLst>
                  <a:cxn ang="0">
                    <a:pos x="T0" y="T1"/>
                  </a:cxn>
                  <a:cxn ang="0">
                    <a:pos x="T2" y="T3"/>
                  </a:cxn>
                  <a:cxn ang="0">
                    <a:pos x="T4" y="T5"/>
                  </a:cxn>
                  <a:cxn ang="0">
                    <a:pos x="T6" y="T7"/>
                  </a:cxn>
                </a:cxnLst>
                <a:rect l="0" t="0" r="r" b="b"/>
                <a:pathLst>
                  <a:path w="14" h="24">
                    <a:moveTo>
                      <a:pt x="0" y="0"/>
                    </a:moveTo>
                    <a:lnTo>
                      <a:pt x="14" y="0"/>
                    </a:lnTo>
                    <a:lnTo>
                      <a:pt x="14" y="24"/>
                    </a:lnTo>
                    <a:lnTo>
                      <a:pt x="0" y="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207" name="Freeform 911"/>
              <p:cNvSpPr>
                <a:spLocks/>
              </p:cNvSpPr>
              <p:nvPr/>
            </p:nvSpPr>
            <p:spPr bwMode="auto">
              <a:xfrm flipH="1">
                <a:off x="1250" y="1633"/>
                <a:ext cx="42" cy="124"/>
              </a:xfrm>
              <a:custGeom>
                <a:avLst/>
                <a:gdLst>
                  <a:gd name="T0" fmla="*/ 369 w 431"/>
                  <a:gd name="T1" fmla="*/ 0 h 1076"/>
                  <a:gd name="T2" fmla="*/ 328 w 431"/>
                  <a:gd name="T3" fmla="*/ 44 h 1076"/>
                  <a:gd name="T4" fmla="*/ 317 w 431"/>
                  <a:gd name="T5" fmla="*/ 108 h 1076"/>
                  <a:gd name="T6" fmla="*/ 254 w 431"/>
                  <a:gd name="T7" fmla="*/ 170 h 1076"/>
                  <a:gd name="T8" fmla="*/ 126 w 431"/>
                  <a:gd name="T9" fmla="*/ 461 h 1076"/>
                  <a:gd name="T10" fmla="*/ 57 w 431"/>
                  <a:gd name="T11" fmla="*/ 724 h 1076"/>
                  <a:gd name="T12" fmla="*/ 0 w 431"/>
                  <a:gd name="T13" fmla="*/ 1076 h 1076"/>
                  <a:gd name="T14" fmla="*/ 178 w 431"/>
                  <a:gd name="T15" fmla="*/ 919 h 1076"/>
                  <a:gd name="T16" fmla="*/ 431 w 431"/>
                  <a:gd name="T17" fmla="*/ 140 h 1076"/>
                  <a:gd name="T18" fmla="*/ 369 w 431"/>
                  <a:gd name="T19" fmla="*/ 0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1" h="1076">
                    <a:moveTo>
                      <a:pt x="369" y="0"/>
                    </a:moveTo>
                    <a:lnTo>
                      <a:pt x="328" y="44"/>
                    </a:lnTo>
                    <a:lnTo>
                      <a:pt x="317" y="108"/>
                    </a:lnTo>
                    <a:lnTo>
                      <a:pt x="254" y="170"/>
                    </a:lnTo>
                    <a:lnTo>
                      <a:pt x="126" y="461"/>
                    </a:lnTo>
                    <a:lnTo>
                      <a:pt x="57" y="724"/>
                    </a:lnTo>
                    <a:lnTo>
                      <a:pt x="0" y="1076"/>
                    </a:lnTo>
                    <a:lnTo>
                      <a:pt x="178" y="919"/>
                    </a:lnTo>
                    <a:lnTo>
                      <a:pt x="431" y="140"/>
                    </a:lnTo>
                    <a:lnTo>
                      <a:pt x="369" y="0"/>
                    </a:lnTo>
                    <a:close/>
                  </a:path>
                </a:pathLst>
              </a:custGeom>
              <a:solidFill>
                <a:srgbClr val="400000"/>
              </a:solidFill>
              <a:ln w="1588">
                <a:solidFill>
                  <a:srgbClr val="000000"/>
                </a:solidFill>
                <a:prstDash val="solid"/>
                <a:round/>
                <a:headEnd/>
                <a:tailEnd/>
              </a:ln>
            </p:spPr>
            <p:txBody>
              <a:bodyPr/>
              <a:lstStyle/>
              <a:p>
                <a:endParaRPr lang="zh-CN" altLang="en-US"/>
              </a:p>
            </p:txBody>
          </p:sp>
          <p:sp>
            <p:nvSpPr>
              <p:cNvPr id="312208" name="Freeform 912"/>
              <p:cNvSpPr>
                <a:spLocks/>
              </p:cNvSpPr>
              <p:nvPr/>
            </p:nvSpPr>
            <p:spPr bwMode="auto">
              <a:xfrm flipH="1">
                <a:off x="1180" y="1609"/>
                <a:ext cx="162" cy="207"/>
              </a:xfrm>
              <a:custGeom>
                <a:avLst/>
                <a:gdLst>
                  <a:gd name="T0" fmla="*/ 1309 w 1606"/>
                  <a:gd name="T1" fmla="*/ 94 h 1792"/>
                  <a:gd name="T2" fmla="*/ 1258 w 1606"/>
                  <a:gd name="T3" fmla="*/ 0 h 1792"/>
                  <a:gd name="T4" fmla="*/ 867 w 1606"/>
                  <a:gd name="T5" fmla="*/ 163 h 1792"/>
                  <a:gd name="T6" fmla="*/ 850 w 1606"/>
                  <a:gd name="T7" fmla="*/ 288 h 1792"/>
                  <a:gd name="T8" fmla="*/ 818 w 1606"/>
                  <a:gd name="T9" fmla="*/ 332 h 1792"/>
                  <a:gd name="T10" fmla="*/ 773 w 1606"/>
                  <a:gd name="T11" fmla="*/ 382 h 1792"/>
                  <a:gd name="T12" fmla="*/ 747 w 1606"/>
                  <a:gd name="T13" fmla="*/ 472 h 1792"/>
                  <a:gd name="T14" fmla="*/ 660 w 1606"/>
                  <a:gd name="T15" fmla="*/ 678 h 1792"/>
                  <a:gd name="T16" fmla="*/ 590 w 1606"/>
                  <a:gd name="T17" fmla="*/ 924 h 1792"/>
                  <a:gd name="T18" fmla="*/ 558 w 1606"/>
                  <a:gd name="T19" fmla="*/ 1088 h 1792"/>
                  <a:gd name="T20" fmla="*/ 243 w 1606"/>
                  <a:gd name="T21" fmla="*/ 1094 h 1792"/>
                  <a:gd name="T22" fmla="*/ 192 w 1606"/>
                  <a:gd name="T23" fmla="*/ 1125 h 1792"/>
                  <a:gd name="T24" fmla="*/ 47 w 1606"/>
                  <a:gd name="T25" fmla="*/ 1125 h 1792"/>
                  <a:gd name="T26" fmla="*/ 7 w 1606"/>
                  <a:gd name="T27" fmla="*/ 1189 h 1792"/>
                  <a:gd name="T28" fmla="*/ 0 w 1606"/>
                  <a:gd name="T29" fmla="*/ 1264 h 1792"/>
                  <a:gd name="T30" fmla="*/ 15 w 1606"/>
                  <a:gd name="T31" fmla="*/ 1332 h 1792"/>
                  <a:gd name="T32" fmla="*/ 148 w 1606"/>
                  <a:gd name="T33" fmla="*/ 1358 h 1792"/>
                  <a:gd name="T34" fmla="*/ 211 w 1606"/>
                  <a:gd name="T35" fmla="*/ 1452 h 1792"/>
                  <a:gd name="T36" fmla="*/ 337 w 1606"/>
                  <a:gd name="T37" fmla="*/ 1484 h 1792"/>
                  <a:gd name="T38" fmla="*/ 430 w 1606"/>
                  <a:gd name="T39" fmla="*/ 1484 h 1792"/>
                  <a:gd name="T40" fmla="*/ 538 w 1606"/>
                  <a:gd name="T41" fmla="*/ 1503 h 1792"/>
                  <a:gd name="T42" fmla="*/ 544 w 1606"/>
                  <a:gd name="T43" fmla="*/ 1548 h 1792"/>
                  <a:gd name="T44" fmla="*/ 538 w 1606"/>
                  <a:gd name="T45" fmla="*/ 1642 h 1792"/>
                  <a:gd name="T46" fmla="*/ 550 w 1606"/>
                  <a:gd name="T47" fmla="*/ 1705 h 1792"/>
                  <a:gd name="T48" fmla="*/ 608 w 1606"/>
                  <a:gd name="T49" fmla="*/ 1712 h 1792"/>
                  <a:gd name="T50" fmla="*/ 677 w 1606"/>
                  <a:gd name="T51" fmla="*/ 1724 h 1792"/>
                  <a:gd name="T52" fmla="*/ 747 w 1606"/>
                  <a:gd name="T53" fmla="*/ 1786 h 1792"/>
                  <a:gd name="T54" fmla="*/ 830 w 1606"/>
                  <a:gd name="T55" fmla="*/ 1786 h 1792"/>
                  <a:gd name="T56" fmla="*/ 905 w 1606"/>
                  <a:gd name="T57" fmla="*/ 1779 h 1792"/>
                  <a:gd name="T58" fmla="*/ 1019 w 1606"/>
                  <a:gd name="T59" fmla="*/ 1744 h 1792"/>
                  <a:gd name="T60" fmla="*/ 1145 w 1606"/>
                  <a:gd name="T61" fmla="*/ 1756 h 1792"/>
                  <a:gd name="T62" fmla="*/ 1273 w 1606"/>
                  <a:gd name="T63" fmla="*/ 1792 h 1792"/>
                  <a:gd name="T64" fmla="*/ 1392 w 1606"/>
                  <a:gd name="T65" fmla="*/ 1766 h 1792"/>
                  <a:gd name="T66" fmla="*/ 1473 w 1606"/>
                  <a:gd name="T67" fmla="*/ 1674 h 1792"/>
                  <a:gd name="T68" fmla="*/ 1467 w 1606"/>
                  <a:gd name="T69" fmla="*/ 1571 h 1792"/>
                  <a:gd name="T70" fmla="*/ 1497 w 1606"/>
                  <a:gd name="T71" fmla="*/ 1446 h 1792"/>
                  <a:gd name="T72" fmla="*/ 1516 w 1606"/>
                  <a:gd name="T73" fmla="*/ 1282 h 1792"/>
                  <a:gd name="T74" fmla="*/ 1554 w 1606"/>
                  <a:gd name="T75" fmla="*/ 1131 h 1792"/>
                  <a:gd name="T76" fmla="*/ 1606 w 1606"/>
                  <a:gd name="T77" fmla="*/ 906 h 1792"/>
                  <a:gd name="T78" fmla="*/ 1598 w 1606"/>
                  <a:gd name="T79" fmla="*/ 678 h 1792"/>
                  <a:gd name="T80" fmla="*/ 1598 w 1606"/>
                  <a:gd name="T81" fmla="*/ 478 h 1792"/>
                  <a:gd name="T82" fmla="*/ 1586 w 1606"/>
                  <a:gd name="T83" fmla="*/ 338 h 1792"/>
                  <a:gd name="T84" fmla="*/ 1554 w 1606"/>
                  <a:gd name="T85" fmla="*/ 276 h 1792"/>
                  <a:gd name="T86" fmla="*/ 1484 w 1606"/>
                  <a:gd name="T87" fmla="*/ 225 h 1792"/>
                  <a:gd name="T88" fmla="*/ 1403 w 1606"/>
                  <a:gd name="T89" fmla="*/ 142 h 1792"/>
                  <a:gd name="T90" fmla="*/ 1309 w 1606"/>
                  <a:gd name="T91" fmla="*/ 94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6" h="1792">
                    <a:moveTo>
                      <a:pt x="1309" y="94"/>
                    </a:moveTo>
                    <a:lnTo>
                      <a:pt x="1258" y="0"/>
                    </a:lnTo>
                    <a:lnTo>
                      <a:pt x="867" y="163"/>
                    </a:lnTo>
                    <a:lnTo>
                      <a:pt x="850" y="288"/>
                    </a:lnTo>
                    <a:lnTo>
                      <a:pt x="818" y="332"/>
                    </a:lnTo>
                    <a:lnTo>
                      <a:pt x="773" y="382"/>
                    </a:lnTo>
                    <a:lnTo>
                      <a:pt x="747" y="472"/>
                    </a:lnTo>
                    <a:lnTo>
                      <a:pt x="660" y="678"/>
                    </a:lnTo>
                    <a:lnTo>
                      <a:pt x="590" y="924"/>
                    </a:lnTo>
                    <a:lnTo>
                      <a:pt x="558" y="1088"/>
                    </a:lnTo>
                    <a:lnTo>
                      <a:pt x="243" y="1094"/>
                    </a:lnTo>
                    <a:lnTo>
                      <a:pt x="192" y="1125"/>
                    </a:lnTo>
                    <a:lnTo>
                      <a:pt x="47" y="1125"/>
                    </a:lnTo>
                    <a:lnTo>
                      <a:pt x="7" y="1189"/>
                    </a:lnTo>
                    <a:lnTo>
                      <a:pt x="0" y="1264"/>
                    </a:lnTo>
                    <a:lnTo>
                      <a:pt x="15" y="1332"/>
                    </a:lnTo>
                    <a:lnTo>
                      <a:pt x="148" y="1358"/>
                    </a:lnTo>
                    <a:lnTo>
                      <a:pt x="211" y="1452"/>
                    </a:lnTo>
                    <a:lnTo>
                      <a:pt x="337" y="1484"/>
                    </a:lnTo>
                    <a:lnTo>
                      <a:pt x="430" y="1484"/>
                    </a:lnTo>
                    <a:lnTo>
                      <a:pt x="538" y="1503"/>
                    </a:lnTo>
                    <a:lnTo>
                      <a:pt x="544" y="1548"/>
                    </a:lnTo>
                    <a:lnTo>
                      <a:pt x="538" y="1642"/>
                    </a:lnTo>
                    <a:lnTo>
                      <a:pt x="550" y="1705"/>
                    </a:lnTo>
                    <a:lnTo>
                      <a:pt x="608" y="1712"/>
                    </a:lnTo>
                    <a:lnTo>
                      <a:pt x="677" y="1724"/>
                    </a:lnTo>
                    <a:lnTo>
                      <a:pt x="747" y="1786"/>
                    </a:lnTo>
                    <a:lnTo>
                      <a:pt x="830" y="1786"/>
                    </a:lnTo>
                    <a:lnTo>
                      <a:pt x="905" y="1779"/>
                    </a:lnTo>
                    <a:lnTo>
                      <a:pt x="1019" y="1744"/>
                    </a:lnTo>
                    <a:lnTo>
                      <a:pt x="1145" y="1756"/>
                    </a:lnTo>
                    <a:lnTo>
                      <a:pt x="1273" y="1792"/>
                    </a:lnTo>
                    <a:lnTo>
                      <a:pt x="1392" y="1766"/>
                    </a:lnTo>
                    <a:lnTo>
                      <a:pt x="1473" y="1674"/>
                    </a:lnTo>
                    <a:lnTo>
                      <a:pt x="1467" y="1571"/>
                    </a:lnTo>
                    <a:lnTo>
                      <a:pt x="1497" y="1446"/>
                    </a:lnTo>
                    <a:lnTo>
                      <a:pt x="1516" y="1282"/>
                    </a:lnTo>
                    <a:lnTo>
                      <a:pt x="1554" y="1131"/>
                    </a:lnTo>
                    <a:lnTo>
                      <a:pt x="1606" y="906"/>
                    </a:lnTo>
                    <a:lnTo>
                      <a:pt x="1598" y="678"/>
                    </a:lnTo>
                    <a:lnTo>
                      <a:pt x="1598" y="478"/>
                    </a:lnTo>
                    <a:lnTo>
                      <a:pt x="1586" y="338"/>
                    </a:lnTo>
                    <a:lnTo>
                      <a:pt x="1554" y="276"/>
                    </a:lnTo>
                    <a:lnTo>
                      <a:pt x="1484" y="225"/>
                    </a:lnTo>
                    <a:lnTo>
                      <a:pt x="1403" y="142"/>
                    </a:lnTo>
                    <a:lnTo>
                      <a:pt x="1309" y="94"/>
                    </a:lnTo>
                    <a:close/>
                  </a:path>
                </a:pathLst>
              </a:custGeom>
              <a:solidFill>
                <a:srgbClr val="C0C0C0"/>
              </a:solidFill>
              <a:ln w="1588">
                <a:solidFill>
                  <a:srgbClr val="000000"/>
                </a:solidFill>
                <a:prstDash val="solid"/>
                <a:round/>
                <a:headEnd/>
                <a:tailEnd/>
              </a:ln>
            </p:spPr>
            <p:txBody>
              <a:bodyPr/>
              <a:lstStyle/>
              <a:p>
                <a:endParaRPr lang="zh-CN" altLang="en-US"/>
              </a:p>
            </p:txBody>
          </p:sp>
          <p:sp>
            <p:nvSpPr>
              <p:cNvPr id="312209" name="Freeform 913"/>
              <p:cNvSpPr>
                <a:spLocks/>
              </p:cNvSpPr>
              <p:nvPr/>
            </p:nvSpPr>
            <p:spPr bwMode="auto">
              <a:xfrm flipH="1">
                <a:off x="1183" y="1622"/>
                <a:ext cx="102" cy="192"/>
              </a:xfrm>
              <a:custGeom>
                <a:avLst/>
                <a:gdLst>
                  <a:gd name="T0" fmla="*/ 132 w 1014"/>
                  <a:gd name="T1" fmla="*/ 1382 h 1671"/>
                  <a:gd name="T2" fmla="*/ 370 w 1014"/>
                  <a:gd name="T3" fmla="*/ 1363 h 1671"/>
                  <a:gd name="T4" fmla="*/ 573 w 1014"/>
                  <a:gd name="T5" fmla="*/ 1301 h 1671"/>
                  <a:gd name="T6" fmla="*/ 656 w 1014"/>
                  <a:gd name="T7" fmla="*/ 1149 h 1671"/>
                  <a:gd name="T8" fmla="*/ 630 w 1014"/>
                  <a:gd name="T9" fmla="*/ 1050 h 1671"/>
                  <a:gd name="T10" fmla="*/ 787 w 1014"/>
                  <a:gd name="T11" fmla="*/ 837 h 1671"/>
                  <a:gd name="T12" fmla="*/ 642 w 1014"/>
                  <a:gd name="T13" fmla="*/ 931 h 1671"/>
                  <a:gd name="T14" fmla="*/ 718 w 1014"/>
                  <a:gd name="T15" fmla="*/ 741 h 1671"/>
                  <a:gd name="T16" fmla="*/ 845 w 1014"/>
                  <a:gd name="T17" fmla="*/ 497 h 1671"/>
                  <a:gd name="T18" fmla="*/ 656 w 1014"/>
                  <a:gd name="T19" fmla="*/ 703 h 1671"/>
                  <a:gd name="T20" fmla="*/ 630 w 1014"/>
                  <a:gd name="T21" fmla="*/ 378 h 1671"/>
                  <a:gd name="T22" fmla="*/ 535 w 1014"/>
                  <a:gd name="T23" fmla="*/ 264 h 1671"/>
                  <a:gd name="T24" fmla="*/ 402 w 1014"/>
                  <a:gd name="T25" fmla="*/ 214 h 1671"/>
                  <a:gd name="T26" fmla="*/ 661 w 1014"/>
                  <a:gd name="T27" fmla="*/ 126 h 1671"/>
                  <a:gd name="T28" fmla="*/ 781 w 1014"/>
                  <a:gd name="T29" fmla="*/ 226 h 1671"/>
                  <a:gd name="T30" fmla="*/ 705 w 1014"/>
                  <a:gd name="T31" fmla="*/ 126 h 1671"/>
                  <a:gd name="T32" fmla="*/ 560 w 1014"/>
                  <a:gd name="T33" fmla="*/ 82 h 1671"/>
                  <a:gd name="T34" fmla="*/ 661 w 1014"/>
                  <a:gd name="T35" fmla="*/ 44 h 1671"/>
                  <a:gd name="T36" fmla="*/ 750 w 1014"/>
                  <a:gd name="T37" fmla="*/ 0 h 1671"/>
                  <a:gd name="T38" fmla="*/ 868 w 1014"/>
                  <a:gd name="T39" fmla="*/ 94 h 1671"/>
                  <a:gd name="T40" fmla="*/ 976 w 1014"/>
                  <a:gd name="T41" fmla="*/ 182 h 1671"/>
                  <a:gd name="T42" fmla="*/ 1014 w 1014"/>
                  <a:gd name="T43" fmla="*/ 334 h 1671"/>
                  <a:gd name="T44" fmla="*/ 1008 w 1014"/>
                  <a:gd name="T45" fmla="*/ 628 h 1671"/>
                  <a:gd name="T46" fmla="*/ 970 w 1014"/>
                  <a:gd name="T47" fmla="*/ 975 h 1671"/>
                  <a:gd name="T48" fmla="*/ 913 w 1014"/>
                  <a:gd name="T49" fmla="*/ 1314 h 1671"/>
                  <a:gd name="T50" fmla="*/ 888 w 1014"/>
                  <a:gd name="T51" fmla="*/ 1527 h 1671"/>
                  <a:gd name="T52" fmla="*/ 830 w 1014"/>
                  <a:gd name="T53" fmla="*/ 1627 h 1671"/>
                  <a:gd name="T54" fmla="*/ 699 w 1014"/>
                  <a:gd name="T55" fmla="*/ 1671 h 1671"/>
                  <a:gd name="T56" fmla="*/ 612 w 1014"/>
                  <a:gd name="T57" fmla="*/ 1648 h 1671"/>
                  <a:gd name="T58" fmla="*/ 541 w 1014"/>
                  <a:gd name="T59" fmla="*/ 1559 h 1671"/>
                  <a:gd name="T60" fmla="*/ 516 w 1014"/>
                  <a:gd name="T61" fmla="*/ 1534 h 1671"/>
                  <a:gd name="T62" fmla="*/ 407 w 1014"/>
                  <a:gd name="T63" fmla="*/ 1622 h 1671"/>
                  <a:gd name="T64" fmla="*/ 276 w 1014"/>
                  <a:gd name="T65" fmla="*/ 1652 h 1671"/>
                  <a:gd name="T66" fmla="*/ 170 w 1014"/>
                  <a:gd name="T67" fmla="*/ 1636 h 1671"/>
                  <a:gd name="T68" fmla="*/ 240 w 1014"/>
                  <a:gd name="T69" fmla="*/ 1565 h 1671"/>
                  <a:gd name="T70" fmla="*/ 352 w 1014"/>
                  <a:gd name="T71" fmla="*/ 1446 h 1671"/>
                  <a:gd name="T72" fmla="*/ 176 w 1014"/>
                  <a:gd name="T73" fmla="*/ 1546 h 1671"/>
                  <a:gd name="T74" fmla="*/ 32 w 1014"/>
                  <a:gd name="T75" fmla="*/ 1590 h 1671"/>
                  <a:gd name="T76" fmla="*/ 0 w 1014"/>
                  <a:gd name="T77" fmla="*/ 1527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14" h="1671">
                    <a:moveTo>
                      <a:pt x="0" y="1402"/>
                    </a:moveTo>
                    <a:lnTo>
                      <a:pt x="132" y="1382"/>
                    </a:lnTo>
                    <a:lnTo>
                      <a:pt x="245" y="1376"/>
                    </a:lnTo>
                    <a:lnTo>
                      <a:pt x="370" y="1363"/>
                    </a:lnTo>
                    <a:lnTo>
                      <a:pt x="509" y="1344"/>
                    </a:lnTo>
                    <a:lnTo>
                      <a:pt x="573" y="1301"/>
                    </a:lnTo>
                    <a:lnTo>
                      <a:pt x="744" y="1088"/>
                    </a:lnTo>
                    <a:lnTo>
                      <a:pt x="656" y="1149"/>
                    </a:lnTo>
                    <a:lnTo>
                      <a:pt x="598" y="1201"/>
                    </a:lnTo>
                    <a:lnTo>
                      <a:pt x="630" y="1050"/>
                    </a:lnTo>
                    <a:lnTo>
                      <a:pt x="693" y="992"/>
                    </a:lnTo>
                    <a:lnTo>
                      <a:pt x="787" y="837"/>
                    </a:lnTo>
                    <a:lnTo>
                      <a:pt x="699" y="911"/>
                    </a:lnTo>
                    <a:lnTo>
                      <a:pt x="642" y="931"/>
                    </a:lnTo>
                    <a:lnTo>
                      <a:pt x="656" y="823"/>
                    </a:lnTo>
                    <a:lnTo>
                      <a:pt x="718" y="741"/>
                    </a:lnTo>
                    <a:lnTo>
                      <a:pt x="781" y="679"/>
                    </a:lnTo>
                    <a:lnTo>
                      <a:pt x="845" y="497"/>
                    </a:lnTo>
                    <a:lnTo>
                      <a:pt x="724" y="647"/>
                    </a:lnTo>
                    <a:lnTo>
                      <a:pt x="656" y="703"/>
                    </a:lnTo>
                    <a:lnTo>
                      <a:pt x="648" y="471"/>
                    </a:lnTo>
                    <a:lnTo>
                      <a:pt x="630" y="378"/>
                    </a:lnTo>
                    <a:lnTo>
                      <a:pt x="592" y="334"/>
                    </a:lnTo>
                    <a:lnTo>
                      <a:pt x="535" y="264"/>
                    </a:lnTo>
                    <a:lnTo>
                      <a:pt x="445" y="232"/>
                    </a:lnTo>
                    <a:lnTo>
                      <a:pt x="402" y="214"/>
                    </a:lnTo>
                    <a:lnTo>
                      <a:pt x="528" y="94"/>
                    </a:lnTo>
                    <a:lnTo>
                      <a:pt x="661" y="126"/>
                    </a:lnTo>
                    <a:lnTo>
                      <a:pt x="750" y="176"/>
                    </a:lnTo>
                    <a:lnTo>
                      <a:pt x="781" y="226"/>
                    </a:lnTo>
                    <a:lnTo>
                      <a:pt x="756" y="150"/>
                    </a:lnTo>
                    <a:lnTo>
                      <a:pt x="705" y="126"/>
                    </a:lnTo>
                    <a:lnTo>
                      <a:pt x="624" y="94"/>
                    </a:lnTo>
                    <a:lnTo>
                      <a:pt x="560" y="82"/>
                    </a:lnTo>
                    <a:lnTo>
                      <a:pt x="598" y="62"/>
                    </a:lnTo>
                    <a:lnTo>
                      <a:pt x="661" y="44"/>
                    </a:lnTo>
                    <a:lnTo>
                      <a:pt x="718" y="25"/>
                    </a:lnTo>
                    <a:lnTo>
                      <a:pt x="750" y="0"/>
                    </a:lnTo>
                    <a:lnTo>
                      <a:pt x="825" y="50"/>
                    </a:lnTo>
                    <a:lnTo>
                      <a:pt x="868" y="94"/>
                    </a:lnTo>
                    <a:lnTo>
                      <a:pt x="913" y="150"/>
                    </a:lnTo>
                    <a:lnTo>
                      <a:pt x="976" y="182"/>
                    </a:lnTo>
                    <a:lnTo>
                      <a:pt x="988" y="240"/>
                    </a:lnTo>
                    <a:lnTo>
                      <a:pt x="1014" y="334"/>
                    </a:lnTo>
                    <a:lnTo>
                      <a:pt x="1014" y="478"/>
                    </a:lnTo>
                    <a:lnTo>
                      <a:pt x="1008" y="628"/>
                    </a:lnTo>
                    <a:lnTo>
                      <a:pt x="1002" y="799"/>
                    </a:lnTo>
                    <a:lnTo>
                      <a:pt x="970" y="975"/>
                    </a:lnTo>
                    <a:lnTo>
                      <a:pt x="931" y="1157"/>
                    </a:lnTo>
                    <a:lnTo>
                      <a:pt x="913" y="1314"/>
                    </a:lnTo>
                    <a:lnTo>
                      <a:pt x="882" y="1426"/>
                    </a:lnTo>
                    <a:lnTo>
                      <a:pt x="888" y="1527"/>
                    </a:lnTo>
                    <a:lnTo>
                      <a:pt x="875" y="1584"/>
                    </a:lnTo>
                    <a:lnTo>
                      <a:pt x="830" y="1627"/>
                    </a:lnTo>
                    <a:lnTo>
                      <a:pt x="775" y="1664"/>
                    </a:lnTo>
                    <a:lnTo>
                      <a:pt x="699" y="1671"/>
                    </a:lnTo>
                    <a:lnTo>
                      <a:pt x="661" y="1652"/>
                    </a:lnTo>
                    <a:lnTo>
                      <a:pt x="612" y="1648"/>
                    </a:lnTo>
                    <a:lnTo>
                      <a:pt x="490" y="1622"/>
                    </a:lnTo>
                    <a:lnTo>
                      <a:pt x="541" y="1559"/>
                    </a:lnTo>
                    <a:lnTo>
                      <a:pt x="598" y="1470"/>
                    </a:lnTo>
                    <a:lnTo>
                      <a:pt x="516" y="1534"/>
                    </a:lnTo>
                    <a:lnTo>
                      <a:pt x="452" y="1590"/>
                    </a:lnTo>
                    <a:lnTo>
                      <a:pt x="407" y="1622"/>
                    </a:lnTo>
                    <a:lnTo>
                      <a:pt x="345" y="1652"/>
                    </a:lnTo>
                    <a:lnTo>
                      <a:pt x="276" y="1652"/>
                    </a:lnTo>
                    <a:lnTo>
                      <a:pt x="208" y="1652"/>
                    </a:lnTo>
                    <a:lnTo>
                      <a:pt x="170" y="1636"/>
                    </a:lnTo>
                    <a:lnTo>
                      <a:pt x="151" y="1616"/>
                    </a:lnTo>
                    <a:lnTo>
                      <a:pt x="240" y="1565"/>
                    </a:lnTo>
                    <a:lnTo>
                      <a:pt x="327" y="1484"/>
                    </a:lnTo>
                    <a:lnTo>
                      <a:pt x="352" y="1446"/>
                    </a:lnTo>
                    <a:lnTo>
                      <a:pt x="282" y="1463"/>
                    </a:lnTo>
                    <a:lnTo>
                      <a:pt x="176" y="1546"/>
                    </a:lnTo>
                    <a:lnTo>
                      <a:pt x="132" y="1584"/>
                    </a:lnTo>
                    <a:lnTo>
                      <a:pt x="32" y="1590"/>
                    </a:lnTo>
                    <a:lnTo>
                      <a:pt x="0" y="1572"/>
                    </a:lnTo>
                    <a:lnTo>
                      <a:pt x="0" y="1527"/>
                    </a:lnTo>
                    <a:lnTo>
                      <a:pt x="0" y="1402"/>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210" name="Freeform 914"/>
              <p:cNvSpPr>
                <a:spLocks/>
              </p:cNvSpPr>
              <p:nvPr/>
            </p:nvSpPr>
            <p:spPr bwMode="auto">
              <a:xfrm flipH="1">
                <a:off x="1190" y="1717"/>
                <a:ext cx="31" cy="89"/>
              </a:xfrm>
              <a:custGeom>
                <a:avLst/>
                <a:gdLst>
                  <a:gd name="T0" fmla="*/ 0 w 295"/>
                  <a:gd name="T1" fmla="*/ 774 h 774"/>
                  <a:gd name="T2" fmla="*/ 51 w 295"/>
                  <a:gd name="T3" fmla="*/ 748 h 774"/>
                  <a:gd name="T4" fmla="*/ 107 w 295"/>
                  <a:gd name="T5" fmla="*/ 686 h 774"/>
                  <a:gd name="T6" fmla="*/ 156 w 295"/>
                  <a:gd name="T7" fmla="*/ 573 h 774"/>
                  <a:gd name="T8" fmla="*/ 183 w 295"/>
                  <a:gd name="T9" fmla="*/ 477 h 774"/>
                  <a:gd name="T10" fmla="*/ 220 w 295"/>
                  <a:gd name="T11" fmla="*/ 371 h 774"/>
                  <a:gd name="T12" fmla="*/ 239 w 295"/>
                  <a:gd name="T13" fmla="*/ 270 h 774"/>
                  <a:gd name="T14" fmla="*/ 270 w 295"/>
                  <a:gd name="T15" fmla="*/ 114 h 774"/>
                  <a:gd name="T16" fmla="*/ 295 w 295"/>
                  <a:gd name="T17" fmla="*/ 0 h 774"/>
                  <a:gd name="T18" fmla="*/ 232 w 295"/>
                  <a:gd name="T19" fmla="*/ 226 h 774"/>
                  <a:gd name="T20" fmla="*/ 183 w 295"/>
                  <a:gd name="T21" fmla="*/ 402 h 774"/>
                  <a:gd name="T22" fmla="*/ 126 w 295"/>
                  <a:gd name="T23" fmla="*/ 521 h 774"/>
                  <a:gd name="T24" fmla="*/ 38 w 295"/>
                  <a:gd name="T25" fmla="*/ 648 h 774"/>
                  <a:gd name="T26" fmla="*/ 0 w 295"/>
                  <a:gd name="T2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774">
                    <a:moveTo>
                      <a:pt x="0" y="774"/>
                    </a:moveTo>
                    <a:lnTo>
                      <a:pt x="51" y="748"/>
                    </a:lnTo>
                    <a:lnTo>
                      <a:pt x="107" y="686"/>
                    </a:lnTo>
                    <a:lnTo>
                      <a:pt x="156" y="573"/>
                    </a:lnTo>
                    <a:lnTo>
                      <a:pt x="183" y="477"/>
                    </a:lnTo>
                    <a:lnTo>
                      <a:pt x="220" y="371"/>
                    </a:lnTo>
                    <a:lnTo>
                      <a:pt x="239" y="270"/>
                    </a:lnTo>
                    <a:lnTo>
                      <a:pt x="270" y="114"/>
                    </a:lnTo>
                    <a:lnTo>
                      <a:pt x="295" y="0"/>
                    </a:lnTo>
                    <a:lnTo>
                      <a:pt x="232" y="226"/>
                    </a:lnTo>
                    <a:lnTo>
                      <a:pt x="183" y="402"/>
                    </a:lnTo>
                    <a:lnTo>
                      <a:pt x="126" y="521"/>
                    </a:lnTo>
                    <a:lnTo>
                      <a:pt x="38" y="648"/>
                    </a:lnTo>
                    <a:lnTo>
                      <a:pt x="0" y="774"/>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211" name="Freeform 915"/>
              <p:cNvSpPr>
                <a:spLocks/>
              </p:cNvSpPr>
              <p:nvPr/>
            </p:nvSpPr>
            <p:spPr bwMode="auto">
              <a:xfrm flipH="1">
                <a:off x="1221" y="1645"/>
                <a:ext cx="118" cy="134"/>
              </a:xfrm>
              <a:custGeom>
                <a:avLst/>
                <a:gdLst>
                  <a:gd name="T0" fmla="*/ 820 w 1172"/>
                  <a:gd name="T1" fmla="*/ 43 h 1162"/>
                  <a:gd name="T2" fmla="*/ 719 w 1172"/>
                  <a:gd name="T3" fmla="*/ 213 h 1162"/>
                  <a:gd name="T4" fmla="*/ 739 w 1172"/>
                  <a:gd name="T5" fmla="*/ 381 h 1162"/>
                  <a:gd name="T6" fmla="*/ 727 w 1172"/>
                  <a:gd name="T7" fmla="*/ 571 h 1162"/>
                  <a:gd name="T8" fmla="*/ 727 w 1172"/>
                  <a:gd name="T9" fmla="*/ 621 h 1162"/>
                  <a:gd name="T10" fmla="*/ 739 w 1172"/>
                  <a:gd name="T11" fmla="*/ 684 h 1162"/>
                  <a:gd name="T12" fmla="*/ 688 w 1172"/>
                  <a:gd name="T13" fmla="*/ 729 h 1162"/>
                  <a:gd name="T14" fmla="*/ 644 w 1172"/>
                  <a:gd name="T15" fmla="*/ 779 h 1162"/>
                  <a:gd name="T16" fmla="*/ 569 w 1172"/>
                  <a:gd name="T17" fmla="*/ 779 h 1162"/>
                  <a:gd name="T18" fmla="*/ 304 w 1172"/>
                  <a:gd name="T19" fmla="*/ 793 h 1162"/>
                  <a:gd name="T20" fmla="*/ 170 w 1172"/>
                  <a:gd name="T21" fmla="*/ 831 h 1162"/>
                  <a:gd name="T22" fmla="*/ 0 w 1172"/>
                  <a:gd name="T23" fmla="*/ 873 h 1162"/>
                  <a:gd name="T24" fmla="*/ 6 w 1172"/>
                  <a:gd name="T25" fmla="*/ 1004 h 1162"/>
                  <a:gd name="T26" fmla="*/ 109 w 1172"/>
                  <a:gd name="T27" fmla="*/ 978 h 1162"/>
                  <a:gd name="T28" fmla="*/ 133 w 1172"/>
                  <a:gd name="T29" fmla="*/ 916 h 1162"/>
                  <a:gd name="T30" fmla="*/ 147 w 1172"/>
                  <a:gd name="T31" fmla="*/ 1030 h 1162"/>
                  <a:gd name="T32" fmla="*/ 215 w 1172"/>
                  <a:gd name="T33" fmla="*/ 1118 h 1162"/>
                  <a:gd name="T34" fmla="*/ 403 w 1172"/>
                  <a:gd name="T35" fmla="*/ 1155 h 1162"/>
                  <a:gd name="T36" fmla="*/ 379 w 1172"/>
                  <a:gd name="T37" fmla="*/ 1093 h 1162"/>
                  <a:gd name="T38" fmla="*/ 279 w 1172"/>
                  <a:gd name="T39" fmla="*/ 978 h 1162"/>
                  <a:gd name="T40" fmla="*/ 358 w 1172"/>
                  <a:gd name="T41" fmla="*/ 929 h 1162"/>
                  <a:gd name="T42" fmla="*/ 403 w 1172"/>
                  <a:gd name="T43" fmla="*/ 1036 h 1162"/>
                  <a:gd name="T44" fmla="*/ 537 w 1172"/>
                  <a:gd name="T45" fmla="*/ 1149 h 1162"/>
                  <a:gd name="T46" fmla="*/ 713 w 1172"/>
                  <a:gd name="T47" fmla="*/ 1149 h 1162"/>
                  <a:gd name="T48" fmla="*/ 517 w 1172"/>
                  <a:gd name="T49" fmla="*/ 1016 h 1162"/>
                  <a:gd name="T50" fmla="*/ 435 w 1172"/>
                  <a:gd name="T51" fmla="*/ 929 h 1162"/>
                  <a:gd name="T52" fmla="*/ 479 w 1172"/>
                  <a:gd name="T53" fmla="*/ 885 h 1162"/>
                  <a:gd name="T54" fmla="*/ 549 w 1172"/>
                  <a:gd name="T55" fmla="*/ 972 h 1162"/>
                  <a:gd name="T56" fmla="*/ 675 w 1172"/>
                  <a:gd name="T57" fmla="*/ 1068 h 1162"/>
                  <a:gd name="T58" fmla="*/ 782 w 1172"/>
                  <a:gd name="T59" fmla="*/ 1123 h 1162"/>
                  <a:gd name="T60" fmla="*/ 921 w 1172"/>
                  <a:gd name="T61" fmla="*/ 1136 h 1162"/>
                  <a:gd name="T62" fmla="*/ 833 w 1172"/>
                  <a:gd name="T63" fmla="*/ 1068 h 1162"/>
                  <a:gd name="T64" fmla="*/ 727 w 1172"/>
                  <a:gd name="T65" fmla="*/ 978 h 1162"/>
                  <a:gd name="T66" fmla="*/ 756 w 1172"/>
                  <a:gd name="T67" fmla="*/ 929 h 1162"/>
                  <a:gd name="T68" fmla="*/ 808 w 1172"/>
                  <a:gd name="T69" fmla="*/ 1010 h 1162"/>
                  <a:gd name="T70" fmla="*/ 914 w 1172"/>
                  <a:gd name="T71" fmla="*/ 1087 h 1162"/>
                  <a:gd name="T72" fmla="*/ 1046 w 1172"/>
                  <a:gd name="T73" fmla="*/ 1098 h 1162"/>
                  <a:gd name="T74" fmla="*/ 1117 w 1172"/>
                  <a:gd name="T75" fmla="*/ 991 h 1162"/>
                  <a:gd name="T76" fmla="*/ 878 w 1172"/>
                  <a:gd name="T77" fmla="*/ 954 h 1162"/>
                  <a:gd name="T78" fmla="*/ 733 w 1172"/>
                  <a:gd name="T79" fmla="*/ 868 h 1162"/>
                  <a:gd name="T80" fmla="*/ 707 w 1172"/>
                  <a:gd name="T81" fmla="*/ 793 h 1162"/>
                  <a:gd name="T82" fmla="*/ 765 w 1172"/>
                  <a:gd name="T83" fmla="*/ 831 h 1162"/>
                  <a:gd name="T84" fmla="*/ 927 w 1172"/>
                  <a:gd name="T85" fmla="*/ 935 h 1162"/>
                  <a:gd name="T86" fmla="*/ 1117 w 1172"/>
                  <a:gd name="T87" fmla="*/ 991 h 1162"/>
                  <a:gd name="T88" fmla="*/ 1155 w 1172"/>
                  <a:gd name="T89" fmla="*/ 767 h 1162"/>
                  <a:gd name="T90" fmla="*/ 1046 w 1172"/>
                  <a:gd name="T91" fmla="*/ 741 h 1162"/>
                  <a:gd name="T92" fmla="*/ 820 w 1172"/>
                  <a:gd name="T93" fmla="*/ 761 h 1162"/>
                  <a:gd name="T94" fmla="*/ 782 w 1172"/>
                  <a:gd name="T95" fmla="*/ 716 h 1162"/>
                  <a:gd name="T96" fmla="*/ 901 w 1172"/>
                  <a:gd name="T97" fmla="*/ 735 h 1162"/>
                  <a:gd name="T98" fmla="*/ 1155 w 1172"/>
                  <a:gd name="T99" fmla="*/ 684 h 1162"/>
                  <a:gd name="T100" fmla="*/ 1167 w 1172"/>
                  <a:gd name="T101" fmla="*/ 483 h 1162"/>
                  <a:gd name="T102" fmla="*/ 1161 w 1172"/>
                  <a:gd name="T103" fmla="*/ 264 h 1162"/>
                  <a:gd name="T104" fmla="*/ 1034 w 1172"/>
                  <a:gd name="T105" fmla="*/ 152 h 1162"/>
                  <a:gd name="T106" fmla="*/ 1161 w 1172"/>
                  <a:gd name="T107" fmla="*/ 201 h 1162"/>
                  <a:gd name="T108" fmla="*/ 1091 w 1172"/>
                  <a:gd name="T109" fmla="*/ 68 h 1162"/>
                  <a:gd name="T110" fmla="*/ 959 w 1172"/>
                  <a:gd name="T11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72" h="1162">
                    <a:moveTo>
                      <a:pt x="959" y="0"/>
                    </a:moveTo>
                    <a:lnTo>
                      <a:pt x="820" y="43"/>
                    </a:lnTo>
                    <a:lnTo>
                      <a:pt x="756" y="100"/>
                    </a:lnTo>
                    <a:lnTo>
                      <a:pt x="719" y="213"/>
                    </a:lnTo>
                    <a:lnTo>
                      <a:pt x="719" y="321"/>
                    </a:lnTo>
                    <a:lnTo>
                      <a:pt x="739" y="381"/>
                    </a:lnTo>
                    <a:lnTo>
                      <a:pt x="727" y="489"/>
                    </a:lnTo>
                    <a:lnTo>
                      <a:pt x="727" y="571"/>
                    </a:lnTo>
                    <a:lnTo>
                      <a:pt x="745" y="591"/>
                    </a:lnTo>
                    <a:lnTo>
                      <a:pt x="727" y="621"/>
                    </a:lnTo>
                    <a:lnTo>
                      <a:pt x="713" y="652"/>
                    </a:lnTo>
                    <a:lnTo>
                      <a:pt x="739" y="684"/>
                    </a:lnTo>
                    <a:lnTo>
                      <a:pt x="739" y="716"/>
                    </a:lnTo>
                    <a:lnTo>
                      <a:pt x="688" y="729"/>
                    </a:lnTo>
                    <a:lnTo>
                      <a:pt x="695" y="761"/>
                    </a:lnTo>
                    <a:lnTo>
                      <a:pt x="644" y="779"/>
                    </a:lnTo>
                    <a:lnTo>
                      <a:pt x="599" y="767"/>
                    </a:lnTo>
                    <a:lnTo>
                      <a:pt x="569" y="779"/>
                    </a:lnTo>
                    <a:lnTo>
                      <a:pt x="428" y="799"/>
                    </a:lnTo>
                    <a:lnTo>
                      <a:pt x="304" y="793"/>
                    </a:lnTo>
                    <a:lnTo>
                      <a:pt x="222" y="799"/>
                    </a:lnTo>
                    <a:lnTo>
                      <a:pt x="170" y="831"/>
                    </a:lnTo>
                    <a:lnTo>
                      <a:pt x="45" y="831"/>
                    </a:lnTo>
                    <a:lnTo>
                      <a:pt x="0" y="873"/>
                    </a:lnTo>
                    <a:lnTo>
                      <a:pt x="0" y="923"/>
                    </a:lnTo>
                    <a:lnTo>
                      <a:pt x="6" y="1004"/>
                    </a:lnTo>
                    <a:lnTo>
                      <a:pt x="109" y="1030"/>
                    </a:lnTo>
                    <a:lnTo>
                      <a:pt x="109" y="978"/>
                    </a:lnTo>
                    <a:lnTo>
                      <a:pt x="115" y="935"/>
                    </a:lnTo>
                    <a:lnTo>
                      <a:pt x="133" y="916"/>
                    </a:lnTo>
                    <a:lnTo>
                      <a:pt x="141" y="966"/>
                    </a:lnTo>
                    <a:lnTo>
                      <a:pt x="147" y="1030"/>
                    </a:lnTo>
                    <a:lnTo>
                      <a:pt x="170" y="1068"/>
                    </a:lnTo>
                    <a:lnTo>
                      <a:pt x="215" y="1118"/>
                    </a:lnTo>
                    <a:lnTo>
                      <a:pt x="321" y="1142"/>
                    </a:lnTo>
                    <a:lnTo>
                      <a:pt x="403" y="1155"/>
                    </a:lnTo>
                    <a:lnTo>
                      <a:pt x="499" y="1162"/>
                    </a:lnTo>
                    <a:lnTo>
                      <a:pt x="379" y="1093"/>
                    </a:lnTo>
                    <a:lnTo>
                      <a:pt x="297" y="1030"/>
                    </a:lnTo>
                    <a:lnTo>
                      <a:pt x="279" y="978"/>
                    </a:lnTo>
                    <a:lnTo>
                      <a:pt x="291" y="935"/>
                    </a:lnTo>
                    <a:lnTo>
                      <a:pt x="358" y="929"/>
                    </a:lnTo>
                    <a:lnTo>
                      <a:pt x="385" y="978"/>
                    </a:lnTo>
                    <a:lnTo>
                      <a:pt x="403" y="1036"/>
                    </a:lnTo>
                    <a:lnTo>
                      <a:pt x="467" y="1098"/>
                    </a:lnTo>
                    <a:lnTo>
                      <a:pt x="537" y="1149"/>
                    </a:lnTo>
                    <a:lnTo>
                      <a:pt x="607" y="1155"/>
                    </a:lnTo>
                    <a:lnTo>
                      <a:pt x="713" y="1149"/>
                    </a:lnTo>
                    <a:lnTo>
                      <a:pt x="599" y="1061"/>
                    </a:lnTo>
                    <a:lnTo>
                      <a:pt x="517" y="1016"/>
                    </a:lnTo>
                    <a:lnTo>
                      <a:pt x="454" y="966"/>
                    </a:lnTo>
                    <a:lnTo>
                      <a:pt x="435" y="929"/>
                    </a:lnTo>
                    <a:lnTo>
                      <a:pt x="441" y="891"/>
                    </a:lnTo>
                    <a:lnTo>
                      <a:pt x="479" y="885"/>
                    </a:lnTo>
                    <a:lnTo>
                      <a:pt x="523" y="923"/>
                    </a:lnTo>
                    <a:lnTo>
                      <a:pt x="549" y="972"/>
                    </a:lnTo>
                    <a:lnTo>
                      <a:pt x="607" y="1036"/>
                    </a:lnTo>
                    <a:lnTo>
                      <a:pt x="675" y="1068"/>
                    </a:lnTo>
                    <a:lnTo>
                      <a:pt x="727" y="1098"/>
                    </a:lnTo>
                    <a:lnTo>
                      <a:pt x="782" y="1123"/>
                    </a:lnTo>
                    <a:lnTo>
                      <a:pt x="846" y="1136"/>
                    </a:lnTo>
                    <a:lnTo>
                      <a:pt x="921" y="1136"/>
                    </a:lnTo>
                    <a:lnTo>
                      <a:pt x="994" y="1122"/>
                    </a:lnTo>
                    <a:lnTo>
                      <a:pt x="833" y="1068"/>
                    </a:lnTo>
                    <a:lnTo>
                      <a:pt x="771" y="1036"/>
                    </a:lnTo>
                    <a:lnTo>
                      <a:pt x="727" y="978"/>
                    </a:lnTo>
                    <a:lnTo>
                      <a:pt x="719" y="929"/>
                    </a:lnTo>
                    <a:lnTo>
                      <a:pt x="756" y="929"/>
                    </a:lnTo>
                    <a:lnTo>
                      <a:pt x="777" y="972"/>
                    </a:lnTo>
                    <a:lnTo>
                      <a:pt x="808" y="1010"/>
                    </a:lnTo>
                    <a:lnTo>
                      <a:pt x="859" y="1049"/>
                    </a:lnTo>
                    <a:lnTo>
                      <a:pt x="914" y="1087"/>
                    </a:lnTo>
                    <a:lnTo>
                      <a:pt x="989" y="1119"/>
                    </a:lnTo>
                    <a:lnTo>
                      <a:pt x="1046" y="1098"/>
                    </a:lnTo>
                    <a:lnTo>
                      <a:pt x="1072" y="1068"/>
                    </a:lnTo>
                    <a:lnTo>
                      <a:pt x="1117" y="991"/>
                    </a:lnTo>
                    <a:lnTo>
                      <a:pt x="1034" y="972"/>
                    </a:lnTo>
                    <a:lnTo>
                      <a:pt x="878" y="954"/>
                    </a:lnTo>
                    <a:lnTo>
                      <a:pt x="782" y="910"/>
                    </a:lnTo>
                    <a:lnTo>
                      <a:pt x="733" y="868"/>
                    </a:lnTo>
                    <a:lnTo>
                      <a:pt x="713" y="816"/>
                    </a:lnTo>
                    <a:lnTo>
                      <a:pt x="707" y="793"/>
                    </a:lnTo>
                    <a:lnTo>
                      <a:pt x="733" y="793"/>
                    </a:lnTo>
                    <a:lnTo>
                      <a:pt x="765" y="831"/>
                    </a:lnTo>
                    <a:lnTo>
                      <a:pt x="814" y="897"/>
                    </a:lnTo>
                    <a:lnTo>
                      <a:pt x="927" y="935"/>
                    </a:lnTo>
                    <a:lnTo>
                      <a:pt x="1034" y="968"/>
                    </a:lnTo>
                    <a:lnTo>
                      <a:pt x="1117" y="991"/>
                    </a:lnTo>
                    <a:lnTo>
                      <a:pt x="1149" y="861"/>
                    </a:lnTo>
                    <a:lnTo>
                      <a:pt x="1155" y="767"/>
                    </a:lnTo>
                    <a:lnTo>
                      <a:pt x="1155" y="683"/>
                    </a:lnTo>
                    <a:lnTo>
                      <a:pt x="1046" y="741"/>
                    </a:lnTo>
                    <a:lnTo>
                      <a:pt x="921" y="767"/>
                    </a:lnTo>
                    <a:lnTo>
                      <a:pt x="820" y="761"/>
                    </a:lnTo>
                    <a:lnTo>
                      <a:pt x="795" y="748"/>
                    </a:lnTo>
                    <a:lnTo>
                      <a:pt x="782" y="716"/>
                    </a:lnTo>
                    <a:lnTo>
                      <a:pt x="840" y="716"/>
                    </a:lnTo>
                    <a:lnTo>
                      <a:pt x="901" y="735"/>
                    </a:lnTo>
                    <a:lnTo>
                      <a:pt x="1049" y="741"/>
                    </a:lnTo>
                    <a:lnTo>
                      <a:pt x="1155" y="684"/>
                    </a:lnTo>
                    <a:lnTo>
                      <a:pt x="1161" y="565"/>
                    </a:lnTo>
                    <a:lnTo>
                      <a:pt x="1167" y="483"/>
                    </a:lnTo>
                    <a:lnTo>
                      <a:pt x="1172" y="401"/>
                    </a:lnTo>
                    <a:lnTo>
                      <a:pt x="1161" y="264"/>
                    </a:lnTo>
                    <a:lnTo>
                      <a:pt x="1129" y="213"/>
                    </a:lnTo>
                    <a:lnTo>
                      <a:pt x="1034" y="152"/>
                    </a:lnTo>
                    <a:lnTo>
                      <a:pt x="1065" y="158"/>
                    </a:lnTo>
                    <a:lnTo>
                      <a:pt x="1161" y="201"/>
                    </a:lnTo>
                    <a:lnTo>
                      <a:pt x="1123" y="113"/>
                    </a:lnTo>
                    <a:lnTo>
                      <a:pt x="1091" y="68"/>
                    </a:lnTo>
                    <a:lnTo>
                      <a:pt x="1065" y="38"/>
                    </a:lnTo>
                    <a:lnTo>
                      <a:pt x="959"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212" name="Freeform 916"/>
              <p:cNvSpPr>
                <a:spLocks/>
              </p:cNvSpPr>
              <p:nvPr/>
            </p:nvSpPr>
            <p:spPr bwMode="auto">
              <a:xfrm flipH="1">
                <a:off x="1229" y="1695"/>
                <a:ext cx="30" cy="30"/>
              </a:xfrm>
              <a:custGeom>
                <a:avLst/>
                <a:gdLst>
                  <a:gd name="T0" fmla="*/ 0 w 295"/>
                  <a:gd name="T1" fmla="*/ 0 h 263"/>
                  <a:gd name="T2" fmla="*/ 0 w 295"/>
                  <a:gd name="T3" fmla="*/ 21 h 263"/>
                  <a:gd name="T4" fmla="*/ 38 w 295"/>
                  <a:gd name="T5" fmla="*/ 71 h 263"/>
                  <a:gd name="T6" fmla="*/ 75 w 295"/>
                  <a:gd name="T7" fmla="*/ 99 h 263"/>
                  <a:gd name="T8" fmla="*/ 152 w 295"/>
                  <a:gd name="T9" fmla="*/ 158 h 263"/>
                  <a:gd name="T10" fmla="*/ 184 w 295"/>
                  <a:gd name="T11" fmla="*/ 182 h 263"/>
                  <a:gd name="T12" fmla="*/ 260 w 295"/>
                  <a:gd name="T13" fmla="*/ 239 h 263"/>
                  <a:gd name="T14" fmla="*/ 178 w 295"/>
                  <a:gd name="T15" fmla="*/ 213 h 263"/>
                  <a:gd name="T16" fmla="*/ 97 w 295"/>
                  <a:gd name="T17" fmla="*/ 188 h 263"/>
                  <a:gd name="T18" fmla="*/ 16 w 295"/>
                  <a:gd name="T19" fmla="*/ 182 h 263"/>
                  <a:gd name="T20" fmla="*/ 22 w 295"/>
                  <a:gd name="T21" fmla="*/ 207 h 263"/>
                  <a:gd name="T22" fmla="*/ 152 w 295"/>
                  <a:gd name="T23" fmla="*/ 231 h 263"/>
                  <a:gd name="T24" fmla="*/ 222 w 295"/>
                  <a:gd name="T25" fmla="*/ 257 h 263"/>
                  <a:gd name="T26" fmla="*/ 260 w 295"/>
                  <a:gd name="T27" fmla="*/ 263 h 263"/>
                  <a:gd name="T28" fmla="*/ 292 w 295"/>
                  <a:gd name="T29" fmla="*/ 252 h 263"/>
                  <a:gd name="T30" fmla="*/ 295 w 295"/>
                  <a:gd name="T31" fmla="*/ 222 h 263"/>
                  <a:gd name="T32" fmla="*/ 269 w 295"/>
                  <a:gd name="T33" fmla="*/ 199 h 263"/>
                  <a:gd name="T34" fmla="*/ 232 w 295"/>
                  <a:gd name="T35" fmla="*/ 162 h 263"/>
                  <a:gd name="T36" fmla="*/ 188 w 295"/>
                  <a:gd name="T37" fmla="*/ 112 h 263"/>
                  <a:gd name="T38" fmla="*/ 144 w 295"/>
                  <a:gd name="T39" fmla="*/ 56 h 263"/>
                  <a:gd name="T40" fmla="*/ 91 w 295"/>
                  <a:gd name="T41" fmla="*/ 17 h 263"/>
                  <a:gd name="T42" fmla="*/ 35 w 295"/>
                  <a:gd name="T43" fmla="*/ 3 h 263"/>
                  <a:gd name="T44" fmla="*/ 0 w 295"/>
                  <a:gd name="T45"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5" h="263">
                    <a:moveTo>
                      <a:pt x="0" y="0"/>
                    </a:moveTo>
                    <a:lnTo>
                      <a:pt x="0" y="21"/>
                    </a:lnTo>
                    <a:lnTo>
                      <a:pt x="38" y="71"/>
                    </a:lnTo>
                    <a:lnTo>
                      <a:pt x="75" y="99"/>
                    </a:lnTo>
                    <a:lnTo>
                      <a:pt x="152" y="158"/>
                    </a:lnTo>
                    <a:lnTo>
                      <a:pt x="184" y="182"/>
                    </a:lnTo>
                    <a:lnTo>
                      <a:pt x="260" y="239"/>
                    </a:lnTo>
                    <a:lnTo>
                      <a:pt x="178" y="213"/>
                    </a:lnTo>
                    <a:lnTo>
                      <a:pt x="97" y="188"/>
                    </a:lnTo>
                    <a:lnTo>
                      <a:pt x="16" y="182"/>
                    </a:lnTo>
                    <a:lnTo>
                      <a:pt x="22" y="207"/>
                    </a:lnTo>
                    <a:lnTo>
                      <a:pt x="152" y="231"/>
                    </a:lnTo>
                    <a:lnTo>
                      <a:pt x="222" y="257"/>
                    </a:lnTo>
                    <a:lnTo>
                      <a:pt x="260" y="263"/>
                    </a:lnTo>
                    <a:lnTo>
                      <a:pt x="292" y="252"/>
                    </a:lnTo>
                    <a:lnTo>
                      <a:pt x="295" y="222"/>
                    </a:lnTo>
                    <a:lnTo>
                      <a:pt x="269" y="199"/>
                    </a:lnTo>
                    <a:lnTo>
                      <a:pt x="232" y="162"/>
                    </a:lnTo>
                    <a:lnTo>
                      <a:pt x="188" y="112"/>
                    </a:lnTo>
                    <a:lnTo>
                      <a:pt x="144" y="56"/>
                    </a:lnTo>
                    <a:lnTo>
                      <a:pt x="91" y="17"/>
                    </a:lnTo>
                    <a:lnTo>
                      <a:pt x="35" y="3"/>
                    </a:lnTo>
                    <a:lnTo>
                      <a:pt x="0" y="0"/>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213" name="Freeform 917"/>
              <p:cNvSpPr>
                <a:spLocks/>
              </p:cNvSpPr>
              <p:nvPr/>
            </p:nvSpPr>
            <p:spPr bwMode="auto">
              <a:xfrm flipH="1">
                <a:off x="1230" y="1670"/>
                <a:ext cx="27" cy="39"/>
              </a:xfrm>
              <a:custGeom>
                <a:avLst/>
                <a:gdLst>
                  <a:gd name="T0" fmla="*/ 51 w 270"/>
                  <a:gd name="T1" fmla="*/ 0 h 345"/>
                  <a:gd name="T2" fmla="*/ 13 w 270"/>
                  <a:gd name="T3" fmla="*/ 7 h 345"/>
                  <a:gd name="T4" fmla="*/ 0 w 270"/>
                  <a:gd name="T5" fmla="*/ 39 h 345"/>
                  <a:gd name="T6" fmla="*/ 3 w 270"/>
                  <a:gd name="T7" fmla="*/ 65 h 345"/>
                  <a:gd name="T8" fmla="*/ 26 w 270"/>
                  <a:gd name="T9" fmla="*/ 101 h 345"/>
                  <a:gd name="T10" fmla="*/ 57 w 270"/>
                  <a:gd name="T11" fmla="*/ 112 h 345"/>
                  <a:gd name="T12" fmla="*/ 116 w 270"/>
                  <a:gd name="T13" fmla="*/ 149 h 345"/>
                  <a:gd name="T14" fmla="*/ 172 w 270"/>
                  <a:gd name="T15" fmla="*/ 195 h 345"/>
                  <a:gd name="T16" fmla="*/ 212 w 270"/>
                  <a:gd name="T17" fmla="*/ 259 h 345"/>
                  <a:gd name="T18" fmla="*/ 257 w 270"/>
                  <a:gd name="T19" fmla="*/ 325 h 345"/>
                  <a:gd name="T20" fmla="*/ 270 w 270"/>
                  <a:gd name="T21" fmla="*/ 345 h 345"/>
                  <a:gd name="T22" fmla="*/ 257 w 270"/>
                  <a:gd name="T23" fmla="*/ 267 h 345"/>
                  <a:gd name="T24" fmla="*/ 247 w 270"/>
                  <a:gd name="T25" fmla="*/ 198 h 345"/>
                  <a:gd name="T26" fmla="*/ 225 w 270"/>
                  <a:gd name="T27" fmla="*/ 140 h 345"/>
                  <a:gd name="T28" fmla="*/ 188 w 270"/>
                  <a:gd name="T29" fmla="*/ 86 h 345"/>
                  <a:gd name="T30" fmla="*/ 90 w 270"/>
                  <a:gd name="T31" fmla="*/ 10 h 345"/>
                  <a:gd name="T32" fmla="*/ 51 w 270"/>
                  <a:gd name="T33"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45">
                    <a:moveTo>
                      <a:pt x="51" y="0"/>
                    </a:moveTo>
                    <a:lnTo>
                      <a:pt x="13" y="7"/>
                    </a:lnTo>
                    <a:lnTo>
                      <a:pt x="0" y="39"/>
                    </a:lnTo>
                    <a:lnTo>
                      <a:pt x="3" y="65"/>
                    </a:lnTo>
                    <a:lnTo>
                      <a:pt x="26" y="101"/>
                    </a:lnTo>
                    <a:lnTo>
                      <a:pt x="57" y="112"/>
                    </a:lnTo>
                    <a:lnTo>
                      <a:pt x="116" y="149"/>
                    </a:lnTo>
                    <a:lnTo>
                      <a:pt x="172" y="195"/>
                    </a:lnTo>
                    <a:lnTo>
                      <a:pt x="212" y="259"/>
                    </a:lnTo>
                    <a:lnTo>
                      <a:pt x="257" y="325"/>
                    </a:lnTo>
                    <a:lnTo>
                      <a:pt x="270" y="345"/>
                    </a:lnTo>
                    <a:lnTo>
                      <a:pt x="257" y="267"/>
                    </a:lnTo>
                    <a:lnTo>
                      <a:pt x="247" y="198"/>
                    </a:lnTo>
                    <a:lnTo>
                      <a:pt x="225" y="140"/>
                    </a:lnTo>
                    <a:lnTo>
                      <a:pt x="188" y="86"/>
                    </a:lnTo>
                    <a:lnTo>
                      <a:pt x="90" y="10"/>
                    </a:lnTo>
                    <a:lnTo>
                      <a:pt x="51" y="0"/>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214" name="Freeform 918"/>
              <p:cNvSpPr>
                <a:spLocks/>
              </p:cNvSpPr>
              <p:nvPr/>
            </p:nvSpPr>
            <p:spPr bwMode="auto">
              <a:xfrm flipH="1">
                <a:off x="1233" y="1631"/>
                <a:ext cx="29" cy="23"/>
              </a:xfrm>
              <a:custGeom>
                <a:avLst/>
                <a:gdLst>
                  <a:gd name="T0" fmla="*/ 0 w 287"/>
                  <a:gd name="T1" fmla="*/ 199 h 199"/>
                  <a:gd name="T2" fmla="*/ 49 w 287"/>
                  <a:gd name="T3" fmla="*/ 156 h 199"/>
                  <a:gd name="T4" fmla="*/ 130 w 287"/>
                  <a:gd name="T5" fmla="*/ 125 h 199"/>
                  <a:gd name="T6" fmla="*/ 185 w 287"/>
                  <a:gd name="T7" fmla="*/ 111 h 199"/>
                  <a:gd name="T8" fmla="*/ 287 w 287"/>
                  <a:gd name="T9" fmla="*/ 0 h 199"/>
                  <a:gd name="T10" fmla="*/ 211 w 287"/>
                  <a:gd name="T11" fmla="*/ 44 h 199"/>
                  <a:gd name="T12" fmla="*/ 142 w 287"/>
                  <a:gd name="T13" fmla="*/ 74 h 199"/>
                  <a:gd name="T14" fmla="*/ 93 w 287"/>
                  <a:gd name="T15" fmla="*/ 99 h 199"/>
                  <a:gd name="T16" fmla="*/ 68 w 287"/>
                  <a:gd name="T17" fmla="*/ 125 h 199"/>
                  <a:gd name="T18" fmla="*/ 0 w 287"/>
                  <a:gd name="T19"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199">
                    <a:moveTo>
                      <a:pt x="0" y="199"/>
                    </a:moveTo>
                    <a:lnTo>
                      <a:pt x="49" y="156"/>
                    </a:lnTo>
                    <a:lnTo>
                      <a:pt x="130" y="125"/>
                    </a:lnTo>
                    <a:lnTo>
                      <a:pt x="185" y="111"/>
                    </a:lnTo>
                    <a:lnTo>
                      <a:pt x="287" y="0"/>
                    </a:lnTo>
                    <a:lnTo>
                      <a:pt x="211" y="44"/>
                    </a:lnTo>
                    <a:lnTo>
                      <a:pt x="142" y="74"/>
                    </a:lnTo>
                    <a:lnTo>
                      <a:pt x="93" y="99"/>
                    </a:lnTo>
                    <a:lnTo>
                      <a:pt x="68" y="125"/>
                    </a:lnTo>
                    <a:lnTo>
                      <a:pt x="0" y="199"/>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215" name="Freeform 919"/>
              <p:cNvSpPr>
                <a:spLocks/>
              </p:cNvSpPr>
              <p:nvPr/>
            </p:nvSpPr>
            <p:spPr bwMode="auto">
              <a:xfrm flipH="1">
                <a:off x="1268" y="1673"/>
                <a:ext cx="16" cy="59"/>
              </a:xfrm>
              <a:custGeom>
                <a:avLst/>
                <a:gdLst>
                  <a:gd name="T0" fmla="*/ 0 w 162"/>
                  <a:gd name="T1" fmla="*/ 514 h 514"/>
                  <a:gd name="T2" fmla="*/ 81 w 162"/>
                  <a:gd name="T3" fmla="*/ 514 h 514"/>
                  <a:gd name="T4" fmla="*/ 106 w 162"/>
                  <a:gd name="T5" fmla="*/ 508 h 514"/>
                  <a:gd name="T6" fmla="*/ 106 w 162"/>
                  <a:gd name="T7" fmla="*/ 489 h 514"/>
                  <a:gd name="T8" fmla="*/ 124 w 162"/>
                  <a:gd name="T9" fmla="*/ 470 h 514"/>
                  <a:gd name="T10" fmla="*/ 150 w 162"/>
                  <a:gd name="T11" fmla="*/ 451 h 514"/>
                  <a:gd name="T12" fmla="*/ 137 w 162"/>
                  <a:gd name="T13" fmla="*/ 433 h 514"/>
                  <a:gd name="T14" fmla="*/ 137 w 162"/>
                  <a:gd name="T15" fmla="*/ 407 h 514"/>
                  <a:gd name="T16" fmla="*/ 156 w 162"/>
                  <a:gd name="T17" fmla="*/ 376 h 514"/>
                  <a:gd name="T18" fmla="*/ 156 w 162"/>
                  <a:gd name="T19" fmla="*/ 344 h 514"/>
                  <a:gd name="T20" fmla="*/ 144 w 162"/>
                  <a:gd name="T21" fmla="*/ 306 h 514"/>
                  <a:gd name="T22" fmla="*/ 144 w 162"/>
                  <a:gd name="T23" fmla="*/ 224 h 514"/>
                  <a:gd name="T24" fmla="*/ 162 w 162"/>
                  <a:gd name="T25" fmla="*/ 150 h 514"/>
                  <a:gd name="T26" fmla="*/ 156 w 162"/>
                  <a:gd name="T27" fmla="*/ 94 h 514"/>
                  <a:gd name="T28" fmla="*/ 156 w 162"/>
                  <a:gd name="T29" fmla="*/ 0 h 514"/>
                  <a:gd name="T30" fmla="*/ 106 w 162"/>
                  <a:gd name="T31" fmla="*/ 142 h 514"/>
                  <a:gd name="T32" fmla="*/ 62 w 162"/>
                  <a:gd name="T33" fmla="*/ 275 h 514"/>
                  <a:gd name="T34" fmla="*/ 32 w 162"/>
                  <a:gd name="T35" fmla="*/ 419 h 514"/>
                  <a:gd name="T36" fmla="*/ 0 w 162"/>
                  <a:gd name="T37"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514">
                    <a:moveTo>
                      <a:pt x="0" y="514"/>
                    </a:moveTo>
                    <a:lnTo>
                      <a:pt x="81" y="514"/>
                    </a:lnTo>
                    <a:lnTo>
                      <a:pt x="106" y="508"/>
                    </a:lnTo>
                    <a:lnTo>
                      <a:pt x="106" y="489"/>
                    </a:lnTo>
                    <a:lnTo>
                      <a:pt x="124" y="470"/>
                    </a:lnTo>
                    <a:lnTo>
                      <a:pt x="150" y="451"/>
                    </a:lnTo>
                    <a:lnTo>
                      <a:pt x="137" y="433"/>
                    </a:lnTo>
                    <a:lnTo>
                      <a:pt x="137" y="407"/>
                    </a:lnTo>
                    <a:lnTo>
                      <a:pt x="156" y="376"/>
                    </a:lnTo>
                    <a:lnTo>
                      <a:pt x="156" y="344"/>
                    </a:lnTo>
                    <a:lnTo>
                      <a:pt x="144" y="306"/>
                    </a:lnTo>
                    <a:lnTo>
                      <a:pt x="144" y="224"/>
                    </a:lnTo>
                    <a:lnTo>
                      <a:pt x="162" y="150"/>
                    </a:lnTo>
                    <a:lnTo>
                      <a:pt x="156" y="94"/>
                    </a:lnTo>
                    <a:lnTo>
                      <a:pt x="156" y="0"/>
                    </a:lnTo>
                    <a:lnTo>
                      <a:pt x="106" y="142"/>
                    </a:lnTo>
                    <a:lnTo>
                      <a:pt x="62" y="275"/>
                    </a:lnTo>
                    <a:lnTo>
                      <a:pt x="32" y="419"/>
                    </a:lnTo>
                    <a:lnTo>
                      <a:pt x="0" y="514"/>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216" name="Freeform 920"/>
              <p:cNvSpPr>
                <a:spLocks/>
              </p:cNvSpPr>
              <p:nvPr/>
            </p:nvSpPr>
            <p:spPr bwMode="auto">
              <a:xfrm flipH="1">
                <a:off x="1231" y="1737"/>
                <a:ext cx="29" cy="11"/>
              </a:xfrm>
              <a:custGeom>
                <a:avLst/>
                <a:gdLst>
                  <a:gd name="T0" fmla="*/ 232 w 289"/>
                  <a:gd name="T1" fmla="*/ 47 h 97"/>
                  <a:gd name="T2" fmla="*/ 168 w 289"/>
                  <a:gd name="T3" fmla="*/ 19 h 97"/>
                  <a:gd name="T4" fmla="*/ 110 w 289"/>
                  <a:gd name="T5" fmla="*/ 4 h 97"/>
                  <a:gd name="T6" fmla="*/ 32 w 289"/>
                  <a:gd name="T7" fmla="*/ 0 h 97"/>
                  <a:gd name="T8" fmla="*/ 0 w 289"/>
                  <a:gd name="T9" fmla="*/ 6 h 97"/>
                  <a:gd name="T10" fmla="*/ 15 w 289"/>
                  <a:gd name="T11" fmla="*/ 37 h 97"/>
                  <a:gd name="T12" fmla="*/ 45 w 289"/>
                  <a:gd name="T13" fmla="*/ 61 h 97"/>
                  <a:gd name="T14" fmla="*/ 113 w 289"/>
                  <a:gd name="T15" fmla="*/ 79 h 97"/>
                  <a:gd name="T16" fmla="*/ 219 w 289"/>
                  <a:gd name="T17" fmla="*/ 97 h 97"/>
                  <a:gd name="T18" fmla="*/ 289 w 289"/>
                  <a:gd name="T19" fmla="*/ 91 h 97"/>
                  <a:gd name="T20" fmla="*/ 232 w 289"/>
                  <a:gd name="T21"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9" h="97">
                    <a:moveTo>
                      <a:pt x="232" y="47"/>
                    </a:moveTo>
                    <a:lnTo>
                      <a:pt x="168" y="19"/>
                    </a:lnTo>
                    <a:lnTo>
                      <a:pt x="110" y="4"/>
                    </a:lnTo>
                    <a:lnTo>
                      <a:pt x="32" y="0"/>
                    </a:lnTo>
                    <a:lnTo>
                      <a:pt x="0" y="6"/>
                    </a:lnTo>
                    <a:lnTo>
                      <a:pt x="15" y="37"/>
                    </a:lnTo>
                    <a:lnTo>
                      <a:pt x="45" y="61"/>
                    </a:lnTo>
                    <a:lnTo>
                      <a:pt x="113" y="79"/>
                    </a:lnTo>
                    <a:lnTo>
                      <a:pt x="219" y="97"/>
                    </a:lnTo>
                    <a:lnTo>
                      <a:pt x="289" y="91"/>
                    </a:lnTo>
                    <a:lnTo>
                      <a:pt x="232" y="47"/>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217" name="Freeform 921"/>
              <p:cNvSpPr>
                <a:spLocks/>
              </p:cNvSpPr>
              <p:nvPr/>
            </p:nvSpPr>
            <p:spPr bwMode="auto">
              <a:xfrm flipH="1">
                <a:off x="1266" y="1742"/>
                <a:ext cx="18" cy="25"/>
              </a:xfrm>
              <a:custGeom>
                <a:avLst/>
                <a:gdLst>
                  <a:gd name="T0" fmla="*/ 81 w 176"/>
                  <a:gd name="T1" fmla="*/ 59 h 216"/>
                  <a:gd name="T2" fmla="*/ 59 w 176"/>
                  <a:gd name="T3" fmla="*/ 14 h 216"/>
                  <a:gd name="T4" fmla="*/ 26 w 176"/>
                  <a:gd name="T5" fmla="*/ 0 h 216"/>
                  <a:gd name="T6" fmla="*/ 3 w 176"/>
                  <a:gd name="T7" fmla="*/ 11 h 216"/>
                  <a:gd name="T8" fmla="*/ 0 w 176"/>
                  <a:gd name="T9" fmla="*/ 35 h 216"/>
                  <a:gd name="T10" fmla="*/ 15 w 176"/>
                  <a:gd name="T11" fmla="*/ 76 h 216"/>
                  <a:gd name="T12" fmla="*/ 40 w 176"/>
                  <a:gd name="T13" fmla="*/ 115 h 216"/>
                  <a:gd name="T14" fmla="*/ 71 w 176"/>
                  <a:gd name="T15" fmla="*/ 150 h 216"/>
                  <a:gd name="T16" fmla="*/ 113 w 176"/>
                  <a:gd name="T17" fmla="*/ 185 h 216"/>
                  <a:gd name="T18" fmla="*/ 176 w 176"/>
                  <a:gd name="T19" fmla="*/ 216 h 216"/>
                  <a:gd name="T20" fmla="*/ 119 w 176"/>
                  <a:gd name="T21" fmla="*/ 153 h 216"/>
                  <a:gd name="T22" fmla="*/ 100 w 176"/>
                  <a:gd name="T23" fmla="*/ 108 h 216"/>
                  <a:gd name="T24" fmla="*/ 81 w 176"/>
                  <a:gd name="T25" fmla="*/ 5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216">
                    <a:moveTo>
                      <a:pt x="81" y="59"/>
                    </a:moveTo>
                    <a:lnTo>
                      <a:pt x="59" y="14"/>
                    </a:lnTo>
                    <a:lnTo>
                      <a:pt x="26" y="0"/>
                    </a:lnTo>
                    <a:lnTo>
                      <a:pt x="3" y="11"/>
                    </a:lnTo>
                    <a:lnTo>
                      <a:pt x="0" y="35"/>
                    </a:lnTo>
                    <a:lnTo>
                      <a:pt x="15" y="76"/>
                    </a:lnTo>
                    <a:lnTo>
                      <a:pt x="40" y="115"/>
                    </a:lnTo>
                    <a:lnTo>
                      <a:pt x="71" y="150"/>
                    </a:lnTo>
                    <a:lnTo>
                      <a:pt x="113" y="185"/>
                    </a:lnTo>
                    <a:lnTo>
                      <a:pt x="176" y="216"/>
                    </a:lnTo>
                    <a:lnTo>
                      <a:pt x="119" y="153"/>
                    </a:lnTo>
                    <a:lnTo>
                      <a:pt x="100" y="108"/>
                    </a:lnTo>
                    <a:lnTo>
                      <a:pt x="81" y="59"/>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218" name="Freeform 922"/>
              <p:cNvSpPr>
                <a:spLocks/>
              </p:cNvSpPr>
              <p:nvPr/>
            </p:nvSpPr>
            <p:spPr bwMode="auto">
              <a:xfrm flipH="1">
                <a:off x="1213" y="1611"/>
                <a:ext cx="42" cy="31"/>
              </a:xfrm>
              <a:custGeom>
                <a:avLst/>
                <a:gdLst>
                  <a:gd name="T0" fmla="*/ 0 w 418"/>
                  <a:gd name="T1" fmla="*/ 260 h 260"/>
                  <a:gd name="T2" fmla="*/ 13 w 418"/>
                  <a:gd name="T3" fmla="*/ 153 h 260"/>
                  <a:gd name="T4" fmla="*/ 101 w 418"/>
                  <a:gd name="T5" fmla="*/ 116 h 260"/>
                  <a:gd name="T6" fmla="*/ 220 w 418"/>
                  <a:gd name="T7" fmla="*/ 69 h 260"/>
                  <a:gd name="T8" fmla="*/ 304 w 418"/>
                  <a:gd name="T9" fmla="*/ 35 h 260"/>
                  <a:gd name="T10" fmla="*/ 386 w 418"/>
                  <a:gd name="T11" fmla="*/ 0 h 260"/>
                  <a:gd name="T12" fmla="*/ 418 w 418"/>
                  <a:gd name="T13" fmla="*/ 76 h 260"/>
                  <a:gd name="T14" fmla="*/ 341 w 418"/>
                  <a:gd name="T15" fmla="*/ 119 h 260"/>
                  <a:gd name="T16" fmla="*/ 252 w 418"/>
                  <a:gd name="T17" fmla="*/ 150 h 260"/>
                  <a:gd name="T18" fmla="*/ 182 w 418"/>
                  <a:gd name="T19" fmla="*/ 170 h 260"/>
                  <a:gd name="T20" fmla="*/ 98 w 418"/>
                  <a:gd name="T21" fmla="*/ 216 h 260"/>
                  <a:gd name="T22" fmla="*/ 0 w 418"/>
                  <a:gd name="T23"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8" h="260">
                    <a:moveTo>
                      <a:pt x="0" y="260"/>
                    </a:moveTo>
                    <a:lnTo>
                      <a:pt x="13" y="153"/>
                    </a:lnTo>
                    <a:lnTo>
                      <a:pt x="101" y="116"/>
                    </a:lnTo>
                    <a:lnTo>
                      <a:pt x="220" y="69"/>
                    </a:lnTo>
                    <a:lnTo>
                      <a:pt x="304" y="35"/>
                    </a:lnTo>
                    <a:lnTo>
                      <a:pt x="386" y="0"/>
                    </a:lnTo>
                    <a:lnTo>
                      <a:pt x="418" y="76"/>
                    </a:lnTo>
                    <a:lnTo>
                      <a:pt x="341" y="119"/>
                    </a:lnTo>
                    <a:lnTo>
                      <a:pt x="252" y="150"/>
                    </a:lnTo>
                    <a:lnTo>
                      <a:pt x="182" y="170"/>
                    </a:lnTo>
                    <a:lnTo>
                      <a:pt x="98" y="216"/>
                    </a:lnTo>
                    <a:lnTo>
                      <a:pt x="0" y="26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219" name="Freeform 923"/>
              <p:cNvSpPr>
                <a:spLocks/>
              </p:cNvSpPr>
              <p:nvPr/>
            </p:nvSpPr>
            <p:spPr bwMode="auto">
              <a:xfrm flipH="1">
                <a:off x="1165" y="1751"/>
                <a:ext cx="87" cy="134"/>
              </a:xfrm>
              <a:custGeom>
                <a:avLst/>
                <a:gdLst>
                  <a:gd name="T0" fmla="*/ 385 w 863"/>
                  <a:gd name="T1" fmla="*/ 172 h 1164"/>
                  <a:gd name="T2" fmla="*/ 543 w 863"/>
                  <a:gd name="T3" fmla="*/ 158 h 1164"/>
                  <a:gd name="T4" fmla="*/ 637 w 863"/>
                  <a:gd name="T5" fmla="*/ 133 h 1164"/>
                  <a:gd name="T6" fmla="*/ 667 w 863"/>
                  <a:gd name="T7" fmla="*/ 90 h 1164"/>
                  <a:gd name="T8" fmla="*/ 667 w 863"/>
                  <a:gd name="T9" fmla="*/ 52 h 1164"/>
                  <a:gd name="T10" fmla="*/ 694 w 863"/>
                  <a:gd name="T11" fmla="*/ 20 h 1164"/>
                  <a:gd name="T12" fmla="*/ 782 w 863"/>
                  <a:gd name="T13" fmla="*/ 0 h 1164"/>
                  <a:gd name="T14" fmla="*/ 863 w 863"/>
                  <a:gd name="T15" fmla="*/ 7 h 1164"/>
                  <a:gd name="T16" fmla="*/ 763 w 863"/>
                  <a:gd name="T17" fmla="*/ 907 h 1164"/>
                  <a:gd name="T18" fmla="*/ 694 w 863"/>
                  <a:gd name="T19" fmla="*/ 990 h 1164"/>
                  <a:gd name="T20" fmla="*/ 605 w 863"/>
                  <a:gd name="T21" fmla="*/ 1071 h 1164"/>
                  <a:gd name="T22" fmla="*/ 481 w 863"/>
                  <a:gd name="T23" fmla="*/ 1134 h 1164"/>
                  <a:gd name="T24" fmla="*/ 334 w 863"/>
                  <a:gd name="T25" fmla="*/ 1153 h 1164"/>
                  <a:gd name="T26" fmla="*/ 138 w 863"/>
                  <a:gd name="T27" fmla="*/ 1164 h 1164"/>
                  <a:gd name="T28" fmla="*/ 25 w 863"/>
                  <a:gd name="T29" fmla="*/ 1147 h 1164"/>
                  <a:gd name="T30" fmla="*/ 0 w 863"/>
                  <a:gd name="T31" fmla="*/ 1083 h 1164"/>
                  <a:gd name="T32" fmla="*/ 13 w 863"/>
                  <a:gd name="T33" fmla="*/ 1001 h 1164"/>
                  <a:gd name="T34" fmla="*/ 95 w 863"/>
                  <a:gd name="T35" fmla="*/ 750 h 1164"/>
                  <a:gd name="T36" fmla="*/ 163 w 863"/>
                  <a:gd name="T37" fmla="*/ 499 h 1164"/>
                  <a:gd name="T38" fmla="*/ 195 w 863"/>
                  <a:gd name="T39" fmla="*/ 310 h 1164"/>
                  <a:gd name="T40" fmla="*/ 195 w 863"/>
                  <a:gd name="T41" fmla="*/ 259 h 1164"/>
                  <a:gd name="T42" fmla="*/ 239 w 863"/>
                  <a:gd name="T43" fmla="*/ 190 h 1164"/>
                  <a:gd name="T44" fmla="*/ 291 w 863"/>
                  <a:gd name="T45" fmla="*/ 172 h 1164"/>
                  <a:gd name="T46" fmla="*/ 385 w 863"/>
                  <a:gd name="T47" fmla="*/ 172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3" h="1164">
                    <a:moveTo>
                      <a:pt x="385" y="172"/>
                    </a:moveTo>
                    <a:lnTo>
                      <a:pt x="543" y="158"/>
                    </a:lnTo>
                    <a:lnTo>
                      <a:pt x="637" y="133"/>
                    </a:lnTo>
                    <a:lnTo>
                      <a:pt x="667" y="90"/>
                    </a:lnTo>
                    <a:lnTo>
                      <a:pt x="667" y="52"/>
                    </a:lnTo>
                    <a:lnTo>
                      <a:pt x="694" y="20"/>
                    </a:lnTo>
                    <a:lnTo>
                      <a:pt x="782" y="0"/>
                    </a:lnTo>
                    <a:lnTo>
                      <a:pt x="863" y="7"/>
                    </a:lnTo>
                    <a:lnTo>
                      <a:pt x="763" y="907"/>
                    </a:lnTo>
                    <a:lnTo>
                      <a:pt x="694" y="990"/>
                    </a:lnTo>
                    <a:lnTo>
                      <a:pt x="605" y="1071"/>
                    </a:lnTo>
                    <a:lnTo>
                      <a:pt x="481" y="1134"/>
                    </a:lnTo>
                    <a:lnTo>
                      <a:pt x="334" y="1153"/>
                    </a:lnTo>
                    <a:lnTo>
                      <a:pt x="138" y="1164"/>
                    </a:lnTo>
                    <a:lnTo>
                      <a:pt x="25" y="1147"/>
                    </a:lnTo>
                    <a:lnTo>
                      <a:pt x="0" y="1083"/>
                    </a:lnTo>
                    <a:lnTo>
                      <a:pt x="13" y="1001"/>
                    </a:lnTo>
                    <a:lnTo>
                      <a:pt x="95" y="750"/>
                    </a:lnTo>
                    <a:lnTo>
                      <a:pt x="163" y="499"/>
                    </a:lnTo>
                    <a:lnTo>
                      <a:pt x="195" y="310"/>
                    </a:lnTo>
                    <a:lnTo>
                      <a:pt x="195" y="259"/>
                    </a:lnTo>
                    <a:lnTo>
                      <a:pt x="239" y="190"/>
                    </a:lnTo>
                    <a:lnTo>
                      <a:pt x="291" y="172"/>
                    </a:lnTo>
                    <a:lnTo>
                      <a:pt x="385" y="172"/>
                    </a:lnTo>
                    <a:close/>
                  </a:path>
                </a:pathLst>
              </a:custGeom>
              <a:solidFill>
                <a:srgbClr val="404040"/>
              </a:solidFill>
              <a:ln w="1588">
                <a:solidFill>
                  <a:srgbClr val="000000"/>
                </a:solidFill>
                <a:prstDash val="solid"/>
                <a:round/>
                <a:headEnd/>
                <a:tailEnd/>
              </a:ln>
            </p:spPr>
            <p:txBody>
              <a:bodyPr/>
              <a:lstStyle/>
              <a:p>
                <a:endParaRPr lang="zh-CN" altLang="en-US"/>
              </a:p>
            </p:txBody>
          </p:sp>
          <p:sp>
            <p:nvSpPr>
              <p:cNvPr id="312220" name="Freeform 924"/>
              <p:cNvSpPr>
                <a:spLocks/>
              </p:cNvSpPr>
              <p:nvPr/>
            </p:nvSpPr>
            <p:spPr bwMode="auto">
              <a:xfrm flipH="1">
                <a:off x="1167" y="1758"/>
                <a:ext cx="75" cy="122"/>
              </a:xfrm>
              <a:custGeom>
                <a:avLst/>
                <a:gdLst>
                  <a:gd name="T0" fmla="*/ 257 w 743"/>
                  <a:gd name="T1" fmla="*/ 214 h 1068"/>
                  <a:gd name="T2" fmla="*/ 397 w 743"/>
                  <a:gd name="T3" fmla="*/ 207 h 1068"/>
                  <a:gd name="T4" fmla="*/ 542 w 743"/>
                  <a:gd name="T5" fmla="*/ 182 h 1068"/>
                  <a:gd name="T6" fmla="*/ 628 w 743"/>
                  <a:gd name="T7" fmla="*/ 138 h 1068"/>
                  <a:gd name="T8" fmla="*/ 679 w 743"/>
                  <a:gd name="T9" fmla="*/ 100 h 1068"/>
                  <a:gd name="T10" fmla="*/ 743 w 743"/>
                  <a:gd name="T11" fmla="*/ 0 h 1068"/>
                  <a:gd name="T12" fmla="*/ 648 w 743"/>
                  <a:gd name="T13" fmla="*/ 822 h 1068"/>
                  <a:gd name="T14" fmla="*/ 585 w 743"/>
                  <a:gd name="T15" fmla="*/ 898 h 1068"/>
                  <a:gd name="T16" fmla="*/ 516 w 743"/>
                  <a:gd name="T17" fmla="*/ 967 h 1068"/>
                  <a:gd name="T18" fmla="*/ 428 w 743"/>
                  <a:gd name="T19" fmla="*/ 1016 h 1068"/>
                  <a:gd name="T20" fmla="*/ 353 w 743"/>
                  <a:gd name="T21" fmla="*/ 1042 h 1068"/>
                  <a:gd name="T22" fmla="*/ 257 w 743"/>
                  <a:gd name="T23" fmla="*/ 1055 h 1068"/>
                  <a:gd name="T24" fmla="*/ 170 w 743"/>
                  <a:gd name="T25" fmla="*/ 1068 h 1068"/>
                  <a:gd name="T26" fmla="*/ 69 w 743"/>
                  <a:gd name="T27" fmla="*/ 1068 h 1068"/>
                  <a:gd name="T28" fmla="*/ 24 w 743"/>
                  <a:gd name="T29" fmla="*/ 1055 h 1068"/>
                  <a:gd name="T30" fmla="*/ 0 w 743"/>
                  <a:gd name="T31" fmla="*/ 1016 h 1068"/>
                  <a:gd name="T32" fmla="*/ 11 w 743"/>
                  <a:gd name="T33" fmla="*/ 956 h 1068"/>
                  <a:gd name="T34" fmla="*/ 75 w 743"/>
                  <a:gd name="T35" fmla="*/ 809 h 1068"/>
                  <a:gd name="T36" fmla="*/ 184 w 743"/>
                  <a:gd name="T37" fmla="*/ 321 h 1068"/>
                  <a:gd name="T38" fmla="*/ 201 w 743"/>
                  <a:gd name="T39" fmla="*/ 252 h 1068"/>
                  <a:gd name="T40" fmla="*/ 257 w 743"/>
                  <a:gd name="T41" fmla="*/ 214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43" h="1068">
                    <a:moveTo>
                      <a:pt x="257" y="214"/>
                    </a:moveTo>
                    <a:lnTo>
                      <a:pt x="397" y="207"/>
                    </a:lnTo>
                    <a:lnTo>
                      <a:pt x="542" y="182"/>
                    </a:lnTo>
                    <a:lnTo>
                      <a:pt x="628" y="138"/>
                    </a:lnTo>
                    <a:lnTo>
                      <a:pt x="679" y="100"/>
                    </a:lnTo>
                    <a:lnTo>
                      <a:pt x="743" y="0"/>
                    </a:lnTo>
                    <a:lnTo>
                      <a:pt x="648" y="822"/>
                    </a:lnTo>
                    <a:lnTo>
                      <a:pt x="585" y="898"/>
                    </a:lnTo>
                    <a:lnTo>
                      <a:pt x="516" y="967"/>
                    </a:lnTo>
                    <a:lnTo>
                      <a:pt x="428" y="1016"/>
                    </a:lnTo>
                    <a:lnTo>
                      <a:pt x="353" y="1042"/>
                    </a:lnTo>
                    <a:lnTo>
                      <a:pt x="257" y="1055"/>
                    </a:lnTo>
                    <a:lnTo>
                      <a:pt x="170" y="1068"/>
                    </a:lnTo>
                    <a:lnTo>
                      <a:pt x="69" y="1068"/>
                    </a:lnTo>
                    <a:lnTo>
                      <a:pt x="24" y="1055"/>
                    </a:lnTo>
                    <a:lnTo>
                      <a:pt x="0" y="1016"/>
                    </a:lnTo>
                    <a:lnTo>
                      <a:pt x="11" y="956"/>
                    </a:lnTo>
                    <a:lnTo>
                      <a:pt x="75" y="809"/>
                    </a:lnTo>
                    <a:lnTo>
                      <a:pt x="184" y="321"/>
                    </a:lnTo>
                    <a:lnTo>
                      <a:pt x="201" y="252"/>
                    </a:lnTo>
                    <a:lnTo>
                      <a:pt x="257" y="214"/>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312221" name="Line 925"/>
            <p:cNvSpPr>
              <a:spLocks noChangeShapeType="1"/>
            </p:cNvSpPr>
            <p:nvPr/>
          </p:nvSpPr>
          <p:spPr bwMode="auto">
            <a:xfrm>
              <a:off x="1507" y="2636"/>
              <a:ext cx="0" cy="91"/>
            </a:xfrm>
            <a:prstGeom prst="line">
              <a:avLst/>
            </a:prstGeom>
            <a:noFill/>
            <a:ln w="38100">
              <a:solidFill>
                <a:srgbClr val="5F5F5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nvGrpSpPr>
            <p:cNvPr id="312222" name="Group 926"/>
            <p:cNvGrpSpPr>
              <a:grpSpLocks/>
            </p:cNvGrpSpPr>
            <p:nvPr/>
          </p:nvGrpSpPr>
          <p:grpSpPr bwMode="auto">
            <a:xfrm>
              <a:off x="1628" y="2587"/>
              <a:ext cx="481" cy="236"/>
              <a:chOff x="3352" y="2625"/>
              <a:chExt cx="544" cy="542"/>
            </a:xfrm>
          </p:grpSpPr>
          <p:sp>
            <p:nvSpPr>
              <p:cNvPr id="312223" name="Freeform 927"/>
              <p:cNvSpPr>
                <a:spLocks/>
              </p:cNvSpPr>
              <p:nvPr/>
            </p:nvSpPr>
            <p:spPr bwMode="auto">
              <a:xfrm>
                <a:off x="3816" y="2625"/>
                <a:ext cx="80" cy="542"/>
              </a:xfrm>
              <a:custGeom>
                <a:avLst/>
                <a:gdLst>
                  <a:gd name="T0" fmla="*/ 159 w 319"/>
                  <a:gd name="T1" fmla="*/ 0 h 2167"/>
                  <a:gd name="T2" fmla="*/ 173 w 319"/>
                  <a:gd name="T3" fmla="*/ 51 h 2167"/>
                  <a:gd name="T4" fmla="*/ 199 w 319"/>
                  <a:gd name="T5" fmla="*/ 132 h 2167"/>
                  <a:gd name="T6" fmla="*/ 220 w 319"/>
                  <a:gd name="T7" fmla="*/ 204 h 2167"/>
                  <a:gd name="T8" fmla="*/ 238 w 319"/>
                  <a:gd name="T9" fmla="*/ 280 h 2167"/>
                  <a:gd name="T10" fmla="*/ 256 w 319"/>
                  <a:gd name="T11" fmla="*/ 356 h 2167"/>
                  <a:gd name="T12" fmla="*/ 271 w 319"/>
                  <a:gd name="T13" fmla="*/ 441 h 2167"/>
                  <a:gd name="T14" fmla="*/ 285 w 319"/>
                  <a:gd name="T15" fmla="*/ 528 h 2167"/>
                  <a:gd name="T16" fmla="*/ 297 w 319"/>
                  <a:gd name="T17" fmla="*/ 629 h 2167"/>
                  <a:gd name="T18" fmla="*/ 307 w 319"/>
                  <a:gd name="T19" fmla="*/ 712 h 2167"/>
                  <a:gd name="T20" fmla="*/ 312 w 319"/>
                  <a:gd name="T21" fmla="*/ 809 h 2167"/>
                  <a:gd name="T22" fmla="*/ 317 w 319"/>
                  <a:gd name="T23" fmla="*/ 892 h 2167"/>
                  <a:gd name="T24" fmla="*/ 319 w 319"/>
                  <a:gd name="T25" fmla="*/ 998 h 2167"/>
                  <a:gd name="T26" fmla="*/ 318 w 319"/>
                  <a:gd name="T27" fmla="*/ 1103 h 2167"/>
                  <a:gd name="T28" fmla="*/ 314 w 319"/>
                  <a:gd name="T29" fmla="*/ 1212 h 2167"/>
                  <a:gd name="T30" fmla="*/ 311 w 319"/>
                  <a:gd name="T31" fmla="*/ 1297 h 2167"/>
                  <a:gd name="T32" fmla="*/ 305 w 319"/>
                  <a:gd name="T33" fmla="*/ 1372 h 2167"/>
                  <a:gd name="T34" fmla="*/ 294 w 319"/>
                  <a:gd name="T35" fmla="*/ 1466 h 2167"/>
                  <a:gd name="T36" fmla="*/ 283 w 319"/>
                  <a:gd name="T37" fmla="*/ 1552 h 2167"/>
                  <a:gd name="T38" fmla="*/ 267 w 319"/>
                  <a:gd name="T39" fmla="*/ 1648 h 2167"/>
                  <a:gd name="T40" fmla="*/ 249 w 319"/>
                  <a:gd name="T41" fmla="*/ 1738 h 2167"/>
                  <a:gd name="T42" fmla="*/ 229 w 319"/>
                  <a:gd name="T43" fmla="*/ 1825 h 2167"/>
                  <a:gd name="T44" fmla="*/ 210 w 319"/>
                  <a:gd name="T45" fmla="*/ 1904 h 2167"/>
                  <a:gd name="T46" fmla="*/ 182 w 319"/>
                  <a:gd name="T47" fmla="*/ 1988 h 2167"/>
                  <a:gd name="T48" fmla="*/ 153 w 319"/>
                  <a:gd name="T49" fmla="*/ 2066 h 2167"/>
                  <a:gd name="T50" fmla="*/ 120 w 319"/>
                  <a:gd name="T51" fmla="*/ 2147 h 2167"/>
                  <a:gd name="T52" fmla="*/ 112 w 319"/>
                  <a:gd name="T53" fmla="*/ 2167 h 2167"/>
                  <a:gd name="T54" fmla="*/ 0 w 319"/>
                  <a:gd name="T55" fmla="*/ 2117 h 2167"/>
                  <a:gd name="T56" fmla="*/ 33 w 319"/>
                  <a:gd name="T57" fmla="*/ 2055 h 2167"/>
                  <a:gd name="T58" fmla="*/ 65 w 319"/>
                  <a:gd name="T59" fmla="*/ 1980 h 2167"/>
                  <a:gd name="T60" fmla="*/ 92 w 319"/>
                  <a:gd name="T61" fmla="*/ 1901 h 2167"/>
                  <a:gd name="T62" fmla="*/ 113 w 319"/>
                  <a:gd name="T63" fmla="*/ 1815 h 2167"/>
                  <a:gd name="T64" fmla="*/ 139 w 319"/>
                  <a:gd name="T65" fmla="*/ 1718 h 2167"/>
                  <a:gd name="T66" fmla="*/ 155 w 319"/>
                  <a:gd name="T67" fmla="*/ 1628 h 2167"/>
                  <a:gd name="T68" fmla="*/ 170 w 319"/>
                  <a:gd name="T69" fmla="*/ 1540 h 2167"/>
                  <a:gd name="T70" fmla="*/ 182 w 319"/>
                  <a:gd name="T71" fmla="*/ 1437 h 2167"/>
                  <a:gd name="T72" fmla="*/ 191 w 319"/>
                  <a:gd name="T73" fmla="*/ 1344 h 2167"/>
                  <a:gd name="T74" fmla="*/ 199 w 319"/>
                  <a:gd name="T75" fmla="*/ 1251 h 2167"/>
                  <a:gd name="T76" fmla="*/ 202 w 319"/>
                  <a:gd name="T77" fmla="*/ 1156 h 2167"/>
                  <a:gd name="T78" fmla="*/ 206 w 319"/>
                  <a:gd name="T79" fmla="*/ 1082 h 2167"/>
                  <a:gd name="T80" fmla="*/ 203 w 319"/>
                  <a:gd name="T81" fmla="*/ 983 h 2167"/>
                  <a:gd name="T82" fmla="*/ 201 w 319"/>
                  <a:gd name="T83" fmla="*/ 880 h 2167"/>
                  <a:gd name="T84" fmla="*/ 195 w 319"/>
                  <a:gd name="T85" fmla="*/ 784 h 2167"/>
                  <a:gd name="T86" fmla="*/ 188 w 319"/>
                  <a:gd name="T87" fmla="*/ 687 h 2167"/>
                  <a:gd name="T88" fmla="*/ 175 w 319"/>
                  <a:gd name="T89" fmla="*/ 586 h 2167"/>
                  <a:gd name="T90" fmla="*/ 160 w 319"/>
                  <a:gd name="T91" fmla="*/ 492 h 2167"/>
                  <a:gd name="T92" fmla="*/ 145 w 319"/>
                  <a:gd name="T93" fmla="*/ 398 h 2167"/>
                  <a:gd name="T94" fmla="*/ 124 w 319"/>
                  <a:gd name="T95" fmla="*/ 311 h 2167"/>
                  <a:gd name="T96" fmla="*/ 99 w 319"/>
                  <a:gd name="T97" fmla="*/ 215 h 2167"/>
                  <a:gd name="T98" fmla="*/ 72 w 319"/>
                  <a:gd name="T99" fmla="*/ 132 h 2167"/>
                  <a:gd name="T100" fmla="*/ 43 w 319"/>
                  <a:gd name="T101" fmla="*/ 58 h 2167"/>
                  <a:gd name="T102" fmla="*/ 159 w 319"/>
                  <a:gd name="T103" fmla="*/ 0 h 2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9" h="2167">
                    <a:moveTo>
                      <a:pt x="159" y="0"/>
                    </a:moveTo>
                    <a:lnTo>
                      <a:pt x="173" y="51"/>
                    </a:lnTo>
                    <a:lnTo>
                      <a:pt x="199" y="132"/>
                    </a:lnTo>
                    <a:lnTo>
                      <a:pt x="220" y="204"/>
                    </a:lnTo>
                    <a:lnTo>
                      <a:pt x="238" y="280"/>
                    </a:lnTo>
                    <a:lnTo>
                      <a:pt x="256" y="356"/>
                    </a:lnTo>
                    <a:lnTo>
                      <a:pt x="271" y="441"/>
                    </a:lnTo>
                    <a:lnTo>
                      <a:pt x="285" y="528"/>
                    </a:lnTo>
                    <a:lnTo>
                      <a:pt x="297" y="629"/>
                    </a:lnTo>
                    <a:lnTo>
                      <a:pt x="307" y="712"/>
                    </a:lnTo>
                    <a:lnTo>
                      <a:pt x="312" y="809"/>
                    </a:lnTo>
                    <a:lnTo>
                      <a:pt x="317" y="892"/>
                    </a:lnTo>
                    <a:lnTo>
                      <a:pt x="319" y="998"/>
                    </a:lnTo>
                    <a:lnTo>
                      <a:pt x="318" y="1103"/>
                    </a:lnTo>
                    <a:lnTo>
                      <a:pt x="314" y="1212"/>
                    </a:lnTo>
                    <a:lnTo>
                      <a:pt x="311" y="1297"/>
                    </a:lnTo>
                    <a:lnTo>
                      <a:pt x="305" y="1372"/>
                    </a:lnTo>
                    <a:lnTo>
                      <a:pt x="294" y="1466"/>
                    </a:lnTo>
                    <a:lnTo>
                      <a:pt x="283" y="1552"/>
                    </a:lnTo>
                    <a:lnTo>
                      <a:pt x="267" y="1648"/>
                    </a:lnTo>
                    <a:lnTo>
                      <a:pt x="249" y="1738"/>
                    </a:lnTo>
                    <a:lnTo>
                      <a:pt x="229" y="1825"/>
                    </a:lnTo>
                    <a:lnTo>
                      <a:pt x="210" y="1904"/>
                    </a:lnTo>
                    <a:lnTo>
                      <a:pt x="182" y="1988"/>
                    </a:lnTo>
                    <a:lnTo>
                      <a:pt x="153" y="2066"/>
                    </a:lnTo>
                    <a:lnTo>
                      <a:pt x="120" y="2147"/>
                    </a:lnTo>
                    <a:lnTo>
                      <a:pt x="112" y="2167"/>
                    </a:lnTo>
                    <a:lnTo>
                      <a:pt x="0" y="2117"/>
                    </a:lnTo>
                    <a:lnTo>
                      <a:pt x="33" y="2055"/>
                    </a:lnTo>
                    <a:lnTo>
                      <a:pt x="65" y="1980"/>
                    </a:lnTo>
                    <a:lnTo>
                      <a:pt x="92" y="1901"/>
                    </a:lnTo>
                    <a:lnTo>
                      <a:pt x="113" y="1815"/>
                    </a:lnTo>
                    <a:lnTo>
                      <a:pt x="139" y="1718"/>
                    </a:lnTo>
                    <a:lnTo>
                      <a:pt x="155" y="1628"/>
                    </a:lnTo>
                    <a:lnTo>
                      <a:pt x="170" y="1540"/>
                    </a:lnTo>
                    <a:lnTo>
                      <a:pt x="182" y="1437"/>
                    </a:lnTo>
                    <a:lnTo>
                      <a:pt x="191" y="1344"/>
                    </a:lnTo>
                    <a:lnTo>
                      <a:pt x="199" y="1251"/>
                    </a:lnTo>
                    <a:lnTo>
                      <a:pt x="202" y="1156"/>
                    </a:lnTo>
                    <a:lnTo>
                      <a:pt x="206" y="1082"/>
                    </a:lnTo>
                    <a:lnTo>
                      <a:pt x="203" y="983"/>
                    </a:lnTo>
                    <a:lnTo>
                      <a:pt x="201" y="880"/>
                    </a:lnTo>
                    <a:lnTo>
                      <a:pt x="195" y="784"/>
                    </a:lnTo>
                    <a:lnTo>
                      <a:pt x="188" y="687"/>
                    </a:lnTo>
                    <a:lnTo>
                      <a:pt x="175" y="586"/>
                    </a:lnTo>
                    <a:lnTo>
                      <a:pt x="160" y="492"/>
                    </a:lnTo>
                    <a:lnTo>
                      <a:pt x="145" y="398"/>
                    </a:lnTo>
                    <a:lnTo>
                      <a:pt x="124" y="311"/>
                    </a:lnTo>
                    <a:lnTo>
                      <a:pt x="99" y="215"/>
                    </a:lnTo>
                    <a:lnTo>
                      <a:pt x="72" y="132"/>
                    </a:lnTo>
                    <a:lnTo>
                      <a:pt x="43" y="58"/>
                    </a:lnTo>
                    <a:lnTo>
                      <a:pt x="159" y="0"/>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224" name="Freeform 928"/>
              <p:cNvSpPr>
                <a:spLocks/>
              </p:cNvSpPr>
              <p:nvPr/>
            </p:nvSpPr>
            <p:spPr bwMode="auto">
              <a:xfrm>
                <a:off x="3757" y="2656"/>
                <a:ext cx="67" cy="482"/>
              </a:xfrm>
              <a:custGeom>
                <a:avLst/>
                <a:gdLst>
                  <a:gd name="T0" fmla="*/ 144 w 268"/>
                  <a:gd name="T1" fmla="*/ 0 h 1930"/>
                  <a:gd name="T2" fmla="*/ 170 w 268"/>
                  <a:gd name="T3" fmla="*/ 81 h 1930"/>
                  <a:gd name="T4" fmla="*/ 188 w 268"/>
                  <a:gd name="T5" fmla="*/ 157 h 1930"/>
                  <a:gd name="T6" fmla="*/ 206 w 268"/>
                  <a:gd name="T7" fmla="*/ 233 h 1930"/>
                  <a:gd name="T8" fmla="*/ 220 w 268"/>
                  <a:gd name="T9" fmla="*/ 318 h 1930"/>
                  <a:gd name="T10" fmla="*/ 235 w 268"/>
                  <a:gd name="T11" fmla="*/ 405 h 1930"/>
                  <a:gd name="T12" fmla="*/ 247 w 268"/>
                  <a:gd name="T13" fmla="*/ 506 h 1930"/>
                  <a:gd name="T14" fmla="*/ 256 w 268"/>
                  <a:gd name="T15" fmla="*/ 589 h 1930"/>
                  <a:gd name="T16" fmla="*/ 261 w 268"/>
                  <a:gd name="T17" fmla="*/ 686 h 1930"/>
                  <a:gd name="T18" fmla="*/ 266 w 268"/>
                  <a:gd name="T19" fmla="*/ 769 h 1930"/>
                  <a:gd name="T20" fmla="*/ 268 w 268"/>
                  <a:gd name="T21" fmla="*/ 875 h 1930"/>
                  <a:gd name="T22" fmla="*/ 267 w 268"/>
                  <a:gd name="T23" fmla="*/ 980 h 1930"/>
                  <a:gd name="T24" fmla="*/ 263 w 268"/>
                  <a:gd name="T25" fmla="*/ 1089 h 1930"/>
                  <a:gd name="T26" fmla="*/ 260 w 268"/>
                  <a:gd name="T27" fmla="*/ 1174 h 1930"/>
                  <a:gd name="T28" fmla="*/ 254 w 268"/>
                  <a:gd name="T29" fmla="*/ 1249 h 1930"/>
                  <a:gd name="T30" fmla="*/ 243 w 268"/>
                  <a:gd name="T31" fmla="*/ 1343 h 1930"/>
                  <a:gd name="T32" fmla="*/ 232 w 268"/>
                  <a:gd name="T33" fmla="*/ 1429 h 1930"/>
                  <a:gd name="T34" fmla="*/ 216 w 268"/>
                  <a:gd name="T35" fmla="*/ 1525 h 1930"/>
                  <a:gd name="T36" fmla="*/ 198 w 268"/>
                  <a:gd name="T37" fmla="*/ 1615 h 1930"/>
                  <a:gd name="T38" fmla="*/ 178 w 268"/>
                  <a:gd name="T39" fmla="*/ 1702 h 1930"/>
                  <a:gd name="T40" fmla="*/ 159 w 268"/>
                  <a:gd name="T41" fmla="*/ 1781 h 1930"/>
                  <a:gd name="T42" fmla="*/ 131 w 268"/>
                  <a:gd name="T43" fmla="*/ 1865 h 1930"/>
                  <a:gd name="T44" fmla="*/ 108 w 268"/>
                  <a:gd name="T45" fmla="*/ 1930 h 1930"/>
                  <a:gd name="T46" fmla="*/ 0 w 268"/>
                  <a:gd name="T47" fmla="*/ 1875 h 1930"/>
                  <a:gd name="T48" fmla="*/ 14 w 268"/>
                  <a:gd name="T49" fmla="*/ 1857 h 1930"/>
                  <a:gd name="T50" fmla="*/ 41 w 268"/>
                  <a:gd name="T51" fmla="*/ 1778 h 1930"/>
                  <a:gd name="T52" fmla="*/ 62 w 268"/>
                  <a:gd name="T53" fmla="*/ 1692 h 1930"/>
                  <a:gd name="T54" fmla="*/ 88 w 268"/>
                  <a:gd name="T55" fmla="*/ 1595 h 1930"/>
                  <a:gd name="T56" fmla="*/ 105 w 268"/>
                  <a:gd name="T57" fmla="*/ 1505 h 1930"/>
                  <a:gd name="T58" fmla="*/ 119 w 268"/>
                  <a:gd name="T59" fmla="*/ 1417 h 1930"/>
                  <a:gd name="T60" fmla="*/ 131 w 268"/>
                  <a:gd name="T61" fmla="*/ 1314 h 1930"/>
                  <a:gd name="T62" fmla="*/ 141 w 268"/>
                  <a:gd name="T63" fmla="*/ 1221 h 1930"/>
                  <a:gd name="T64" fmla="*/ 148 w 268"/>
                  <a:gd name="T65" fmla="*/ 1128 h 1930"/>
                  <a:gd name="T66" fmla="*/ 152 w 268"/>
                  <a:gd name="T67" fmla="*/ 1033 h 1930"/>
                  <a:gd name="T68" fmla="*/ 155 w 268"/>
                  <a:gd name="T69" fmla="*/ 959 h 1930"/>
                  <a:gd name="T70" fmla="*/ 153 w 268"/>
                  <a:gd name="T71" fmla="*/ 860 h 1930"/>
                  <a:gd name="T72" fmla="*/ 150 w 268"/>
                  <a:gd name="T73" fmla="*/ 757 h 1930"/>
                  <a:gd name="T74" fmla="*/ 144 w 268"/>
                  <a:gd name="T75" fmla="*/ 661 h 1930"/>
                  <a:gd name="T76" fmla="*/ 137 w 268"/>
                  <a:gd name="T77" fmla="*/ 564 h 1930"/>
                  <a:gd name="T78" fmla="*/ 124 w 268"/>
                  <a:gd name="T79" fmla="*/ 463 h 1930"/>
                  <a:gd name="T80" fmla="*/ 109 w 268"/>
                  <a:gd name="T81" fmla="*/ 369 h 1930"/>
                  <a:gd name="T82" fmla="*/ 94 w 268"/>
                  <a:gd name="T83" fmla="*/ 275 h 1930"/>
                  <a:gd name="T84" fmla="*/ 73 w 268"/>
                  <a:gd name="T85" fmla="*/ 188 h 1930"/>
                  <a:gd name="T86" fmla="*/ 48 w 268"/>
                  <a:gd name="T87" fmla="*/ 92 h 1930"/>
                  <a:gd name="T88" fmla="*/ 29 w 268"/>
                  <a:gd name="T89" fmla="*/ 47 h 1930"/>
                  <a:gd name="T90" fmla="*/ 144 w 268"/>
                  <a:gd name="T91" fmla="*/ 0 h 1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8" h="1930">
                    <a:moveTo>
                      <a:pt x="144" y="0"/>
                    </a:moveTo>
                    <a:lnTo>
                      <a:pt x="170" y="81"/>
                    </a:lnTo>
                    <a:lnTo>
                      <a:pt x="188" y="157"/>
                    </a:lnTo>
                    <a:lnTo>
                      <a:pt x="206" y="233"/>
                    </a:lnTo>
                    <a:lnTo>
                      <a:pt x="220" y="318"/>
                    </a:lnTo>
                    <a:lnTo>
                      <a:pt x="235" y="405"/>
                    </a:lnTo>
                    <a:lnTo>
                      <a:pt x="247" y="506"/>
                    </a:lnTo>
                    <a:lnTo>
                      <a:pt x="256" y="589"/>
                    </a:lnTo>
                    <a:lnTo>
                      <a:pt x="261" y="686"/>
                    </a:lnTo>
                    <a:lnTo>
                      <a:pt x="266" y="769"/>
                    </a:lnTo>
                    <a:lnTo>
                      <a:pt x="268" y="875"/>
                    </a:lnTo>
                    <a:lnTo>
                      <a:pt x="267" y="980"/>
                    </a:lnTo>
                    <a:lnTo>
                      <a:pt x="263" y="1089"/>
                    </a:lnTo>
                    <a:lnTo>
                      <a:pt x="260" y="1174"/>
                    </a:lnTo>
                    <a:lnTo>
                      <a:pt x="254" y="1249"/>
                    </a:lnTo>
                    <a:lnTo>
                      <a:pt x="243" y="1343"/>
                    </a:lnTo>
                    <a:lnTo>
                      <a:pt x="232" y="1429"/>
                    </a:lnTo>
                    <a:lnTo>
                      <a:pt x="216" y="1525"/>
                    </a:lnTo>
                    <a:lnTo>
                      <a:pt x="198" y="1615"/>
                    </a:lnTo>
                    <a:lnTo>
                      <a:pt x="178" y="1702"/>
                    </a:lnTo>
                    <a:lnTo>
                      <a:pt x="159" y="1781"/>
                    </a:lnTo>
                    <a:lnTo>
                      <a:pt x="131" y="1865"/>
                    </a:lnTo>
                    <a:lnTo>
                      <a:pt x="108" y="1930"/>
                    </a:lnTo>
                    <a:lnTo>
                      <a:pt x="0" y="1875"/>
                    </a:lnTo>
                    <a:lnTo>
                      <a:pt x="14" y="1857"/>
                    </a:lnTo>
                    <a:lnTo>
                      <a:pt x="41" y="1778"/>
                    </a:lnTo>
                    <a:lnTo>
                      <a:pt x="62" y="1692"/>
                    </a:lnTo>
                    <a:lnTo>
                      <a:pt x="88" y="1595"/>
                    </a:lnTo>
                    <a:lnTo>
                      <a:pt x="105" y="1505"/>
                    </a:lnTo>
                    <a:lnTo>
                      <a:pt x="119" y="1417"/>
                    </a:lnTo>
                    <a:lnTo>
                      <a:pt x="131" y="1314"/>
                    </a:lnTo>
                    <a:lnTo>
                      <a:pt x="141" y="1221"/>
                    </a:lnTo>
                    <a:lnTo>
                      <a:pt x="148" y="1128"/>
                    </a:lnTo>
                    <a:lnTo>
                      <a:pt x="152" y="1033"/>
                    </a:lnTo>
                    <a:lnTo>
                      <a:pt x="155" y="959"/>
                    </a:lnTo>
                    <a:lnTo>
                      <a:pt x="153" y="860"/>
                    </a:lnTo>
                    <a:lnTo>
                      <a:pt x="150" y="757"/>
                    </a:lnTo>
                    <a:lnTo>
                      <a:pt x="144" y="661"/>
                    </a:lnTo>
                    <a:lnTo>
                      <a:pt x="137" y="564"/>
                    </a:lnTo>
                    <a:lnTo>
                      <a:pt x="124" y="463"/>
                    </a:lnTo>
                    <a:lnTo>
                      <a:pt x="109" y="369"/>
                    </a:lnTo>
                    <a:lnTo>
                      <a:pt x="94" y="275"/>
                    </a:lnTo>
                    <a:lnTo>
                      <a:pt x="73" y="188"/>
                    </a:lnTo>
                    <a:lnTo>
                      <a:pt x="48" y="92"/>
                    </a:lnTo>
                    <a:lnTo>
                      <a:pt x="29" y="47"/>
                    </a:lnTo>
                    <a:lnTo>
                      <a:pt x="144" y="0"/>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225" name="Freeform 929"/>
              <p:cNvSpPr>
                <a:spLocks/>
              </p:cNvSpPr>
              <p:nvPr/>
            </p:nvSpPr>
            <p:spPr bwMode="auto">
              <a:xfrm>
                <a:off x="3694" y="2684"/>
                <a:ext cx="58" cy="424"/>
              </a:xfrm>
              <a:custGeom>
                <a:avLst/>
                <a:gdLst>
                  <a:gd name="T0" fmla="*/ 148 w 228"/>
                  <a:gd name="T1" fmla="*/ 46 h 1695"/>
                  <a:gd name="T2" fmla="*/ 166 w 228"/>
                  <a:gd name="T3" fmla="*/ 122 h 1695"/>
                  <a:gd name="T4" fmla="*/ 180 w 228"/>
                  <a:gd name="T5" fmla="*/ 207 h 1695"/>
                  <a:gd name="T6" fmla="*/ 195 w 228"/>
                  <a:gd name="T7" fmla="*/ 294 h 1695"/>
                  <a:gd name="T8" fmla="*/ 207 w 228"/>
                  <a:gd name="T9" fmla="*/ 395 h 1695"/>
                  <a:gd name="T10" fmla="*/ 216 w 228"/>
                  <a:gd name="T11" fmla="*/ 478 h 1695"/>
                  <a:gd name="T12" fmla="*/ 221 w 228"/>
                  <a:gd name="T13" fmla="*/ 575 h 1695"/>
                  <a:gd name="T14" fmla="*/ 226 w 228"/>
                  <a:gd name="T15" fmla="*/ 658 h 1695"/>
                  <a:gd name="T16" fmla="*/ 228 w 228"/>
                  <a:gd name="T17" fmla="*/ 764 h 1695"/>
                  <a:gd name="T18" fmla="*/ 227 w 228"/>
                  <a:gd name="T19" fmla="*/ 883 h 1695"/>
                  <a:gd name="T20" fmla="*/ 224 w 228"/>
                  <a:gd name="T21" fmla="*/ 978 h 1695"/>
                  <a:gd name="T22" fmla="*/ 220 w 228"/>
                  <a:gd name="T23" fmla="*/ 1063 h 1695"/>
                  <a:gd name="T24" fmla="*/ 214 w 228"/>
                  <a:gd name="T25" fmla="*/ 1138 h 1695"/>
                  <a:gd name="T26" fmla="*/ 203 w 228"/>
                  <a:gd name="T27" fmla="*/ 1232 h 1695"/>
                  <a:gd name="T28" fmla="*/ 192 w 228"/>
                  <a:gd name="T29" fmla="*/ 1318 h 1695"/>
                  <a:gd name="T30" fmla="*/ 177 w 228"/>
                  <a:gd name="T31" fmla="*/ 1414 h 1695"/>
                  <a:gd name="T32" fmla="*/ 159 w 228"/>
                  <a:gd name="T33" fmla="*/ 1504 h 1695"/>
                  <a:gd name="T34" fmla="*/ 138 w 228"/>
                  <a:gd name="T35" fmla="*/ 1591 h 1695"/>
                  <a:gd name="T36" fmla="*/ 119 w 228"/>
                  <a:gd name="T37" fmla="*/ 1670 h 1695"/>
                  <a:gd name="T38" fmla="*/ 108 w 228"/>
                  <a:gd name="T39" fmla="*/ 1695 h 1695"/>
                  <a:gd name="T40" fmla="*/ 0 w 228"/>
                  <a:gd name="T41" fmla="*/ 1645 h 1695"/>
                  <a:gd name="T42" fmla="*/ 23 w 228"/>
                  <a:gd name="T43" fmla="*/ 1581 h 1695"/>
                  <a:gd name="T44" fmla="*/ 48 w 228"/>
                  <a:gd name="T45" fmla="*/ 1484 h 1695"/>
                  <a:gd name="T46" fmla="*/ 65 w 228"/>
                  <a:gd name="T47" fmla="*/ 1394 h 1695"/>
                  <a:gd name="T48" fmla="*/ 79 w 228"/>
                  <a:gd name="T49" fmla="*/ 1306 h 1695"/>
                  <a:gd name="T50" fmla="*/ 91 w 228"/>
                  <a:gd name="T51" fmla="*/ 1203 h 1695"/>
                  <a:gd name="T52" fmla="*/ 101 w 228"/>
                  <a:gd name="T53" fmla="*/ 1110 h 1695"/>
                  <a:gd name="T54" fmla="*/ 108 w 228"/>
                  <a:gd name="T55" fmla="*/ 1017 h 1695"/>
                  <a:gd name="T56" fmla="*/ 112 w 228"/>
                  <a:gd name="T57" fmla="*/ 922 h 1695"/>
                  <a:gd name="T58" fmla="*/ 115 w 228"/>
                  <a:gd name="T59" fmla="*/ 848 h 1695"/>
                  <a:gd name="T60" fmla="*/ 113 w 228"/>
                  <a:gd name="T61" fmla="*/ 749 h 1695"/>
                  <a:gd name="T62" fmla="*/ 111 w 228"/>
                  <a:gd name="T63" fmla="*/ 646 h 1695"/>
                  <a:gd name="T64" fmla="*/ 105 w 228"/>
                  <a:gd name="T65" fmla="*/ 550 h 1695"/>
                  <a:gd name="T66" fmla="*/ 97 w 228"/>
                  <a:gd name="T67" fmla="*/ 453 h 1695"/>
                  <a:gd name="T68" fmla="*/ 84 w 228"/>
                  <a:gd name="T69" fmla="*/ 352 h 1695"/>
                  <a:gd name="T70" fmla="*/ 70 w 228"/>
                  <a:gd name="T71" fmla="*/ 258 h 1695"/>
                  <a:gd name="T72" fmla="*/ 54 w 228"/>
                  <a:gd name="T73" fmla="*/ 164 h 1695"/>
                  <a:gd name="T74" fmla="*/ 34 w 228"/>
                  <a:gd name="T75" fmla="*/ 77 h 1695"/>
                  <a:gd name="T76" fmla="*/ 26 w 228"/>
                  <a:gd name="T77" fmla="*/ 54 h 1695"/>
                  <a:gd name="T78" fmla="*/ 137 w 228"/>
                  <a:gd name="T79" fmla="*/ 0 h 1695"/>
                  <a:gd name="T80" fmla="*/ 148 w 228"/>
                  <a:gd name="T81" fmla="*/ 46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8" h="1695">
                    <a:moveTo>
                      <a:pt x="148" y="46"/>
                    </a:moveTo>
                    <a:lnTo>
                      <a:pt x="166" y="122"/>
                    </a:lnTo>
                    <a:lnTo>
                      <a:pt x="180" y="207"/>
                    </a:lnTo>
                    <a:lnTo>
                      <a:pt x="195" y="294"/>
                    </a:lnTo>
                    <a:lnTo>
                      <a:pt x="207" y="395"/>
                    </a:lnTo>
                    <a:lnTo>
                      <a:pt x="216" y="478"/>
                    </a:lnTo>
                    <a:lnTo>
                      <a:pt x="221" y="575"/>
                    </a:lnTo>
                    <a:lnTo>
                      <a:pt x="226" y="658"/>
                    </a:lnTo>
                    <a:lnTo>
                      <a:pt x="228" y="764"/>
                    </a:lnTo>
                    <a:lnTo>
                      <a:pt x="227" y="883"/>
                    </a:lnTo>
                    <a:lnTo>
                      <a:pt x="224" y="978"/>
                    </a:lnTo>
                    <a:lnTo>
                      <a:pt x="220" y="1063"/>
                    </a:lnTo>
                    <a:lnTo>
                      <a:pt x="214" y="1138"/>
                    </a:lnTo>
                    <a:lnTo>
                      <a:pt x="203" y="1232"/>
                    </a:lnTo>
                    <a:lnTo>
                      <a:pt x="192" y="1318"/>
                    </a:lnTo>
                    <a:lnTo>
                      <a:pt x="177" y="1414"/>
                    </a:lnTo>
                    <a:lnTo>
                      <a:pt x="159" y="1504"/>
                    </a:lnTo>
                    <a:lnTo>
                      <a:pt x="138" y="1591"/>
                    </a:lnTo>
                    <a:lnTo>
                      <a:pt x="119" y="1670"/>
                    </a:lnTo>
                    <a:lnTo>
                      <a:pt x="108" y="1695"/>
                    </a:lnTo>
                    <a:lnTo>
                      <a:pt x="0" y="1645"/>
                    </a:lnTo>
                    <a:lnTo>
                      <a:pt x="23" y="1581"/>
                    </a:lnTo>
                    <a:lnTo>
                      <a:pt x="48" y="1484"/>
                    </a:lnTo>
                    <a:lnTo>
                      <a:pt x="65" y="1394"/>
                    </a:lnTo>
                    <a:lnTo>
                      <a:pt x="79" y="1306"/>
                    </a:lnTo>
                    <a:lnTo>
                      <a:pt x="91" y="1203"/>
                    </a:lnTo>
                    <a:lnTo>
                      <a:pt x="101" y="1110"/>
                    </a:lnTo>
                    <a:lnTo>
                      <a:pt x="108" y="1017"/>
                    </a:lnTo>
                    <a:lnTo>
                      <a:pt x="112" y="922"/>
                    </a:lnTo>
                    <a:lnTo>
                      <a:pt x="115" y="848"/>
                    </a:lnTo>
                    <a:lnTo>
                      <a:pt x="113" y="749"/>
                    </a:lnTo>
                    <a:lnTo>
                      <a:pt x="111" y="646"/>
                    </a:lnTo>
                    <a:lnTo>
                      <a:pt x="105" y="550"/>
                    </a:lnTo>
                    <a:lnTo>
                      <a:pt x="97" y="453"/>
                    </a:lnTo>
                    <a:lnTo>
                      <a:pt x="84" y="352"/>
                    </a:lnTo>
                    <a:lnTo>
                      <a:pt x="70" y="258"/>
                    </a:lnTo>
                    <a:lnTo>
                      <a:pt x="54" y="164"/>
                    </a:lnTo>
                    <a:lnTo>
                      <a:pt x="34" y="77"/>
                    </a:lnTo>
                    <a:lnTo>
                      <a:pt x="26" y="54"/>
                    </a:lnTo>
                    <a:lnTo>
                      <a:pt x="137" y="0"/>
                    </a:lnTo>
                    <a:lnTo>
                      <a:pt x="148" y="46"/>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226" name="Freeform 930"/>
              <p:cNvSpPr>
                <a:spLocks/>
              </p:cNvSpPr>
              <p:nvPr/>
            </p:nvSpPr>
            <p:spPr bwMode="auto">
              <a:xfrm>
                <a:off x="3637" y="2712"/>
                <a:ext cx="50" cy="368"/>
              </a:xfrm>
              <a:custGeom>
                <a:avLst/>
                <a:gdLst>
                  <a:gd name="T0" fmla="*/ 137 w 200"/>
                  <a:gd name="T1" fmla="*/ 0 h 1470"/>
                  <a:gd name="T2" fmla="*/ 151 w 200"/>
                  <a:gd name="T3" fmla="*/ 86 h 1470"/>
                  <a:gd name="T4" fmla="*/ 166 w 200"/>
                  <a:gd name="T5" fmla="*/ 173 h 1470"/>
                  <a:gd name="T6" fmla="*/ 178 w 200"/>
                  <a:gd name="T7" fmla="*/ 274 h 1470"/>
                  <a:gd name="T8" fmla="*/ 188 w 200"/>
                  <a:gd name="T9" fmla="*/ 357 h 1470"/>
                  <a:gd name="T10" fmla="*/ 192 w 200"/>
                  <a:gd name="T11" fmla="*/ 454 h 1470"/>
                  <a:gd name="T12" fmla="*/ 197 w 200"/>
                  <a:gd name="T13" fmla="*/ 537 h 1470"/>
                  <a:gd name="T14" fmla="*/ 200 w 200"/>
                  <a:gd name="T15" fmla="*/ 643 h 1470"/>
                  <a:gd name="T16" fmla="*/ 198 w 200"/>
                  <a:gd name="T17" fmla="*/ 748 h 1470"/>
                  <a:gd name="T18" fmla="*/ 195 w 200"/>
                  <a:gd name="T19" fmla="*/ 856 h 1470"/>
                  <a:gd name="T20" fmla="*/ 191 w 200"/>
                  <a:gd name="T21" fmla="*/ 942 h 1470"/>
                  <a:gd name="T22" fmla="*/ 185 w 200"/>
                  <a:gd name="T23" fmla="*/ 1017 h 1470"/>
                  <a:gd name="T24" fmla="*/ 174 w 200"/>
                  <a:gd name="T25" fmla="*/ 1111 h 1470"/>
                  <a:gd name="T26" fmla="*/ 163 w 200"/>
                  <a:gd name="T27" fmla="*/ 1197 h 1470"/>
                  <a:gd name="T28" fmla="*/ 148 w 200"/>
                  <a:gd name="T29" fmla="*/ 1293 h 1470"/>
                  <a:gd name="T30" fmla="*/ 130 w 200"/>
                  <a:gd name="T31" fmla="*/ 1383 h 1470"/>
                  <a:gd name="T32" fmla="*/ 109 w 200"/>
                  <a:gd name="T33" fmla="*/ 1470 h 1470"/>
                  <a:gd name="T34" fmla="*/ 0 w 200"/>
                  <a:gd name="T35" fmla="*/ 1419 h 1470"/>
                  <a:gd name="T36" fmla="*/ 19 w 200"/>
                  <a:gd name="T37" fmla="*/ 1363 h 1470"/>
                  <a:gd name="T38" fmla="*/ 36 w 200"/>
                  <a:gd name="T39" fmla="*/ 1273 h 1470"/>
                  <a:gd name="T40" fmla="*/ 50 w 200"/>
                  <a:gd name="T41" fmla="*/ 1185 h 1470"/>
                  <a:gd name="T42" fmla="*/ 62 w 200"/>
                  <a:gd name="T43" fmla="*/ 1082 h 1470"/>
                  <a:gd name="T44" fmla="*/ 72 w 200"/>
                  <a:gd name="T45" fmla="*/ 988 h 1470"/>
                  <a:gd name="T46" fmla="*/ 79 w 200"/>
                  <a:gd name="T47" fmla="*/ 896 h 1470"/>
                  <a:gd name="T48" fmla="*/ 83 w 200"/>
                  <a:gd name="T49" fmla="*/ 801 h 1470"/>
                  <a:gd name="T50" fmla="*/ 86 w 200"/>
                  <a:gd name="T51" fmla="*/ 727 h 1470"/>
                  <a:gd name="T52" fmla="*/ 84 w 200"/>
                  <a:gd name="T53" fmla="*/ 628 h 1470"/>
                  <a:gd name="T54" fmla="*/ 82 w 200"/>
                  <a:gd name="T55" fmla="*/ 525 h 1470"/>
                  <a:gd name="T56" fmla="*/ 76 w 200"/>
                  <a:gd name="T57" fmla="*/ 429 h 1470"/>
                  <a:gd name="T58" fmla="*/ 68 w 200"/>
                  <a:gd name="T59" fmla="*/ 332 h 1470"/>
                  <a:gd name="T60" fmla="*/ 55 w 200"/>
                  <a:gd name="T61" fmla="*/ 231 h 1470"/>
                  <a:gd name="T62" fmla="*/ 41 w 200"/>
                  <a:gd name="T63" fmla="*/ 137 h 1470"/>
                  <a:gd name="T64" fmla="*/ 23 w 200"/>
                  <a:gd name="T65" fmla="*/ 52 h 1470"/>
                  <a:gd name="T66" fmla="*/ 137 w 200"/>
                  <a:gd name="T67" fmla="*/ 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0" h="1470">
                    <a:moveTo>
                      <a:pt x="137" y="0"/>
                    </a:moveTo>
                    <a:lnTo>
                      <a:pt x="151" y="86"/>
                    </a:lnTo>
                    <a:lnTo>
                      <a:pt x="166" y="173"/>
                    </a:lnTo>
                    <a:lnTo>
                      <a:pt x="178" y="274"/>
                    </a:lnTo>
                    <a:lnTo>
                      <a:pt x="188" y="357"/>
                    </a:lnTo>
                    <a:lnTo>
                      <a:pt x="192" y="454"/>
                    </a:lnTo>
                    <a:lnTo>
                      <a:pt x="197" y="537"/>
                    </a:lnTo>
                    <a:lnTo>
                      <a:pt x="200" y="643"/>
                    </a:lnTo>
                    <a:lnTo>
                      <a:pt x="198" y="748"/>
                    </a:lnTo>
                    <a:lnTo>
                      <a:pt x="195" y="856"/>
                    </a:lnTo>
                    <a:lnTo>
                      <a:pt x="191" y="942"/>
                    </a:lnTo>
                    <a:lnTo>
                      <a:pt x="185" y="1017"/>
                    </a:lnTo>
                    <a:lnTo>
                      <a:pt x="174" y="1111"/>
                    </a:lnTo>
                    <a:lnTo>
                      <a:pt x="163" y="1197"/>
                    </a:lnTo>
                    <a:lnTo>
                      <a:pt x="148" y="1293"/>
                    </a:lnTo>
                    <a:lnTo>
                      <a:pt x="130" y="1383"/>
                    </a:lnTo>
                    <a:lnTo>
                      <a:pt x="109" y="1470"/>
                    </a:lnTo>
                    <a:lnTo>
                      <a:pt x="0" y="1419"/>
                    </a:lnTo>
                    <a:lnTo>
                      <a:pt x="19" y="1363"/>
                    </a:lnTo>
                    <a:lnTo>
                      <a:pt x="36" y="1273"/>
                    </a:lnTo>
                    <a:lnTo>
                      <a:pt x="50" y="1185"/>
                    </a:lnTo>
                    <a:lnTo>
                      <a:pt x="62" y="1082"/>
                    </a:lnTo>
                    <a:lnTo>
                      <a:pt x="72" y="988"/>
                    </a:lnTo>
                    <a:lnTo>
                      <a:pt x="79" y="896"/>
                    </a:lnTo>
                    <a:lnTo>
                      <a:pt x="83" y="801"/>
                    </a:lnTo>
                    <a:lnTo>
                      <a:pt x="86" y="727"/>
                    </a:lnTo>
                    <a:lnTo>
                      <a:pt x="84" y="628"/>
                    </a:lnTo>
                    <a:lnTo>
                      <a:pt x="82" y="525"/>
                    </a:lnTo>
                    <a:lnTo>
                      <a:pt x="76" y="429"/>
                    </a:lnTo>
                    <a:lnTo>
                      <a:pt x="68" y="332"/>
                    </a:lnTo>
                    <a:lnTo>
                      <a:pt x="55" y="231"/>
                    </a:lnTo>
                    <a:lnTo>
                      <a:pt x="41" y="137"/>
                    </a:lnTo>
                    <a:lnTo>
                      <a:pt x="23" y="52"/>
                    </a:lnTo>
                    <a:lnTo>
                      <a:pt x="137" y="0"/>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227" name="Freeform 931"/>
              <p:cNvSpPr>
                <a:spLocks/>
              </p:cNvSpPr>
              <p:nvPr/>
            </p:nvSpPr>
            <p:spPr bwMode="auto">
              <a:xfrm>
                <a:off x="3579" y="2741"/>
                <a:ext cx="43" cy="311"/>
              </a:xfrm>
              <a:custGeom>
                <a:avLst/>
                <a:gdLst>
                  <a:gd name="T0" fmla="*/ 120 w 171"/>
                  <a:gd name="T1" fmla="*/ 0 h 1245"/>
                  <a:gd name="T2" fmla="*/ 137 w 171"/>
                  <a:gd name="T3" fmla="*/ 67 h 1245"/>
                  <a:gd name="T4" fmla="*/ 149 w 171"/>
                  <a:gd name="T5" fmla="*/ 168 h 1245"/>
                  <a:gd name="T6" fmla="*/ 159 w 171"/>
                  <a:gd name="T7" fmla="*/ 251 h 1245"/>
                  <a:gd name="T8" fmla="*/ 163 w 171"/>
                  <a:gd name="T9" fmla="*/ 348 h 1245"/>
                  <a:gd name="T10" fmla="*/ 168 w 171"/>
                  <a:gd name="T11" fmla="*/ 431 h 1245"/>
                  <a:gd name="T12" fmla="*/ 171 w 171"/>
                  <a:gd name="T13" fmla="*/ 537 h 1245"/>
                  <a:gd name="T14" fmla="*/ 169 w 171"/>
                  <a:gd name="T15" fmla="*/ 642 h 1245"/>
                  <a:gd name="T16" fmla="*/ 166 w 171"/>
                  <a:gd name="T17" fmla="*/ 751 h 1245"/>
                  <a:gd name="T18" fmla="*/ 162 w 171"/>
                  <a:gd name="T19" fmla="*/ 836 h 1245"/>
                  <a:gd name="T20" fmla="*/ 156 w 171"/>
                  <a:gd name="T21" fmla="*/ 911 h 1245"/>
                  <a:gd name="T22" fmla="*/ 145 w 171"/>
                  <a:gd name="T23" fmla="*/ 1005 h 1245"/>
                  <a:gd name="T24" fmla="*/ 135 w 171"/>
                  <a:gd name="T25" fmla="*/ 1091 h 1245"/>
                  <a:gd name="T26" fmla="*/ 119 w 171"/>
                  <a:gd name="T27" fmla="*/ 1187 h 1245"/>
                  <a:gd name="T28" fmla="*/ 112 w 171"/>
                  <a:gd name="T29" fmla="*/ 1245 h 1245"/>
                  <a:gd name="T30" fmla="*/ 0 w 171"/>
                  <a:gd name="T31" fmla="*/ 1195 h 1245"/>
                  <a:gd name="T32" fmla="*/ 7 w 171"/>
                  <a:gd name="T33" fmla="*/ 1167 h 1245"/>
                  <a:gd name="T34" fmla="*/ 21 w 171"/>
                  <a:gd name="T35" fmla="*/ 1079 h 1245"/>
                  <a:gd name="T36" fmla="*/ 33 w 171"/>
                  <a:gd name="T37" fmla="*/ 976 h 1245"/>
                  <a:gd name="T38" fmla="*/ 43 w 171"/>
                  <a:gd name="T39" fmla="*/ 883 h 1245"/>
                  <a:gd name="T40" fmla="*/ 50 w 171"/>
                  <a:gd name="T41" fmla="*/ 790 h 1245"/>
                  <a:gd name="T42" fmla="*/ 54 w 171"/>
                  <a:gd name="T43" fmla="*/ 695 h 1245"/>
                  <a:gd name="T44" fmla="*/ 58 w 171"/>
                  <a:gd name="T45" fmla="*/ 621 h 1245"/>
                  <a:gd name="T46" fmla="*/ 55 w 171"/>
                  <a:gd name="T47" fmla="*/ 522 h 1245"/>
                  <a:gd name="T48" fmla="*/ 53 w 171"/>
                  <a:gd name="T49" fmla="*/ 419 h 1245"/>
                  <a:gd name="T50" fmla="*/ 47 w 171"/>
                  <a:gd name="T51" fmla="*/ 323 h 1245"/>
                  <a:gd name="T52" fmla="*/ 40 w 171"/>
                  <a:gd name="T53" fmla="*/ 226 h 1245"/>
                  <a:gd name="T54" fmla="*/ 26 w 171"/>
                  <a:gd name="T55" fmla="*/ 125 h 1245"/>
                  <a:gd name="T56" fmla="*/ 5 w 171"/>
                  <a:gd name="T57" fmla="*/ 47 h 1245"/>
                  <a:gd name="T58" fmla="*/ 120 w 171"/>
                  <a:gd name="T59" fmla="*/ 0 h 1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1" h="1245">
                    <a:moveTo>
                      <a:pt x="120" y="0"/>
                    </a:moveTo>
                    <a:lnTo>
                      <a:pt x="137" y="67"/>
                    </a:lnTo>
                    <a:lnTo>
                      <a:pt x="149" y="168"/>
                    </a:lnTo>
                    <a:lnTo>
                      <a:pt x="159" y="251"/>
                    </a:lnTo>
                    <a:lnTo>
                      <a:pt x="163" y="348"/>
                    </a:lnTo>
                    <a:lnTo>
                      <a:pt x="168" y="431"/>
                    </a:lnTo>
                    <a:lnTo>
                      <a:pt x="171" y="537"/>
                    </a:lnTo>
                    <a:lnTo>
                      <a:pt x="169" y="642"/>
                    </a:lnTo>
                    <a:lnTo>
                      <a:pt x="166" y="751"/>
                    </a:lnTo>
                    <a:lnTo>
                      <a:pt x="162" y="836"/>
                    </a:lnTo>
                    <a:lnTo>
                      <a:pt x="156" y="911"/>
                    </a:lnTo>
                    <a:lnTo>
                      <a:pt x="145" y="1005"/>
                    </a:lnTo>
                    <a:lnTo>
                      <a:pt x="135" y="1091"/>
                    </a:lnTo>
                    <a:lnTo>
                      <a:pt x="119" y="1187"/>
                    </a:lnTo>
                    <a:lnTo>
                      <a:pt x="112" y="1245"/>
                    </a:lnTo>
                    <a:lnTo>
                      <a:pt x="0" y="1195"/>
                    </a:lnTo>
                    <a:lnTo>
                      <a:pt x="7" y="1167"/>
                    </a:lnTo>
                    <a:lnTo>
                      <a:pt x="21" y="1079"/>
                    </a:lnTo>
                    <a:lnTo>
                      <a:pt x="33" y="976"/>
                    </a:lnTo>
                    <a:lnTo>
                      <a:pt x="43" y="883"/>
                    </a:lnTo>
                    <a:lnTo>
                      <a:pt x="50" y="790"/>
                    </a:lnTo>
                    <a:lnTo>
                      <a:pt x="54" y="695"/>
                    </a:lnTo>
                    <a:lnTo>
                      <a:pt x="58" y="621"/>
                    </a:lnTo>
                    <a:lnTo>
                      <a:pt x="55" y="522"/>
                    </a:lnTo>
                    <a:lnTo>
                      <a:pt x="53" y="419"/>
                    </a:lnTo>
                    <a:lnTo>
                      <a:pt x="47" y="323"/>
                    </a:lnTo>
                    <a:lnTo>
                      <a:pt x="40" y="226"/>
                    </a:lnTo>
                    <a:lnTo>
                      <a:pt x="26" y="125"/>
                    </a:lnTo>
                    <a:lnTo>
                      <a:pt x="5" y="47"/>
                    </a:lnTo>
                    <a:lnTo>
                      <a:pt x="120" y="0"/>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228" name="Freeform 932"/>
              <p:cNvSpPr>
                <a:spLocks/>
              </p:cNvSpPr>
              <p:nvPr/>
            </p:nvSpPr>
            <p:spPr bwMode="auto">
              <a:xfrm>
                <a:off x="3523" y="2761"/>
                <a:ext cx="41" cy="266"/>
              </a:xfrm>
              <a:custGeom>
                <a:avLst/>
                <a:gdLst>
                  <a:gd name="T0" fmla="*/ 135 w 164"/>
                  <a:gd name="T1" fmla="*/ 0 h 1062"/>
                  <a:gd name="T2" fmla="*/ 146 w 164"/>
                  <a:gd name="T3" fmla="*/ 61 h 1062"/>
                  <a:gd name="T4" fmla="*/ 152 w 164"/>
                  <a:gd name="T5" fmla="*/ 132 h 1062"/>
                  <a:gd name="T6" fmla="*/ 160 w 164"/>
                  <a:gd name="T7" fmla="*/ 234 h 1062"/>
                  <a:gd name="T8" fmla="*/ 161 w 164"/>
                  <a:gd name="T9" fmla="*/ 312 h 1062"/>
                  <a:gd name="T10" fmla="*/ 164 w 164"/>
                  <a:gd name="T11" fmla="*/ 418 h 1062"/>
                  <a:gd name="T12" fmla="*/ 162 w 164"/>
                  <a:gd name="T13" fmla="*/ 523 h 1062"/>
                  <a:gd name="T14" fmla="*/ 159 w 164"/>
                  <a:gd name="T15" fmla="*/ 631 h 1062"/>
                  <a:gd name="T16" fmla="*/ 155 w 164"/>
                  <a:gd name="T17" fmla="*/ 717 h 1062"/>
                  <a:gd name="T18" fmla="*/ 149 w 164"/>
                  <a:gd name="T19" fmla="*/ 792 h 1062"/>
                  <a:gd name="T20" fmla="*/ 138 w 164"/>
                  <a:gd name="T21" fmla="*/ 886 h 1062"/>
                  <a:gd name="T22" fmla="*/ 128 w 164"/>
                  <a:gd name="T23" fmla="*/ 972 h 1062"/>
                  <a:gd name="T24" fmla="*/ 112 w 164"/>
                  <a:gd name="T25" fmla="*/ 1062 h 1062"/>
                  <a:gd name="T26" fmla="*/ 0 w 164"/>
                  <a:gd name="T27" fmla="*/ 1007 h 1062"/>
                  <a:gd name="T28" fmla="*/ 14 w 164"/>
                  <a:gd name="T29" fmla="*/ 960 h 1062"/>
                  <a:gd name="T30" fmla="*/ 26 w 164"/>
                  <a:gd name="T31" fmla="*/ 857 h 1062"/>
                  <a:gd name="T32" fmla="*/ 36 w 164"/>
                  <a:gd name="T33" fmla="*/ 764 h 1062"/>
                  <a:gd name="T34" fmla="*/ 43 w 164"/>
                  <a:gd name="T35" fmla="*/ 671 h 1062"/>
                  <a:gd name="T36" fmla="*/ 47 w 164"/>
                  <a:gd name="T37" fmla="*/ 576 h 1062"/>
                  <a:gd name="T38" fmla="*/ 51 w 164"/>
                  <a:gd name="T39" fmla="*/ 502 h 1062"/>
                  <a:gd name="T40" fmla="*/ 48 w 164"/>
                  <a:gd name="T41" fmla="*/ 403 h 1062"/>
                  <a:gd name="T42" fmla="*/ 48 w 164"/>
                  <a:gd name="T43" fmla="*/ 299 h 1062"/>
                  <a:gd name="T44" fmla="*/ 45 w 164"/>
                  <a:gd name="T45" fmla="*/ 202 h 1062"/>
                  <a:gd name="T46" fmla="*/ 32 w 164"/>
                  <a:gd name="T47" fmla="*/ 107 h 1062"/>
                  <a:gd name="T48" fmla="*/ 19 w 164"/>
                  <a:gd name="T49" fmla="*/ 54 h 1062"/>
                  <a:gd name="T50" fmla="*/ 135 w 164"/>
                  <a:gd name="T51" fmla="*/ 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4" h="1062">
                    <a:moveTo>
                      <a:pt x="135" y="0"/>
                    </a:moveTo>
                    <a:lnTo>
                      <a:pt x="146" y="61"/>
                    </a:lnTo>
                    <a:lnTo>
                      <a:pt x="152" y="132"/>
                    </a:lnTo>
                    <a:lnTo>
                      <a:pt x="160" y="234"/>
                    </a:lnTo>
                    <a:lnTo>
                      <a:pt x="161" y="312"/>
                    </a:lnTo>
                    <a:lnTo>
                      <a:pt x="164" y="418"/>
                    </a:lnTo>
                    <a:lnTo>
                      <a:pt x="162" y="523"/>
                    </a:lnTo>
                    <a:lnTo>
                      <a:pt x="159" y="631"/>
                    </a:lnTo>
                    <a:lnTo>
                      <a:pt x="155" y="717"/>
                    </a:lnTo>
                    <a:lnTo>
                      <a:pt x="149" y="792"/>
                    </a:lnTo>
                    <a:lnTo>
                      <a:pt x="138" y="886"/>
                    </a:lnTo>
                    <a:lnTo>
                      <a:pt x="128" y="972"/>
                    </a:lnTo>
                    <a:lnTo>
                      <a:pt x="112" y="1062"/>
                    </a:lnTo>
                    <a:lnTo>
                      <a:pt x="0" y="1007"/>
                    </a:lnTo>
                    <a:lnTo>
                      <a:pt x="14" y="960"/>
                    </a:lnTo>
                    <a:lnTo>
                      <a:pt x="26" y="857"/>
                    </a:lnTo>
                    <a:lnTo>
                      <a:pt x="36" y="764"/>
                    </a:lnTo>
                    <a:lnTo>
                      <a:pt x="43" y="671"/>
                    </a:lnTo>
                    <a:lnTo>
                      <a:pt x="47" y="576"/>
                    </a:lnTo>
                    <a:lnTo>
                      <a:pt x="51" y="502"/>
                    </a:lnTo>
                    <a:lnTo>
                      <a:pt x="48" y="403"/>
                    </a:lnTo>
                    <a:lnTo>
                      <a:pt x="48" y="299"/>
                    </a:lnTo>
                    <a:lnTo>
                      <a:pt x="45" y="202"/>
                    </a:lnTo>
                    <a:lnTo>
                      <a:pt x="32" y="107"/>
                    </a:lnTo>
                    <a:lnTo>
                      <a:pt x="19" y="54"/>
                    </a:lnTo>
                    <a:lnTo>
                      <a:pt x="135" y="0"/>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229" name="Freeform 933"/>
              <p:cNvSpPr>
                <a:spLocks/>
              </p:cNvSpPr>
              <p:nvPr/>
            </p:nvSpPr>
            <p:spPr bwMode="auto">
              <a:xfrm>
                <a:off x="3466" y="2792"/>
                <a:ext cx="35" cy="208"/>
              </a:xfrm>
              <a:custGeom>
                <a:avLst/>
                <a:gdLst>
                  <a:gd name="T0" fmla="*/ 116 w 138"/>
                  <a:gd name="T1" fmla="*/ 0 h 830"/>
                  <a:gd name="T2" fmla="*/ 127 w 138"/>
                  <a:gd name="T3" fmla="*/ 72 h 830"/>
                  <a:gd name="T4" fmla="*/ 131 w 138"/>
                  <a:gd name="T5" fmla="*/ 150 h 830"/>
                  <a:gd name="T6" fmla="*/ 136 w 138"/>
                  <a:gd name="T7" fmla="*/ 232 h 830"/>
                  <a:gd name="T8" fmla="*/ 138 w 138"/>
                  <a:gd name="T9" fmla="*/ 338 h 830"/>
                  <a:gd name="T10" fmla="*/ 137 w 138"/>
                  <a:gd name="T11" fmla="*/ 444 h 830"/>
                  <a:gd name="T12" fmla="*/ 133 w 138"/>
                  <a:gd name="T13" fmla="*/ 552 h 830"/>
                  <a:gd name="T14" fmla="*/ 130 w 138"/>
                  <a:gd name="T15" fmla="*/ 637 h 830"/>
                  <a:gd name="T16" fmla="*/ 124 w 138"/>
                  <a:gd name="T17" fmla="*/ 713 h 830"/>
                  <a:gd name="T18" fmla="*/ 122 w 138"/>
                  <a:gd name="T19" fmla="*/ 788 h 830"/>
                  <a:gd name="T20" fmla="*/ 119 w 138"/>
                  <a:gd name="T21" fmla="*/ 830 h 830"/>
                  <a:gd name="T22" fmla="*/ 0 w 138"/>
                  <a:gd name="T23" fmla="*/ 769 h 830"/>
                  <a:gd name="T24" fmla="*/ 10 w 138"/>
                  <a:gd name="T25" fmla="*/ 684 h 830"/>
                  <a:gd name="T26" fmla="*/ 18 w 138"/>
                  <a:gd name="T27" fmla="*/ 591 h 830"/>
                  <a:gd name="T28" fmla="*/ 21 w 138"/>
                  <a:gd name="T29" fmla="*/ 496 h 830"/>
                  <a:gd name="T30" fmla="*/ 25 w 138"/>
                  <a:gd name="T31" fmla="*/ 422 h 830"/>
                  <a:gd name="T32" fmla="*/ 26 w 138"/>
                  <a:gd name="T33" fmla="*/ 313 h 830"/>
                  <a:gd name="T34" fmla="*/ 22 w 138"/>
                  <a:gd name="T35" fmla="*/ 219 h 830"/>
                  <a:gd name="T36" fmla="*/ 14 w 138"/>
                  <a:gd name="T37" fmla="*/ 124 h 830"/>
                  <a:gd name="T38" fmla="*/ 4 w 138"/>
                  <a:gd name="T39" fmla="*/ 50 h 830"/>
                  <a:gd name="T40" fmla="*/ 116 w 138"/>
                  <a:gd name="T41" fmla="*/ 0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 h="830">
                    <a:moveTo>
                      <a:pt x="116" y="0"/>
                    </a:moveTo>
                    <a:lnTo>
                      <a:pt x="127" y="72"/>
                    </a:lnTo>
                    <a:lnTo>
                      <a:pt x="131" y="150"/>
                    </a:lnTo>
                    <a:lnTo>
                      <a:pt x="136" y="232"/>
                    </a:lnTo>
                    <a:lnTo>
                      <a:pt x="138" y="338"/>
                    </a:lnTo>
                    <a:lnTo>
                      <a:pt x="137" y="444"/>
                    </a:lnTo>
                    <a:lnTo>
                      <a:pt x="133" y="552"/>
                    </a:lnTo>
                    <a:lnTo>
                      <a:pt x="130" y="637"/>
                    </a:lnTo>
                    <a:lnTo>
                      <a:pt x="124" y="713"/>
                    </a:lnTo>
                    <a:lnTo>
                      <a:pt x="122" y="788"/>
                    </a:lnTo>
                    <a:lnTo>
                      <a:pt x="119" y="830"/>
                    </a:lnTo>
                    <a:lnTo>
                      <a:pt x="0" y="769"/>
                    </a:lnTo>
                    <a:lnTo>
                      <a:pt x="10" y="684"/>
                    </a:lnTo>
                    <a:lnTo>
                      <a:pt x="18" y="591"/>
                    </a:lnTo>
                    <a:lnTo>
                      <a:pt x="21" y="496"/>
                    </a:lnTo>
                    <a:lnTo>
                      <a:pt x="25" y="422"/>
                    </a:lnTo>
                    <a:lnTo>
                      <a:pt x="26" y="313"/>
                    </a:lnTo>
                    <a:lnTo>
                      <a:pt x="22" y="219"/>
                    </a:lnTo>
                    <a:lnTo>
                      <a:pt x="14" y="124"/>
                    </a:lnTo>
                    <a:lnTo>
                      <a:pt x="4" y="50"/>
                    </a:lnTo>
                    <a:lnTo>
                      <a:pt x="116" y="0"/>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230" name="Freeform 934"/>
              <p:cNvSpPr>
                <a:spLocks/>
              </p:cNvSpPr>
              <p:nvPr/>
            </p:nvSpPr>
            <p:spPr bwMode="auto">
              <a:xfrm>
                <a:off x="3407" y="2819"/>
                <a:ext cx="33" cy="151"/>
              </a:xfrm>
              <a:custGeom>
                <a:avLst/>
                <a:gdLst>
                  <a:gd name="T0" fmla="*/ 117 w 131"/>
                  <a:gd name="T1" fmla="*/ 0 h 603"/>
                  <a:gd name="T2" fmla="*/ 129 w 131"/>
                  <a:gd name="T3" fmla="*/ 110 h 603"/>
                  <a:gd name="T4" fmla="*/ 131 w 131"/>
                  <a:gd name="T5" fmla="*/ 216 h 603"/>
                  <a:gd name="T6" fmla="*/ 130 w 131"/>
                  <a:gd name="T7" fmla="*/ 321 h 603"/>
                  <a:gd name="T8" fmla="*/ 126 w 131"/>
                  <a:gd name="T9" fmla="*/ 429 h 603"/>
                  <a:gd name="T10" fmla="*/ 123 w 131"/>
                  <a:gd name="T11" fmla="*/ 515 h 603"/>
                  <a:gd name="T12" fmla="*/ 108 w 131"/>
                  <a:gd name="T13" fmla="*/ 603 h 603"/>
                  <a:gd name="T14" fmla="*/ 0 w 131"/>
                  <a:gd name="T15" fmla="*/ 553 h 603"/>
                  <a:gd name="T16" fmla="*/ 11 w 131"/>
                  <a:gd name="T17" fmla="*/ 469 h 603"/>
                  <a:gd name="T18" fmla="*/ 14 w 131"/>
                  <a:gd name="T19" fmla="*/ 374 h 603"/>
                  <a:gd name="T20" fmla="*/ 18 w 131"/>
                  <a:gd name="T21" fmla="*/ 300 h 603"/>
                  <a:gd name="T22" fmla="*/ 16 w 131"/>
                  <a:gd name="T23" fmla="*/ 190 h 603"/>
                  <a:gd name="T24" fmla="*/ 13 w 131"/>
                  <a:gd name="T25" fmla="*/ 98 h 603"/>
                  <a:gd name="T26" fmla="*/ 5 w 131"/>
                  <a:gd name="T27" fmla="*/ 50 h 603"/>
                  <a:gd name="T28" fmla="*/ 117 w 131"/>
                  <a:gd name="T29"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 h="603">
                    <a:moveTo>
                      <a:pt x="117" y="0"/>
                    </a:moveTo>
                    <a:lnTo>
                      <a:pt x="129" y="110"/>
                    </a:lnTo>
                    <a:lnTo>
                      <a:pt x="131" y="216"/>
                    </a:lnTo>
                    <a:lnTo>
                      <a:pt x="130" y="321"/>
                    </a:lnTo>
                    <a:lnTo>
                      <a:pt x="126" y="429"/>
                    </a:lnTo>
                    <a:lnTo>
                      <a:pt x="123" y="515"/>
                    </a:lnTo>
                    <a:lnTo>
                      <a:pt x="108" y="603"/>
                    </a:lnTo>
                    <a:lnTo>
                      <a:pt x="0" y="553"/>
                    </a:lnTo>
                    <a:lnTo>
                      <a:pt x="11" y="469"/>
                    </a:lnTo>
                    <a:lnTo>
                      <a:pt x="14" y="374"/>
                    </a:lnTo>
                    <a:lnTo>
                      <a:pt x="18" y="300"/>
                    </a:lnTo>
                    <a:lnTo>
                      <a:pt x="16" y="190"/>
                    </a:lnTo>
                    <a:lnTo>
                      <a:pt x="13" y="98"/>
                    </a:lnTo>
                    <a:lnTo>
                      <a:pt x="5" y="50"/>
                    </a:lnTo>
                    <a:lnTo>
                      <a:pt x="117" y="0"/>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312231" name="Freeform 935"/>
              <p:cNvSpPr>
                <a:spLocks/>
              </p:cNvSpPr>
              <p:nvPr/>
            </p:nvSpPr>
            <p:spPr bwMode="auto">
              <a:xfrm>
                <a:off x="3352" y="2842"/>
                <a:ext cx="31" cy="101"/>
              </a:xfrm>
              <a:custGeom>
                <a:avLst/>
                <a:gdLst>
                  <a:gd name="T0" fmla="*/ 121 w 124"/>
                  <a:gd name="T1" fmla="*/ 59 h 404"/>
                  <a:gd name="T2" fmla="*/ 124 w 124"/>
                  <a:gd name="T3" fmla="*/ 162 h 404"/>
                  <a:gd name="T4" fmla="*/ 123 w 124"/>
                  <a:gd name="T5" fmla="*/ 264 h 404"/>
                  <a:gd name="T6" fmla="*/ 116 w 124"/>
                  <a:gd name="T7" fmla="*/ 353 h 404"/>
                  <a:gd name="T8" fmla="*/ 109 w 124"/>
                  <a:gd name="T9" fmla="*/ 404 h 404"/>
                  <a:gd name="T10" fmla="*/ 0 w 124"/>
                  <a:gd name="T11" fmla="*/ 357 h 404"/>
                  <a:gd name="T12" fmla="*/ 7 w 124"/>
                  <a:gd name="T13" fmla="*/ 249 h 404"/>
                  <a:gd name="T14" fmla="*/ 8 w 124"/>
                  <a:gd name="T15" fmla="*/ 149 h 404"/>
                  <a:gd name="T16" fmla="*/ 8 w 124"/>
                  <a:gd name="T17" fmla="*/ 54 h 404"/>
                  <a:gd name="T18" fmla="*/ 116 w 124"/>
                  <a:gd name="T19" fmla="*/ 0 h 404"/>
                  <a:gd name="T20" fmla="*/ 121 w 124"/>
                  <a:gd name="T21" fmla="*/ 59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404">
                    <a:moveTo>
                      <a:pt x="121" y="59"/>
                    </a:moveTo>
                    <a:lnTo>
                      <a:pt x="124" y="162"/>
                    </a:lnTo>
                    <a:lnTo>
                      <a:pt x="123" y="264"/>
                    </a:lnTo>
                    <a:lnTo>
                      <a:pt x="116" y="353"/>
                    </a:lnTo>
                    <a:lnTo>
                      <a:pt x="109" y="404"/>
                    </a:lnTo>
                    <a:lnTo>
                      <a:pt x="0" y="357"/>
                    </a:lnTo>
                    <a:lnTo>
                      <a:pt x="7" y="249"/>
                    </a:lnTo>
                    <a:lnTo>
                      <a:pt x="8" y="149"/>
                    </a:lnTo>
                    <a:lnTo>
                      <a:pt x="8" y="54"/>
                    </a:lnTo>
                    <a:lnTo>
                      <a:pt x="116" y="0"/>
                    </a:lnTo>
                    <a:lnTo>
                      <a:pt x="121" y="59"/>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sp>
        <p:nvSpPr>
          <p:cNvPr id="2" name="标题 1"/>
          <p:cNvSpPr>
            <a:spLocks noGrp="1"/>
          </p:cNvSpPr>
          <p:nvPr>
            <p:ph type="title"/>
          </p:nvPr>
        </p:nvSpPr>
        <p:spPr/>
        <p:txBody>
          <a:bodyPr/>
          <a:lstStyle/>
          <a:p>
            <a:r>
              <a:rPr lang="zh-CN" altLang="en-US" dirty="0"/>
              <a:t>用户通过 </a:t>
            </a:r>
            <a:r>
              <a:rPr lang="en-US" altLang="zh-CN" dirty="0"/>
              <a:t>ISP </a:t>
            </a:r>
            <a:r>
              <a:rPr lang="zh-CN" altLang="en-US" dirty="0"/>
              <a:t>上网</a:t>
            </a:r>
          </a:p>
        </p:txBody>
      </p:sp>
    </p:spTree>
    <p:extLst>
      <p:ext uri="{BB962C8B-B14F-4D97-AF65-F5344CB8AC3E}">
        <p14:creationId xmlns:p14="http://schemas.microsoft.com/office/powerpoint/2010/main" xmlns="" val="22258015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8"/>
          <p:cNvGrpSpPr/>
          <p:nvPr/>
        </p:nvGrpSpPr>
        <p:grpSpPr>
          <a:xfrm>
            <a:off x="714348" y="4796384"/>
            <a:ext cx="8077276" cy="504825"/>
            <a:chOff x="773877" y="4724375"/>
            <a:chExt cx="8750382" cy="504825"/>
          </a:xfrm>
        </p:grpSpPr>
        <p:sp>
          <p:nvSpPr>
            <p:cNvPr id="396459" name="Text Box 171"/>
            <p:cNvSpPr txBox="1">
              <a:spLocks noChangeArrowheads="1"/>
            </p:cNvSpPr>
            <p:nvPr/>
          </p:nvSpPr>
          <p:spPr bwMode="auto">
            <a:xfrm>
              <a:off x="773877" y="4785751"/>
              <a:ext cx="875038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spcBef>
                  <a:spcPct val="15000"/>
                </a:spcBef>
                <a:spcAft>
                  <a:spcPct val="15000"/>
                </a:spcAft>
              </a:pPr>
              <a:r>
                <a:rPr kumimoji="1" lang="zh-CN" altLang="en-US" b="1" dirty="0">
                  <a:latin typeface="Arial" pitchFamily="34" charset="0"/>
                  <a:ea typeface="黑体" pitchFamily="2" charset="-122"/>
                  <a:cs typeface="Arial" pitchFamily="34" charset="0"/>
                </a:rPr>
                <a:t>主机</a:t>
              </a:r>
              <a:r>
                <a:rPr kumimoji="1" lang="en-US" altLang="zh-CN" b="1" dirty="0">
                  <a:latin typeface="Arial" pitchFamily="34" charset="0"/>
                  <a:ea typeface="黑体" pitchFamily="2" charset="-122"/>
                  <a:cs typeface="Arial" pitchFamily="34" charset="0"/>
                </a:rPr>
                <a:t>A → </a:t>
              </a:r>
              <a:r>
                <a:rPr kumimoji="1" lang="zh-CN" altLang="en-US" b="1" dirty="0">
                  <a:latin typeface="Arial" pitchFamily="34" charset="0"/>
                  <a:ea typeface="黑体" pitchFamily="2" charset="-122"/>
                  <a:cs typeface="Arial" pitchFamily="34" charset="0"/>
                </a:rPr>
                <a:t>本地 </a:t>
              </a:r>
              <a:r>
                <a:rPr kumimoji="1" lang="en-US" altLang="zh-CN" b="1" dirty="0">
                  <a:latin typeface="Arial" pitchFamily="34" charset="0"/>
                  <a:ea typeface="黑体" pitchFamily="2" charset="-122"/>
                  <a:cs typeface="Arial" pitchFamily="34" charset="0"/>
                </a:rPr>
                <a:t>ISP → </a:t>
              </a:r>
              <a:r>
                <a:rPr kumimoji="1" lang="zh-CN" altLang="en-US" b="1" dirty="0">
                  <a:latin typeface="Arial" pitchFamily="34" charset="0"/>
                  <a:ea typeface="黑体" pitchFamily="2" charset="-122"/>
                  <a:cs typeface="Arial" pitchFamily="34" charset="0"/>
                </a:rPr>
                <a:t>地区 </a:t>
              </a:r>
              <a:r>
                <a:rPr kumimoji="1" lang="en-US" altLang="zh-CN" b="1" dirty="0">
                  <a:latin typeface="Arial" pitchFamily="34" charset="0"/>
                  <a:ea typeface="黑体" pitchFamily="2" charset="-122"/>
                  <a:cs typeface="Arial" pitchFamily="34" charset="0"/>
                </a:rPr>
                <a:t>ISP → </a:t>
              </a:r>
              <a:r>
                <a:rPr kumimoji="1" lang="zh-CN" altLang="en-US" b="1" dirty="0">
                  <a:latin typeface="Arial" pitchFamily="34" charset="0"/>
                  <a:ea typeface="黑体" pitchFamily="2" charset="-122"/>
                  <a:cs typeface="Arial" pitchFamily="34" charset="0"/>
                </a:rPr>
                <a:t>主干 </a:t>
              </a:r>
              <a:r>
                <a:rPr kumimoji="1" lang="en-US" altLang="zh-CN" b="1" dirty="0">
                  <a:latin typeface="Arial" pitchFamily="34" charset="0"/>
                  <a:ea typeface="黑体" pitchFamily="2" charset="-122"/>
                  <a:cs typeface="Arial" pitchFamily="34" charset="0"/>
                </a:rPr>
                <a:t>ISP → </a:t>
              </a:r>
              <a:r>
                <a:rPr kumimoji="1" lang="zh-CN" altLang="en-US" b="1" dirty="0">
                  <a:latin typeface="Arial" pitchFamily="34" charset="0"/>
                  <a:ea typeface="黑体" pitchFamily="2" charset="-122"/>
                  <a:cs typeface="Arial" pitchFamily="34" charset="0"/>
                </a:rPr>
                <a:t>地区 </a:t>
              </a:r>
              <a:r>
                <a:rPr kumimoji="1" lang="en-US" altLang="zh-CN" b="1" dirty="0">
                  <a:latin typeface="Arial" pitchFamily="34" charset="0"/>
                  <a:ea typeface="黑体" pitchFamily="2" charset="-122"/>
                  <a:cs typeface="Arial" pitchFamily="34" charset="0"/>
                </a:rPr>
                <a:t>ISP → </a:t>
              </a:r>
              <a:r>
                <a:rPr kumimoji="1" lang="zh-CN" altLang="en-US" b="1" dirty="0">
                  <a:latin typeface="Arial" pitchFamily="34" charset="0"/>
                  <a:ea typeface="黑体" pitchFamily="2" charset="-122"/>
                  <a:cs typeface="Arial" pitchFamily="34" charset="0"/>
                </a:rPr>
                <a:t>本地 </a:t>
              </a:r>
              <a:r>
                <a:rPr kumimoji="1" lang="en-US" altLang="zh-CN" b="1" dirty="0">
                  <a:latin typeface="Arial" pitchFamily="34" charset="0"/>
                  <a:ea typeface="黑体" pitchFamily="2" charset="-122"/>
                  <a:cs typeface="Arial" pitchFamily="34" charset="0"/>
                </a:rPr>
                <a:t>ISP → </a:t>
              </a:r>
              <a:r>
                <a:rPr kumimoji="1" lang="zh-CN" altLang="en-US" b="1" dirty="0">
                  <a:latin typeface="Arial" pitchFamily="34" charset="0"/>
                  <a:ea typeface="黑体" pitchFamily="2" charset="-122"/>
                  <a:cs typeface="Arial" pitchFamily="34" charset="0"/>
                </a:rPr>
                <a:t>主机</a:t>
              </a:r>
              <a:r>
                <a:rPr kumimoji="1" lang="en-US" altLang="zh-CN" b="1" dirty="0">
                  <a:latin typeface="Arial" pitchFamily="34" charset="0"/>
                  <a:ea typeface="黑体" pitchFamily="2" charset="-122"/>
                  <a:cs typeface="Arial" pitchFamily="34" charset="0"/>
                </a:rPr>
                <a:t>B</a:t>
              </a:r>
            </a:p>
          </p:txBody>
        </p:sp>
        <p:sp>
          <p:nvSpPr>
            <p:cNvPr id="396460" name="Rectangle 172"/>
            <p:cNvSpPr>
              <a:spLocks noChangeArrowheads="1"/>
            </p:cNvSpPr>
            <p:nvPr/>
          </p:nvSpPr>
          <p:spPr bwMode="auto">
            <a:xfrm>
              <a:off x="828722" y="4724375"/>
              <a:ext cx="8690356" cy="504825"/>
            </a:xfrm>
            <a:prstGeom prst="rect">
              <a:avLst/>
            </a:prstGeom>
            <a:noFill/>
            <a:ln w="38100" cmpd="dbl">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sz="2000" b="1">
                <a:latin typeface="Arial" pitchFamily="34" charset="0"/>
                <a:ea typeface="黑体" pitchFamily="2" charset="-122"/>
                <a:cs typeface="Arial" pitchFamily="34" charset="0"/>
              </a:endParaRPr>
            </a:p>
          </p:txBody>
        </p:sp>
      </p:grpSp>
      <p:grpSp>
        <p:nvGrpSpPr>
          <p:cNvPr id="3" name="组合 3"/>
          <p:cNvGrpSpPr/>
          <p:nvPr/>
        </p:nvGrpSpPr>
        <p:grpSpPr>
          <a:xfrm>
            <a:off x="406151" y="527684"/>
            <a:ext cx="8542266" cy="4032448"/>
            <a:chOff x="128464" y="1412776"/>
            <a:chExt cx="9763258" cy="3876676"/>
          </a:xfrm>
        </p:grpSpPr>
        <p:sp>
          <p:nvSpPr>
            <p:cNvPr id="396429" name="Line 141"/>
            <p:cNvSpPr>
              <a:spLocks noChangeShapeType="1"/>
            </p:cNvSpPr>
            <p:nvPr/>
          </p:nvSpPr>
          <p:spPr bwMode="auto">
            <a:xfrm>
              <a:off x="6916483" y="3257451"/>
              <a:ext cx="1480740" cy="0"/>
            </a:xfrm>
            <a:prstGeom prst="line">
              <a:avLst/>
            </a:prstGeom>
            <a:noFill/>
            <a:ln w="76200" cmpd="tri">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30" name="Line 142"/>
            <p:cNvSpPr>
              <a:spLocks noChangeShapeType="1"/>
            </p:cNvSpPr>
            <p:nvPr/>
          </p:nvSpPr>
          <p:spPr bwMode="auto">
            <a:xfrm>
              <a:off x="8476333" y="4221064"/>
              <a:ext cx="311283" cy="7207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31" name="Line 143"/>
            <p:cNvSpPr>
              <a:spLocks noChangeShapeType="1"/>
            </p:cNvSpPr>
            <p:nvPr/>
          </p:nvSpPr>
          <p:spPr bwMode="auto">
            <a:xfrm flipH="1">
              <a:off x="7772939" y="4149626"/>
              <a:ext cx="469503" cy="77946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32" name="Text Box 144"/>
            <p:cNvSpPr txBox="1">
              <a:spLocks noChangeArrowheads="1"/>
            </p:cNvSpPr>
            <p:nvPr/>
          </p:nvSpPr>
          <p:spPr bwMode="auto">
            <a:xfrm>
              <a:off x="8008550" y="4509989"/>
              <a:ext cx="680087" cy="5621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3200" b="1">
                  <a:latin typeface="Arial" pitchFamily="34" charset="0"/>
                  <a:ea typeface="黑体" pitchFamily="2" charset="-122"/>
                  <a:cs typeface="Arial" pitchFamily="34" charset="0"/>
                  <a:sym typeface="Symbol" pitchFamily="18" charset="2"/>
                </a:rPr>
                <a:t></a:t>
              </a:r>
            </a:p>
          </p:txBody>
        </p:sp>
        <p:sp>
          <p:nvSpPr>
            <p:cNvPr id="396433" name="Line 145"/>
            <p:cNvSpPr>
              <a:spLocks noChangeShapeType="1"/>
            </p:cNvSpPr>
            <p:nvPr/>
          </p:nvSpPr>
          <p:spPr bwMode="auto">
            <a:xfrm flipH="1">
              <a:off x="8242441" y="3286026"/>
              <a:ext cx="545175" cy="8636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34" name="Line 146"/>
            <p:cNvSpPr>
              <a:spLocks noChangeShapeType="1"/>
            </p:cNvSpPr>
            <p:nvPr/>
          </p:nvSpPr>
          <p:spPr bwMode="auto">
            <a:xfrm flipH="1">
              <a:off x="5667915" y="3286026"/>
              <a:ext cx="545173" cy="8636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35" name="Line 147"/>
            <p:cNvSpPr>
              <a:spLocks noChangeShapeType="1"/>
            </p:cNvSpPr>
            <p:nvPr/>
          </p:nvSpPr>
          <p:spPr bwMode="auto">
            <a:xfrm>
              <a:off x="6446979" y="3213001"/>
              <a:ext cx="546894" cy="100806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36" name="Line 148"/>
            <p:cNvSpPr>
              <a:spLocks noChangeShapeType="1"/>
            </p:cNvSpPr>
            <p:nvPr/>
          </p:nvSpPr>
          <p:spPr bwMode="auto">
            <a:xfrm>
              <a:off x="3640279" y="3213002"/>
              <a:ext cx="545175" cy="936625"/>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37" name="Line 149"/>
            <p:cNvSpPr>
              <a:spLocks noChangeShapeType="1"/>
            </p:cNvSpPr>
            <p:nvPr/>
          </p:nvSpPr>
          <p:spPr bwMode="auto">
            <a:xfrm flipH="1">
              <a:off x="2859494" y="3357464"/>
              <a:ext cx="390393" cy="792163"/>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38" name="Line 150"/>
            <p:cNvSpPr>
              <a:spLocks noChangeShapeType="1"/>
            </p:cNvSpPr>
            <p:nvPr/>
          </p:nvSpPr>
          <p:spPr bwMode="auto">
            <a:xfrm>
              <a:off x="1065751" y="3357463"/>
              <a:ext cx="233892" cy="86360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39" name="Line 151"/>
            <p:cNvSpPr>
              <a:spLocks noChangeShapeType="1"/>
            </p:cNvSpPr>
            <p:nvPr/>
          </p:nvSpPr>
          <p:spPr bwMode="auto">
            <a:xfrm>
              <a:off x="9021508" y="3430488"/>
              <a:ext cx="467783" cy="935038"/>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40" name="Line 152"/>
            <p:cNvSpPr>
              <a:spLocks noChangeShapeType="1"/>
            </p:cNvSpPr>
            <p:nvPr/>
          </p:nvSpPr>
          <p:spPr bwMode="auto">
            <a:xfrm flipH="1">
              <a:off x="909250" y="2349401"/>
              <a:ext cx="624285" cy="792162"/>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41" name="Line 153"/>
            <p:cNvSpPr>
              <a:spLocks noChangeShapeType="1"/>
            </p:cNvSpPr>
            <p:nvPr/>
          </p:nvSpPr>
          <p:spPr bwMode="auto">
            <a:xfrm>
              <a:off x="5200130" y="1557238"/>
              <a:ext cx="1559851" cy="64770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42" name="Line 154"/>
            <p:cNvSpPr>
              <a:spLocks noChangeShapeType="1"/>
            </p:cNvSpPr>
            <p:nvPr/>
          </p:nvSpPr>
          <p:spPr bwMode="auto">
            <a:xfrm>
              <a:off x="7150375" y="4221064"/>
              <a:ext cx="311282" cy="7207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43" name="Line 155"/>
            <p:cNvSpPr>
              <a:spLocks noChangeShapeType="1"/>
            </p:cNvSpPr>
            <p:nvPr/>
          </p:nvSpPr>
          <p:spPr bwMode="auto">
            <a:xfrm>
              <a:off x="2936885" y="4294089"/>
              <a:ext cx="311282" cy="7207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44" name="Line 156"/>
            <p:cNvSpPr>
              <a:spLocks noChangeShapeType="1"/>
            </p:cNvSpPr>
            <p:nvPr/>
          </p:nvSpPr>
          <p:spPr bwMode="auto">
            <a:xfrm flipH="1">
              <a:off x="6446979" y="4149626"/>
              <a:ext cx="469504" cy="77946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45" name="Line 157"/>
            <p:cNvSpPr>
              <a:spLocks noChangeShapeType="1"/>
            </p:cNvSpPr>
            <p:nvPr/>
          </p:nvSpPr>
          <p:spPr bwMode="auto">
            <a:xfrm>
              <a:off x="9489291" y="4365526"/>
              <a:ext cx="156501" cy="6477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46" name="Line 158"/>
            <p:cNvSpPr>
              <a:spLocks noChangeShapeType="1"/>
            </p:cNvSpPr>
            <p:nvPr/>
          </p:nvSpPr>
          <p:spPr bwMode="auto">
            <a:xfrm flipH="1">
              <a:off x="2235210" y="4221063"/>
              <a:ext cx="624284" cy="86518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47" name="Line 159"/>
            <p:cNvSpPr>
              <a:spLocks noChangeShapeType="1"/>
            </p:cNvSpPr>
            <p:nvPr/>
          </p:nvSpPr>
          <p:spPr bwMode="auto">
            <a:xfrm flipH="1">
              <a:off x="597969" y="3357464"/>
              <a:ext cx="154781" cy="152876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48" name="Line 160"/>
            <p:cNvSpPr>
              <a:spLocks noChangeShapeType="1"/>
            </p:cNvSpPr>
            <p:nvPr/>
          </p:nvSpPr>
          <p:spPr bwMode="auto">
            <a:xfrm flipH="1" flipV="1">
              <a:off x="5824415" y="4294088"/>
              <a:ext cx="388673" cy="6477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49" name="Line 161"/>
            <p:cNvSpPr>
              <a:spLocks noChangeShapeType="1"/>
            </p:cNvSpPr>
            <p:nvPr/>
          </p:nvSpPr>
          <p:spPr bwMode="auto">
            <a:xfrm flipV="1">
              <a:off x="4262844" y="4294089"/>
              <a:ext cx="1086908" cy="79216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50" name="Line 162"/>
            <p:cNvSpPr>
              <a:spLocks noChangeShapeType="1"/>
            </p:cNvSpPr>
            <p:nvPr/>
          </p:nvSpPr>
          <p:spPr bwMode="auto">
            <a:xfrm>
              <a:off x="2548213" y="2349402"/>
              <a:ext cx="856456" cy="720725"/>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51" name="Line 163"/>
            <p:cNvSpPr>
              <a:spLocks noChangeShapeType="1"/>
            </p:cNvSpPr>
            <p:nvPr/>
          </p:nvSpPr>
          <p:spPr bwMode="auto">
            <a:xfrm flipH="1">
              <a:off x="5277521" y="4294089"/>
              <a:ext cx="233892" cy="79216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52" name="Oval 164"/>
            <p:cNvSpPr>
              <a:spLocks noChangeArrowheads="1"/>
            </p:cNvSpPr>
            <p:nvPr/>
          </p:nvSpPr>
          <p:spPr bwMode="auto">
            <a:xfrm>
              <a:off x="128464" y="4654452"/>
              <a:ext cx="1012958" cy="50482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b="1" dirty="0">
                  <a:latin typeface="Arial" pitchFamily="34" charset="0"/>
                  <a:ea typeface="黑体" pitchFamily="2" charset="-122"/>
                  <a:cs typeface="Arial" pitchFamily="34" charset="0"/>
                </a:rPr>
                <a:t>大公司</a:t>
              </a:r>
            </a:p>
          </p:txBody>
        </p:sp>
        <p:sp>
          <p:nvSpPr>
            <p:cNvPr id="396453" name="Oval 165"/>
            <p:cNvSpPr>
              <a:spLocks noChangeArrowheads="1"/>
            </p:cNvSpPr>
            <p:nvPr/>
          </p:nvSpPr>
          <p:spPr bwMode="auto">
            <a:xfrm>
              <a:off x="3860412" y="4797326"/>
              <a:ext cx="1026716" cy="4572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b="1">
                  <a:latin typeface="Arial" pitchFamily="34" charset="0"/>
                  <a:ea typeface="黑体" pitchFamily="2" charset="-122"/>
                  <a:cs typeface="Arial" pitchFamily="34" charset="0"/>
                </a:rPr>
                <a:t>公司</a:t>
              </a:r>
            </a:p>
          </p:txBody>
        </p:sp>
        <p:sp>
          <p:nvSpPr>
            <p:cNvPr id="396454" name="Oval 166"/>
            <p:cNvSpPr>
              <a:spLocks noChangeArrowheads="1"/>
            </p:cNvSpPr>
            <p:nvPr/>
          </p:nvSpPr>
          <p:spPr bwMode="auto">
            <a:xfrm>
              <a:off x="5033310" y="4055964"/>
              <a:ext cx="1024996" cy="385763"/>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a14="http://schemas.microsoft.com/office/drawing/2010/main" xmlns="" w="9525">
                  <a:solidFill>
                    <a:schemeClr val="tx1"/>
                  </a:solidFill>
                  <a:round/>
                  <a:headEnd/>
                  <a:tailEnd/>
                </a14:hiddenLine>
              </a:ext>
            </a:extLst>
          </p:spPr>
          <p:txBody>
            <a:bodyPr wrap="none" anchor="ctr"/>
            <a:lstStyle/>
            <a:p>
              <a:pPr algn="ctr"/>
              <a:r>
                <a:rPr kumimoji="1" lang="zh-CN" altLang="en-US" b="1">
                  <a:latin typeface="Arial" pitchFamily="34" charset="0"/>
                  <a:ea typeface="黑体" pitchFamily="2" charset="-122"/>
                  <a:cs typeface="Arial" pitchFamily="34" charset="0"/>
                </a:rPr>
                <a:t>本地</a:t>
              </a:r>
              <a:r>
                <a:rPr kumimoji="1" lang="zh-CN" altLang="en-US" sz="900" b="1">
                  <a:latin typeface="Arial" pitchFamily="34" charset="0"/>
                  <a:ea typeface="黑体" pitchFamily="2" charset="-122"/>
                  <a:cs typeface="Arial" pitchFamily="34" charset="0"/>
                </a:rPr>
                <a:t> </a:t>
              </a:r>
              <a:r>
                <a:rPr kumimoji="1" lang="en-US" altLang="zh-CN" b="1">
                  <a:latin typeface="Arial" pitchFamily="34" charset="0"/>
                  <a:ea typeface="黑体" pitchFamily="2" charset="-122"/>
                  <a:cs typeface="Arial" pitchFamily="34" charset="0"/>
                </a:rPr>
                <a:t>ISP</a:t>
              </a:r>
            </a:p>
          </p:txBody>
        </p:sp>
        <p:pic>
          <p:nvPicPr>
            <p:cNvPr id="396455" name="Picture 167"/>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146817" y="4870351"/>
              <a:ext cx="443706" cy="412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96456" name="Text Box 168"/>
            <p:cNvSpPr txBox="1">
              <a:spLocks noChangeArrowheads="1"/>
            </p:cNvSpPr>
            <p:nvPr/>
          </p:nvSpPr>
          <p:spPr bwMode="auto">
            <a:xfrm>
              <a:off x="4887128" y="4797326"/>
              <a:ext cx="401602" cy="3550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b="1">
                  <a:latin typeface="Arial" pitchFamily="34" charset="0"/>
                  <a:ea typeface="黑体" pitchFamily="2" charset="-122"/>
                  <a:cs typeface="Arial" pitchFamily="34" charset="0"/>
                </a:rPr>
                <a:t>A</a:t>
              </a:r>
            </a:p>
          </p:txBody>
        </p:sp>
        <p:pic>
          <p:nvPicPr>
            <p:cNvPr id="396457" name="Picture 169"/>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435978" y="4870351"/>
              <a:ext cx="443706" cy="412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96458" name="Text Box 170"/>
            <p:cNvSpPr txBox="1">
              <a:spLocks noChangeArrowheads="1"/>
            </p:cNvSpPr>
            <p:nvPr/>
          </p:nvSpPr>
          <p:spPr bwMode="auto">
            <a:xfrm>
              <a:off x="9178008" y="4797326"/>
              <a:ext cx="401602" cy="3550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b="1">
                  <a:latin typeface="Arial" pitchFamily="34" charset="0"/>
                  <a:ea typeface="黑体" pitchFamily="2" charset="-122"/>
                  <a:cs typeface="Arial" pitchFamily="34" charset="0"/>
                </a:rPr>
                <a:t>B</a:t>
              </a:r>
            </a:p>
          </p:txBody>
        </p:sp>
        <p:sp>
          <p:nvSpPr>
            <p:cNvPr id="396461" name="Line 173"/>
            <p:cNvSpPr>
              <a:spLocks noChangeShapeType="1"/>
            </p:cNvSpPr>
            <p:nvPr/>
          </p:nvSpPr>
          <p:spPr bwMode="auto">
            <a:xfrm flipV="1">
              <a:off x="2625602" y="1630263"/>
              <a:ext cx="1405070" cy="43180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62" name="Line 174"/>
            <p:cNvSpPr>
              <a:spLocks noChangeShapeType="1"/>
            </p:cNvSpPr>
            <p:nvPr/>
          </p:nvSpPr>
          <p:spPr bwMode="auto">
            <a:xfrm>
              <a:off x="2936885" y="2277963"/>
              <a:ext cx="3823096"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63" name="Oval 175"/>
            <p:cNvSpPr>
              <a:spLocks noChangeArrowheads="1"/>
            </p:cNvSpPr>
            <p:nvPr/>
          </p:nvSpPr>
          <p:spPr bwMode="auto">
            <a:xfrm>
              <a:off x="8866726" y="4060726"/>
              <a:ext cx="1024996" cy="381000"/>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a14="http://schemas.microsoft.com/office/drawing/2010/main" xmlns="" w="9525">
                  <a:solidFill>
                    <a:schemeClr val="tx1"/>
                  </a:solidFill>
                  <a:round/>
                  <a:headEnd/>
                  <a:tailEnd/>
                </a14:hiddenLine>
              </a:ext>
            </a:extLst>
          </p:spPr>
          <p:txBody>
            <a:bodyPr wrap="none" anchor="ctr"/>
            <a:lstStyle/>
            <a:p>
              <a:pPr algn="ctr"/>
              <a:r>
                <a:rPr kumimoji="1" lang="zh-CN" altLang="en-US" b="1">
                  <a:latin typeface="Arial" pitchFamily="34" charset="0"/>
                  <a:ea typeface="黑体" pitchFamily="2" charset="-122"/>
                  <a:cs typeface="Arial" pitchFamily="34" charset="0"/>
                </a:rPr>
                <a:t>本地</a:t>
              </a:r>
              <a:r>
                <a:rPr kumimoji="1" lang="zh-CN" altLang="en-US" sz="1000" b="1">
                  <a:latin typeface="Arial" pitchFamily="34" charset="0"/>
                  <a:ea typeface="黑体" pitchFamily="2" charset="-122"/>
                  <a:cs typeface="Arial" pitchFamily="34" charset="0"/>
                </a:rPr>
                <a:t> </a:t>
              </a:r>
              <a:r>
                <a:rPr kumimoji="1" lang="en-US" altLang="zh-CN" b="1">
                  <a:latin typeface="Arial" pitchFamily="34" charset="0"/>
                  <a:ea typeface="黑体" pitchFamily="2" charset="-122"/>
                  <a:cs typeface="Arial" pitchFamily="34" charset="0"/>
                </a:rPr>
                <a:t>ISP</a:t>
              </a:r>
            </a:p>
          </p:txBody>
        </p:sp>
        <p:sp>
          <p:nvSpPr>
            <p:cNvPr id="396464" name="Line 176"/>
            <p:cNvSpPr>
              <a:spLocks noChangeShapeType="1"/>
            </p:cNvSpPr>
            <p:nvPr/>
          </p:nvSpPr>
          <p:spPr bwMode="auto">
            <a:xfrm flipH="1">
              <a:off x="6292198" y="2422427"/>
              <a:ext cx="779066" cy="719137"/>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65" name="Line 177"/>
            <p:cNvSpPr>
              <a:spLocks noChangeShapeType="1"/>
            </p:cNvSpPr>
            <p:nvPr/>
          </p:nvSpPr>
          <p:spPr bwMode="auto">
            <a:xfrm flipH="1" flipV="1">
              <a:off x="7929440" y="2349402"/>
              <a:ext cx="703395" cy="720725"/>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66" name="Oval 178"/>
            <p:cNvSpPr>
              <a:spLocks noChangeArrowheads="1"/>
            </p:cNvSpPr>
            <p:nvPr/>
          </p:nvSpPr>
          <p:spPr bwMode="auto">
            <a:xfrm>
              <a:off x="909250" y="1989038"/>
              <a:ext cx="2105025" cy="503238"/>
            </a:xfrm>
            <a:prstGeom prst="ellipse">
              <a:avLst/>
            </a:prstGeom>
            <a:solidFill>
              <a:srgbClr val="FFFF00"/>
            </a:solidFill>
            <a:ln w="19050">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b="1" dirty="0">
                  <a:latin typeface="Arial" pitchFamily="34" charset="0"/>
                  <a:ea typeface="黑体" pitchFamily="2" charset="-122"/>
                  <a:cs typeface="Arial" pitchFamily="34" charset="0"/>
                </a:rPr>
                <a:t>主干 </a:t>
              </a:r>
              <a:r>
                <a:rPr kumimoji="1" lang="zh-CN" altLang="en-US" sz="900" b="1" dirty="0">
                  <a:latin typeface="Arial" pitchFamily="34" charset="0"/>
                  <a:ea typeface="黑体" pitchFamily="2" charset="-122"/>
                  <a:cs typeface="Arial" pitchFamily="34" charset="0"/>
                </a:rPr>
                <a:t> </a:t>
              </a:r>
              <a:r>
                <a:rPr kumimoji="1" lang="en-US" altLang="zh-CN" b="1" dirty="0">
                  <a:latin typeface="Arial" pitchFamily="34" charset="0"/>
                  <a:ea typeface="黑体" pitchFamily="2" charset="-122"/>
                  <a:cs typeface="Arial" pitchFamily="34" charset="0"/>
                </a:rPr>
                <a:t>ISP</a:t>
              </a:r>
            </a:p>
          </p:txBody>
        </p:sp>
        <p:sp>
          <p:nvSpPr>
            <p:cNvPr id="396467" name="Oval 179"/>
            <p:cNvSpPr>
              <a:spLocks noChangeArrowheads="1"/>
            </p:cNvSpPr>
            <p:nvPr/>
          </p:nvSpPr>
          <p:spPr bwMode="auto">
            <a:xfrm>
              <a:off x="2302281" y="4005164"/>
              <a:ext cx="1024996" cy="436563"/>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a14="http://schemas.microsoft.com/office/drawing/2010/main" xmlns="" w="9525">
                  <a:solidFill>
                    <a:schemeClr val="tx1"/>
                  </a:solidFill>
                  <a:round/>
                  <a:headEnd/>
                  <a:tailEnd/>
                </a14:hiddenLine>
              </a:ext>
            </a:extLst>
          </p:spPr>
          <p:txBody>
            <a:bodyPr wrap="none" anchor="ctr"/>
            <a:lstStyle/>
            <a:p>
              <a:pPr algn="ctr"/>
              <a:r>
                <a:rPr kumimoji="1" lang="zh-CN" altLang="en-US" b="1">
                  <a:latin typeface="Arial" pitchFamily="34" charset="0"/>
                  <a:ea typeface="黑体" pitchFamily="2" charset="-122"/>
                  <a:cs typeface="Arial" pitchFamily="34" charset="0"/>
                </a:rPr>
                <a:t>本地</a:t>
              </a:r>
              <a:r>
                <a:rPr kumimoji="1" lang="zh-CN" altLang="en-US" sz="900" b="1">
                  <a:latin typeface="Arial" pitchFamily="34" charset="0"/>
                  <a:ea typeface="黑体" pitchFamily="2" charset="-122"/>
                  <a:cs typeface="Arial" pitchFamily="34" charset="0"/>
                </a:rPr>
                <a:t> </a:t>
              </a:r>
              <a:r>
                <a:rPr kumimoji="1" lang="en-US" altLang="zh-CN" b="1">
                  <a:latin typeface="Arial" pitchFamily="34" charset="0"/>
                  <a:ea typeface="黑体" pitchFamily="2" charset="-122"/>
                  <a:cs typeface="Arial" pitchFamily="34" charset="0"/>
                </a:rPr>
                <a:t>ISP</a:t>
              </a:r>
            </a:p>
          </p:txBody>
        </p:sp>
        <p:sp>
          <p:nvSpPr>
            <p:cNvPr id="396468" name="Oval 180"/>
            <p:cNvSpPr>
              <a:spLocks noChangeArrowheads="1"/>
            </p:cNvSpPr>
            <p:nvPr/>
          </p:nvSpPr>
          <p:spPr bwMode="auto">
            <a:xfrm>
              <a:off x="742431" y="4005164"/>
              <a:ext cx="1024996" cy="436563"/>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a14="http://schemas.microsoft.com/office/drawing/2010/main" xmlns="" w="9525">
                  <a:solidFill>
                    <a:schemeClr val="tx1"/>
                  </a:solidFill>
                  <a:round/>
                  <a:headEnd/>
                  <a:tailEnd/>
                </a14:hiddenLine>
              </a:ext>
            </a:extLst>
          </p:spPr>
          <p:txBody>
            <a:bodyPr wrap="none" anchor="ctr"/>
            <a:lstStyle/>
            <a:p>
              <a:pPr algn="ctr"/>
              <a:r>
                <a:rPr kumimoji="1" lang="zh-CN" altLang="en-US" b="1">
                  <a:latin typeface="Arial" pitchFamily="34" charset="0"/>
                  <a:ea typeface="黑体" pitchFamily="2" charset="-122"/>
                  <a:cs typeface="Arial" pitchFamily="34" charset="0"/>
                </a:rPr>
                <a:t>本地</a:t>
              </a:r>
              <a:r>
                <a:rPr kumimoji="1" lang="zh-CN" altLang="en-US" sz="900" b="1">
                  <a:latin typeface="Arial" pitchFamily="34" charset="0"/>
                  <a:ea typeface="黑体" pitchFamily="2" charset="-122"/>
                  <a:cs typeface="Arial" pitchFamily="34" charset="0"/>
                </a:rPr>
                <a:t> </a:t>
              </a:r>
              <a:r>
                <a:rPr kumimoji="1" lang="en-US" altLang="zh-CN" b="1">
                  <a:latin typeface="Arial" pitchFamily="34" charset="0"/>
                  <a:ea typeface="黑体" pitchFamily="2" charset="-122"/>
                  <a:cs typeface="Arial" pitchFamily="34" charset="0"/>
                </a:rPr>
                <a:t>ISP</a:t>
              </a:r>
            </a:p>
          </p:txBody>
        </p:sp>
        <p:sp>
          <p:nvSpPr>
            <p:cNvPr id="396469" name="Oval 181"/>
            <p:cNvSpPr>
              <a:spLocks noChangeArrowheads="1"/>
            </p:cNvSpPr>
            <p:nvPr/>
          </p:nvSpPr>
          <p:spPr bwMode="auto">
            <a:xfrm>
              <a:off x="5590523" y="3070127"/>
              <a:ext cx="1458383" cy="388937"/>
            </a:xfrm>
            <a:prstGeom prst="ellipse">
              <a:avLst/>
            </a:prstGeom>
            <a:solidFill>
              <a:srgbClr val="00B0F0"/>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b="1">
                  <a:latin typeface="Arial" pitchFamily="34" charset="0"/>
                  <a:ea typeface="黑体" pitchFamily="2" charset="-122"/>
                  <a:cs typeface="Arial" pitchFamily="34" charset="0"/>
                </a:rPr>
                <a:t>地区 </a:t>
              </a:r>
              <a:r>
                <a:rPr kumimoji="1" lang="zh-CN" altLang="en-US" sz="600" b="1">
                  <a:latin typeface="Arial" pitchFamily="34" charset="0"/>
                  <a:ea typeface="黑体" pitchFamily="2" charset="-122"/>
                  <a:cs typeface="Arial" pitchFamily="34" charset="0"/>
                </a:rPr>
                <a:t> </a:t>
              </a:r>
              <a:r>
                <a:rPr kumimoji="1" lang="en-US" altLang="zh-CN" b="1">
                  <a:latin typeface="Arial" pitchFamily="34" charset="0"/>
                  <a:ea typeface="黑体" pitchFamily="2" charset="-122"/>
                  <a:cs typeface="Arial" pitchFamily="34" charset="0"/>
                </a:rPr>
                <a:t>ISP</a:t>
              </a:r>
            </a:p>
          </p:txBody>
        </p:sp>
        <p:sp>
          <p:nvSpPr>
            <p:cNvPr id="396470" name="Oval 182"/>
            <p:cNvSpPr>
              <a:spLocks noChangeArrowheads="1"/>
            </p:cNvSpPr>
            <p:nvPr/>
          </p:nvSpPr>
          <p:spPr bwMode="auto">
            <a:xfrm>
              <a:off x="3640279" y="1412776"/>
              <a:ext cx="2105025" cy="503237"/>
            </a:xfrm>
            <a:prstGeom prst="ellipse">
              <a:avLst/>
            </a:prstGeom>
            <a:solidFill>
              <a:srgbClr val="FFFF00"/>
            </a:solidFill>
            <a:ln w="19050">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b="1" dirty="0">
                  <a:latin typeface="Arial" pitchFamily="34" charset="0"/>
                  <a:ea typeface="黑体" pitchFamily="2" charset="-122"/>
                  <a:cs typeface="Arial" pitchFamily="34" charset="0"/>
                </a:rPr>
                <a:t>主干 </a:t>
              </a:r>
              <a:r>
                <a:rPr kumimoji="1" lang="zh-CN" altLang="en-US" sz="900" b="1" dirty="0">
                  <a:latin typeface="Arial" pitchFamily="34" charset="0"/>
                  <a:ea typeface="黑体" pitchFamily="2" charset="-122"/>
                  <a:cs typeface="Arial" pitchFamily="34" charset="0"/>
                </a:rPr>
                <a:t> </a:t>
              </a:r>
              <a:r>
                <a:rPr kumimoji="1" lang="en-US" altLang="zh-CN" b="1" dirty="0">
                  <a:latin typeface="Arial" pitchFamily="34" charset="0"/>
                  <a:ea typeface="黑体" pitchFamily="2" charset="-122"/>
                  <a:cs typeface="Arial" pitchFamily="34" charset="0"/>
                </a:rPr>
                <a:t>ISP</a:t>
              </a:r>
            </a:p>
          </p:txBody>
        </p:sp>
        <p:sp>
          <p:nvSpPr>
            <p:cNvPr id="396471" name="Oval 183"/>
            <p:cNvSpPr>
              <a:spLocks noChangeArrowheads="1"/>
            </p:cNvSpPr>
            <p:nvPr/>
          </p:nvSpPr>
          <p:spPr bwMode="auto">
            <a:xfrm>
              <a:off x="6369589" y="1989038"/>
              <a:ext cx="2105025" cy="503238"/>
            </a:xfrm>
            <a:prstGeom prst="ellipse">
              <a:avLst/>
            </a:prstGeom>
            <a:solidFill>
              <a:srgbClr val="FFFF00"/>
            </a:solidFill>
            <a:ln w="19050">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b="1">
                  <a:latin typeface="Arial" pitchFamily="34" charset="0"/>
                  <a:ea typeface="黑体" pitchFamily="2" charset="-122"/>
                  <a:cs typeface="Arial" pitchFamily="34" charset="0"/>
                </a:rPr>
                <a:t>主干 </a:t>
              </a:r>
              <a:r>
                <a:rPr kumimoji="1" lang="zh-CN" altLang="en-US" sz="900" b="1">
                  <a:latin typeface="Arial" pitchFamily="34" charset="0"/>
                  <a:ea typeface="黑体" pitchFamily="2" charset="-122"/>
                  <a:cs typeface="Arial" pitchFamily="34" charset="0"/>
                </a:rPr>
                <a:t> </a:t>
              </a:r>
              <a:r>
                <a:rPr kumimoji="1" lang="en-US" altLang="zh-CN" b="1">
                  <a:latin typeface="Arial" pitchFamily="34" charset="0"/>
                  <a:ea typeface="黑体" pitchFamily="2" charset="-122"/>
                  <a:cs typeface="Arial" pitchFamily="34" charset="0"/>
                </a:rPr>
                <a:t>ISP</a:t>
              </a:r>
            </a:p>
          </p:txBody>
        </p:sp>
        <p:sp>
          <p:nvSpPr>
            <p:cNvPr id="396472" name="Oval 184"/>
            <p:cNvSpPr>
              <a:spLocks noChangeArrowheads="1"/>
            </p:cNvSpPr>
            <p:nvPr/>
          </p:nvSpPr>
          <p:spPr bwMode="auto">
            <a:xfrm>
              <a:off x="8163331" y="3070127"/>
              <a:ext cx="1458383" cy="388937"/>
            </a:xfrm>
            <a:prstGeom prst="ellipse">
              <a:avLst/>
            </a:prstGeom>
            <a:solidFill>
              <a:srgbClr val="00B0F0"/>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b="1">
                  <a:latin typeface="Arial" pitchFamily="34" charset="0"/>
                  <a:ea typeface="黑体" pitchFamily="2" charset="-122"/>
                  <a:cs typeface="Arial" pitchFamily="34" charset="0"/>
                </a:rPr>
                <a:t>地区 </a:t>
              </a:r>
              <a:r>
                <a:rPr kumimoji="1" lang="zh-CN" altLang="en-US" sz="600" b="1">
                  <a:latin typeface="Arial" pitchFamily="34" charset="0"/>
                  <a:ea typeface="黑体" pitchFamily="2" charset="-122"/>
                  <a:cs typeface="Arial" pitchFamily="34" charset="0"/>
                </a:rPr>
                <a:t> </a:t>
              </a:r>
              <a:r>
                <a:rPr kumimoji="1" lang="en-US" altLang="zh-CN" b="1">
                  <a:latin typeface="Arial" pitchFamily="34" charset="0"/>
                  <a:ea typeface="黑体" pitchFamily="2" charset="-122"/>
                  <a:cs typeface="Arial" pitchFamily="34" charset="0"/>
                </a:rPr>
                <a:t>ISP</a:t>
              </a:r>
            </a:p>
          </p:txBody>
        </p:sp>
        <p:sp>
          <p:nvSpPr>
            <p:cNvPr id="396473" name="Oval 185"/>
            <p:cNvSpPr>
              <a:spLocks noChangeArrowheads="1"/>
            </p:cNvSpPr>
            <p:nvPr/>
          </p:nvSpPr>
          <p:spPr bwMode="auto">
            <a:xfrm>
              <a:off x="207575" y="3070127"/>
              <a:ext cx="1458383" cy="388937"/>
            </a:xfrm>
            <a:prstGeom prst="ellipse">
              <a:avLst/>
            </a:prstGeom>
            <a:solidFill>
              <a:srgbClr val="00B0F0"/>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b="1" dirty="0">
                  <a:latin typeface="Arial" pitchFamily="34" charset="0"/>
                  <a:ea typeface="黑体" pitchFamily="2" charset="-122"/>
                  <a:cs typeface="Arial" pitchFamily="34" charset="0"/>
                </a:rPr>
                <a:t>地区 </a:t>
              </a:r>
              <a:r>
                <a:rPr kumimoji="1" lang="zh-CN" altLang="en-US" sz="600" b="1" dirty="0">
                  <a:latin typeface="Arial" pitchFamily="34" charset="0"/>
                  <a:ea typeface="黑体" pitchFamily="2" charset="-122"/>
                  <a:cs typeface="Arial" pitchFamily="34" charset="0"/>
                </a:rPr>
                <a:t> </a:t>
              </a:r>
              <a:r>
                <a:rPr kumimoji="1" lang="en-US" altLang="zh-CN" b="1" dirty="0">
                  <a:latin typeface="Arial" pitchFamily="34" charset="0"/>
                  <a:ea typeface="黑体" pitchFamily="2" charset="-122"/>
                  <a:cs typeface="Arial" pitchFamily="34" charset="0"/>
                </a:rPr>
                <a:t>ISP</a:t>
              </a:r>
            </a:p>
          </p:txBody>
        </p:sp>
        <p:sp>
          <p:nvSpPr>
            <p:cNvPr id="396474" name="Oval 186"/>
            <p:cNvSpPr>
              <a:spLocks noChangeArrowheads="1"/>
            </p:cNvSpPr>
            <p:nvPr/>
          </p:nvSpPr>
          <p:spPr bwMode="auto">
            <a:xfrm>
              <a:off x="2702993" y="3070127"/>
              <a:ext cx="1458383" cy="388937"/>
            </a:xfrm>
            <a:prstGeom prst="ellipse">
              <a:avLst/>
            </a:prstGeom>
            <a:solidFill>
              <a:srgbClr val="00B0F0"/>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b="1">
                  <a:latin typeface="Arial" pitchFamily="34" charset="0"/>
                  <a:ea typeface="黑体" pitchFamily="2" charset="-122"/>
                  <a:cs typeface="Arial" pitchFamily="34" charset="0"/>
                </a:rPr>
                <a:t>地区 </a:t>
              </a:r>
              <a:r>
                <a:rPr kumimoji="1" lang="zh-CN" altLang="en-US" sz="600" b="1">
                  <a:latin typeface="Arial" pitchFamily="34" charset="0"/>
                  <a:ea typeface="黑体" pitchFamily="2" charset="-122"/>
                  <a:cs typeface="Arial" pitchFamily="34" charset="0"/>
                </a:rPr>
                <a:t> </a:t>
              </a:r>
              <a:r>
                <a:rPr kumimoji="1" lang="en-US" altLang="zh-CN" b="1">
                  <a:latin typeface="Arial" pitchFamily="34" charset="0"/>
                  <a:ea typeface="黑体" pitchFamily="2" charset="-122"/>
                  <a:cs typeface="Arial" pitchFamily="34" charset="0"/>
                </a:rPr>
                <a:t>ISP</a:t>
              </a:r>
            </a:p>
          </p:txBody>
        </p:sp>
        <p:sp>
          <p:nvSpPr>
            <p:cNvPr id="396475" name="Text Box 187"/>
            <p:cNvSpPr txBox="1">
              <a:spLocks noChangeArrowheads="1"/>
            </p:cNvSpPr>
            <p:nvPr/>
          </p:nvSpPr>
          <p:spPr bwMode="auto">
            <a:xfrm>
              <a:off x="1714112" y="2655789"/>
              <a:ext cx="1002541" cy="8876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5400" b="1">
                  <a:latin typeface="Arial" pitchFamily="34" charset="0"/>
                  <a:ea typeface="黑体" pitchFamily="2" charset="-122"/>
                  <a:cs typeface="Arial" pitchFamily="34" charset="0"/>
                  <a:sym typeface="Symbol" pitchFamily="18" charset="2"/>
                </a:rPr>
                <a:t></a:t>
              </a:r>
            </a:p>
          </p:txBody>
        </p:sp>
        <p:sp>
          <p:nvSpPr>
            <p:cNvPr id="396476" name="Text Box 188"/>
            <p:cNvSpPr txBox="1">
              <a:spLocks noChangeArrowheads="1"/>
            </p:cNvSpPr>
            <p:nvPr/>
          </p:nvSpPr>
          <p:spPr bwMode="auto">
            <a:xfrm>
              <a:off x="4419345" y="2638326"/>
              <a:ext cx="1002541" cy="8876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5400" b="1">
                  <a:latin typeface="Arial" pitchFamily="34" charset="0"/>
                  <a:ea typeface="黑体" pitchFamily="2" charset="-122"/>
                  <a:cs typeface="Arial" pitchFamily="34" charset="0"/>
                  <a:sym typeface="Symbol" pitchFamily="18" charset="2"/>
                </a:rPr>
                <a:t></a:t>
              </a:r>
            </a:p>
          </p:txBody>
        </p:sp>
        <p:sp>
          <p:nvSpPr>
            <p:cNvPr id="396477" name="Oval 189"/>
            <p:cNvSpPr>
              <a:spLocks noChangeArrowheads="1"/>
            </p:cNvSpPr>
            <p:nvPr/>
          </p:nvSpPr>
          <p:spPr bwMode="auto">
            <a:xfrm>
              <a:off x="6446979" y="4005164"/>
              <a:ext cx="1024996" cy="436563"/>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a14="http://schemas.microsoft.com/office/drawing/2010/main" xmlns="" w="9525">
                  <a:solidFill>
                    <a:schemeClr val="tx1"/>
                  </a:solidFill>
                  <a:round/>
                  <a:headEnd/>
                  <a:tailEnd/>
                </a14:hiddenLine>
              </a:ext>
            </a:extLst>
          </p:spPr>
          <p:txBody>
            <a:bodyPr wrap="none" anchor="ctr"/>
            <a:lstStyle/>
            <a:p>
              <a:pPr algn="ctr"/>
              <a:r>
                <a:rPr kumimoji="1" lang="zh-CN" altLang="en-US" b="1">
                  <a:latin typeface="Arial" pitchFamily="34" charset="0"/>
                  <a:ea typeface="黑体" pitchFamily="2" charset="-122"/>
                  <a:cs typeface="Arial" pitchFamily="34" charset="0"/>
                </a:rPr>
                <a:t>本地</a:t>
              </a:r>
              <a:r>
                <a:rPr kumimoji="1" lang="zh-CN" altLang="en-US" sz="900" b="1">
                  <a:latin typeface="Arial" pitchFamily="34" charset="0"/>
                  <a:ea typeface="黑体" pitchFamily="2" charset="-122"/>
                  <a:cs typeface="Arial" pitchFamily="34" charset="0"/>
                </a:rPr>
                <a:t> </a:t>
              </a:r>
              <a:r>
                <a:rPr kumimoji="1" lang="en-US" altLang="zh-CN" b="1">
                  <a:latin typeface="Arial" pitchFamily="34" charset="0"/>
                  <a:ea typeface="黑体" pitchFamily="2" charset="-122"/>
                  <a:cs typeface="Arial" pitchFamily="34" charset="0"/>
                </a:rPr>
                <a:t>ISP</a:t>
              </a:r>
            </a:p>
          </p:txBody>
        </p:sp>
        <p:sp>
          <p:nvSpPr>
            <p:cNvPr id="396478" name="Oval 190"/>
            <p:cNvSpPr>
              <a:spLocks noChangeArrowheads="1"/>
            </p:cNvSpPr>
            <p:nvPr/>
          </p:nvSpPr>
          <p:spPr bwMode="auto">
            <a:xfrm>
              <a:off x="3640279" y="4005164"/>
              <a:ext cx="1024996" cy="436563"/>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a14="http://schemas.microsoft.com/office/drawing/2010/main" xmlns="" w="9525">
                  <a:solidFill>
                    <a:schemeClr val="tx1"/>
                  </a:solidFill>
                  <a:round/>
                  <a:headEnd/>
                  <a:tailEnd/>
                </a14:hiddenLine>
              </a:ext>
            </a:extLst>
          </p:spPr>
          <p:txBody>
            <a:bodyPr wrap="none" anchor="ctr"/>
            <a:lstStyle/>
            <a:p>
              <a:pPr algn="ctr"/>
              <a:r>
                <a:rPr kumimoji="1" lang="zh-CN" altLang="en-US" b="1">
                  <a:latin typeface="Arial" pitchFamily="34" charset="0"/>
                  <a:ea typeface="黑体" pitchFamily="2" charset="-122"/>
                  <a:cs typeface="Arial" pitchFamily="34" charset="0"/>
                </a:rPr>
                <a:t>本地</a:t>
              </a:r>
              <a:r>
                <a:rPr kumimoji="1" lang="zh-CN" altLang="en-US" sz="900" b="1">
                  <a:latin typeface="Arial" pitchFamily="34" charset="0"/>
                  <a:ea typeface="黑体" pitchFamily="2" charset="-122"/>
                  <a:cs typeface="Arial" pitchFamily="34" charset="0"/>
                </a:rPr>
                <a:t> </a:t>
              </a:r>
              <a:r>
                <a:rPr kumimoji="1" lang="en-US" altLang="zh-CN" b="1">
                  <a:latin typeface="Arial" pitchFamily="34" charset="0"/>
                  <a:ea typeface="黑体" pitchFamily="2" charset="-122"/>
                  <a:cs typeface="Arial" pitchFamily="34" charset="0"/>
                </a:rPr>
                <a:t>ISP</a:t>
              </a:r>
            </a:p>
          </p:txBody>
        </p:sp>
        <p:grpSp>
          <p:nvGrpSpPr>
            <p:cNvPr id="4" name="Group 191"/>
            <p:cNvGrpSpPr>
              <a:grpSpLocks/>
            </p:cNvGrpSpPr>
            <p:nvPr/>
          </p:nvGrpSpPr>
          <p:grpSpPr bwMode="auto">
            <a:xfrm>
              <a:off x="7305156" y="3084414"/>
              <a:ext cx="636323" cy="355600"/>
              <a:chOff x="3334" y="255"/>
              <a:chExt cx="370" cy="224"/>
            </a:xfrm>
          </p:grpSpPr>
          <p:pic>
            <p:nvPicPr>
              <p:cNvPr id="396480" name="Picture 192"/>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34" y="255"/>
                <a:ext cx="318" cy="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396481" name="Text Box 193"/>
              <p:cNvSpPr txBox="1">
                <a:spLocks noChangeArrowheads="1"/>
              </p:cNvSpPr>
              <p:nvPr/>
            </p:nvSpPr>
            <p:spPr bwMode="auto">
              <a:xfrm>
                <a:off x="3334" y="255"/>
                <a:ext cx="370" cy="2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b="1">
                    <a:latin typeface="Arial" pitchFamily="34" charset="0"/>
                    <a:ea typeface="黑体" pitchFamily="2" charset="-122"/>
                    <a:cs typeface="Arial" pitchFamily="34" charset="0"/>
                  </a:rPr>
                  <a:t>IXP</a:t>
                </a:r>
              </a:p>
            </p:txBody>
          </p:sp>
        </p:grpSp>
        <p:sp>
          <p:nvSpPr>
            <p:cNvPr id="396482" name="Text Box 194"/>
            <p:cNvSpPr txBox="1">
              <a:spLocks noChangeArrowheads="1"/>
            </p:cNvSpPr>
            <p:nvPr/>
          </p:nvSpPr>
          <p:spPr bwMode="auto">
            <a:xfrm>
              <a:off x="1751948" y="3786088"/>
              <a:ext cx="738715" cy="6213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3600" b="1">
                  <a:latin typeface="Arial" pitchFamily="34" charset="0"/>
                  <a:ea typeface="黑体" pitchFamily="2" charset="-122"/>
                  <a:cs typeface="Arial" pitchFamily="34" charset="0"/>
                  <a:sym typeface="Symbol" pitchFamily="18" charset="2"/>
                </a:rPr>
                <a:t></a:t>
              </a:r>
            </a:p>
          </p:txBody>
        </p:sp>
        <p:sp>
          <p:nvSpPr>
            <p:cNvPr id="396483" name="Oval 195"/>
            <p:cNvSpPr>
              <a:spLocks noChangeArrowheads="1"/>
            </p:cNvSpPr>
            <p:nvPr/>
          </p:nvSpPr>
          <p:spPr bwMode="auto">
            <a:xfrm>
              <a:off x="7695548" y="4057551"/>
              <a:ext cx="1024996" cy="381000"/>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a14="http://schemas.microsoft.com/office/drawing/2010/main" xmlns="" w="9525">
                  <a:solidFill>
                    <a:schemeClr val="tx1"/>
                  </a:solidFill>
                  <a:round/>
                  <a:headEnd/>
                  <a:tailEnd/>
                </a14:hiddenLine>
              </a:ext>
            </a:extLst>
          </p:spPr>
          <p:txBody>
            <a:bodyPr wrap="none" anchor="ctr"/>
            <a:lstStyle/>
            <a:p>
              <a:pPr algn="ctr"/>
              <a:r>
                <a:rPr kumimoji="1" lang="zh-CN" altLang="en-US" b="1">
                  <a:latin typeface="Arial" pitchFamily="34" charset="0"/>
                  <a:ea typeface="黑体" pitchFamily="2" charset="-122"/>
                  <a:cs typeface="Arial" pitchFamily="34" charset="0"/>
                </a:rPr>
                <a:t>本地</a:t>
              </a:r>
              <a:r>
                <a:rPr kumimoji="1" lang="zh-CN" altLang="en-US" sz="1000" b="1">
                  <a:latin typeface="Arial" pitchFamily="34" charset="0"/>
                  <a:ea typeface="黑体" pitchFamily="2" charset="-122"/>
                  <a:cs typeface="Arial" pitchFamily="34" charset="0"/>
                </a:rPr>
                <a:t> </a:t>
              </a:r>
              <a:r>
                <a:rPr kumimoji="1" lang="en-US" altLang="zh-CN" b="1">
                  <a:latin typeface="Arial" pitchFamily="34" charset="0"/>
                  <a:ea typeface="黑体" pitchFamily="2" charset="-122"/>
                  <a:cs typeface="Arial" pitchFamily="34" charset="0"/>
                </a:rPr>
                <a:t>ISP</a:t>
              </a:r>
            </a:p>
          </p:txBody>
        </p:sp>
        <p:grpSp>
          <p:nvGrpSpPr>
            <p:cNvPr id="5" name="Group 196"/>
            <p:cNvGrpSpPr>
              <a:grpSpLocks/>
            </p:cNvGrpSpPr>
            <p:nvPr/>
          </p:nvGrpSpPr>
          <p:grpSpPr bwMode="auto">
            <a:xfrm>
              <a:off x="1724431" y="4725889"/>
              <a:ext cx="1042194" cy="563563"/>
              <a:chOff x="295" y="2432"/>
              <a:chExt cx="606" cy="355"/>
            </a:xfrm>
          </p:grpSpPr>
          <p:pic>
            <p:nvPicPr>
              <p:cNvPr id="396485" name="Picture 197"/>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95" y="2432"/>
                <a:ext cx="524" cy="3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396486" name="Text Box 198"/>
              <p:cNvSpPr txBox="1">
                <a:spLocks noChangeArrowheads="1"/>
              </p:cNvSpPr>
              <p:nvPr/>
            </p:nvSpPr>
            <p:spPr bwMode="auto">
              <a:xfrm>
                <a:off x="315" y="2513"/>
                <a:ext cx="586" cy="2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b="1">
                    <a:latin typeface="Arial" pitchFamily="34" charset="0"/>
                    <a:ea typeface="黑体" pitchFamily="2" charset="-122"/>
                    <a:cs typeface="Arial" pitchFamily="34" charset="0"/>
                  </a:rPr>
                  <a:t>校园网</a:t>
                </a:r>
              </a:p>
            </p:txBody>
          </p:sp>
        </p:grpSp>
        <p:grpSp>
          <p:nvGrpSpPr>
            <p:cNvPr id="6" name="Group 199"/>
            <p:cNvGrpSpPr>
              <a:grpSpLocks/>
            </p:cNvGrpSpPr>
            <p:nvPr/>
          </p:nvGrpSpPr>
          <p:grpSpPr bwMode="auto">
            <a:xfrm>
              <a:off x="2739108" y="4725889"/>
              <a:ext cx="1042194" cy="563563"/>
              <a:chOff x="295" y="2432"/>
              <a:chExt cx="606" cy="355"/>
            </a:xfrm>
          </p:grpSpPr>
          <p:pic>
            <p:nvPicPr>
              <p:cNvPr id="396488" name="Picture 200"/>
              <p:cNvPicPr>
                <a:picLocks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95" y="2432"/>
                <a:ext cx="524" cy="35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396489" name="Text Box 201"/>
              <p:cNvSpPr txBox="1">
                <a:spLocks noChangeArrowheads="1"/>
              </p:cNvSpPr>
              <p:nvPr/>
            </p:nvSpPr>
            <p:spPr bwMode="auto">
              <a:xfrm>
                <a:off x="315" y="2513"/>
                <a:ext cx="586" cy="2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b="1" dirty="0">
                    <a:latin typeface="Arial" pitchFamily="34" charset="0"/>
                    <a:ea typeface="黑体" pitchFamily="2" charset="-122"/>
                    <a:cs typeface="Arial" pitchFamily="34" charset="0"/>
                  </a:rPr>
                  <a:t>校园网</a:t>
                </a:r>
              </a:p>
            </p:txBody>
          </p:sp>
        </p:grpSp>
        <p:sp>
          <p:nvSpPr>
            <p:cNvPr id="396490" name="Text Box 202"/>
            <p:cNvSpPr txBox="1">
              <a:spLocks noChangeArrowheads="1"/>
            </p:cNvSpPr>
            <p:nvPr/>
          </p:nvSpPr>
          <p:spPr bwMode="auto">
            <a:xfrm>
              <a:off x="5628358" y="4654451"/>
              <a:ext cx="680087" cy="5621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3200" b="1">
                  <a:latin typeface="Arial" pitchFamily="34" charset="0"/>
                  <a:ea typeface="黑体" pitchFamily="2" charset="-122"/>
                  <a:cs typeface="Arial" pitchFamily="34" charset="0"/>
                  <a:sym typeface="Symbol" pitchFamily="18" charset="2"/>
                </a:rPr>
                <a:t></a:t>
              </a:r>
            </a:p>
          </p:txBody>
        </p:sp>
        <p:sp>
          <p:nvSpPr>
            <p:cNvPr id="396491" name="Text Box 203"/>
            <p:cNvSpPr txBox="1">
              <a:spLocks noChangeArrowheads="1"/>
            </p:cNvSpPr>
            <p:nvPr/>
          </p:nvSpPr>
          <p:spPr bwMode="auto">
            <a:xfrm>
              <a:off x="6682591" y="4509989"/>
              <a:ext cx="680087" cy="5621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3200" b="1">
                  <a:latin typeface="Arial" pitchFamily="34" charset="0"/>
                  <a:ea typeface="黑体" pitchFamily="2" charset="-122"/>
                  <a:cs typeface="Arial" pitchFamily="34" charset="0"/>
                  <a:sym typeface="Symbol" pitchFamily="18" charset="2"/>
                </a:rPr>
                <a:t></a:t>
              </a:r>
            </a:p>
          </p:txBody>
        </p:sp>
        <p:sp>
          <p:nvSpPr>
            <p:cNvPr id="396492" name="Freeform 204"/>
            <p:cNvSpPr>
              <a:spLocks/>
            </p:cNvSpPr>
            <p:nvPr/>
          </p:nvSpPr>
          <p:spPr bwMode="auto">
            <a:xfrm>
              <a:off x="5504533" y="2349402"/>
              <a:ext cx="4017433" cy="2503487"/>
            </a:xfrm>
            <a:custGeom>
              <a:avLst/>
              <a:gdLst>
                <a:gd name="T0" fmla="*/ 0 w 2336"/>
                <a:gd name="T1" fmla="*/ 1577 h 1577"/>
                <a:gd name="T2" fmla="*/ 251 w 2336"/>
                <a:gd name="T3" fmla="*/ 1062 h 1577"/>
                <a:gd name="T4" fmla="*/ 794 w 2336"/>
                <a:gd name="T5" fmla="*/ 249 h 1577"/>
                <a:gd name="T6" fmla="*/ 1274 w 2336"/>
                <a:gd name="T7" fmla="*/ 27 h 1577"/>
                <a:gd name="T8" fmla="*/ 1661 w 2336"/>
                <a:gd name="T9" fmla="*/ 414 h 1577"/>
                <a:gd name="T10" fmla="*/ 2138 w 2336"/>
                <a:gd name="T11" fmla="*/ 1095 h 1577"/>
                <a:gd name="T12" fmla="*/ 2336 w 2336"/>
                <a:gd name="T13" fmla="*/ 1569 h 1577"/>
              </a:gdLst>
              <a:ahLst/>
              <a:cxnLst>
                <a:cxn ang="0">
                  <a:pos x="T0" y="T1"/>
                </a:cxn>
                <a:cxn ang="0">
                  <a:pos x="T2" y="T3"/>
                </a:cxn>
                <a:cxn ang="0">
                  <a:pos x="T4" y="T5"/>
                </a:cxn>
                <a:cxn ang="0">
                  <a:pos x="T6" y="T7"/>
                </a:cxn>
                <a:cxn ang="0">
                  <a:pos x="T8" y="T9"/>
                </a:cxn>
                <a:cxn ang="0">
                  <a:pos x="T10" y="T11"/>
                </a:cxn>
                <a:cxn ang="0">
                  <a:pos x="T12" y="T13"/>
                </a:cxn>
              </a:cxnLst>
              <a:rect l="0" t="0" r="r" b="b"/>
              <a:pathLst>
                <a:path w="2336" h="1577">
                  <a:moveTo>
                    <a:pt x="0" y="1577"/>
                  </a:moveTo>
                  <a:cubicBezTo>
                    <a:pt x="41" y="1491"/>
                    <a:pt x="119" y="1283"/>
                    <a:pt x="251" y="1062"/>
                  </a:cubicBezTo>
                  <a:cubicBezTo>
                    <a:pt x="383" y="841"/>
                    <a:pt x="624" y="421"/>
                    <a:pt x="794" y="249"/>
                  </a:cubicBezTo>
                  <a:cubicBezTo>
                    <a:pt x="964" y="77"/>
                    <a:pt x="1130" y="0"/>
                    <a:pt x="1274" y="27"/>
                  </a:cubicBezTo>
                  <a:cubicBezTo>
                    <a:pt x="1418" y="54"/>
                    <a:pt x="1517" y="236"/>
                    <a:pt x="1661" y="414"/>
                  </a:cubicBezTo>
                  <a:cubicBezTo>
                    <a:pt x="1805" y="592"/>
                    <a:pt x="2026" y="903"/>
                    <a:pt x="2138" y="1095"/>
                  </a:cubicBezTo>
                  <a:cubicBezTo>
                    <a:pt x="2250" y="1287"/>
                    <a:pt x="2295" y="1470"/>
                    <a:pt x="2336" y="1569"/>
                  </a:cubicBezTo>
                </a:path>
              </a:pathLst>
            </a:custGeom>
            <a:noFill/>
            <a:ln w="76200" cmpd="sng">
              <a:solidFill>
                <a:srgbClr val="C00000"/>
              </a:solidFill>
              <a:round/>
              <a:headEnd type="triangle" w="sm" len="med"/>
              <a:tailEnd type="triangle" w="sm"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sp>
          <p:nvSpPr>
            <p:cNvPr id="396493" name="Line 205"/>
            <p:cNvSpPr>
              <a:spLocks noChangeShapeType="1"/>
            </p:cNvSpPr>
            <p:nvPr/>
          </p:nvSpPr>
          <p:spPr bwMode="auto">
            <a:xfrm>
              <a:off x="6362710" y="3440525"/>
              <a:ext cx="2340636" cy="0"/>
            </a:xfrm>
            <a:prstGeom prst="line">
              <a:avLst/>
            </a:prstGeom>
            <a:noFill/>
            <a:ln w="76200">
              <a:solidFill>
                <a:srgbClr val="0000FF"/>
              </a:solidFill>
              <a:prstDash val="sysDot"/>
              <a:round/>
              <a:headEnd type="triangle" w="sm" len="lg"/>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2000" b="1">
                <a:latin typeface="Arial" pitchFamily="34" charset="0"/>
                <a:ea typeface="黑体" pitchFamily="2" charset="-122"/>
                <a:cs typeface="Arial" pitchFamily="34" charset="0"/>
              </a:endParaRPr>
            </a:p>
          </p:txBody>
        </p:sp>
      </p:grpSp>
      <p:sp>
        <p:nvSpPr>
          <p:cNvPr id="8" name="矩形 7"/>
          <p:cNvSpPr/>
          <p:nvPr/>
        </p:nvSpPr>
        <p:spPr>
          <a:xfrm>
            <a:off x="817767" y="5589241"/>
            <a:ext cx="7926009" cy="461665"/>
          </a:xfrm>
          <a:prstGeom prst="rect">
            <a:avLst/>
          </a:prstGeom>
        </p:spPr>
        <p:txBody>
          <a:bodyPr wrap="square">
            <a:spAutoFit/>
          </a:bodyPr>
          <a:lstStyle/>
          <a:p>
            <a:pPr algn="ctr"/>
            <a:r>
              <a:rPr lang="zh-CN" altLang="zh-CN" sz="2400" dirty="0">
                <a:latin typeface="Arial" pitchFamily="34" charset="0"/>
                <a:ea typeface="黑体" pitchFamily="2" charset="-122"/>
                <a:cs typeface="Arial" pitchFamily="34" charset="0"/>
              </a:rPr>
              <a:t>基于</a:t>
            </a:r>
            <a:r>
              <a:rPr lang="en-US" altLang="zh-CN" sz="2400" dirty="0">
                <a:latin typeface="Arial" pitchFamily="34" charset="0"/>
                <a:ea typeface="黑体" pitchFamily="2" charset="-122"/>
                <a:cs typeface="Arial" pitchFamily="34" charset="0"/>
              </a:rPr>
              <a:t> ISP </a:t>
            </a:r>
            <a:r>
              <a:rPr lang="zh-CN" altLang="zh-CN" sz="2400" dirty="0">
                <a:latin typeface="Arial" pitchFamily="34" charset="0"/>
                <a:ea typeface="黑体" pitchFamily="2" charset="-122"/>
                <a:cs typeface="Arial" pitchFamily="34" charset="0"/>
              </a:rPr>
              <a:t>的多层结构的互联网的概念示意图</a:t>
            </a:r>
            <a:endParaRPr lang="zh-CN" altLang="en-US" sz="2400" dirty="0">
              <a:latin typeface="Arial" pitchFamily="34" charset="0"/>
              <a:ea typeface="黑体" pitchFamily="2" charset="-122"/>
              <a:cs typeface="Arial" pitchFamily="34" charset="0"/>
            </a:endParaRPr>
          </a:p>
        </p:txBody>
      </p:sp>
    </p:spTree>
    <p:extLst>
      <p:ext uri="{BB962C8B-B14F-4D97-AF65-F5344CB8AC3E}">
        <p14:creationId xmlns:p14="http://schemas.microsoft.com/office/powerpoint/2010/main" xmlns="" val="999997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4247" name="Text Box 7"/>
          <p:cNvSpPr txBox="1">
            <a:spLocks noChangeArrowheads="1"/>
          </p:cNvSpPr>
          <p:nvPr/>
        </p:nvSpPr>
        <p:spPr bwMode="auto">
          <a:xfrm>
            <a:off x="642910" y="188640"/>
            <a:ext cx="8215370" cy="13849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sz="2800" dirty="0">
                <a:solidFill>
                  <a:srgbClr val="000099"/>
                </a:solidFill>
                <a:latin typeface="Arial" pitchFamily="34" charset="0"/>
                <a:ea typeface="黑体" pitchFamily="2" charset="-122"/>
                <a:cs typeface="Arial" pitchFamily="34" charset="0"/>
              </a:rPr>
              <a:t>到</a:t>
            </a:r>
            <a:r>
              <a:rPr lang="en-US" altLang="zh-CN" sz="2800" dirty="0">
                <a:solidFill>
                  <a:srgbClr val="000099"/>
                </a:solidFill>
                <a:latin typeface="Arial" pitchFamily="34" charset="0"/>
                <a:ea typeface="黑体" pitchFamily="2" charset="-122"/>
                <a:cs typeface="Arial" pitchFamily="34" charset="0"/>
              </a:rPr>
              <a:t>2016 </a:t>
            </a:r>
            <a:r>
              <a:rPr lang="zh-CN" altLang="zh-CN" sz="2800" dirty="0">
                <a:solidFill>
                  <a:srgbClr val="000099"/>
                </a:solidFill>
                <a:latin typeface="Arial" pitchFamily="34" charset="0"/>
                <a:ea typeface="黑体" pitchFamily="2" charset="-122"/>
                <a:cs typeface="Arial" pitchFamily="34" charset="0"/>
              </a:rPr>
              <a:t>年</a:t>
            </a:r>
            <a:r>
              <a:rPr lang="en-US" altLang="zh-CN" sz="2800" dirty="0">
                <a:solidFill>
                  <a:srgbClr val="000099"/>
                </a:solidFill>
                <a:latin typeface="Arial" pitchFamily="34" charset="0"/>
                <a:ea typeface="黑体" pitchFamily="2" charset="-122"/>
                <a:cs typeface="Arial" pitchFamily="34" charset="0"/>
              </a:rPr>
              <a:t> 3 </a:t>
            </a:r>
            <a:r>
              <a:rPr lang="zh-CN" altLang="zh-CN" sz="2800" dirty="0">
                <a:solidFill>
                  <a:srgbClr val="000099"/>
                </a:solidFill>
                <a:latin typeface="Arial" pitchFamily="34" charset="0"/>
                <a:ea typeface="黑体" pitchFamily="2" charset="-122"/>
                <a:cs typeface="Arial" pitchFamily="34" charset="0"/>
              </a:rPr>
              <a:t>月，全球已经有</a:t>
            </a:r>
            <a:r>
              <a:rPr lang="en-US" altLang="zh-CN" sz="2800" dirty="0">
                <a:solidFill>
                  <a:srgbClr val="000099"/>
                </a:solidFill>
                <a:latin typeface="Arial" pitchFamily="34" charset="0"/>
                <a:ea typeface="黑体" pitchFamily="2" charset="-122"/>
                <a:cs typeface="Arial" pitchFamily="34" charset="0"/>
              </a:rPr>
              <a:t> 226</a:t>
            </a:r>
            <a:r>
              <a:rPr lang="zh-CN" altLang="zh-CN" sz="2800" dirty="0">
                <a:solidFill>
                  <a:srgbClr val="000099"/>
                </a:solidFill>
                <a:latin typeface="Arial" pitchFamily="34" charset="0"/>
                <a:ea typeface="黑体" pitchFamily="2" charset="-122"/>
                <a:cs typeface="Arial" pitchFamily="34" charset="0"/>
              </a:rPr>
              <a:t>个</a:t>
            </a:r>
            <a:r>
              <a:rPr lang="zh-CN" altLang="en-US" sz="2800" dirty="0">
                <a:solidFill>
                  <a:srgbClr val="FF0000"/>
                </a:solidFill>
                <a:latin typeface="Arial" pitchFamily="34" charset="0"/>
                <a:ea typeface="黑体" pitchFamily="2" charset="-122"/>
                <a:cs typeface="Arial" pitchFamily="34" charset="0"/>
              </a:rPr>
              <a:t>互联网交换点</a:t>
            </a:r>
            <a:r>
              <a:rPr lang="en-US" altLang="zh-CN" sz="2800" dirty="0">
                <a:solidFill>
                  <a:srgbClr val="000099"/>
                </a:solidFill>
                <a:latin typeface="Arial" pitchFamily="34" charset="0"/>
                <a:ea typeface="黑体" pitchFamily="2" charset="-122"/>
                <a:cs typeface="Arial" pitchFamily="34" charset="0"/>
              </a:rPr>
              <a:t>IXP</a:t>
            </a:r>
            <a:r>
              <a:rPr lang="en-US" altLang="zh-CN" sz="2800" dirty="0"/>
              <a:t> (</a:t>
            </a:r>
            <a:r>
              <a:rPr lang="en-US" sz="2800" dirty="0"/>
              <a:t>Internet Exchange Point</a:t>
            </a:r>
            <a:r>
              <a:rPr lang="en-US" altLang="zh-CN" sz="2800" dirty="0"/>
              <a:t>) </a:t>
            </a:r>
            <a:r>
              <a:rPr lang="zh-CN" altLang="zh-CN" sz="2800" dirty="0">
                <a:solidFill>
                  <a:srgbClr val="000099"/>
                </a:solidFill>
                <a:latin typeface="Arial" pitchFamily="34" charset="0"/>
                <a:ea typeface="黑体" pitchFamily="2" charset="-122"/>
                <a:cs typeface="Arial" pitchFamily="34" charset="0"/>
              </a:rPr>
              <a:t>，分布在</a:t>
            </a:r>
            <a:r>
              <a:rPr lang="en-US" altLang="zh-CN" sz="2800" dirty="0">
                <a:solidFill>
                  <a:srgbClr val="000099"/>
                </a:solidFill>
                <a:latin typeface="Arial" pitchFamily="34" charset="0"/>
                <a:ea typeface="黑体" pitchFamily="2" charset="-122"/>
                <a:cs typeface="Arial" pitchFamily="34" charset="0"/>
              </a:rPr>
              <a:t> 172 </a:t>
            </a:r>
            <a:r>
              <a:rPr lang="zh-CN" altLang="zh-CN" sz="2800" dirty="0">
                <a:solidFill>
                  <a:srgbClr val="000099"/>
                </a:solidFill>
                <a:latin typeface="Arial" pitchFamily="34" charset="0"/>
                <a:ea typeface="黑体" pitchFamily="2" charset="-122"/>
                <a:cs typeface="Arial" pitchFamily="34" charset="0"/>
              </a:rPr>
              <a:t>个国家和地区</a:t>
            </a:r>
            <a:r>
              <a:rPr lang="zh-CN" altLang="en-US" sz="2800" dirty="0">
                <a:solidFill>
                  <a:srgbClr val="000099"/>
                </a:solidFill>
                <a:latin typeface="Arial" pitchFamily="34" charset="0"/>
                <a:ea typeface="黑体" pitchFamily="2" charset="-122"/>
                <a:cs typeface="Arial" pitchFamily="34" charset="0"/>
              </a:rPr>
              <a:t>。但</a:t>
            </a:r>
            <a:r>
              <a:rPr lang="zh-CN" altLang="zh-CN" sz="2800" dirty="0">
                <a:solidFill>
                  <a:srgbClr val="000099"/>
                </a:solidFill>
                <a:latin typeface="Arial" pitchFamily="34" charset="0"/>
                <a:ea typeface="黑体" pitchFamily="2" charset="-122"/>
                <a:cs typeface="Arial" pitchFamily="34" charset="0"/>
              </a:rPr>
              <a:t>互联网的发展在全世界还很不平衡</a:t>
            </a:r>
            <a:r>
              <a:rPr lang="zh-CN" altLang="en-US" sz="2800" dirty="0">
                <a:solidFill>
                  <a:srgbClr val="000099"/>
                </a:solidFill>
                <a:latin typeface="Arial" pitchFamily="34" charset="0"/>
                <a:ea typeface="黑体" pitchFamily="2" charset="-122"/>
                <a:cs typeface="Arial" pitchFamily="34" charset="0"/>
              </a:rPr>
              <a:t>。</a:t>
            </a:r>
          </a:p>
        </p:txBody>
      </p:sp>
      <p:pic>
        <p:nvPicPr>
          <p:cNvPr id="7" name="图片 6"/>
          <p:cNvPicPr/>
          <p:nvPr/>
        </p:nvPicPr>
        <p:blipFill>
          <a:blip r:embed="rId2" cstate="print"/>
          <a:srcRect l="23654" t="16245" r="32539" b="43791"/>
          <a:stretch>
            <a:fillRect/>
          </a:stretch>
        </p:blipFill>
        <p:spPr bwMode="auto">
          <a:xfrm>
            <a:off x="1846774" y="1772816"/>
            <a:ext cx="5782796" cy="3830940"/>
          </a:xfrm>
          <a:prstGeom prst="rect">
            <a:avLst/>
          </a:prstGeom>
          <a:noFill/>
          <a:ln w="9525">
            <a:noFill/>
            <a:miter lim="800000"/>
            <a:headEnd/>
            <a:tailEnd/>
          </a:ln>
        </p:spPr>
      </p:pic>
      <p:sp>
        <p:nvSpPr>
          <p:cNvPr id="2" name="矩形 1"/>
          <p:cNvSpPr/>
          <p:nvPr/>
        </p:nvSpPr>
        <p:spPr>
          <a:xfrm>
            <a:off x="1071538" y="5715016"/>
            <a:ext cx="7378050" cy="461665"/>
          </a:xfrm>
          <a:prstGeom prst="rect">
            <a:avLst/>
          </a:prstGeom>
        </p:spPr>
        <p:txBody>
          <a:bodyPr wrap="square">
            <a:spAutoFit/>
          </a:bodyPr>
          <a:lstStyle/>
          <a:p>
            <a:pPr algn="ctr"/>
            <a:r>
              <a:rPr lang="zh-CN" altLang="zh-CN" sz="2400" dirty="0">
                <a:latin typeface="Arial" pitchFamily="34" charset="0"/>
                <a:ea typeface="黑体" pitchFamily="2" charset="-122"/>
                <a:cs typeface="Arial" pitchFamily="34" charset="0"/>
              </a:rPr>
              <a:t>互联网交换点</a:t>
            </a:r>
            <a:r>
              <a:rPr lang="en-US" altLang="zh-CN" sz="2400" dirty="0">
                <a:latin typeface="Arial" pitchFamily="34" charset="0"/>
                <a:ea typeface="黑体" pitchFamily="2" charset="-122"/>
                <a:cs typeface="Arial" pitchFamily="34" charset="0"/>
              </a:rPr>
              <a:t> IXP </a:t>
            </a:r>
            <a:r>
              <a:rPr lang="zh-CN" altLang="zh-CN" sz="2400" dirty="0">
                <a:latin typeface="Arial" pitchFamily="34" charset="0"/>
                <a:ea typeface="黑体" pitchFamily="2" charset="-122"/>
                <a:cs typeface="Arial" pitchFamily="34" charset="0"/>
              </a:rPr>
              <a:t>在全球的分布图</a:t>
            </a:r>
            <a:r>
              <a:rPr lang="en-US" altLang="zh-CN" sz="2400" dirty="0">
                <a:latin typeface="Arial" pitchFamily="34" charset="0"/>
                <a:ea typeface="黑体" pitchFamily="2" charset="-122"/>
                <a:cs typeface="Arial" pitchFamily="34" charset="0"/>
              </a:rPr>
              <a:t> (2016</a:t>
            </a:r>
            <a:r>
              <a:rPr lang="zh-CN" altLang="zh-CN" sz="2400" dirty="0">
                <a:latin typeface="Arial" pitchFamily="34" charset="0"/>
                <a:ea typeface="黑体" pitchFamily="2" charset="-122"/>
                <a:cs typeface="Arial" pitchFamily="34" charset="0"/>
              </a:rPr>
              <a:t>年</a:t>
            </a:r>
            <a:r>
              <a:rPr lang="en-US" altLang="zh-CN" sz="2400" dirty="0">
                <a:latin typeface="Arial" pitchFamily="34" charset="0"/>
                <a:ea typeface="黑体" pitchFamily="2" charset="-122"/>
                <a:cs typeface="Arial" pitchFamily="34" charset="0"/>
              </a:rPr>
              <a:t>)</a:t>
            </a:r>
            <a:endParaRPr lang="zh-CN" altLang="en-US" sz="2400" dirty="0">
              <a:latin typeface="Arial" pitchFamily="34" charset="0"/>
              <a:ea typeface="黑体" pitchFamily="2" charset="-122"/>
              <a:cs typeface="Arial" pitchFamily="34" charset="0"/>
            </a:endParaRPr>
          </a:p>
        </p:txBody>
      </p:sp>
    </p:spTree>
    <p:extLst>
      <p:ext uri="{BB962C8B-B14F-4D97-AF65-F5344CB8AC3E}">
        <p14:creationId xmlns:p14="http://schemas.microsoft.com/office/powerpoint/2010/main" xmlns="" val="4161220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3" cstate="print">
            <a:lum bright="-24000" contrast="24000"/>
          </a:blip>
          <a:srcRect/>
          <a:stretch>
            <a:fillRect/>
          </a:stretch>
        </p:blipFill>
        <p:spPr bwMode="auto">
          <a:xfrm>
            <a:off x="83128" y="59374"/>
            <a:ext cx="9025248" cy="6697686"/>
          </a:xfrm>
          <a:prstGeom prst="rect">
            <a:avLst/>
          </a:prstGeom>
          <a:noFill/>
          <a:ln w="9525">
            <a:noFill/>
            <a:miter lim="800000"/>
            <a:headEnd/>
            <a:tailEnd/>
          </a:ln>
          <a:effectLst/>
        </p:spPr>
      </p:pic>
      <p:sp>
        <p:nvSpPr>
          <p:cNvPr id="47107" name="Line 3"/>
          <p:cNvSpPr>
            <a:spLocks noChangeShapeType="1"/>
          </p:cNvSpPr>
          <p:nvPr/>
        </p:nvSpPr>
        <p:spPr bwMode="auto">
          <a:xfrm>
            <a:off x="5638800" y="2667000"/>
            <a:ext cx="2667000" cy="990600"/>
          </a:xfrm>
          <a:prstGeom prst="line">
            <a:avLst/>
          </a:prstGeom>
          <a:noFill/>
          <a:ln w="38100" cap="sq">
            <a:solidFill>
              <a:srgbClr val="000000"/>
            </a:solidFill>
            <a:miter lim="800000"/>
            <a:headEnd type="none" w="sm" len="sm"/>
            <a:tailEnd type="none" w="sm" len="sm"/>
          </a:ln>
          <a:effectLst/>
        </p:spPr>
        <p:txBody>
          <a:bodyPr wrap="none" anchor="ctr"/>
          <a:lstStyle/>
          <a:p>
            <a:endParaRPr lang="zh-CN" altLang="en-US"/>
          </a:p>
        </p:txBody>
      </p:sp>
      <p:sp>
        <p:nvSpPr>
          <p:cNvPr id="47108" name="Text Box 4"/>
          <p:cNvSpPr txBox="1">
            <a:spLocks noChangeArrowheads="1"/>
          </p:cNvSpPr>
          <p:nvPr/>
        </p:nvSpPr>
        <p:spPr bwMode="auto">
          <a:xfrm>
            <a:off x="8077200" y="3200400"/>
            <a:ext cx="838200" cy="469900"/>
          </a:xfrm>
          <a:prstGeom prst="rect">
            <a:avLst/>
          </a:prstGeom>
          <a:solidFill>
            <a:schemeClr val="folHlink"/>
          </a:solidFill>
          <a:ln w="12700" cap="sq">
            <a:solidFill>
              <a:schemeClr val="bg1"/>
            </a:solidFill>
            <a:miter lim="800000"/>
            <a:headEnd type="none" w="sm" len="sm"/>
            <a:tailEnd type="none" w="sm" len="sm"/>
          </a:ln>
          <a:effectLst/>
        </p:spPr>
        <p:txBody>
          <a:bodyPr>
            <a:spAutoFit/>
          </a:bodyPr>
          <a:lstStyle/>
          <a:p>
            <a:pPr>
              <a:spcBef>
                <a:spcPct val="50000"/>
              </a:spcBef>
            </a:pPr>
            <a:r>
              <a:rPr kumimoji="1" lang="en-US" altLang="zh-CN" sz="2400">
                <a:latin typeface="Times New Roman" pitchFamily="18" charset="0"/>
              </a:rPr>
              <a:t>JAP</a:t>
            </a:r>
          </a:p>
        </p:txBody>
      </p:sp>
      <p:sp>
        <p:nvSpPr>
          <p:cNvPr id="2" name="矩形 1"/>
          <p:cNvSpPr/>
          <p:nvPr/>
        </p:nvSpPr>
        <p:spPr>
          <a:xfrm>
            <a:off x="3612078" y="167712"/>
            <a:ext cx="4572000" cy="1077218"/>
          </a:xfrm>
          <a:prstGeom prst="rect">
            <a:avLst/>
          </a:prstGeom>
        </p:spPr>
        <p:txBody>
          <a:bodyPr>
            <a:spAutoFit/>
          </a:bodyPr>
          <a:lstStyle/>
          <a:p>
            <a:r>
              <a:rPr lang="en-US" altLang="zh-CN" sz="1600" dirty="0">
                <a:solidFill>
                  <a:srgbClr val="434343"/>
                </a:solidFill>
                <a:latin typeface="Tahoma" panose="020B0604030504040204" pitchFamily="34" charset="0"/>
              </a:rPr>
              <a:t>1996</a:t>
            </a:r>
            <a:r>
              <a:rPr lang="zh-CN" altLang="en-US" sz="1600" dirty="0">
                <a:solidFill>
                  <a:srgbClr val="434343"/>
                </a:solidFill>
                <a:latin typeface="Tahoma" panose="020B0604030504040204" pitchFamily="34" charset="0"/>
              </a:rPr>
              <a:t>年</a:t>
            </a:r>
            <a:r>
              <a:rPr lang="en-US" altLang="zh-CN" sz="1600" dirty="0">
                <a:solidFill>
                  <a:srgbClr val="434343"/>
                </a:solidFill>
                <a:latin typeface="Tahoma" panose="020B0604030504040204" pitchFamily="34" charset="0"/>
              </a:rPr>
              <a:t>11</a:t>
            </a:r>
            <a:r>
              <a:rPr lang="zh-CN" altLang="en-US" sz="1600" dirty="0">
                <a:solidFill>
                  <a:srgbClr val="434343"/>
                </a:solidFill>
                <a:latin typeface="Tahoma" panose="020B0604030504040204" pitchFamily="34" charset="0"/>
              </a:rPr>
              <a:t>月，在德国总统赫尔佐克访华期间，</a:t>
            </a:r>
            <a:r>
              <a:rPr lang="zh-CN" altLang="en-US" sz="1600" dirty="0">
                <a:solidFill>
                  <a:srgbClr val="FF0000"/>
                </a:solidFill>
                <a:latin typeface="Tahoma" panose="020B0604030504040204" pitchFamily="34" charset="0"/>
              </a:rPr>
              <a:t>德国研究网</a:t>
            </a:r>
            <a:r>
              <a:rPr lang="en-US" altLang="zh-CN" sz="1600" dirty="0">
                <a:solidFill>
                  <a:srgbClr val="638C0B"/>
                </a:solidFill>
                <a:latin typeface="Tahoma" panose="020B0604030504040204" pitchFamily="34" charset="0"/>
              </a:rPr>
              <a:t>(DFN</a:t>
            </a:r>
            <a:r>
              <a:rPr lang="en-US" altLang="zh-CN" sz="1600" dirty="0">
                <a:solidFill>
                  <a:srgbClr val="434343"/>
                </a:solidFill>
                <a:latin typeface="Tahoma" panose="020B0604030504040204" pitchFamily="34" charset="0"/>
              </a:rPr>
              <a:t>)</a:t>
            </a:r>
            <a:r>
              <a:rPr lang="zh-CN" altLang="en-US" sz="1600" dirty="0">
                <a:solidFill>
                  <a:srgbClr val="434343"/>
                </a:solidFill>
                <a:latin typeface="Tahoma" panose="020B0604030504040204" pitchFamily="34" charset="0"/>
              </a:rPr>
              <a:t>与中国教研网</a:t>
            </a:r>
            <a:r>
              <a:rPr lang="en-US" altLang="zh-CN" sz="1600" dirty="0">
                <a:solidFill>
                  <a:srgbClr val="434343"/>
                </a:solidFill>
                <a:latin typeface="Tahoma" panose="020B0604030504040204" pitchFamily="34" charset="0"/>
              </a:rPr>
              <a:t>(CERNET)</a:t>
            </a:r>
            <a:r>
              <a:rPr lang="zh-CN" altLang="en-US" sz="1600" dirty="0">
                <a:solidFill>
                  <a:srgbClr val="434343"/>
                </a:solidFill>
                <a:latin typeface="Tahoma" panose="020B0604030504040204" pitchFamily="34" charset="0"/>
              </a:rPr>
              <a:t>在清华大学正式开通，为两国科技人员的交流和合作提供了现代化的信息基础设施。</a:t>
            </a:r>
            <a:endParaRPr lang="zh-CN" altLang="en-US" sz="1600" dirty="0"/>
          </a:p>
        </p:txBody>
      </p:sp>
      <p:sp>
        <p:nvSpPr>
          <p:cNvPr id="3" name="矩形 2"/>
          <p:cNvSpPr/>
          <p:nvPr/>
        </p:nvSpPr>
        <p:spPr>
          <a:xfrm>
            <a:off x="5113477" y="5997921"/>
            <a:ext cx="2031325" cy="338554"/>
          </a:xfrm>
          <a:prstGeom prst="rect">
            <a:avLst/>
          </a:prstGeom>
        </p:spPr>
        <p:txBody>
          <a:bodyPr wrap="none">
            <a:spAutoFit/>
          </a:bodyPr>
          <a:lstStyle/>
          <a:p>
            <a:r>
              <a:rPr lang="zh-CN" altLang="en-US" sz="1600" dirty="0"/>
              <a:t>香港学术及研究网络</a:t>
            </a:r>
          </a:p>
        </p:txBody>
      </p:sp>
      <p:sp>
        <p:nvSpPr>
          <p:cNvPr id="4" name="矩形 3"/>
          <p:cNvSpPr/>
          <p:nvPr/>
        </p:nvSpPr>
        <p:spPr>
          <a:xfrm>
            <a:off x="172193" y="923448"/>
            <a:ext cx="2515588" cy="584775"/>
          </a:xfrm>
          <a:prstGeom prst="rect">
            <a:avLst/>
          </a:prstGeom>
        </p:spPr>
        <p:txBody>
          <a:bodyPr wrap="square">
            <a:spAutoFit/>
          </a:bodyPr>
          <a:lstStyle/>
          <a:p>
            <a:pPr algn="ctr"/>
            <a:r>
              <a:rPr lang="zh-CN" altLang="en-US" sz="1600" dirty="0">
                <a:solidFill>
                  <a:srgbClr val="434343"/>
                </a:solidFill>
                <a:latin typeface="Tahoma" panose="020B0604030504040204" pitchFamily="34" charset="0"/>
              </a:rPr>
              <a:t>联合科研网</a:t>
            </a:r>
            <a:endParaRPr lang="en-US" altLang="zh-CN" sz="1600" dirty="0">
              <a:solidFill>
                <a:srgbClr val="434343"/>
              </a:solidFill>
              <a:latin typeface="Tahoma" panose="020B0604030504040204" pitchFamily="34" charset="0"/>
            </a:endParaRPr>
          </a:p>
          <a:p>
            <a:pPr algn="ctr"/>
            <a:r>
              <a:rPr lang="en-US" altLang="zh-CN" sz="1600" dirty="0">
                <a:solidFill>
                  <a:srgbClr val="434343"/>
                </a:solidFill>
                <a:latin typeface="Tahoma" panose="020B0604030504040204" pitchFamily="34" charset="0"/>
              </a:rPr>
              <a:t>(Joint Academic Network)</a:t>
            </a:r>
            <a:endParaRPr lang="zh-CN" altLang="en-US" dirty="0"/>
          </a:p>
        </p:txBody>
      </p:sp>
    </p:spTree>
    <p:extLst>
      <p:ext uri="{BB962C8B-B14F-4D97-AF65-F5344CB8AC3E}">
        <p14:creationId xmlns:p14="http://schemas.microsoft.com/office/powerpoint/2010/main" xmlns="" val="1243903764"/>
      </p:ext>
    </p:extLst>
  </p:cSld>
  <p:clrMapOvr>
    <a:masterClrMapping/>
  </p:clrMapOvr>
  <p:transition>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extLst>
              <p:ext uri="{D42A27DB-BD31-4B8C-83A1-F6EECF244321}">
                <p14:modId xmlns:p14="http://schemas.microsoft.com/office/powerpoint/2010/main" xmlns="" val="1346377689"/>
              </p:ext>
            </p:extLst>
          </p:nvPr>
        </p:nvGraphicFramePr>
        <p:xfrm>
          <a:off x="14733" y="350031"/>
          <a:ext cx="9144000" cy="6484937"/>
        </p:xfrm>
        <a:graphic>
          <a:graphicData uri="http://schemas.openxmlformats.org/presentationml/2006/ole">
            <p:oleObj spid="_x0000_s773138" name="Presentation" r:id="rId3" imgW="25831800" imgH="19373850" progId="">
              <p:embed/>
            </p:oleObj>
          </a:graphicData>
        </a:graphic>
      </p:graphicFrame>
      <p:sp>
        <p:nvSpPr>
          <p:cNvPr id="2051" name="AutoShape 3"/>
          <p:cNvSpPr>
            <a:spLocks noChangeArrowheads="1"/>
          </p:cNvSpPr>
          <p:nvPr/>
        </p:nvSpPr>
        <p:spPr bwMode="auto">
          <a:xfrm>
            <a:off x="4211638" y="4652963"/>
            <a:ext cx="1871662" cy="504825"/>
          </a:xfrm>
          <a:prstGeom prst="wedgeRoundRectCallout">
            <a:avLst>
              <a:gd name="adj1" fmla="val -17940"/>
              <a:gd name="adj2" fmla="val -184907"/>
              <a:gd name="adj3" fmla="val 16667"/>
            </a:avLst>
          </a:prstGeom>
          <a:noFill/>
          <a:ln w="9525">
            <a:solidFill>
              <a:schemeClr val="tx1"/>
            </a:solidFill>
            <a:miter lim="800000"/>
            <a:headEnd/>
            <a:tailEnd/>
          </a:ln>
        </p:spPr>
        <p:txBody>
          <a:bodyPr anchor="ctr"/>
          <a:lstStyle/>
          <a:p>
            <a:r>
              <a:rPr lang="en-US" altLang="zh-CN" sz="1600" b="1" dirty="0">
                <a:solidFill>
                  <a:schemeClr val="hlink"/>
                </a:solidFill>
                <a:effectLst/>
              </a:rPr>
              <a:t>10Gb/s</a:t>
            </a:r>
            <a:r>
              <a:rPr lang="zh-CN" altLang="en-US" sz="1600" b="1" dirty="0">
                <a:solidFill>
                  <a:schemeClr val="hlink"/>
                </a:solidFill>
                <a:effectLst/>
              </a:rPr>
              <a:t>传输速率</a:t>
            </a:r>
          </a:p>
        </p:txBody>
      </p:sp>
    </p:spTree>
    <p:extLst>
      <p:ext uri="{BB962C8B-B14F-4D97-AF65-F5344CB8AC3E}">
        <p14:creationId xmlns:p14="http://schemas.microsoft.com/office/powerpoint/2010/main" xmlns="" val="28799770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55683" name="Picture 3"/>
          <p:cNvPicPr>
            <a:picLocks noChangeAspect="1" noChangeArrowheads="1"/>
          </p:cNvPicPr>
          <p:nvPr/>
        </p:nvPicPr>
        <p:blipFill>
          <a:blip r:embed="rId2" cstate="print"/>
          <a:srcRect/>
          <a:stretch>
            <a:fillRect/>
          </a:stretch>
        </p:blipFill>
        <p:spPr bwMode="auto">
          <a:xfrm>
            <a:off x="1500166" y="214290"/>
            <a:ext cx="2571768" cy="3124200"/>
          </a:xfrm>
          <a:prstGeom prst="rect">
            <a:avLst/>
          </a:prstGeom>
          <a:noFill/>
        </p:spPr>
      </p:pic>
      <p:sp>
        <p:nvSpPr>
          <p:cNvPr id="455684" name="Rectangle 4"/>
          <p:cNvSpPr>
            <a:spLocks noGrp="1" noChangeArrowheads="1"/>
          </p:cNvSpPr>
          <p:nvPr>
            <p:ph type="title"/>
          </p:nvPr>
        </p:nvSpPr>
        <p:spPr>
          <a:xfrm>
            <a:off x="228600" y="228600"/>
            <a:ext cx="611188" cy="6248400"/>
          </a:xfrm>
          <a:noFill/>
          <a:ln/>
        </p:spPr>
        <p:txBody>
          <a:bodyPr/>
          <a:lstStyle/>
          <a:p>
            <a:r>
              <a:rPr lang="zh-CN" altLang="en-US"/>
              <a:t>计算机网络</a:t>
            </a:r>
            <a:br>
              <a:rPr lang="zh-CN" altLang="en-US"/>
            </a:br>
            <a:r>
              <a:rPr lang="zh-CN" altLang="en-US"/>
              <a:t>参考</a:t>
            </a:r>
            <a:br>
              <a:rPr lang="zh-CN" altLang="en-US"/>
            </a:br>
            <a:r>
              <a:rPr lang="zh-CN" altLang="en-US"/>
              <a:t>教材</a:t>
            </a:r>
          </a:p>
        </p:txBody>
      </p:sp>
      <p:pic>
        <p:nvPicPr>
          <p:cNvPr id="455686" name="Picture 6"/>
          <p:cNvPicPr>
            <a:picLocks noChangeAspect="1" noChangeArrowheads="1"/>
          </p:cNvPicPr>
          <p:nvPr/>
        </p:nvPicPr>
        <p:blipFill>
          <a:blip r:embed="rId3" cstate="print"/>
          <a:srcRect/>
          <a:stretch>
            <a:fillRect/>
          </a:stretch>
        </p:blipFill>
        <p:spPr bwMode="auto">
          <a:xfrm>
            <a:off x="1428728" y="3500438"/>
            <a:ext cx="2643206" cy="3000396"/>
          </a:xfrm>
          <a:prstGeom prst="rect">
            <a:avLst/>
          </a:prstGeom>
          <a:noFill/>
        </p:spPr>
      </p:pic>
      <p:pic>
        <p:nvPicPr>
          <p:cNvPr id="455687" name="Picture 7" descr="移动通信(第2版影印版)/国外优秀信息科学与技术系列教学用书"/>
          <p:cNvPicPr>
            <a:picLocks noChangeAspect="1" noChangeArrowheads="1"/>
          </p:cNvPicPr>
          <p:nvPr/>
        </p:nvPicPr>
        <p:blipFill>
          <a:blip r:embed="rId4" cstate="print"/>
          <a:srcRect l="10582" r="10582"/>
          <a:stretch>
            <a:fillRect/>
          </a:stretch>
        </p:blipFill>
        <p:spPr bwMode="auto">
          <a:xfrm>
            <a:off x="4929190" y="3524272"/>
            <a:ext cx="2643206" cy="2976562"/>
          </a:xfrm>
          <a:prstGeom prst="rect">
            <a:avLst/>
          </a:prstGeom>
          <a:noFill/>
        </p:spPr>
      </p:pic>
      <p:pic>
        <p:nvPicPr>
          <p:cNvPr id="455688" name="Picture 8" descr="8872339"/>
          <p:cNvPicPr>
            <a:picLocks noChangeAspect="1" noChangeArrowheads="1"/>
          </p:cNvPicPr>
          <p:nvPr/>
        </p:nvPicPr>
        <p:blipFill>
          <a:blip r:embed="rId5" cstate="print"/>
          <a:srcRect/>
          <a:stretch>
            <a:fillRect/>
          </a:stretch>
        </p:blipFill>
        <p:spPr bwMode="auto">
          <a:xfrm>
            <a:off x="5000628" y="214290"/>
            <a:ext cx="2549526" cy="31242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56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56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56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56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6083" name="Picture 3" descr="11"/>
          <p:cNvPicPr>
            <a:picLocks noChangeAspect="1" noChangeArrowheads="1"/>
          </p:cNvPicPr>
          <p:nvPr/>
        </p:nvPicPr>
        <p:blipFill>
          <a:blip r:embed="rId2" cstate="print"/>
          <a:srcRect/>
          <a:stretch>
            <a:fillRect/>
          </a:stretch>
        </p:blipFill>
        <p:spPr bwMode="auto">
          <a:xfrm>
            <a:off x="0" y="-158750"/>
            <a:ext cx="9144000" cy="1066800"/>
          </a:xfrm>
          <a:prstGeom prst="rect">
            <a:avLst/>
          </a:prstGeom>
          <a:noFill/>
        </p:spPr>
      </p:pic>
      <p:sp>
        <p:nvSpPr>
          <p:cNvPr id="46086" name="Oval 6"/>
          <p:cNvSpPr>
            <a:spLocks noChangeArrowheads="1"/>
          </p:cNvSpPr>
          <p:nvPr/>
        </p:nvSpPr>
        <p:spPr bwMode="auto">
          <a:xfrm>
            <a:off x="611188" y="2084138"/>
            <a:ext cx="4038600" cy="3352800"/>
          </a:xfrm>
          <a:prstGeom prst="ellipse">
            <a:avLst/>
          </a:prstGeom>
          <a:solidFill>
            <a:srgbClr val="CCFFCC"/>
          </a:solidFill>
          <a:ln w="57150">
            <a:solidFill>
              <a:schemeClr val="tx1"/>
            </a:solidFill>
            <a:round/>
            <a:headEnd/>
            <a:tailEnd/>
          </a:ln>
          <a:effectLst/>
        </p:spPr>
        <p:txBody>
          <a:bodyPr wrap="none" anchor="ctr"/>
          <a:lstStyle/>
          <a:p>
            <a:endParaRPr lang="zh-CN" altLang="en-US"/>
          </a:p>
        </p:txBody>
      </p:sp>
      <p:sp>
        <p:nvSpPr>
          <p:cNvPr id="46087" name="Oval 7"/>
          <p:cNvSpPr>
            <a:spLocks noChangeArrowheads="1"/>
          </p:cNvSpPr>
          <p:nvPr/>
        </p:nvSpPr>
        <p:spPr bwMode="auto">
          <a:xfrm>
            <a:off x="4572000" y="3219200"/>
            <a:ext cx="3352800" cy="2590800"/>
          </a:xfrm>
          <a:prstGeom prst="ellipse">
            <a:avLst/>
          </a:prstGeom>
          <a:solidFill>
            <a:srgbClr val="CCFFCC"/>
          </a:solidFill>
          <a:ln w="57150">
            <a:solidFill>
              <a:schemeClr val="tx1"/>
            </a:solidFill>
            <a:round/>
            <a:headEnd/>
            <a:tailEnd/>
          </a:ln>
          <a:effectLst/>
        </p:spPr>
        <p:txBody>
          <a:bodyPr wrap="none" anchor="ctr"/>
          <a:lstStyle/>
          <a:p>
            <a:endParaRPr lang="zh-CN" altLang="en-US"/>
          </a:p>
        </p:txBody>
      </p:sp>
      <p:sp>
        <p:nvSpPr>
          <p:cNvPr id="46088" name="AutoShape 8"/>
          <p:cNvSpPr>
            <a:spLocks noChangeArrowheads="1"/>
          </p:cNvSpPr>
          <p:nvPr/>
        </p:nvSpPr>
        <p:spPr bwMode="auto">
          <a:xfrm>
            <a:off x="4114800" y="3905000"/>
            <a:ext cx="1371600" cy="838200"/>
          </a:xfrm>
          <a:prstGeom prst="can">
            <a:avLst>
              <a:gd name="adj" fmla="val 25000"/>
            </a:avLst>
          </a:prstGeom>
          <a:solidFill>
            <a:schemeClr val="hlink"/>
          </a:solidFill>
          <a:ln w="38100">
            <a:solidFill>
              <a:schemeClr val="tx1"/>
            </a:solidFill>
            <a:round/>
            <a:headEnd/>
            <a:tailEnd/>
          </a:ln>
          <a:effectLst/>
        </p:spPr>
        <p:txBody>
          <a:bodyPr wrap="none" anchor="ctr"/>
          <a:lstStyle/>
          <a:p>
            <a:endParaRPr lang="zh-CN" altLang="en-US"/>
          </a:p>
        </p:txBody>
      </p:sp>
      <p:sp>
        <p:nvSpPr>
          <p:cNvPr id="46089" name="AutoShape 9"/>
          <p:cNvSpPr>
            <a:spLocks noChangeArrowheads="1"/>
          </p:cNvSpPr>
          <p:nvPr/>
        </p:nvSpPr>
        <p:spPr bwMode="auto">
          <a:xfrm>
            <a:off x="4191000" y="4209800"/>
            <a:ext cx="1214438" cy="381000"/>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solidFill>
            <a:schemeClr val="accent1"/>
          </a:solidFill>
          <a:ln w="9525">
            <a:solidFill>
              <a:schemeClr val="tx1"/>
            </a:solidFill>
            <a:miter lim="800000"/>
            <a:headEnd/>
            <a:tailEnd/>
          </a:ln>
          <a:effectLst/>
        </p:spPr>
        <p:txBody>
          <a:bodyPr wrap="none" anchor="ctr"/>
          <a:lstStyle/>
          <a:p>
            <a:endParaRPr lang="zh-CN" altLang="en-US"/>
          </a:p>
        </p:txBody>
      </p:sp>
      <p:sp>
        <p:nvSpPr>
          <p:cNvPr id="46090" name="AutoShape 10"/>
          <p:cNvSpPr>
            <a:spLocks noChangeArrowheads="1"/>
          </p:cNvSpPr>
          <p:nvPr/>
        </p:nvSpPr>
        <p:spPr bwMode="auto">
          <a:xfrm>
            <a:off x="4038600" y="2381000"/>
            <a:ext cx="914400" cy="685800"/>
          </a:xfrm>
          <a:prstGeom prst="can">
            <a:avLst>
              <a:gd name="adj" fmla="val 50000"/>
            </a:avLst>
          </a:prstGeom>
          <a:solidFill>
            <a:schemeClr val="hlink"/>
          </a:solidFill>
          <a:ln w="38100">
            <a:solidFill>
              <a:schemeClr val="tx1"/>
            </a:solidFill>
            <a:round/>
            <a:headEnd/>
            <a:tailEnd/>
          </a:ln>
          <a:effectLst/>
        </p:spPr>
        <p:txBody>
          <a:bodyPr wrap="none" anchor="ctr"/>
          <a:lstStyle/>
          <a:p>
            <a:endParaRPr lang="zh-CN" altLang="en-US"/>
          </a:p>
        </p:txBody>
      </p:sp>
      <p:sp>
        <p:nvSpPr>
          <p:cNvPr id="46091" name="AutoShape 11"/>
          <p:cNvSpPr>
            <a:spLocks noChangeArrowheads="1"/>
          </p:cNvSpPr>
          <p:nvPr/>
        </p:nvSpPr>
        <p:spPr bwMode="auto">
          <a:xfrm>
            <a:off x="4191000" y="2457200"/>
            <a:ext cx="609600" cy="228600"/>
          </a:xfrm>
          <a:custGeom>
            <a:avLst/>
            <a:gdLst>
              <a:gd name="G0" fmla="+- 6480 0 0"/>
              <a:gd name="G1" fmla="+- 8640 0 0"/>
              <a:gd name="G2" fmla="+- 4320 0 0"/>
              <a:gd name="G3" fmla="+- 21600 0 6480"/>
              <a:gd name="G4" fmla="+- 21600 0 8640"/>
              <a:gd name="G5" fmla="+- 21600 0 4320"/>
              <a:gd name="G6" fmla="+- 6480 0 10800"/>
              <a:gd name="G7" fmla="+- 8640 0 10800"/>
              <a:gd name="G8" fmla="*/ G7 432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6480" y="4320"/>
                </a:lnTo>
                <a:lnTo>
                  <a:pt x="8640" y="4320"/>
                </a:lnTo>
                <a:lnTo>
                  <a:pt x="8640" y="8640"/>
                </a:lnTo>
                <a:lnTo>
                  <a:pt x="4320" y="8640"/>
                </a:lnTo>
                <a:lnTo>
                  <a:pt x="4320" y="6480"/>
                </a:lnTo>
                <a:lnTo>
                  <a:pt x="0" y="10800"/>
                </a:lnTo>
                <a:lnTo>
                  <a:pt x="4320" y="15120"/>
                </a:lnTo>
                <a:lnTo>
                  <a:pt x="4320" y="12960"/>
                </a:lnTo>
                <a:lnTo>
                  <a:pt x="8640" y="12960"/>
                </a:lnTo>
                <a:lnTo>
                  <a:pt x="8640" y="17280"/>
                </a:lnTo>
                <a:lnTo>
                  <a:pt x="6480" y="17280"/>
                </a:lnTo>
                <a:lnTo>
                  <a:pt x="10800" y="21600"/>
                </a:lnTo>
                <a:lnTo>
                  <a:pt x="15120" y="17280"/>
                </a:lnTo>
                <a:lnTo>
                  <a:pt x="12960" y="17280"/>
                </a:lnTo>
                <a:lnTo>
                  <a:pt x="12960" y="12960"/>
                </a:lnTo>
                <a:lnTo>
                  <a:pt x="17280" y="12960"/>
                </a:lnTo>
                <a:lnTo>
                  <a:pt x="17280" y="15120"/>
                </a:lnTo>
                <a:lnTo>
                  <a:pt x="21600" y="10800"/>
                </a:lnTo>
                <a:lnTo>
                  <a:pt x="17280" y="6480"/>
                </a:lnTo>
                <a:lnTo>
                  <a:pt x="17280" y="8640"/>
                </a:lnTo>
                <a:lnTo>
                  <a:pt x="12960" y="8640"/>
                </a:lnTo>
                <a:lnTo>
                  <a:pt x="12960" y="4320"/>
                </a:lnTo>
                <a:lnTo>
                  <a:pt x="15120" y="4320"/>
                </a:lnTo>
                <a:close/>
              </a:path>
            </a:pathLst>
          </a:custGeom>
          <a:solidFill>
            <a:schemeClr val="accent1"/>
          </a:solidFill>
          <a:ln w="9525">
            <a:solidFill>
              <a:schemeClr val="tx1"/>
            </a:solidFill>
            <a:miter lim="800000"/>
            <a:headEnd/>
            <a:tailEnd/>
          </a:ln>
          <a:effectLst/>
        </p:spPr>
        <p:txBody>
          <a:bodyPr wrap="none" anchor="ctr"/>
          <a:lstStyle/>
          <a:p>
            <a:endParaRPr lang="zh-CN" altLang="en-US"/>
          </a:p>
        </p:txBody>
      </p:sp>
      <p:sp>
        <p:nvSpPr>
          <p:cNvPr id="46092" name="AutoShape 12"/>
          <p:cNvSpPr>
            <a:spLocks noChangeArrowheads="1"/>
          </p:cNvSpPr>
          <p:nvPr/>
        </p:nvSpPr>
        <p:spPr bwMode="auto">
          <a:xfrm>
            <a:off x="1676400" y="1923800"/>
            <a:ext cx="762000" cy="533400"/>
          </a:xfrm>
          <a:prstGeom prst="can">
            <a:avLst>
              <a:gd name="adj" fmla="val 50000"/>
            </a:avLst>
          </a:prstGeom>
          <a:solidFill>
            <a:schemeClr val="hlink"/>
          </a:solidFill>
          <a:ln w="38100">
            <a:solidFill>
              <a:schemeClr val="tx1"/>
            </a:solidFill>
            <a:round/>
            <a:headEnd/>
            <a:tailEnd/>
          </a:ln>
          <a:effectLst/>
        </p:spPr>
        <p:txBody>
          <a:bodyPr wrap="none" anchor="ctr"/>
          <a:lstStyle/>
          <a:p>
            <a:endParaRPr lang="zh-CN" altLang="en-US"/>
          </a:p>
        </p:txBody>
      </p:sp>
      <p:sp>
        <p:nvSpPr>
          <p:cNvPr id="46093" name="AutoShape 13"/>
          <p:cNvSpPr>
            <a:spLocks noChangeArrowheads="1"/>
          </p:cNvSpPr>
          <p:nvPr/>
        </p:nvSpPr>
        <p:spPr bwMode="auto">
          <a:xfrm>
            <a:off x="304800" y="3219200"/>
            <a:ext cx="685800" cy="381000"/>
          </a:xfrm>
          <a:prstGeom prst="can">
            <a:avLst>
              <a:gd name="adj" fmla="val 25000"/>
            </a:avLst>
          </a:prstGeom>
          <a:solidFill>
            <a:schemeClr val="hlink"/>
          </a:solidFill>
          <a:ln w="38100">
            <a:solidFill>
              <a:schemeClr val="tx1"/>
            </a:solidFill>
            <a:round/>
            <a:headEnd/>
            <a:tailEnd/>
          </a:ln>
          <a:effectLst/>
        </p:spPr>
        <p:txBody>
          <a:bodyPr wrap="none" anchor="ctr"/>
          <a:lstStyle/>
          <a:p>
            <a:endParaRPr lang="zh-CN" altLang="en-US"/>
          </a:p>
        </p:txBody>
      </p:sp>
      <p:sp>
        <p:nvSpPr>
          <p:cNvPr id="46094" name="AutoShape 14"/>
          <p:cNvSpPr>
            <a:spLocks noChangeArrowheads="1"/>
          </p:cNvSpPr>
          <p:nvPr/>
        </p:nvSpPr>
        <p:spPr bwMode="auto">
          <a:xfrm>
            <a:off x="685800" y="4514600"/>
            <a:ext cx="990600" cy="609600"/>
          </a:xfrm>
          <a:prstGeom prst="can">
            <a:avLst>
              <a:gd name="adj" fmla="val 47917"/>
            </a:avLst>
          </a:prstGeom>
          <a:solidFill>
            <a:schemeClr val="hlink"/>
          </a:solidFill>
          <a:ln w="38100">
            <a:solidFill>
              <a:schemeClr val="tx1"/>
            </a:solidFill>
            <a:round/>
            <a:headEnd/>
            <a:tailEnd/>
          </a:ln>
          <a:effectLst/>
        </p:spPr>
        <p:txBody>
          <a:bodyPr wrap="none" anchor="ctr"/>
          <a:lstStyle/>
          <a:p>
            <a:endParaRPr lang="zh-CN" altLang="en-US"/>
          </a:p>
        </p:txBody>
      </p:sp>
      <p:sp>
        <p:nvSpPr>
          <p:cNvPr id="46095" name="AutoShape 15"/>
          <p:cNvSpPr>
            <a:spLocks noChangeArrowheads="1"/>
          </p:cNvSpPr>
          <p:nvPr/>
        </p:nvSpPr>
        <p:spPr bwMode="auto">
          <a:xfrm>
            <a:off x="2438400" y="5200400"/>
            <a:ext cx="1143000" cy="609600"/>
          </a:xfrm>
          <a:prstGeom prst="can">
            <a:avLst>
              <a:gd name="adj" fmla="val 25000"/>
            </a:avLst>
          </a:prstGeom>
          <a:solidFill>
            <a:schemeClr val="hlink"/>
          </a:solidFill>
          <a:ln w="38100">
            <a:solidFill>
              <a:schemeClr val="tx1"/>
            </a:solidFill>
            <a:round/>
            <a:headEnd/>
            <a:tailEnd/>
          </a:ln>
          <a:effectLst/>
        </p:spPr>
        <p:txBody>
          <a:bodyPr wrap="none" anchor="ctr"/>
          <a:lstStyle/>
          <a:p>
            <a:endParaRPr lang="zh-CN" altLang="en-US"/>
          </a:p>
        </p:txBody>
      </p:sp>
      <p:sp>
        <p:nvSpPr>
          <p:cNvPr id="46096" name="AutoShape 16"/>
          <p:cNvSpPr>
            <a:spLocks noChangeArrowheads="1"/>
          </p:cNvSpPr>
          <p:nvPr/>
        </p:nvSpPr>
        <p:spPr bwMode="auto">
          <a:xfrm>
            <a:off x="6553200" y="3143000"/>
            <a:ext cx="990600" cy="533400"/>
          </a:xfrm>
          <a:prstGeom prst="flowChartMagneticDisk">
            <a:avLst/>
          </a:prstGeom>
          <a:solidFill>
            <a:schemeClr val="hlink"/>
          </a:solidFill>
          <a:ln w="38100">
            <a:solidFill>
              <a:schemeClr val="tx1"/>
            </a:solidFill>
            <a:round/>
            <a:headEnd/>
            <a:tailEnd/>
          </a:ln>
          <a:effectLst/>
        </p:spPr>
        <p:txBody>
          <a:bodyPr wrap="none" anchor="ctr"/>
          <a:lstStyle/>
          <a:p>
            <a:endParaRPr lang="zh-CN" altLang="en-US"/>
          </a:p>
        </p:txBody>
      </p:sp>
      <p:sp>
        <p:nvSpPr>
          <p:cNvPr id="46097" name="AutoShape 17"/>
          <p:cNvSpPr>
            <a:spLocks noChangeArrowheads="1"/>
          </p:cNvSpPr>
          <p:nvPr/>
        </p:nvSpPr>
        <p:spPr bwMode="auto">
          <a:xfrm>
            <a:off x="7543800" y="4743200"/>
            <a:ext cx="990600" cy="609600"/>
          </a:xfrm>
          <a:prstGeom prst="flowChartMagneticDisk">
            <a:avLst/>
          </a:prstGeom>
          <a:solidFill>
            <a:schemeClr val="hlink"/>
          </a:solidFill>
          <a:ln w="38100">
            <a:solidFill>
              <a:schemeClr val="tx1"/>
            </a:solidFill>
            <a:round/>
            <a:headEnd/>
            <a:tailEnd/>
          </a:ln>
          <a:effectLst/>
        </p:spPr>
        <p:txBody>
          <a:bodyPr wrap="none" anchor="ctr"/>
          <a:lstStyle/>
          <a:p>
            <a:endParaRPr lang="zh-CN" altLang="en-US"/>
          </a:p>
        </p:txBody>
      </p:sp>
      <p:sp>
        <p:nvSpPr>
          <p:cNvPr id="46098" name="AutoShape 18"/>
          <p:cNvSpPr>
            <a:spLocks noChangeArrowheads="1"/>
          </p:cNvSpPr>
          <p:nvPr/>
        </p:nvSpPr>
        <p:spPr bwMode="auto">
          <a:xfrm>
            <a:off x="5334000" y="5429000"/>
            <a:ext cx="1143000" cy="609600"/>
          </a:xfrm>
          <a:prstGeom prst="flowChartMagneticDisk">
            <a:avLst/>
          </a:prstGeom>
          <a:solidFill>
            <a:schemeClr val="hlink"/>
          </a:solidFill>
          <a:ln w="38100">
            <a:solidFill>
              <a:schemeClr val="tx1"/>
            </a:solidFill>
            <a:round/>
            <a:headEnd/>
            <a:tailEnd/>
          </a:ln>
          <a:effectLst/>
        </p:spPr>
        <p:txBody>
          <a:bodyPr wrap="none" anchor="ctr"/>
          <a:lstStyle/>
          <a:p>
            <a:endParaRPr lang="zh-CN" altLang="en-US"/>
          </a:p>
        </p:txBody>
      </p:sp>
      <p:sp>
        <p:nvSpPr>
          <p:cNvPr id="46099" name="Line 19"/>
          <p:cNvSpPr>
            <a:spLocks noChangeShapeType="1"/>
          </p:cNvSpPr>
          <p:nvPr/>
        </p:nvSpPr>
        <p:spPr bwMode="auto">
          <a:xfrm flipH="1">
            <a:off x="7010400" y="1695200"/>
            <a:ext cx="152400" cy="1447800"/>
          </a:xfrm>
          <a:prstGeom prst="line">
            <a:avLst/>
          </a:prstGeom>
          <a:noFill/>
          <a:ln w="38100">
            <a:solidFill>
              <a:schemeClr val="tx1"/>
            </a:solidFill>
            <a:round/>
            <a:headEnd/>
            <a:tailEnd/>
          </a:ln>
          <a:effectLst/>
        </p:spPr>
        <p:txBody>
          <a:bodyPr/>
          <a:lstStyle/>
          <a:p>
            <a:endParaRPr lang="zh-CN" altLang="en-US"/>
          </a:p>
        </p:txBody>
      </p:sp>
      <p:sp>
        <p:nvSpPr>
          <p:cNvPr id="46100" name="Line 20"/>
          <p:cNvSpPr>
            <a:spLocks noChangeShapeType="1"/>
          </p:cNvSpPr>
          <p:nvPr/>
        </p:nvSpPr>
        <p:spPr bwMode="auto">
          <a:xfrm flipH="1">
            <a:off x="7086600" y="1619000"/>
            <a:ext cx="1066800" cy="1524000"/>
          </a:xfrm>
          <a:prstGeom prst="line">
            <a:avLst/>
          </a:prstGeom>
          <a:noFill/>
          <a:ln w="38100">
            <a:solidFill>
              <a:schemeClr val="tx1"/>
            </a:solidFill>
            <a:round/>
            <a:headEnd/>
            <a:tailEnd/>
          </a:ln>
          <a:effectLst/>
        </p:spPr>
        <p:txBody>
          <a:bodyPr/>
          <a:lstStyle/>
          <a:p>
            <a:endParaRPr lang="zh-CN" altLang="en-US"/>
          </a:p>
        </p:txBody>
      </p:sp>
      <p:sp>
        <p:nvSpPr>
          <p:cNvPr id="46101" name="Line 21"/>
          <p:cNvSpPr>
            <a:spLocks noChangeShapeType="1"/>
          </p:cNvSpPr>
          <p:nvPr/>
        </p:nvSpPr>
        <p:spPr bwMode="auto">
          <a:xfrm>
            <a:off x="8153400" y="5352800"/>
            <a:ext cx="533400" cy="609600"/>
          </a:xfrm>
          <a:prstGeom prst="line">
            <a:avLst/>
          </a:prstGeom>
          <a:noFill/>
          <a:ln w="38100">
            <a:solidFill>
              <a:schemeClr val="tx1"/>
            </a:solidFill>
            <a:round/>
            <a:headEnd/>
            <a:tailEnd/>
          </a:ln>
          <a:effectLst/>
        </p:spPr>
        <p:txBody>
          <a:bodyPr/>
          <a:lstStyle/>
          <a:p>
            <a:endParaRPr lang="zh-CN" altLang="en-US"/>
          </a:p>
        </p:txBody>
      </p:sp>
      <p:sp>
        <p:nvSpPr>
          <p:cNvPr id="46102" name="Line 22"/>
          <p:cNvSpPr>
            <a:spLocks noChangeShapeType="1"/>
          </p:cNvSpPr>
          <p:nvPr/>
        </p:nvSpPr>
        <p:spPr bwMode="auto">
          <a:xfrm flipH="1">
            <a:off x="7696200" y="5352800"/>
            <a:ext cx="457200" cy="762000"/>
          </a:xfrm>
          <a:prstGeom prst="line">
            <a:avLst/>
          </a:prstGeom>
          <a:noFill/>
          <a:ln w="38100">
            <a:solidFill>
              <a:schemeClr val="tx1"/>
            </a:solidFill>
            <a:round/>
            <a:headEnd/>
            <a:tailEnd/>
          </a:ln>
          <a:effectLst/>
        </p:spPr>
        <p:txBody>
          <a:bodyPr/>
          <a:lstStyle/>
          <a:p>
            <a:endParaRPr lang="zh-CN" altLang="en-US"/>
          </a:p>
        </p:txBody>
      </p:sp>
      <p:sp>
        <p:nvSpPr>
          <p:cNvPr id="46103" name="Line 23"/>
          <p:cNvSpPr>
            <a:spLocks noChangeShapeType="1"/>
          </p:cNvSpPr>
          <p:nvPr/>
        </p:nvSpPr>
        <p:spPr bwMode="auto">
          <a:xfrm flipH="1">
            <a:off x="5105400" y="6038600"/>
            <a:ext cx="685800" cy="457200"/>
          </a:xfrm>
          <a:prstGeom prst="line">
            <a:avLst/>
          </a:prstGeom>
          <a:noFill/>
          <a:ln w="38100">
            <a:solidFill>
              <a:schemeClr val="tx1"/>
            </a:solidFill>
            <a:round/>
            <a:headEnd/>
            <a:tailEnd/>
          </a:ln>
          <a:effectLst/>
        </p:spPr>
        <p:txBody>
          <a:bodyPr/>
          <a:lstStyle/>
          <a:p>
            <a:endParaRPr lang="zh-CN" altLang="en-US"/>
          </a:p>
        </p:txBody>
      </p:sp>
      <p:sp>
        <p:nvSpPr>
          <p:cNvPr id="46104" name="Line 24"/>
          <p:cNvSpPr>
            <a:spLocks noChangeShapeType="1"/>
          </p:cNvSpPr>
          <p:nvPr/>
        </p:nvSpPr>
        <p:spPr bwMode="auto">
          <a:xfrm>
            <a:off x="5943600" y="6038600"/>
            <a:ext cx="457200" cy="457200"/>
          </a:xfrm>
          <a:prstGeom prst="line">
            <a:avLst/>
          </a:prstGeom>
          <a:noFill/>
          <a:ln w="38100">
            <a:solidFill>
              <a:schemeClr val="tx1"/>
            </a:solidFill>
            <a:round/>
            <a:headEnd/>
            <a:tailEnd/>
          </a:ln>
          <a:effectLst/>
        </p:spPr>
        <p:txBody>
          <a:bodyPr/>
          <a:lstStyle/>
          <a:p>
            <a:endParaRPr lang="zh-CN" altLang="en-US"/>
          </a:p>
        </p:txBody>
      </p:sp>
      <p:sp>
        <p:nvSpPr>
          <p:cNvPr id="46105" name="Line 25"/>
          <p:cNvSpPr>
            <a:spLocks noChangeShapeType="1"/>
          </p:cNvSpPr>
          <p:nvPr/>
        </p:nvSpPr>
        <p:spPr bwMode="auto">
          <a:xfrm>
            <a:off x="4267200" y="1390400"/>
            <a:ext cx="228600" cy="990600"/>
          </a:xfrm>
          <a:prstGeom prst="line">
            <a:avLst/>
          </a:prstGeom>
          <a:noFill/>
          <a:ln w="38100">
            <a:solidFill>
              <a:schemeClr val="tx1"/>
            </a:solidFill>
            <a:round/>
            <a:headEnd/>
            <a:tailEnd/>
          </a:ln>
          <a:effectLst/>
        </p:spPr>
        <p:txBody>
          <a:bodyPr/>
          <a:lstStyle/>
          <a:p>
            <a:endParaRPr lang="zh-CN" altLang="en-US"/>
          </a:p>
        </p:txBody>
      </p:sp>
      <p:sp>
        <p:nvSpPr>
          <p:cNvPr id="46106" name="Line 26"/>
          <p:cNvSpPr>
            <a:spLocks noChangeShapeType="1"/>
          </p:cNvSpPr>
          <p:nvPr/>
        </p:nvSpPr>
        <p:spPr bwMode="auto">
          <a:xfrm flipH="1">
            <a:off x="4495800" y="1390400"/>
            <a:ext cx="609600" cy="990600"/>
          </a:xfrm>
          <a:prstGeom prst="line">
            <a:avLst/>
          </a:prstGeom>
          <a:noFill/>
          <a:ln w="38100">
            <a:solidFill>
              <a:schemeClr val="tx1"/>
            </a:solidFill>
            <a:round/>
            <a:headEnd/>
            <a:tailEnd/>
          </a:ln>
          <a:effectLst/>
        </p:spPr>
        <p:txBody>
          <a:bodyPr/>
          <a:lstStyle/>
          <a:p>
            <a:endParaRPr lang="zh-CN" altLang="en-US"/>
          </a:p>
        </p:txBody>
      </p:sp>
      <p:sp>
        <p:nvSpPr>
          <p:cNvPr id="46107" name="Line 27"/>
          <p:cNvSpPr>
            <a:spLocks noChangeShapeType="1"/>
          </p:cNvSpPr>
          <p:nvPr/>
        </p:nvSpPr>
        <p:spPr bwMode="auto">
          <a:xfrm>
            <a:off x="838200" y="1314200"/>
            <a:ext cx="1143000" cy="685800"/>
          </a:xfrm>
          <a:prstGeom prst="line">
            <a:avLst/>
          </a:prstGeom>
          <a:noFill/>
          <a:ln w="57150">
            <a:solidFill>
              <a:schemeClr val="tx1"/>
            </a:solidFill>
            <a:round/>
            <a:headEnd/>
            <a:tailEnd/>
          </a:ln>
          <a:effectLst/>
        </p:spPr>
        <p:txBody>
          <a:bodyPr/>
          <a:lstStyle/>
          <a:p>
            <a:endParaRPr lang="zh-CN" altLang="en-US"/>
          </a:p>
        </p:txBody>
      </p:sp>
      <p:sp>
        <p:nvSpPr>
          <p:cNvPr id="46108" name="Line 28"/>
          <p:cNvSpPr>
            <a:spLocks noChangeShapeType="1"/>
          </p:cNvSpPr>
          <p:nvPr/>
        </p:nvSpPr>
        <p:spPr bwMode="auto">
          <a:xfrm>
            <a:off x="1676400" y="1161800"/>
            <a:ext cx="304800" cy="838200"/>
          </a:xfrm>
          <a:prstGeom prst="line">
            <a:avLst/>
          </a:prstGeom>
          <a:noFill/>
          <a:ln w="38100">
            <a:solidFill>
              <a:schemeClr val="tx1"/>
            </a:solidFill>
            <a:round/>
            <a:headEnd/>
            <a:tailEnd/>
          </a:ln>
          <a:effectLst/>
        </p:spPr>
        <p:txBody>
          <a:bodyPr/>
          <a:lstStyle/>
          <a:p>
            <a:endParaRPr lang="zh-CN" altLang="en-US"/>
          </a:p>
        </p:txBody>
      </p:sp>
      <p:sp>
        <p:nvSpPr>
          <p:cNvPr id="46109" name="Line 29"/>
          <p:cNvSpPr>
            <a:spLocks noChangeShapeType="1"/>
          </p:cNvSpPr>
          <p:nvPr/>
        </p:nvSpPr>
        <p:spPr bwMode="auto">
          <a:xfrm>
            <a:off x="304800" y="2457200"/>
            <a:ext cx="304800" cy="762000"/>
          </a:xfrm>
          <a:prstGeom prst="line">
            <a:avLst/>
          </a:prstGeom>
          <a:noFill/>
          <a:ln w="38100">
            <a:solidFill>
              <a:schemeClr val="tx1"/>
            </a:solidFill>
            <a:round/>
            <a:headEnd/>
            <a:tailEnd/>
          </a:ln>
          <a:effectLst/>
        </p:spPr>
        <p:txBody>
          <a:bodyPr/>
          <a:lstStyle/>
          <a:p>
            <a:endParaRPr lang="zh-CN" altLang="en-US"/>
          </a:p>
        </p:txBody>
      </p:sp>
      <p:sp>
        <p:nvSpPr>
          <p:cNvPr id="46110" name="Line 30"/>
          <p:cNvSpPr>
            <a:spLocks noChangeShapeType="1"/>
          </p:cNvSpPr>
          <p:nvPr/>
        </p:nvSpPr>
        <p:spPr bwMode="auto">
          <a:xfrm flipH="1">
            <a:off x="0" y="3600200"/>
            <a:ext cx="609600" cy="381000"/>
          </a:xfrm>
          <a:prstGeom prst="line">
            <a:avLst/>
          </a:prstGeom>
          <a:noFill/>
          <a:ln w="38100">
            <a:solidFill>
              <a:schemeClr val="tx1"/>
            </a:solidFill>
            <a:round/>
            <a:headEnd/>
            <a:tailEnd/>
          </a:ln>
          <a:effectLst/>
        </p:spPr>
        <p:txBody>
          <a:bodyPr/>
          <a:lstStyle/>
          <a:p>
            <a:endParaRPr lang="zh-CN" altLang="en-US"/>
          </a:p>
        </p:txBody>
      </p:sp>
      <p:sp>
        <p:nvSpPr>
          <p:cNvPr id="46111" name="Line 31"/>
          <p:cNvSpPr>
            <a:spLocks noChangeShapeType="1"/>
          </p:cNvSpPr>
          <p:nvPr/>
        </p:nvSpPr>
        <p:spPr bwMode="auto">
          <a:xfrm flipH="1">
            <a:off x="381000" y="5048000"/>
            <a:ext cx="685800" cy="762000"/>
          </a:xfrm>
          <a:prstGeom prst="line">
            <a:avLst/>
          </a:prstGeom>
          <a:noFill/>
          <a:ln w="38100">
            <a:solidFill>
              <a:schemeClr val="tx1"/>
            </a:solidFill>
            <a:round/>
            <a:headEnd/>
            <a:tailEnd/>
          </a:ln>
          <a:effectLst/>
        </p:spPr>
        <p:txBody>
          <a:bodyPr/>
          <a:lstStyle/>
          <a:p>
            <a:endParaRPr lang="zh-CN" altLang="en-US"/>
          </a:p>
        </p:txBody>
      </p:sp>
      <p:sp>
        <p:nvSpPr>
          <p:cNvPr id="46112" name="Line 32"/>
          <p:cNvSpPr>
            <a:spLocks noChangeShapeType="1"/>
          </p:cNvSpPr>
          <p:nvPr/>
        </p:nvSpPr>
        <p:spPr bwMode="auto">
          <a:xfrm flipH="1">
            <a:off x="1066800" y="5048000"/>
            <a:ext cx="76200" cy="990600"/>
          </a:xfrm>
          <a:prstGeom prst="line">
            <a:avLst/>
          </a:prstGeom>
          <a:noFill/>
          <a:ln w="38100">
            <a:solidFill>
              <a:schemeClr val="tx1"/>
            </a:solidFill>
            <a:round/>
            <a:headEnd/>
            <a:tailEnd/>
          </a:ln>
          <a:effectLst/>
        </p:spPr>
        <p:txBody>
          <a:bodyPr/>
          <a:lstStyle/>
          <a:p>
            <a:endParaRPr lang="zh-CN" altLang="en-US"/>
          </a:p>
        </p:txBody>
      </p:sp>
      <p:sp>
        <p:nvSpPr>
          <p:cNvPr id="46113" name="Line 33"/>
          <p:cNvSpPr>
            <a:spLocks noChangeShapeType="1"/>
          </p:cNvSpPr>
          <p:nvPr/>
        </p:nvSpPr>
        <p:spPr bwMode="auto">
          <a:xfrm flipH="1">
            <a:off x="2133600" y="5810000"/>
            <a:ext cx="762000" cy="533400"/>
          </a:xfrm>
          <a:prstGeom prst="line">
            <a:avLst/>
          </a:prstGeom>
          <a:noFill/>
          <a:ln w="38100">
            <a:solidFill>
              <a:schemeClr val="tx1"/>
            </a:solidFill>
            <a:round/>
            <a:headEnd/>
            <a:tailEnd/>
          </a:ln>
          <a:effectLst/>
        </p:spPr>
        <p:txBody>
          <a:bodyPr/>
          <a:lstStyle/>
          <a:p>
            <a:endParaRPr lang="zh-CN" altLang="en-US"/>
          </a:p>
        </p:txBody>
      </p:sp>
      <p:sp>
        <p:nvSpPr>
          <p:cNvPr id="46114" name="Line 34"/>
          <p:cNvSpPr>
            <a:spLocks noChangeShapeType="1"/>
          </p:cNvSpPr>
          <p:nvPr/>
        </p:nvSpPr>
        <p:spPr bwMode="auto">
          <a:xfrm>
            <a:off x="2971800" y="5810000"/>
            <a:ext cx="457200" cy="609600"/>
          </a:xfrm>
          <a:prstGeom prst="line">
            <a:avLst/>
          </a:prstGeom>
          <a:noFill/>
          <a:ln w="38100">
            <a:solidFill>
              <a:schemeClr val="tx1"/>
            </a:solidFill>
            <a:round/>
            <a:headEnd/>
            <a:tailEnd/>
          </a:ln>
          <a:effectLst/>
        </p:spPr>
        <p:txBody>
          <a:bodyPr/>
          <a:lstStyle/>
          <a:p>
            <a:endParaRPr lang="zh-CN" altLang="en-US"/>
          </a:p>
        </p:txBody>
      </p:sp>
      <p:sp>
        <p:nvSpPr>
          <p:cNvPr id="46115" name="Text Box 35"/>
          <p:cNvSpPr txBox="1">
            <a:spLocks noChangeArrowheads="1"/>
          </p:cNvSpPr>
          <p:nvPr/>
        </p:nvSpPr>
        <p:spPr bwMode="auto">
          <a:xfrm>
            <a:off x="1295400" y="3143000"/>
            <a:ext cx="2590800" cy="1004888"/>
          </a:xfrm>
          <a:prstGeom prst="rect">
            <a:avLst/>
          </a:prstGeom>
          <a:noFill/>
          <a:ln w="9525">
            <a:noFill/>
            <a:miter lim="800000"/>
            <a:headEnd/>
            <a:tailEnd/>
          </a:ln>
          <a:effectLst/>
        </p:spPr>
        <p:txBody>
          <a:bodyPr>
            <a:spAutoFit/>
          </a:bodyPr>
          <a:lstStyle/>
          <a:p>
            <a:pPr>
              <a:spcBef>
                <a:spcPct val="50000"/>
              </a:spcBef>
            </a:pPr>
            <a:r>
              <a:rPr kumimoji="1" lang="en-US" altLang="zh-CN" sz="2400" b="1">
                <a:latin typeface="Times New Roman" pitchFamily="18" charset="0"/>
              </a:rPr>
              <a:t>622M/1.25G/2.5G</a:t>
            </a:r>
          </a:p>
          <a:p>
            <a:pPr>
              <a:spcBef>
                <a:spcPct val="50000"/>
              </a:spcBef>
            </a:pPr>
            <a:r>
              <a:rPr kumimoji="1" lang="en-US" altLang="zh-CN" sz="2400" b="1">
                <a:latin typeface="Times New Roman" pitchFamily="18" charset="0"/>
              </a:rPr>
              <a:t>     SDH/DPT</a:t>
            </a:r>
          </a:p>
        </p:txBody>
      </p:sp>
      <p:sp>
        <p:nvSpPr>
          <p:cNvPr id="46116" name="Text Box 36"/>
          <p:cNvSpPr txBox="1">
            <a:spLocks noChangeArrowheads="1"/>
          </p:cNvSpPr>
          <p:nvPr/>
        </p:nvSpPr>
        <p:spPr bwMode="auto">
          <a:xfrm>
            <a:off x="5943600" y="4057400"/>
            <a:ext cx="1676400" cy="457200"/>
          </a:xfrm>
          <a:prstGeom prst="rect">
            <a:avLst/>
          </a:prstGeom>
          <a:noFill/>
          <a:ln w="9525">
            <a:noFill/>
            <a:miter lim="800000"/>
            <a:headEnd/>
            <a:tailEnd/>
          </a:ln>
          <a:effectLst/>
        </p:spPr>
        <p:txBody>
          <a:bodyPr>
            <a:spAutoFit/>
          </a:bodyPr>
          <a:lstStyle/>
          <a:p>
            <a:pPr>
              <a:spcBef>
                <a:spcPct val="50000"/>
              </a:spcBef>
            </a:pPr>
            <a:r>
              <a:rPr kumimoji="1" lang="en-US" altLang="zh-CN" sz="2400" b="1">
                <a:latin typeface="Times New Roman" pitchFamily="18" charset="0"/>
              </a:rPr>
              <a:t>622M/2.5G</a:t>
            </a:r>
          </a:p>
        </p:txBody>
      </p:sp>
      <p:sp>
        <p:nvSpPr>
          <p:cNvPr id="46117" name="Text Box 37"/>
          <p:cNvSpPr txBox="1">
            <a:spLocks noChangeArrowheads="1"/>
          </p:cNvSpPr>
          <p:nvPr/>
        </p:nvSpPr>
        <p:spPr bwMode="auto">
          <a:xfrm>
            <a:off x="4038600" y="5048000"/>
            <a:ext cx="1066800" cy="457200"/>
          </a:xfrm>
          <a:prstGeom prst="rect">
            <a:avLst/>
          </a:prstGeom>
          <a:noFill/>
          <a:ln w="9525">
            <a:noFill/>
            <a:miter lim="800000"/>
            <a:headEnd/>
            <a:tailEnd/>
          </a:ln>
          <a:effectLst/>
        </p:spPr>
        <p:txBody>
          <a:bodyPr>
            <a:spAutoFit/>
          </a:bodyPr>
          <a:lstStyle/>
          <a:p>
            <a:pPr>
              <a:spcBef>
                <a:spcPct val="50000"/>
              </a:spcBef>
            </a:pPr>
            <a:r>
              <a:rPr kumimoji="1" lang="zh-CN" altLang="en-US" sz="2400">
                <a:latin typeface="Times New Roman" pitchFamily="18" charset="0"/>
              </a:rPr>
              <a:t>武汉</a:t>
            </a:r>
          </a:p>
        </p:txBody>
      </p:sp>
      <p:sp>
        <p:nvSpPr>
          <p:cNvPr id="46118" name="Text Box 38"/>
          <p:cNvSpPr txBox="1">
            <a:spLocks noChangeArrowheads="1"/>
          </p:cNvSpPr>
          <p:nvPr/>
        </p:nvSpPr>
        <p:spPr bwMode="auto">
          <a:xfrm>
            <a:off x="7696200" y="3066800"/>
            <a:ext cx="990600" cy="457200"/>
          </a:xfrm>
          <a:prstGeom prst="rect">
            <a:avLst/>
          </a:prstGeom>
          <a:noFill/>
          <a:ln w="9525">
            <a:noFill/>
            <a:miter lim="800000"/>
            <a:headEnd/>
            <a:tailEnd/>
          </a:ln>
          <a:effectLst/>
        </p:spPr>
        <p:txBody>
          <a:bodyPr>
            <a:spAutoFit/>
          </a:bodyPr>
          <a:lstStyle/>
          <a:p>
            <a:pPr>
              <a:spcBef>
                <a:spcPct val="50000"/>
              </a:spcBef>
            </a:pPr>
            <a:r>
              <a:rPr kumimoji="1" lang="zh-CN" altLang="en-US" sz="2400">
                <a:latin typeface="Times New Roman" pitchFamily="18" charset="0"/>
              </a:rPr>
              <a:t>黄冈</a:t>
            </a:r>
          </a:p>
        </p:txBody>
      </p:sp>
      <p:sp>
        <p:nvSpPr>
          <p:cNvPr id="46119" name="Text Box 39"/>
          <p:cNvSpPr txBox="1">
            <a:spLocks noChangeArrowheads="1"/>
          </p:cNvSpPr>
          <p:nvPr/>
        </p:nvSpPr>
        <p:spPr bwMode="auto">
          <a:xfrm>
            <a:off x="8153400" y="4286000"/>
            <a:ext cx="990600" cy="457200"/>
          </a:xfrm>
          <a:prstGeom prst="rect">
            <a:avLst/>
          </a:prstGeom>
          <a:noFill/>
          <a:ln w="9525">
            <a:noFill/>
            <a:miter lim="800000"/>
            <a:headEnd/>
            <a:tailEnd/>
          </a:ln>
          <a:effectLst/>
        </p:spPr>
        <p:txBody>
          <a:bodyPr>
            <a:spAutoFit/>
          </a:bodyPr>
          <a:lstStyle/>
          <a:p>
            <a:pPr>
              <a:spcBef>
                <a:spcPct val="50000"/>
              </a:spcBef>
            </a:pPr>
            <a:r>
              <a:rPr kumimoji="1" lang="zh-CN" altLang="en-US" sz="2400">
                <a:latin typeface="Times New Roman" pitchFamily="18" charset="0"/>
              </a:rPr>
              <a:t>黄石</a:t>
            </a:r>
          </a:p>
        </p:txBody>
      </p:sp>
      <p:sp>
        <p:nvSpPr>
          <p:cNvPr id="46120" name="AutoShape 40"/>
          <p:cNvSpPr>
            <a:spLocks noChangeArrowheads="1"/>
          </p:cNvSpPr>
          <p:nvPr/>
        </p:nvSpPr>
        <p:spPr bwMode="auto">
          <a:xfrm>
            <a:off x="8077200" y="1314200"/>
            <a:ext cx="838200" cy="381000"/>
          </a:xfrm>
          <a:prstGeom prst="wedgeEllipseCallout">
            <a:avLst>
              <a:gd name="adj1" fmla="val -47157"/>
              <a:gd name="adj2" fmla="val 62083"/>
            </a:avLst>
          </a:prstGeom>
          <a:solidFill>
            <a:srgbClr val="FF33CC"/>
          </a:solidFill>
          <a:ln w="9525">
            <a:solidFill>
              <a:schemeClr val="tx1"/>
            </a:solidFill>
            <a:miter lim="800000"/>
            <a:headEnd/>
            <a:tailEnd/>
          </a:ln>
          <a:effectLst/>
        </p:spPr>
        <p:txBody>
          <a:bodyPr/>
          <a:lstStyle/>
          <a:p>
            <a:pPr algn="ctr"/>
            <a:endParaRPr kumimoji="1" lang="zh-CN" altLang="zh-CN" sz="2400">
              <a:latin typeface="Times New Roman" pitchFamily="18" charset="0"/>
            </a:endParaRPr>
          </a:p>
        </p:txBody>
      </p:sp>
      <p:sp>
        <p:nvSpPr>
          <p:cNvPr id="46121" name="Text Box 41"/>
          <p:cNvSpPr txBox="1">
            <a:spLocks noChangeArrowheads="1"/>
          </p:cNvSpPr>
          <p:nvPr/>
        </p:nvSpPr>
        <p:spPr bwMode="auto">
          <a:xfrm>
            <a:off x="8077200" y="1676400"/>
            <a:ext cx="1524000" cy="457200"/>
          </a:xfrm>
          <a:prstGeom prst="rect">
            <a:avLst/>
          </a:prstGeom>
          <a:noFill/>
          <a:ln w="9525">
            <a:noFill/>
            <a:miter lim="800000"/>
            <a:headEnd/>
            <a:tailEnd/>
          </a:ln>
          <a:effectLst/>
        </p:spPr>
        <p:txBody>
          <a:bodyPr>
            <a:spAutoFit/>
          </a:bodyPr>
          <a:lstStyle/>
          <a:p>
            <a:pPr>
              <a:spcBef>
                <a:spcPct val="50000"/>
              </a:spcBef>
            </a:pPr>
            <a:r>
              <a:rPr kumimoji="1" lang="zh-CN" altLang="en-US" sz="2400">
                <a:latin typeface="Times New Roman" pitchFamily="18" charset="0"/>
              </a:rPr>
              <a:t>鄂州</a:t>
            </a:r>
          </a:p>
        </p:txBody>
      </p:sp>
      <p:sp>
        <p:nvSpPr>
          <p:cNvPr id="46122" name="Text Box 42"/>
          <p:cNvSpPr txBox="1">
            <a:spLocks noChangeArrowheads="1"/>
          </p:cNvSpPr>
          <p:nvPr/>
        </p:nvSpPr>
        <p:spPr bwMode="auto">
          <a:xfrm>
            <a:off x="6477000" y="6038600"/>
            <a:ext cx="1066800" cy="457200"/>
          </a:xfrm>
          <a:prstGeom prst="rect">
            <a:avLst/>
          </a:prstGeom>
          <a:noFill/>
          <a:ln w="9525">
            <a:noFill/>
            <a:miter lim="800000"/>
            <a:headEnd/>
            <a:tailEnd/>
          </a:ln>
          <a:effectLst/>
        </p:spPr>
        <p:txBody>
          <a:bodyPr>
            <a:spAutoFit/>
          </a:bodyPr>
          <a:lstStyle/>
          <a:p>
            <a:pPr>
              <a:spcBef>
                <a:spcPct val="50000"/>
              </a:spcBef>
            </a:pPr>
            <a:r>
              <a:rPr kumimoji="1" lang="zh-CN" altLang="en-US" sz="2400">
                <a:latin typeface="Times New Roman" pitchFamily="18" charset="0"/>
              </a:rPr>
              <a:t>咸宁</a:t>
            </a:r>
          </a:p>
        </p:txBody>
      </p:sp>
      <p:sp>
        <p:nvSpPr>
          <p:cNvPr id="46123" name="Text Box 43"/>
          <p:cNvSpPr txBox="1">
            <a:spLocks noChangeArrowheads="1"/>
          </p:cNvSpPr>
          <p:nvPr/>
        </p:nvSpPr>
        <p:spPr bwMode="auto">
          <a:xfrm>
            <a:off x="4953000" y="2000000"/>
            <a:ext cx="1295400" cy="457200"/>
          </a:xfrm>
          <a:prstGeom prst="rect">
            <a:avLst/>
          </a:prstGeom>
          <a:noFill/>
          <a:ln w="9525">
            <a:noFill/>
            <a:miter lim="800000"/>
            <a:headEnd/>
            <a:tailEnd/>
          </a:ln>
          <a:effectLst/>
        </p:spPr>
        <p:txBody>
          <a:bodyPr>
            <a:spAutoFit/>
          </a:bodyPr>
          <a:lstStyle/>
          <a:p>
            <a:pPr>
              <a:spcBef>
                <a:spcPct val="50000"/>
              </a:spcBef>
            </a:pPr>
            <a:r>
              <a:rPr kumimoji="1" lang="zh-CN" altLang="en-US" sz="2400">
                <a:latin typeface="Times New Roman" pitchFamily="18" charset="0"/>
              </a:rPr>
              <a:t>孝感</a:t>
            </a:r>
          </a:p>
        </p:txBody>
      </p:sp>
      <p:sp>
        <p:nvSpPr>
          <p:cNvPr id="46124" name="Text Box 44"/>
          <p:cNvSpPr txBox="1">
            <a:spLocks noChangeArrowheads="1"/>
          </p:cNvSpPr>
          <p:nvPr/>
        </p:nvSpPr>
        <p:spPr bwMode="auto">
          <a:xfrm>
            <a:off x="3200400" y="5810000"/>
            <a:ext cx="1524000" cy="457200"/>
          </a:xfrm>
          <a:prstGeom prst="rect">
            <a:avLst/>
          </a:prstGeom>
          <a:noFill/>
          <a:ln w="9525">
            <a:noFill/>
            <a:miter lim="800000"/>
            <a:headEnd/>
            <a:tailEnd/>
          </a:ln>
          <a:effectLst/>
        </p:spPr>
        <p:txBody>
          <a:bodyPr>
            <a:spAutoFit/>
          </a:bodyPr>
          <a:lstStyle/>
          <a:p>
            <a:pPr>
              <a:spcBef>
                <a:spcPct val="50000"/>
              </a:spcBef>
            </a:pPr>
            <a:r>
              <a:rPr kumimoji="1" lang="zh-CN" altLang="en-US" sz="2400">
                <a:latin typeface="Times New Roman" pitchFamily="18" charset="0"/>
              </a:rPr>
              <a:t>荆州</a:t>
            </a:r>
          </a:p>
        </p:txBody>
      </p:sp>
      <p:sp>
        <p:nvSpPr>
          <p:cNvPr id="46125" name="Text Box 45"/>
          <p:cNvSpPr txBox="1">
            <a:spLocks noChangeArrowheads="1"/>
          </p:cNvSpPr>
          <p:nvPr/>
        </p:nvSpPr>
        <p:spPr bwMode="auto">
          <a:xfrm flipV="1">
            <a:off x="685800" y="6038600"/>
            <a:ext cx="1752600" cy="457200"/>
          </a:xfrm>
          <a:prstGeom prst="rect">
            <a:avLst/>
          </a:prstGeom>
          <a:noFill/>
          <a:ln w="9525">
            <a:noFill/>
            <a:miter lim="800000"/>
            <a:headEnd/>
            <a:tailEnd/>
          </a:ln>
          <a:effectLst/>
        </p:spPr>
        <p:txBody>
          <a:bodyPr rot="10800000">
            <a:spAutoFit/>
          </a:bodyPr>
          <a:lstStyle/>
          <a:p>
            <a:pPr>
              <a:spcBef>
                <a:spcPct val="50000"/>
              </a:spcBef>
            </a:pPr>
            <a:r>
              <a:rPr kumimoji="1" lang="zh-CN" altLang="en-US" sz="2400">
                <a:latin typeface="Times New Roman" pitchFamily="18" charset="0"/>
              </a:rPr>
              <a:t>恩施</a:t>
            </a:r>
          </a:p>
        </p:txBody>
      </p:sp>
      <p:sp>
        <p:nvSpPr>
          <p:cNvPr id="46126" name="Text Box 46"/>
          <p:cNvSpPr txBox="1">
            <a:spLocks noChangeArrowheads="1"/>
          </p:cNvSpPr>
          <p:nvPr/>
        </p:nvSpPr>
        <p:spPr bwMode="auto">
          <a:xfrm>
            <a:off x="228600" y="2381000"/>
            <a:ext cx="1371600" cy="457200"/>
          </a:xfrm>
          <a:prstGeom prst="rect">
            <a:avLst/>
          </a:prstGeom>
          <a:noFill/>
          <a:ln w="9525">
            <a:noFill/>
            <a:miter lim="800000"/>
            <a:headEnd/>
            <a:tailEnd/>
          </a:ln>
          <a:effectLst/>
        </p:spPr>
        <p:txBody>
          <a:bodyPr>
            <a:spAutoFit/>
          </a:bodyPr>
          <a:lstStyle/>
          <a:p>
            <a:pPr>
              <a:spcBef>
                <a:spcPct val="50000"/>
              </a:spcBef>
            </a:pPr>
            <a:r>
              <a:rPr kumimoji="1" lang="zh-CN" altLang="en-US" sz="2400">
                <a:latin typeface="Times New Roman" pitchFamily="18" charset="0"/>
              </a:rPr>
              <a:t>荆门</a:t>
            </a:r>
          </a:p>
        </p:txBody>
      </p:sp>
      <p:sp>
        <p:nvSpPr>
          <p:cNvPr id="46127" name="Text Box 47"/>
          <p:cNvSpPr txBox="1">
            <a:spLocks noChangeArrowheads="1"/>
          </p:cNvSpPr>
          <p:nvPr/>
        </p:nvSpPr>
        <p:spPr bwMode="auto">
          <a:xfrm>
            <a:off x="2057400" y="1390400"/>
            <a:ext cx="1524000" cy="457200"/>
          </a:xfrm>
          <a:prstGeom prst="rect">
            <a:avLst/>
          </a:prstGeom>
          <a:noFill/>
          <a:ln w="9525">
            <a:noFill/>
            <a:miter lim="800000"/>
            <a:headEnd/>
            <a:tailEnd/>
          </a:ln>
          <a:effectLst/>
        </p:spPr>
        <p:txBody>
          <a:bodyPr>
            <a:spAutoFit/>
          </a:bodyPr>
          <a:lstStyle/>
          <a:p>
            <a:pPr>
              <a:spcBef>
                <a:spcPct val="50000"/>
              </a:spcBef>
            </a:pPr>
            <a:r>
              <a:rPr kumimoji="1" lang="zh-CN" altLang="en-US" sz="2400">
                <a:latin typeface="Times New Roman" pitchFamily="18" charset="0"/>
              </a:rPr>
              <a:t>襄樊</a:t>
            </a:r>
          </a:p>
        </p:txBody>
      </p:sp>
      <p:sp>
        <p:nvSpPr>
          <p:cNvPr id="46128" name="AutoShape 48"/>
          <p:cNvSpPr>
            <a:spLocks noChangeArrowheads="1"/>
          </p:cNvSpPr>
          <p:nvPr/>
        </p:nvSpPr>
        <p:spPr bwMode="auto">
          <a:xfrm>
            <a:off x="228600" y="1238000"/>
            <a:ext cx="685800" cy="457200"/>
          </a:xfrm>
          <a:prstGeom prst="wedgeEllipseCallout">
            <a:avLst>
              <a:gd name="adj1" fmla="val -43750"/>
              <a:gd name="adj2" fmla="val 70000"/>
            </a:avLst>
          </a:prstGeom>
          <a:solidFill>
            <a:srgbClr val="FF33CC"/>
          </a:solidFill>
          <a:ln w="9525">
            <a:solidFill>
              <a:schemeClr val="tx1"/>
            </a:solidFill>
            <a:miter lim="800000"/>
            <a:headEnd/>
            <a:tailEnd/>
          </a:ln>
          <a:effectLst/>
        </p:spPr>
        <p:txBody>
          <a:bodyPr/>
          <a:lstStyle/>
          <a:p>
            <a:pPr algn="ctr"/>
            <a:endParaRPr kumimoji="1" lang="zh-CN" altLang="zh-CN" sz="2400">
              <a:latin typeface="Times New Roman" pitchFamily="18" charset="0"/>
            </a:endParaRPr>
          </a:p>
        </p:txBody>
      </p:sp>
      <p:sp>
        <p:nvSpPr>
          <p:cNvPr id="46129" name="Text Box 49"/>
          <p:cNvSpPr txBox="1">
            <a:spLocks noChangeArrowheads="1"/>
          </p:cNvSpPr>
          <p:nvPr/>
        </p:nvSpPr>
        <p:spPr bwMode="auto">
          <a:xfrm>
            <a:off x="533400" y="1771400"/>
            <a:ext cx="990600" cy="457200"/>
          </a:xfrm>
          <a:prstGeom prst="rect">
            <a:avLst/>
          </a:prstGeom>
          <a:noFill/>
          <a:ln w="9525">
            <a:noFill/>
            <a:miter lim="800000"/>
            <a:headEnd/>
            <a:tailEnd/>
          </a:ln>
          <a:effectLst/>
        </p:spPr>
        <p:txBody>
          <a:bodyPr>
            <a:spAutoFit/>
          </a:bodyPr>
          <a:lstStyle/>
          <a:p>
            <a:pPr>
              <a:spcBef>
                <a:spcPct val="50000"/>
              </a:spcBef>
            </a:pPr>
            <a:r>
              <a:rPr kumimoji="1" lang="zh-CN" altLang="en-US" sz="2400">
                <a:latin typeface="Times New Roman" pitchFamily="18" charset="0"/>
              </a:rPr>
              <a:t>十堰</a:t>
            </a:r>
          </a:p>
        </p:txBody>
      </p:sp>
      <p:sp>
        <p:nvSpPr>
          <p:cNvPr id="46130" name="AutoShape 50"/>
          <p:cNvSpPr>
            <a:spLocks noChangeArrowheads="1"/>
          </p:cNvSpPr>
          <p:nvPr/>
        </p:nvSpPr>
        <p:spPr bwMode="auto">
          <a:xfrm>
            <a:off x="304800" y="5733800"/>
            <a:ext cx="457200" cy="457200"/>
          </a:xfrm>
          <a:prstGeom prst="wedgeEllipseCallout">
            <a:avLst>
              <a:gd name="adj1" fmla="val -27083"/>
              <a:gd name="adj2" fmla="val 103472"/>
            </a:avLst>
          </a:prstGeom>
          <a:solidFill>
            <a:srgbClr val="FF33CC"/>
          </a:solidFill>
          <a:ln w="9525">
            <a:solidFill>
              <a:schemeClr val="tx1"/>
            </a:solidFill>
            <a:miter lim="800000"/>
            <a:headEnd/>
            <a:tailEnd/>
          </a:ln>
          <a:effectLst/>
        </p:spPr>
        <p:txBody>
          <a:bodyPr/>
          <a:lstStyle/>
          <a:p>
            <a:pPr algn="ctr"/>
            <a:endParaRPr kumimoji="1" lang="zh-CN" altLang="zh-CN" sz="2400">
              <a:latin typeface="Times New Roman" pitchFamily="18" charset="0"/>
            </a:endParaRPr>
          </a:p>
        </p:txBody>
      </p:sp>
      <p:sp>
        <p:nvSpPr>
          <p:cNvPr id="46131" name="Text Box 51"/>
          <p:cNvSpPr txBox="1">
            <a:spLocks noChangeArrowheads="1"/>
          </p:cNvSpPr>
          <p:nvPr/>
        </p:nvSpPr>
        <p:spPr bwMode="auto">
          <a:xfrm>
            <a:off x="827088" y="4100263"/>
            <a:ext cx="1447800" cy="457200"/>
          </a:xfrm>
          <a:prstGeom prst="rect">
            <a:avLst/>
          </a:prstGeom>
          <a:noFill/>
          <a:ln w="9525">
            <a:noFill/>
            <a:miter lim="800000"/>
            <a:headEnd/>
            <a:tailEnd/>
          </a:ln>
          <a:effectLst/>
        </p:spPr>
        <p:txBody>
          <a:bodyPr>
            <a:spAutoFit/>
          </a:bodyPr>
          <a:lstStyle/>
          <a:p>
            <a:pPr>
              <a:spcBef>
                <a:spcPct val="50000"/>
              </a:spcBef>
            </a:pPr>
            <a:r>
              <a:rPr kumimoji="1" lang="zh-CN" altLang="en-US" sz="2400">
                <a:latin typeface="Times New Roman" pitchFamily="18" charset="0"/>
              </a:rPr>
              <a:t>宜昌</a:t>
            </a:r>
          </a:p>
        </p:txBody>
      </p:sp>
      <p:sp>
        <p:nvSpPr>
          <p:cNvPr id="46132" name="Cloud"/>
          <p:cNvSpPr>
            <a:spLocks noChangeAspect="1" noEditPoints="1" noChangeArrowheads="1"/>
          </p:cNvSpPr>
          <p:nvPr/>
        </p:nvSpPr>
        <p:spPr bwMode="auto">
          <a:xfrm flipV="1">
            <a:off x="3200400" y="1003050"/>
            <a:ext cx="1011238" cy="59055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46133" name="Cloud"/>
          <p:cNvSpPr>
            <a:spLocks noChangeAspect="1" noEditPoints="1" noChangeArrowheads="1"/>
          </p:cNvSpPr>
          <p:nvPr/>
        </p:nvSpPr>
        <p:spPr bwMode="auto">
          <a:xfrm flipV="1">
            <a:off x="5076825" y="1291975"/>
            <a:ext cx="574675" cy="27463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46134" name="Cloud"/>
          <p:cNvSpPr>
            <a:spLocks noChangeAspect="1" noEditPoints="1" noChangeArrowheads="1"/>
          </p:cNvSpPr>
          <p:nvPr/>
        </p:nvSpPr>
        <p:spPr bwMode="auto">
          <a:xfrm flipH="1" flipV="1">
            <a:off x="6877050" y="1385638"/>
            <a:ext cx="574675" cy="4826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46135" name="Cloud"/>
          <p:cNvSpPr>
            <a:spLocks noChangeAspect="1" noEditPoints="1" noChangeArrowheads="1"/>
          </p:cNvSpPr>
          <p:nvPr/>
        </p:nvSpPr>
        <p:spPr bwMode="auto">
          <a:xfrm flipV="1">
            <a:off x="1201738" y="787150"/>
            <a:ext cx="393700" cy="43338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46136" name="Cloud"/>
          <p:cNvSpPr>
            <a:spLocks noChangeAspect="1" noEditPoints="1" noChangeArrowheads="1"/>
          </p:cNvSpPr>
          <p:nvPr/>
        </p:nvSpPr>
        <p:spPr bwMode="auto">
          <a:xfrm rot="13298744" flipH="1" flipV="1">
            <a:off x="1827213" y="6038600"/>
            <a:ext cx="788987" cy="46037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46137" name="Cloud"/>
          <p:cNvSpPr>
            <a:spLocks noChangeAspect="1" noEditPoints="1" noChangeArrowheads="1"/>
          </p:cNvSpPr>
          <p:nvPr/>
        </p:nvSpPr>
        <p:spPr bwMode="auto">
          <a:xfrm>
            <a:off x="3203575" y="6152900"/>
            <a:ext cx="1368425" cy="3429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46138" name="Cloud"/>
          <p:cNvSpPr>
            <a:spLocks noChangeAspect="1" noEditPoints="1" noChangeArrowheads="1"/>
          </p:cNvSpPr>
          <p:nvPr/>
        </p:nvSpPr>
        <p:spPr bwMode="auto">
          <a:xfrm flipH="1" flipV="1">
            <a:off x="8459788" y="5984625"/>
            <a:ext cx="504825" cy="33813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
        <p:nvSpPr>
          <p:cNvPr id="46139" name="Cloud"/>
          <p:cNvSpPr>
            <a:spLocks noChangeAspect="1" noEditPoints="1" noChangeArrowheads="1"/>
          </p:cNvSpPr>
          <p:nvPr/>
        </p:nvSpPr>
        <p:spPr bwMode="auto">
          <a:xfrm flipH="1">
            <a:off x="7524750" y="6044950"/>
            <a:ext cx="576263" cy="38735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spTree>
    <p:extLst>
      <p:ext uri="{BB962C8B-B14F-4D97-AF65-F5344CB8AC3E}">
        <p14:creationId xmlns:p14="http://schemas.microsoft.com/office/powerpoint/2010/main" xmlns="" val="1465598884"/>
      </p:ext>
    </p:extLst>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986" name="Picture 2" descr="华东北拓扑结构"/>
          <p:cNvPicPr>
            <a:picLocks noChangeAspect="1" noChangeArrowheads="1"/>
          </p:cNvPicPr>
          <p:nvPr/>
        </p:nvPicPr>
        <p:blipFill>
          <a:blip r:embed="rId2" cstate="print"/>
          <a:srcRect/>
          <a:stretch>
            <a:fillRect/>
          </a:stretch>
        </p:blipFill>
        <p:spPr bwMode="auto">
          <a:xfrm>
            <a:off x="684213" y="836613"/>
            <a:ext cx="7632700" cy="5540375"/>
          </a:xfrm>
          <a:prstGeom prst="rect">
            <a:avLst/>
          </a:prstGeom>
          <a:noFill/>
        </p:spPr>
      </p:pic>
      <p:sp>
        <p:nvSpPr>
          <p:cNvPr id="41987" name="Text Box 3"/>
          <p:cNvSpPr txBox="1">
            <a:spLocks noChangeArrowheads="1"/>
          </p:cNvSpPr>
          <p:nvPr/>
        </p:nvSpPr>
        <p:spPr bwMode="auto">
          <a:xfrm>
            <a:off x="1992644" y="226498"/>
            <a:ext cx="5077031" cy="461665"/>
          </a:xfrm>
          <a:prstGeom prst="rect">
            <a:avLst/>
          </a:prstGeom>
          <a:noFill/>
          <a:ln w="9525">
            <a:noFill/>
            <a:miter lim="800000"/>
            <a:headEnd/>
            <a:tailEnd/>
          </a:ln>
          <a:effectLst/>
        </p:spPr>
        <p:txBody>
          <a:bodyPr wrap="none">
            <a:spAutoFit/>
          </a:bodyPr>
          <a:lstStyle/>
          <a:p>
            <a:r>
              <a:rPr kumimoji="1" lang="en-US" altLang="zh-CN" sz="2400" b="1" dirty="0">
                <a:solidFill>
                  <a:srgbClr val="CC0000"/>
                </a:solidFill>
                <a:latin typeface="Times New Roman" pitchFamily="18" charset="0"/>
              </a:rPr>
              <a:t>CERNET</a:t>
            </a:r>
            <a:r>
              <a:rPr kumimoji="1" lang="zh-CN" altLang="en-US" sz="2400" b="1" dirty="0">
                <a:solidFill>
                  <a:srgbClr val="CC0000"/>
                </a:solidFill>
                <a:latin typeface="Times New Roman" pitchFamily="18" charset="0"/>
              </a:rPr>
              <a:t>华东</a:t>
            </a:r>
            <a:r>
              <a:rPr kumimoji="1" lang="en-US" altLang="zh-CN" sz="2400" b="1" dirty="0">
                <a:solidFill>
                  <a:srgbClr val="CC0000"/>
                </a:solidFill>
                <a:latin typeface="Times New Roman" pitchFamily="18" charset="0"/>
              </a:rPr>
              <a:t>(</a:t>
            </a:r>
            <a:r>
              <a:rPr kumimoji="1" lang="zh-CN" altLang="en-US" sz="2400" b="1" dirty="0">
                <a:solidFill>
                  <a:srgbClr val="CC0000"/>
                </a:solidFill>
                <a:latin typeface="Times New Roman" pitchFamily="18" charset="0"/>
              </a:rPr>
              <a:t>北</a:t>
            </a:r>
            <a:r>
              <a:rPr kumimoji="1" lang="en-US" altLang="zh-CN" sz="2400" b="1" dirty="0">
                <a:solidFill>
                  <a:srgbClr val="CC0000"/>
                </a:solidFill>
                <a:latin typeface="Times New Roman" pitchFamily="18" charset="0"/>
              </a:rPr>
              <a:t>)</a:t>
            </a:r>
            <a:r>
              <a:rPr kumimoji="1" lang="zh-CN" altLang="en-US" sz="2400" b="1" dirty="0">
                <a:solidFill>
                  <a:srgbClr val="CC0000"/>
                </a:solidFill>
                <a:latin typeface="Times New Roman" pitchFamily="18" charset="0"/>
              </a:rPr>
              <a:t>地区主干网拓扑图</a:t>
            </a:r>
          </a:p>
        </p:txBody>
      </p:sp>
    </p:spTree>
    <p:extLst>
      <p:ext uri="{BB962C8B-B14F-4D97-AF65-F5344CB8AC3E}">
        <p14:creationId xmlns:p14="http://schemas.microsoft.com/office/powerpoint/2010/main" xmlns="" val="350323146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5"/>
          <p:cNvSpPr>
            <a:spLocks noGrp="1" noChangeArrowheads="1"/>
          </p:cNvSpPr>
          <p:nvPr>
            <p:ph type="title" idx="4294967295"/>
          </p:nvPr>
        </p:nvSpPr>
        <p:spPr>
          <a:xfrm>
            <a:off x="355600" y="203200"/>
            <a:ext cx="8458200" cy="633512"/>
          </a:xfrm>
        </p:spPr>
        <p:txBody>
          <a:bodyPr/>
          <a:lstStyle/>
          <a:p>
            <a:r>
              <a:rPr lang="zh-CN" altLang="en-US" dirty="0"/>
              <a:t>万维网 </a:t>
            </a:r>
            <a:r>
              <a:rPr lang="en-US" altLang="zh-CN" dirty="0"/>
              <a:t>WWW </a:t>
            </a:r>
            <a:r>
              <a:rPr lang="zh-CN" altLang="en-US" dirty="0"/>
              <a:t>的问世</a:t>
            </a:r>
          </a:p>
        </p:txBody>
      </p:sp>
      <p:sp>
        <p:nvSpPr>
          <p:cNvPr id="524291" name="Rectangle 6"/>
          <p:cNvSpPr>
            <a:spLocks noGrp="1" noChangeArrowheads="1"/>
          </p:cNvSpPr>
          <p:nvPr>
            <p:ph type="body" idx="4294967295"/>
          </p:nvPr>
        </p:nvSpPr>
        <p:spPr>
          <a:xfrm>
            <a:off x="330200" y="1071546"/>
            <a:ext cx="8483600" cy="5105417"/>
          </a:xfrm>
        </p:spPr>
        <p:txBody>
          <a:bodyPr/>
          <a:lstStyle/>
          <a:p>
            <a:r>
              <a:rPr lang="zh-CN" altLang="en-US" dirty="0"/>
              <a:t>互联网已经成为世界上规模最大和增长速率最快的计算机网络，没有人能够准确说出互联网究竟有多大。</a:t>
            </a:r>
          </a:p>
          <a:p>
            <a:endParaRPr lang="zh-CN" altLang="en-US" dirty="0"/>
          </a:p>
          <a:p>
            <a:r>
              <a:rPr lang="zh-CN" altLang="en-US" dirty="0"/>
              <a:t>互联网的迅猛发展始于</a:t>
            </a:r>
            <a:r>
              <a:rPr lang="en-US" altLang="zh-CN" dirty="0"/>
              <a:t>20 </a:t>
            </a:r>
            <a:r>
              <a:rPr lang="zh-CN" altLang="en-US" dirty="0"/>
              <a:t>世纪 </a:t>
            </a:r>
            <a:r>
              <a:rPr lang="en-US" altLang="zh-CN" dirty="0"/>
              <a:t>90 </a:t>
            </a:r>
            <a:r>
              <a:rPr lang="zh-CN" altLang="en-US" dirty="0"/>
              <a:t>年代。</a:t>
            </a:r>
          </a:p>
          <a:p>
            <a:endParaRPr lang="zh-CN" altLang="en-US" dirty="0"/>
          </a:p>
          <a:p>
            <a:r>
              <a:rPr lang="zh-CN" altLang="en-US" dirty="0"/>
              <a:t>由</a:t>
            </a:r>
            <a:r>
              <a:rPr lang="zh-CN" altLang="en-US" dirty="0">
                <a:solidFill>
                  <a:srgbClr val="FF0000"/>
                </a:solidFill>
              </a:rPr>
              <a:t>欧洲原子核研究</a:t>
            </a:r>
            <a:r>
              <a:rPr lang="zh-CN" altLang="en-US" dirty="0"/>
              <a:t>组织</a:t>
            </a:r>
            <a:r>
              <a:rPr lang="en-US" altLang="zh-CN" dirty="0"/>
              <a:t>(CERN</a:t>
            </a:r>
            <a:r>
              <a:rPr lang="zh-CN" altLang="en-US" dirty="0"/>
              <a:t>，</a:t>
            </a:r>
            <a:r>
              <a:rPr lang="zh-CN" altLang="fr-FR" dirty="0"/>
              <a:t>自法文</a:t>
            </a:r>
            <a:r>
              <a:rPr lang="fr-FR" altLang="zh-CN" dirty="0"/>
              <a:t>Conseil Europeen pour la Recherche Nucleaire</a:t>
            </a:r>
            <a:r>
              <a:rPr lang="en-US" altLang="zh-CN" dirty="0"/>
              <a:t>)</a:t>
            </a:r>
            <a:r>
              <a:rPr lang="zh-CN" altLang="en-US" dirty="0"/>
              <a:t>开发的万维网</a:t>
            </a:r>
            <a:r>
              <a:rPr lang="en-US" altLang="zh-CN" dirty="0">
                <a:solidFill>
                  <a:schemeClr val="hlink"/>
                </a:solidFill>
              </a:rPr>
              <a:t>WWW </a:t>
            </a:r>
            <a:r>
              <a:rPr lang="en-US" altLang="zh-CN" dirty="0"/>
              <a:t>(World Wide Web)</a:t>
            </a:r>
            <a:r>
              <a:rPr lang="zh-CN" altLang="en-US" dirty="0"/>
              <a:t>被广泛使用在互联网上，大大方便了广大</a:t>
            </a:r>
            <a:r>
              <a:rPr lang="zh-CN" altLang="en-US" dirty="0">
                <a:solidFill>
                  <a:srgbClr val="FF0000"/>
                </a:solidFill>
              </a:rPr>
              <a:t>非网络专业人员</a:t>
            </a:r>
            <a:r>
              <a:rPr lang="zh-CN" altLang="en-US" dirty="0"/>
              <a:t>对网络的使用，成为互联网的这种</a:t>
            </a:r>
            <a:r>
              <a:rPr lang="zh-CN" altLang="en-US" dirty="0">
                <a:solidFill>
                  <a:srgbClr val="FF0000"/>
                </a:solidFill>
              </a:rPr>
              <a:t>指数级增长的</a:t>
            </a:r>
            <a:r>
              <a:rPr lang="zh-CN" altLang="en-US" dirty="0"/>
              <a:t>主要驱动力。</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p:txBody>
          <a:bodyPr/>
          <a:lstStyle/>
          <a:p>
            <a:pPr algn="ctr"/>
            <a:r>
              <a:rPr lang="zh-CN" altLang="en-US" dirty="0"/>
              <a:t>互联网的发展情况概况</a:t>
            </a:r>
          </a:p>
        </p:txBody>
      </p:sp>
      <p:sp>
        <p:nvSpPr>
          <p:cNvPr id="8" name="内容占位符 7"/>
          <p:cNvSpPr>
            <a:spLocks noGrp="1"/>
          </p:cNvSpPr>
          <p:nvPr>
            <p:ph sz="half" idx="1"/>
          </p:nvPr>
        </p:nvSpPr>
        <p:spPr>
          <a:xfrm>
            <a:off x="285721" y="1000108"/>
            <a:ext cx="3714776" cy="5214974"/>
          </a:xfrm>
        </p:spPr>
        <p:txBody>
          <a:bodyPr/>
          <a:lstStyle/>
          <a:p>
            <a:pPr>
              <a:lnSpc>
                <a:spcPct val="110000"/>
              </a:lnSpc>
              <a:spcBef>
                <a:spcPts val="600"/>
              </a:spcBef>
            </a:pPr>
            <a:r>
              <a:rPr lang="zh-CN" altLang="zh-CN" sz="2400" dirty="0"/>
              <a:t>从</a:t>
            </a:r>
            <a:r>
              <a:rPr lang="en-US" altLang="zh-CN" sz="2400" dirty="0"/>
              <a:t> 1993 </a:t>
            </a:r>
            <a:r>
              <a:rPr lang="zh-CN" altLang="zh-CN" sz="2400" dirty="0"/>
              <a:t>年至</a:t>
            </a:r>
            <a:r>
              <a:rPr lang="en-US" altLang="zh-CN" sz="2400" dirty="0"/>
              <a:t> 2016 </a:t>
            </a:r>
            <a:r>
              <a:rPr lang="zh-CN" altLang="zh-CN" sz="2400" dirty="0"/>
              <a:t>年互联网用户数的增长情况</a:t>
            </a:r>
            <a:r>
              <a:rPr lang="zh-CN" altLang="en-US" sz="2400" dirty="0"/>
              <a:t>如图所示</a:t>
            </a:r>
            <a:r>
              <a:rPr lang="zh-CN" altLang="zh-CN" sz="2400" dirty="0"/>
              <a:t>。</a:t>
            </a:r>
            <a:r>
              <a:rPr lang="zh-CN" altLang="zh-CN" sz="2400" dirty="0">
                <a:solidFill>
                  <a:srgbClr val="0000CC"/>
                </a:solidFill>
              </a:rPr>
              <a:t>这里的用户是指在家中上网的人</a:t>
            </a:r>
            <a:r>
              <a:rPr lang="zh-CN" altLang="en-US" sz="2400" dirty="0">
                <a:solidFill>
                  <a:srgbClr val="0000CC"/>
                </a:solidFill>
              </a:rPr>
              <a:t>。</a:t>
            </a:r>
            <a:endParaRPr lang="en-US" altLang="zh-CN" sz="2400" dirty="0">
              <a:solidFill>
                <a:srgbClr val="0000CC"/>
              </a:solidFill>
            </a:endParaRPr>
          </a:p>
          <a:p>
            <a:pPr>
              <a:lnSpc>
                <a:spcPct val="110000"/>
              </a:lnSpc>
              <a:spcBef>
                <a:spcPts val="600"/>
              </a:spcBef>
            </a:pPr>
            <a:endParaRPr lang="en-US" altLang="zh-CN" sz="2400" dirty="0"/>
          </a:p>
          <a:p>
            <a:pPr>
              <a:lnSpc>
                <a:spcPct val="110000"/>
              </a:lnSpc>
              <a:spcBef>
                <a:spcPts val="600"/>
              </a:spcBef>
            </a:pPr>
            <a:r>
              <a:rPr lang="zh-CN" altLang="zh-CN" sz="2400" dirty="0"/>
              <a:t>可以看出，在</a:t>
            </a:r>
            <a:r>
              <a:rPr lang="en-US" altLang="zh-CN" sz="2400" dirty="0"/>
              <a:t> 2005 </a:t>
            </a:r>
            <a:r>
              <a:rPr lang="zh-CN" altLang="zh-CN" sz="2400" dirty="0"/>
              <a:t>年互联网的用户数超过了</a:t>
            </a:r>
            <a:r>
              <a:rPr lang="en-US" altLang="zh-CN" sz="2400" dirty="0"/>
              <a:t> 10 </a:t>
            </a:r>
            <a:r>
              <a:rPr lang="zh-CN" altLang="zh-CN" sz="2400" dirty="0"/>
              <a:t>亿，在</a:t>
            </a:r>
            <a:r>
              <a:rPr lang="en-US" altLang="zh-CN" sz="2400" dirty="0"/>
              <a:t> 2010 </a:t>
            </a:r>
            <a:r>
              <a:rPr lang="zh-CN" altLang="zh-CN" sz="2400" dirty="0"/>
              <a:t>年超过了</a:t>
            </a:r>
            <a:r>
              <a:rPr lang="en-US" altLang="zh-CN" sz="2400" dirty="0"/>
              <a:t> 20 </a:t>
            </a:r>
            <a:r>
              <a:rPr lang="zh-CN" altLang="zh-CN" sz="2400" dirty="0"/>
              <a:t>亿，而在</a:t>
            </a:r>
            <a:r>
              <a:rPr lang="en-US" altLang="zh-CN" sz="2400" dirty="0"/>
              <a:t>2014</a:t>
            </a:r>
            <a:r>
              <a:rPr lang="zh-CN" altLang="zh-CN" sz="2400" dirty="0"/>
              <a:t>年</a:t>
            </a:r>
            <a:r>
              <a:rPr lang="en-US" altLang="zh-CN" sz="2400" dirty="0"/>
              <a:t> </a:t>
            </a:r>
            <a:r>
              <a:rPr lang="zh-CN" altLang="zh-CN" sz="2400" dirty="0"/>
              <a:t>已接近了</a:t>
            </a:r>
            <a:r>
              <a:rPr lang="en-US" altLang="zh-CN" sz="2400" dirty="0"/>
              <a:t>30</a:t>
            </a:r>
            <a:r>
              <a:rPr lang="zh-CN" altLang="zh-CN" sz="2400" dirty="0"/>
              <a:t>亿。</a:t>
            </a:r>
            <a:endParaRPr lang="zh-CN" altLang="en-US" sz="2400" dirty="0"/>
          </a:p>
        </p:txBody>
      </p:sp>
      <p:sp>
        <p:nvSpPr>
          <p:cNvPr id="3" name="Rectangle 2"/>
          <p:cNvSpPr>
            <a:spLocks noChangeArrowheads="1"/>
          </p:cNvSpPr>
          <p:nvPr/>
        </p:nvSpPr>
        <p:spPr bwMode="auto">
          <a:xfrm>
            <a:off x="0" y="0"/>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descr="Internet.jpg"/>
          <p:cNvPicPr>
            <a:picLocks noChangeAspect="1"/>
          </p:cNvPicPr>
          <p:nvPr/>
        </p:nvPicPr>
        <p:blipFill>
          <a:blip r:embed="rId3" cstate="print"/>
          <a:srcRect t="3774" r="14465" b="7547"/>
          <a:stretch>
            <a:fillRect/>
          </a:stretch>
        </p:blipFill>
        <p:spPr>
          <a:xfrm>
            <a:off x="4143372" y="1285860"/>
            <a:ext cx="4630030" cy="3888432"/>
          </a:xfrm>
          <a:prstGeom prst="rect">
            <a:avLst/>
          </a:prstGeom>
        </p:spPr>
      </p:pic>
      <p:sp>
        <p:nvSpPr>
          <p:cNvPr id="11" name="矩形 10"/>
          <p:cNvSpPr/>
          <p:nvPr/>
        </p:nvSpPr>
        <p:spPr>
          <a:xfrm>
            <a:off x="3911789" y="5429264"/>
            <a:ext cx="4875053" cy="400110"/>
          </a:xfrm>
          <a:prstGeom prst="rect">
            <a:avLst/>
          </a:prstGeom>
        </p:spPr>
        <p:txBody>
          <a:bodyPr wrap="none">
            <a:spAutoFit/>
          </a:bodyPr>
          <a:lstStyle/>
          <a:p>
            <a:pPr algn="ctr"/>
            <a:r>
              <a:rPr lang="en-US" altLang="zh-CN" sz="2000" dirty="0">
                <a:latin typeface="+mn-lt"/>
                <a:ea typeface="黑体" pitchFamily="2" charset="-122"/>
              </a:rPr>
              <a:t>1993 </a:t>
            </a:r>
            <a:r>
              <a:rPr lang="zh-CN" altLang="zh-CN" sz="2000" dirty="0">
                <a:latin typeface="+mn-lt"/>
                <a:ea typeface="黑体" pitchFamily="2" charset="-122"/>
              </a:rPr>
              <a:t>年至</a:t>
            </a:r>
            <a:r>
              <a:rPr lang="en-US" altLang="zh-CN" sz="2000" dirty="0">
                <a:latin typeface="+mn-lt"/>
                <a:ea typeface="黑体" pitchFamily="2" charset="-122"/>
              </a:rPr>
              <a:t> 2016 </a:t>
            </a:r>
            <a:r>
              <a:rPr lang="zh-CN" altLang="zh-CN" sz="2000" dirty="0">
                <a:latin typeface="+mn-lt"/>
                <a:ea typeface="黑体" pitchFamily="2" charset="-122"/>
              </a:rPr>
              <a:t>年互联网用户的增长情况</a:t>
            </a:r>
            <a:endParaRPr lang="zh-CN" altLang="en-US" sz="2000" dirty="0">
              <a:latin typeface="+mn-lt"/>
              <a:ea typeface="黑体" pitchFamily="2" charset="-122"/>
            </a:endParaRPr>
          </a:p>
        </p:txBody>
      </p:sp>
    </p:spTree>
    <p:extLst>
      <p:ext uri="{BB962C8B-B14F-4D97-AF65-F5344CB8AC3E}">
        <p14:creationId xmlns:p14="http://schemas.microsoft.com/office/powerpoint/2010/main" xmlns="" val="19306405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p:txBody>
          <a:bodyPr/>
          <a:lstStyle/>
          <a:p>
            <a:pPr algn="ctr"/>
            <a:r>
              <a:rPr lang="zh-CN" altLang="en-US" sz="3200" dirty="0">
                <a:latin typeface="+mn-lt"/>
              </a:rPr>
              <a:t>互联网的发展情况概况</a:t>
            </a:r>
          </a:p>
        </p:txBody>
      </p:sp>
      <p:graphicFrame>
        <p:nvGraphicFramePr>
          <p:cNvPr id="5" name="表格 4"/>
          <p:cNvGraphicFramePr>
            <a:graphicFrameLocks noGrp="1"/>
          </p:cNvGraphicFramePr>
          <p:nvPr>
            <p:extLst>
              <p:ext uri="{D42A27DB-BD31-4B8C-83A1-F6EECF244321}">
                <p14:modId xmlns:p14="http://schemas.microsoft.com/office/powerpoint/2010/main" xmlns="" val="253038174"/>
              </p:ext>
            </p:extLst>
          </p:nvPr>
        </p:nvGraphicFramePr>
        <p:xfrm>
          <a:off x="716803" y="2148448"/>
          <a:ext cx="7843333" cy="2792720"/>
        </p:xfrm>
        <a:graphic>
          <a:graphicData uri="http://schemas.openxmlformats.org/drawingml/2006/table">
            <a:tbl>
              <a:tblPr firstRow="1" bandRow="1">
                <a:tableStyleId>{073A0DAA-6AF3-43AB-8588-CEC1D06C72B9}</a:tableStyleId>
              </a:tblPr>
              <a:tblGrid>
                <a:gridCol w="1196441">
                  <a:extLst>
                    <a:ext uri="{9D8B030D-6E8A-4147-A177-3AD203B41FA5}">
                      <a16:colId xmlns:a16="http://schemas.microsoft.com/office/drawing/2014/main" xmlns="" val="20000"/>
                    </a:ext>
                  </a:extLst>
                </a:gridCol>
                <a:gridCol w="1395847">
                  <a:extLst>
                    <a:ext uri="{9D8B030D-6E8A-4147-A177-3AD203B41FA5}">
                      <a16:colId xmlns:a16="http://schemas.microsoft.com/office/drawing/2014/main" xmlns="" val="20001"/>
                    </a:ext>
                  </a:extLst>
                </a:gridCol>
                <a:gridCol w="1395848">
                  <a:extLst>
                    <a:ext uri="{9D8B030D-6E8A-4147-A177-3AD203B41FA5}">
                      <a16:colId xmlns:a16="http://schemas.microsoft.com/office/drawing/2014/main" xmlns="" val="20002"/>
                    </a:ext>
                  </a:extLst>
                </a:gridCol>
                <a:gridCol w="1462316">
                  <a:extLst>
                    <a:ext uri="{9D8B030D-6E8A-4147-A177-3AD203B41FA5}">
                      <a16:colId xmlns:a16="http://schemas.microsoft.com/office/drawing/2014/main" xmlns="" val="20003"/>
                    </a:ext>
                  </a:extLst>
                </a:gridCol>
                <a:gridCol w="2392881">
                  <a:extLst>
                    <a:ext uri="{9D8B030D-6E8A-4147-A177-3AD203B41FA5}">
                      <a16:colId xmlns:a16="http://schemas.microsoft.com/office/drawing/2014/main" xmlns="" val="20004"/>
                    </a:ext>
                  </a:extLst>
                </a:gridCol>
              </a:tblGrid>
              <a:tr h="720080">
                <a:tc>
                  <a:txBody>
                    <a:bodyPr/>
                    <a:lstStyle/>
                    <a:p>
                      <a:pPr algn="ctr"/>
                      <a:r>
                        <a:rPr lang="zh-CN" altLang="en-US" sz="2800" b="0" dirty="0">
                          <a:latin typeface="+mn-lt"/>
                          <a:ea typeface="黑体" pitchFamily="2" charset="-122"/>
                        </a:rPr>
                        <a:t>年份</a:t>
                      </a:r>
                    </a:p>
                  </a:txBody>
                  <a:tcPr marL="84406" marR="84406" anchor="ctr"/>
                </a:tc>
                <a:tc>
                  <a:txBody>
                    <a:bodyPr/>
                    <a:lstStyle/>
                    <a:p>
                      <a:pPr algn="ctr"/>
                      <a:r>
                        <a:rPr lang="zh-CN" altLang="en-US" sz="2800" b="0" dirty="0">
                          <a:latin typeface="+mn-lt"/>
                          <a:ea typeface="黑体" pitchFamily="2" charset="-122"/>
                        </a:rPr>
                        <a:t>网络数</a:t>
                      </a:r>
                    </a:p>
                  </a:txBody>
                  <a:tcPr marL="84406" marR="84406" anchor="ctr"/>
                </a:tc>
                <a:tc>
                  <a:txBody>
                    <a:bodyPr/>
                    <a:lstStyle/>
                    <a:p>
                      <a:pPr algn="ctr"/>
                      <a:r>
                        <a:rPr lang="zh-CN" altLang="en-US" sz="2800" b="0" dirty="0">
                          <a:latin typeface="+mn-lt"/>
                          <a:ea typeface="黑体" pitchFamily="2" charset="-122"/>
                        </a:rPr>
                        <a:t>主机数</a:t>
                      </a:r>
                    </a:p>
                  </a:txBody>
                  <a:tcPr marL="84406" marR="84406" anchor="ctr"/>
                </a:tc>
                <a:tc>
                  <a:txBody>
                    <a:bodyPr/>
                    <a:lstStyle/>
                    <a:p>
                      <a:pPr algn="ctr"/>
                      <a:r>
                        <a:rPr lang="zh-CN" altLang="en-US" sz="2800" b="0" dirty="0">
                          <a:latin typeface="+mn-lt"/>
                          <a:ea typeface="黑体" pitchFamily="2" charset="-122"/>
                        </a:rPr>
                        <a:t>用户数</a:t>
                      </a:r>
                    </a:p>
                  </a:txBody>
                  <a:tcPr marL="84406" marR="84406" anchor="ctr"/>
                </a:tc>
                <a:tc>
                  <a:txBody>
                    <a:bodyPr/>
                    <a:lstStyle/>
                    <a:p>
                      <a:pPr algn="ctr"/>
                      <a:r>
                        <a:rPr lang="zh-CN" altLang="en-US" sz="2800" b="0" dirty="0">
                          <a:latin typeface="+mn-lt"/>
                          <a:ea typeface="黑体" pitchFamily="2" charset="-122"/>
                        </a:rPr>
                        <a:t>管理机构数</a:t>
                      </a:r>
                    </a:p>
                  </a:txBody>
                  <a:tcPr marL="84406" marR="84406" anchor="ctr"/>
                </a:tc>
                <a:extLst>
                  <a:ext uri="{0D108BD9-81ED-4DB2-BD59-A6C34878D82A}">
                    <a16:rowId xmlns:a16="http://schemas.microsoft.com/office/drawing/2014/main" xmlns="" val="10000"/>
                  </a:ext>
                </a:extLst>
              </a:tr>
              <a:tr h="370840">
                <a:tc>
                  <a:txBody>
                    <a:bodyPr/>
                    <a:lstStyle/>
                    <a:p>
                      <a:pPr algn="ctr"/>
                      <a:r>
                        <a:rPr lang="en-US" altLang="zh-CN" sz="2800" b="0" dirty="0">
                          <a:latin typeface="+mn-lt"/>
                          <a:ea typeface="黑体" pitchFamily="2" charset="-122"/>
                        </a:rPr>
                        <a:t>1980</a:t>
                      </a:r>
                      <a:endParaRPr lang="zh-CN" altLang="en-US" sz="2800" b="0" dirty="0">
                        <a:latin typeface="+mn-lt"/>
                        <a:ea typeface="黑体" pitchFamily="2" charset="-122"/>
                      </a:endParaRPr>
                    </a:p>
                  </a:txBody>
                  <a:tcPr marL="84406" marR="84406" anchor="ctr"/>
                </a:tc>
                <a:tc>
                  <a:txBody>
                    <a:bodyPr/>
                    <a:lstStyle/>
                    <a:p>
                      <a:pPr algn="ctr"/>
                      <a:r>
                        <a:rPr lang="en-US" altLang="zh-CN" sz="2800" b="0" dirty="0">
                          <a:latin typeface="+mn-lt"/>
                          <a:ea typeface="黑体" pitchFamily="2" charset="-122"/>
                        </a:rPr>
                        <a:t>10</a:t>
                      </a:r>
                      <a:endParaRPr lang="zh-CN" altLang="en-US" sz="2800" b="0" dirty="0">
                        <a:latin typeface="+mn-lt"/>
                        <a:ea typeface="黑体" pitchFamily="2" charset="-122"/>
                      </a:endParaRPr>
                    </a:p>
                  </a:txBody>
                  <a:tcPr marL="84406" marR="84406" anchor="ctr"/>
                </a:tc>
                <a:tc>
                  <a:txBody>
                    <a:bodyPr/>
                    <a:lstStyle/>
                    <a:p>
                      <a:pPr algn="ctr"/>
                      <a:r>
                        <a:rPr lang="en-US" altLang="zh-CN" sz="2800" b="0" dirty="0">
                          <a:latin typeface="+mn-lt"/>
                          <a:ea typeface="黑体" pitchFamily="2" charset="-122"/>
                        </a:rPr>
                        <a:t>10</a:t>
                      </a:r>
                      <a:r>
                        <a:rPr lang="en-US" altLang="zh-CN" sz="2800" b="0" baseline="30000" dirty="0">
                          <a:latin typeface="+mn-lt"/>
                          <a:ea typeface="黑体" pitchFamily="2" charset="-122"/>
                        </a:rPr>
                        <a:t>2</a:t>
                      </a:r>
                      <a:endParaRPr lang="zh-CN" altLang="en-US" sz="2800" b="0" baseline="30000" dirty="0">
                        <a:latin typeface="+mn-lt"/>
                        <a:ea typeface="黑体" pitchFamily="2" charset="-122"/>
                      </a:endParaRPr>
                    </a:p>
                  </a:txBody>
                  <a:tcPr marL="84406" marR="84406" anchor="ctr"/>
                </a:tc>
                <a:tc>
                  <a:txBody>
                    <a:bodyPr/>
                    <a:lstStyle/>
                    <a:p>
                      <a:pPr algn="ctr"/>
                      <a:r>
                        <a:rPr lang="en-US" altLang="zh-CN" sz="2800" b="0" dirty="0">
                          <a:latin typeface="+mn-lt"/>
                          <a:ea typeface="黑体" pitchFamily="2" charset="-122"/>
                        </a:rPr>
                        <a:t>10</a:t>
                      </a:r>
                      <a:r>
                        <a:rPr lang="en-US" altLang="zh-CN" sz="2800" b="0" baseline="30000" dirty="0">
                          <a:latin typeface="+mn-lt"/>
                          <a:ea typeface="黑体" pitchFamily="2" charset="-122"/>
                        </a:rPr>
                        <a:t>2</a:t>
                      </a:r>
                      <a:endParaRPr lang="zh-CN" altLang="en-US" sz="2800" b="0" baseline="30000" dirty="0">
                        <a:latin typeface="+mn-lt"/>
                        <a:ea typeface="黑体" pitchFamily="2" charset="-122"/>
                      </a:endParaRPr>
                    </a:p>
                  </a:txBody>
                  <a:tcPr marL="84406" marR="84406" anchor="ctr"/>
                </a:tc>
                <a:tc>
                  <a:txBody>
                    <a:bodyPr/>
                    <a:lstStyle/>
                    <a:p>
                      <a:pPr algn="ctr"/>
                      <a:r>
                        <a:rPr lang="en-US" altLang="zh-CN" sz="2800" b="0" dirty="0">
                          <a:latin typeface="+mn-lt"/>
                          <a:ea typeface="黑体" pitchFamily="2" charset="-122"/>
                        </a:rPr>
                        <a:t>10</a:t>
                      </a:r>
                      <a:r>
                        <a:rPr lang="en-US" altLang="zh-CN" sz="2800" b="0" baseline="30000" dirty="0">
                          <a:latin typeface="+mn-lt"/>
                          <a:ea typeface="黑体" pitchFamily="2" charset="-122"/>
                        </a:rPr>
                        <a:t>0</a:t>
                      </a:r>
                      <a:endParaRPr lang="zh-CN" altLang="en-US" sz="2800" b="0" baseline="30000" dirty="0">
                        <a:latin typeface="+mn-lt"/>
                        <a:ea typeface="黑体" pitchFamily="2" charset="-122"/>
                      </a:endParaRPr>
                    </a:p>
                  </a:txBody>
                  <a:tcPr marL="84406" marR="84406" anchor="ctr"/>
                </a:tc>
                <a:extLst>
                  <a:ext uri="{0D108BD9-81ED-4DB2-BD59-A6C34878D82A}">
                    <a16:rowId xmlns:a16="http://schemas.microsoft.com/office/drawing/2014/main" xmlns="" val="10001"/>
                  </a:ext>
                </a:extLst>
              </a:tr>
              <a:tr h="370840">
                <a:tc>
                  <a:txBody>
                    <a:bodyPr/>
                    <a:lstStyle/>
                    <a:p>
                      <a:pPr algn="ctr"/>
                      <a:r>
                        <a:rPr lang="en-US" altLang="zh-CN" sz="2800" b="0" dirty="0">
                          <a:latin typeface="+mn-lt"/>
                          <a:ea typeface="黑体" pitchFamily="2" charset="-122"/>
                        </a:rPr>
                        <a:t>1990</a:t>
                      </a:r>
                      <a:endParaRPr lang="zh-CN" altLang="en-US" sz="2800" b="0" dirty="0">
                        <a:latin typeface="+mn-lt"/>
                        <a:ea typeface="黑体" pitchFamily="2" charset="-122"/>
                      </a:endParaRPr>
                    </a:p>
                  </a:txBody>
                  <a:tcPr marL="84406" marR="84406" anchor="ctr"/>
                </a:tc>
                <a:tc>
                  <a:txBody>
                    <a:bodyPr/>
                    <a:lstStyle/>
                    <a:p>
                      <a:pPr algn="ctr"/>
                      <a:r>
                        <a:rPr lang="en-US" altLang="zh-CN" sz="2800" b="0" dirty="0">
                          <a:latin typeface="+mn-lt"/>
                          <a:ea typeface="黑体" pitchFamily="2" charset="-122"/>
                        </a:rPr>
                        <a:t>10</a:t>
                      </a:r>
                      <a:r>
                        <a:rPr lang="en-US" altLang="zh-CN" sz="2800" b="0" baseline="30000" dirty="0">
                          <a:latin typeface="+mn-lt"/>
                          <a:ea typeface="黑体" pitchFamily="2" charset="-122"/>
                        </a:rPr>
                        <a:t>3</a:t>
                      </a:r>
                      <a:endParaRPr lang="zh-CN" altLang="en-US" sz="2800" b="0" baseline="30000" dirty="0">
                        <a:latin typeface="+mn-lt"/>
                        <a:ea typeface="黑体" pitchFamily="2" charset="-122"/>
                      </a:endParaRPr>
                    </a:p>
                  </a:txBody>
                  <a:tcPr marL="84406" marR="84406" anchor="ctr"/>
                </a:tc>
                <a:tc>
                  <a:txBody>
                    <a:bodyPr/>
                    <a:lstStyle/>
                    <a:p>
                      <a:pPr algn="ctr"/>
                      <a:r>
                        <a:rPr lang="en-US" altLang="zh-CN" sz="2800" b="0" dirty="0">
                          <a:latin typeface="+mn-lt"/>
                          <a:ea typeface="黑体" pitchFamily="2" charset="-122"/>
                        </a:rPr>
                        <a:t>10</a:t>
                      </a:r>
                      <a:r>
                        <a:rPr lang="en-US" altLang="zh-CN" sz="2800" b="0" baseline="30000" dirty="0">
                          <a:latin typeface="+mn-lt"/>
                          <a:ea typeface="黑体" pitchFamily="2" charset="-122"/>
                        </a:rPr>
                        <a:t>5</a:t>
                      </a:r>
                      <a:endParaRPr lang="zh-CN" altLang="en-US" sz="2800" b="0" baseline="30000" dirty="0">
                        <a:latin typeface="+mn-lt"/>
                        <a:ea typeface="黑体" pitchFamily="2" charset="-122"/>
                      </a:endParaRPr>
                    </a:p>
                  </a:txBody>
                  <a:tcPr marL="84406" marR="84406" anchor="ctr"/>
                </a:tc>
                <a:tc>
                  <a:txBody>
                    <a:bodyPr/>
                    <a:lstStyle/>
                    <a:p>
                      <a:pPr algn="ctr"/>
                      <a:r>
                        <a:rPr lang="en-US" altLang="zh-CN" sz="2800" b="0" dirty="0">
                          <a:latin typeface="+mn-lt"/>
                          <a:ea typeface="黑体" pitchFamily="2" charset="-122"/>
                        </a:rPr>
                        <a:t>10</a:t>
                      </a:r>
                      <a:r>
                        <a:rPr lang="en-US" altLang="zh-CN" sz="2800" b="0" baseline="30000" dirty="0">
                          <a:latin typeface="+mn-lt"/>
                          <a:ea typeface="黑体" pitchFamily="2" charset="-122"/>
                        </a:rPr>
                        <a:t>6</a:t>
                      </a:r>
                      <a:endParaRPr lang="zh-CN" altLang="en-US" sz="2800" b="0" baseline="30000" dirty="0">
                        <a:latin typeface="+mn-lt"/>
                        <a:ea typeface="黑体" pitchFamily="2" charset="-122"/>
                      </a:endParaRPr>
                    </a:p>
                  </a:txBody>
                  <a:tcPr marL="84406" marR="84406" anchor="ctr"/>
                </a:tc>
                <a:tc>
                  <a:txBody>
                    <a:bodyPr/>
                    <a:lstStyle/>
                    <a:p>
                      <a:pPr algn="ctr"/>
                      <a:r>
                        <a:rPr lang="en-US" altLang="zh-CN" sz="2800" b="0" dirty="0">
                          <a:latin typeface="+mn-lt"/>
                          <a:ea typeface="黑体" pitchFamily="2" charset="-122"/>
                        </a:rPr>
                        <a:t>10</a:t>
                      </a:r>
                      <a:r>
                        <a:rPr lang="en-US" altLang="zh-CN" sz="2800" b="0" baseline="30000" dirty="0">
                          <a:latin typeface="+mn-lt"/>
                          <a:ea typeface="黑体" pitchFamily="2" charset="-122"/>
                        </a:rPr>
                        <a:t>1</a:t>
                      </a:r>
                      <a:endParaRPr lang="zh-CN" altLang="en-US" sz="2800" b="0" baseline="30000" dirty="0">
                        <a:latin typeface="+mn-lt"/>
                        <a:ea typeface="黑体" pitchFamily="2" charset="-122"/>
                      </a:endParaRPr>
                    </a:p>
                  </a:txBody>
                  <a:tcPr marL="84406" marR="84406" anchor="ctr"/>
                </a:tc>
                <a:extLst>
                  <a:ext uri="{0D108BD9-81ED-4DB2-BD59-A6C34878D82A}">
                    <a16:rowId xmlns:a16="http://schemas.microsoft.com/office/drawing/2014/main" xmlns="" val="10002"/>
                  </a:ext>
                </a:extLst>
              </a:tr>
              <a:tr h="370840">
                <a:tc>
                  <a:txBody>
                    <a:bodyPr/>
                    <a:lstStyle/>
                    <a:p>
                      <a:pPr algn="ctr"/>
                      <a:r>
                        <a:rPr lang="en-US" altLang="zh-CN" sz="2800" b="0" dirty="0">
                          <a:latin typeface="+mn-lt"/>
                          <a:ea typeface="黑体" pitchFamily="2" charset="-122"/>
                        </a:rPr>
                        <a:t>2000</a:t>
                      </a:r>
                      <a:endParaRPr lang="zh-CN" altLang="en-US" sz="2800" b="0" dirty="0">
                        <a:latin typeface="+mn-lt"/>
                        <a:ea typeface="黑体" pitchFamily="2" charset="-122"/>
                      </a:endParaRPr>
                    </a:p>
                  </a:txBody>
                  <a:tcPr marL="84406" marR="84406" anchor="ctr"/>
                </a:tc>
                <a:tc>
                  <a:txBody>
                    <a:bodyPr/>
                    <a:lstStyle/>
                    <a:p>
                      <a:pPr algn="ctr"/>
                      <a:r>
                        <a:rPr lang="en-US" altLang="zh-CN" sz="2800" b="0" dirty="0">
                          <a:latin typeface="+mn-lt"/>
                          <a:ea typeface="黑体" pitchFamily="2" charset="-122"/>
                        </a:rPr>
                        <a:t>10</a:t>
                      </a:r>
                      <a:r>
                        <a:rPr lang="en-US" altLang="zh-CN" sz="2800" b="0" baseline="30000" dirty="0">
                          <a:latin typeface="+mn-lt"/>
                          <a:ea typeface="黑体" pitchFamily="2" charset="-122"/>
                        </a:rPr>
                        <a:t>5</a:t>
                      </a:r>
                      <a:endParaRPr lang="zh-CN" altLang="en-US" sz="2800" b="0" baseline="30000" dirty="0">
                        <a:latin typeface="+mn-lt"/>
                        <a:ea typeface="黑体" pitchFamily="2" charset="-122"/>
                      </a:endParaRPr>
                    </a:p>
                  </a:txBody>
                  <a:tcPr marL="84406" marR="84406" anchor="ctr"/>
                </a:tc>
                <a:tc>
                  <a:txBody>
                    <a:bodyPr/>
                    <a:lstStyle/>
                    <a:p>
                      <a:pPr algn="ctr"/>
                      <a:r>
                        <a:rPr lang="en-US" altLang="zh-CN" sz="2800" b="0" dirty="0">
                          <a:latin typeface="+mn-lt"/>
                          <a:ea typeface="黑体" pitchFamily="2" charset="-122"/>
                        </a:rPr>
                        <a:t>10</a:t>
                      </a:r>
                      <a:r>
                        <a:rPr lang="en-US" altLang="zh-CN" sz="2800" b="0" baseline="30000" dirty="0">
                          <a:latin typeface="+mn-lt"/>
                          <a:ea typeface="黑体" pitchFamily="2" charset="-122"/>
                        </a:rPr>
                        <a:t>7</a:t>
                      </a:r>
                      <a:endParaRPr lang="zh-CN" altLang="en-US" sz="2800" b="0" baseline="30000" dirty="0">
                        <a:latin typeface="+mn-lt"/>
                        <a:ea typeface="黑体" pitchFamily="2" charset="-122"/>
                      </a:endParaRPr>
                    </a:p>
                  </a:txBody>
                  <a:tcPr marL="84406" marR="84406" anchor="ctr"/>
                </a:tc>
                <a:tc>
                  <a:txBody>
                    <a:bodyPr/>
                    <a:lstStyle/>
                    <a:p>
                      <a:pPr algn="ctr"/>
                      <a:r>
                        <a:rPr lang="en-US" altLang="zh-CN" sz="2800" b="0" dirty="0">
                          <a:latin typeface="+mn-lt"/>
                          <a:ea typeface="黑体" pitchFamily="2" charset="-122"/>
                        </a:rPr>
                        <a:t>10</a:t>
                      </a:r>
                      <a:r>
                        <a:rPr lang="en-US" altLang="zh-CN" sz="2800" b="0" baseline="30000" dirty="0">
                          <a:latin typeface="+mn-lt"/>
                          <a:ea typeface="黑体" pitchFamily="2" charset="-122"/>
                        </a:rPr>
                        <a:t>8</a:t>
                      </a:r>
                      <a:endParaRPr lang="zh-CN" altLang="en-US" sz="2800" b="0" baseline="30000" dirty="0">
                        <a:latin typeface="+mn-lt"/>
                        <a:ea typeface="黑体" pitchFamily="2" charset="-122"/>
                      </a:endParaRPr>
                    </a:p>
                  </a:txBody>
                  <a:tcPr marL="84406" marR="84406" anchor="ctr"/>
                </a:tc>
                <a:tc>
                  <a:txBody>
                    <a:bodyPr/>
                    <a:lstStyle/>
                    <a:p>
                      <a:pPr algn="ctr"/>
                      <a:r>
                        <a:rPr lang="en-US" altLang="zh-CN" sz="2800" b="0" dirty="0">
                          <a:latin typeface="+mn-lt"/>
                          <a:ea typeface="黑体" pitchFamily="2" charset="-122"/>
                        </a:rPr>
                        <a:t>10</a:t>
                      </a:r>
                      <a:r>
                        <a:rPr lang="en-US" altLang="zh-CN" sz="2800" b="0" baseline="30000" dirty="0">
                          <a:latin typeface="+mn-lt"/>
                          <a:ea typeface="黑体" pitchFamily="2" charset="-122"/>
                        </a:rPr>
                        <a:t>2</a:t>
                      </a:r>
                      <a:endParaRPr lang="zh-CN" altLang="en-US" sz="2800" b="0" baseline="30000" dirty="0">
                        <a:latin typeface="+mn-lt"/>
                        <a:ea typeface="黑体" pitchFamily="2" charset="-122"/>
                      </a:endParaRPr>
                    </a:p>
                  </a:txBody>
                  <a:tcPr marL="84406" marR="84406" anchor="ctr"/>
                </a:tc>
                <a:extLst>
                  <a:ext uri="{0D108BD9-81ED-4DB2-BD59-A6C34878D82A}">
                    <a16:rowId xmlns:a16="http://schemas.microsoft.com/office/drawing/2014/main" xmlns="" val="10003"/>
                  </a:ext>
                </a:extLst>
              </a:tr>
              <a:tr h="370840">
                <a:tc>
                  <a:txBody>
                    <a:bodyPr/>
                    <a:lstStyle/>
                    <a:p>
                      <a:pPr algn="ctr"/>
                      <a:r>
                        <a:rPr lang="en-US" altLang="zh-CN" sz="2800" b="0" dirty="0">
                          <a:latin typeface="+mn-lt"/>
                          <a:ea typeface="黑体" pitchFamily="2" charset="-122"/>
                        </a:rPr>
                        <a:t>2005</a:t>
                      </a:r>
                      <a:endParaRPr lang="zh-CN" altLang="en-US" sz="2800" b="0" dirty="0">
                        <a:latin typeface="+mn-lt"/>
                        <a:ea typeface="黑体" pitchFamily="2" charset="-122"/>
                      </a:endParaRPr>
                    </a:p>
                  </a:txBody>
                  <a:tcPr marL="84406" marR="84406" anchor="ctr"/>
                </a:tc>
                <a:tc>
                  <a:txBody>
                    <a:bodyPr/>
                    <a:lstStyle/>
                    <a:p>
                      <a:pPr algn="ctr"/>
                      <a:r>
                        <a:rPr lang="en-US" altLang="zh-CN" sz="2800" b="0" dirty="0">
                          <a:latin typeface="+mn-lt"/>
                          <a:ea typeface="黑体" pitchFamily="2" charset="-122"/>
                        </a:rPr>
                        <a:t>10</a:t>
                      </a:r>
                      <a:r>
                        <a:rPr lang="en-US" altLang="zh-CN" sz="2800" b="0" baseline="30000" dirty="0">
                          <a:latin typeface="+mn-lt"/>
                          <a:ea typeface="黑体" pitchFamily="2" charset="-122"/>
                        </a:rPr>
                        <a:t>6</a:t>
                      </a:r>
                      <a:endParaRPr lang="zh-CN" altLang="en-US" sz="2800" b="0" baseline="30000" dirty="0">
                        <a:latin typeface="+mn-lt"/>
                        <a:ea typeface="黑体" pitchFamily="2" charset="-122"/>
                      </a:endParaRPr>
                    </a:p>
                  </a:txBody>
                  <a:tcPr marL="84406" marR="84406" anchor="ctr"/>
                </a:tc>
                <a:tc>
                  <a:txBody>
                    <a:bodyPr/>
                    <a:lstStyle/>
                    <a:p>
                      <a:pPr algn="ctr"/>
                      <a:r>
                        <a:rPr lang="en-US" altLang="zh-CN" sz="2800" b="0" dirty="0">
                          <a:latin typeface="+mn-lt"/>
                          <a:ea typeface="黑体" pitchFamily="2" charset="-122"/>
                        </a:rPr>
                        <a:t>10</a:t>
                      </a:r>
                      <a:r>
                        <a:rPr lang="en-US" altLang="zh-CN" sz="2800" b="0" baseline="30000" dirty="0">
                          <a:latin typeface="+mn-lt"/>
                          <a:ea typeface="黑体" pitchFamily="2" charset="-122"/>
                        </a:rPr>
                        <a:t>8</a:t>
                      </a:r>
                      <a:endParaRPr lang="zh-CN" altLang="en-US" sz="2800" b="0" baseline="30000" dirty="0">
                        <a:latin typeface="+mn-lt"/>
                        <a:ea typeface="黑体" pitchFamily="2" charset="-122"/>
                      </a:endParaRPr>
                    </a:p>
                  </a:txBody>
                  <a:tcPr marL="84406" marR="84406" anchor="ctr"/>
                </a:tc>
                <a:tc>
                  <a:txBody>
                    <a:bodyPr/>
                    <a:lstStyle/>
                    <a:p>
                      <a:pPr algn="ctr"/>
                      <a:r>
                        <a:rPr lang="en-US" altLang="zh-CN" sz="2800" b="0" dirty="0">
                          <a:latin typeface="+mn-lt"/>
                          <a:ea typeface="黑体" pitchFamily="2" charset="-122"/>
                        </a:rPr>
                        <a:t>10</a:t>
                      </a:r>
                      <a:r>
                        <a:rPr lang="en-US" altLang="zh-CN" sz="2800" b="0" baseline="30000" dirty="0">
                          <a:latin typeface="+mn-lt"/>
                          <a:ea typeface="黑体" pitchFamily="2" charset="-122"/>
                        </a:rPr>
                        <a:t>9</a:t>
                      </a:r>
                      <a:endParaRPr lang="zh-CN" altLang="en-US" sz="2800" b="0" baseline="30000" dirty="0">
                        <a:latin typeface="+mn-lt"/>
                        <a:ea typeface="黑体" pitchFamily="2" charset="-122"/>
                      </a:endParaRPr>
                    </a:p>
                  </a:txBody>
                  <a:tcPr marL="84406" marR="84406" anchor="ctr"/>
                </a:tc>
                <a:tc>
                  <a:txBody>
                    <a:bodyPr/>
                    <a:lstStyle/>
                    <a:p>
                      <a:pPr algn="ctr"/>
                      <a:r>
                        <a:rPr lang="en-US" altLang="zh-CN" sz="2800" b="0" dirty="0">
                          <a:latin typeface="+mn-lt"/>
                          <a:ea typeface="黑体" pitchFamily="2" charset="-122"/>
                        </a:rPr>
                        <a:t>10</a:t>
                      </a:r>
                      <a:r>
                        <a:rPr lang="en-US" altLang="zh-CN" sz="2800" b="0" baseline="30000" dirty="0">
                          <a:latin typeface="+mn-lt"/>
                          <a:ea typeface="黑体" pitchFamily="2" charset="-122"/>
                        </a:rPr>
                        <a:t>3</a:t>
                      </a:r>
                      <a:endParaRPr lang="zh-CN" altLang="en-US" sz="2800" b="0" baseline="30000" dirty="0">
                        <a:latin typeface="+mn-lt"/>
                        <a:ea typeface="黑体" pitchFamily="2" charset="-122"/>
                      </a:endParaRPr>
                    </a:p>
                  </a:txBody>
                  <a:tcPr marL="84406" marR="84406" anchor="ctr"/>
                </a:tc>
                <a:extLst>
                  <a:ext uri="{0D108BD9-81ED-4DB2-BD59-A6C34878D82A}">
                    <a16:rowId xmlns:a16="http://schemas.microsoft.com/office/drawing/2014/main" xmlns="" val="10004"/>
                  </a:ext>
                </a:extLst>
              </a:tr>
            </a:tbl>
          </a:graphicData>
        </a:graphic>
      </p:graphicFrame>
      <p:sp>
        <p:nvSpPr>
          <p:cNvPr id="8" name="矩形 7"/>
          <p:cNvSpPr/>
          <p:nvPr/>
        </p:nvSpPr>
        <p:spPr>
          <a:xfrm>
            <a:off x="1357290" y="1428736"/>
            <a:ext cx="6161373" cy="523220"/>
          </a:xfrm>
          <a:prstGeom prst="rect">
            <a:avLst/>
          </a:prstGeom>
        </p:spPr>
        <p:txBody>
          <a:bodyPr wrap="square">
            <a:spAutoFit/>
          </a:bodyPr>
          <a:lstStyle/>
          <a:p>
            <a:pPr algn="ctr"/>
            <a:r>
              <a:rPr lang="zh-CN" altLang="zh-CN" sz="2800" dirty="0">
                <a:latin typeface="+mn-lt"/>
                <a:ea typeface="黑体" pitchFamily="2" charset="-122"/>
              </a:rPr>
              <a:t>互联网的发展概况</a:t>
            </a:r>
            <a:r>
              <a:rPr lang="en-US" altLang="zh-CN" sz="2800" dirty="0">
                <a:latin typeface="+mn-lt"/>
                <a:ea typeface="黑体" pitchFamily="2" charset="-122"/>
              </a:rPr>
              <a:t>(</a:t>
            </a:r>
            <a:r>
              <a:rPr lang="zh-CN" altLang="en-US" sz="2800" dirty="0">
                <a:latin typeface="+mn-lt"/>
                <a:ea typeface="黑体" pitchFamily="2" charset="-122"/>
              </a:rPr>
              <a:t>统计到 </a:t>
            </a:r>
            <a:r>
              <a:rPr lang="en-US" altLang="zh-CN" sz="2800" dirty="0">
                <a:latin typeface="+mn-lt"/>
                <a:ea typeface="黑体" pitchFamily="2" charset="-122"/>
              </a:rPr>
              <a:t>2005 </a:t>
            </a:r>
            <a:r>
              <a:rPr lang="zh-CN" altLang="en-US" sz="2800" dirty="0">
                <a:latin typeface="+mn-lt"/>
                <a:ea typeface="黑体" pitchFamily="2" charset="-122"/>
              </a:rPr>
              <a:t>年</a:t>
            </a:r>
            <a:r>
              <a:rPr lang="en-US" altLang="zh-CN" sz="2800" dirty="0">
                <a:latin typeface="+mn-lt"/>
                <a:ea typeface="黑体" pitchFamily="2" charset="-122"/>
              </a:rPr>
              <a:t>)</a:t>
            </a:r>
            <a:endParaRPr lang="zh-CN" altLang="en-US" sz="2800" dirty="0">
              <a:latin typeface="+mn-lt"/>
              <a:ea typeface="黑体" pitchFamily="2" charset="-122"/>
            </a:endParaRPr>
          </a:p>
        </p:txBody>
      </p:sp>
    </p:spTree>
    <p:extLst>
      <p:ext uri="{BB962C8B-B14F-4D97-AF65-F5344CB8AC3E}">
        <p14:creationId xmlns:p14="http://schemas.microsoft.com/office/powerpoint/2010/main" xmlns="" val="2556767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4"/>
          <p:cNvSpPr>
            <a:spLocks noGrp="1" noChangeArrowheads="1"/>
          </p:cNvSpPr>
          <p:nvPr>
            <p:ph type="title" idx="4294967295"/>
          </p:nvPr>
        </p:nvSpPr>
        <p:spPr/>
        <p:txBody>
          <a:bodyPr/>
          <a:lstStyle/>
          <a:p>
            <a:r>
              <a:rPr lang="zh-CN" altLang="en-US" dirty="0"/>
              <a:t>第</a:t>
            </a:r>
            <a:r>
              <a:rPr lang="en-US" altLang="zh-CN" dirty="0"/>
              <a:t>1</a:t>
            </a:r>
            <a:r>
              <a:rPr lang="zh-CN" altLang="en-US" dirty="0"/>
              <a:t>章 概述</a:t>
            </a:r>
          </a:p>
        </p:txBody>
      </p:sp>
      <p:sp>
        <p:nvSpPr>
          <p:cNvPr id="490499" name="Rectangle 5"/>
          <p:cNvSpPr>
            <a:spLocks noGrp="1" noChangeArrowheads="1"/>
          </p:cNvSpPr>
          <p:nvPr>
            <p:ph type="body" sz="half" idx="4294967295"/>
          </p:nvPr>
        </p:nvSpPr>
        <p:spPr>
          <a:xfrm>
            <a:off x="330200" y="1028700"/>
            <a:ext cx="4241800" cy="5148263"/>
          </a:xfrm>
        </p:spPr>
        <p:txBody>
          <a:bodyPr/>
          <a:lstStyle/>
          <a:p>
            <a:pPr>
              <a:buFontTx/>
              <a:buNone/>
            </a:pPr>
            <a:r>
              <a:rPr lang="en-US" altLang="zh-CN" sz="2000" dirty="0"/>
              <a:t>1.1 </a:t>
            </a:r>
            <a:r>
              <a:rPr lang="zh-CN" altLang="en-US" sz="2000" dirty="0"/>
              <a:t>计算机网络在信息时代中的作用</a:t>
            </a:r>
          </a:p>
          <a:p>
            <a:pPr>
              <a:buFontTx/>
              <a:buNone/>
            </a:pPr>
            <a:endParaRPr lang="en-US" altLang="zh-CN" sz="2000" dirty="0"/>
          </a:p>
          <a:p>
            <a:pPr>
              <a:buFontTx/>
              <a:buNone/>
            </a:pPr>
            <a:r>
              <a:rPr lang="en-US" altLang="zh-CN" sz="2000" dirty="0"/>
              <a:t>1.2 </a:t>
            </a:r>
            <a:r>
              <a:rPr lang="zh-CN" altLang="en-US" sz="2000" dirty="0"/>
              <a:t>互联网概述</a:t>
            </a:r>
          </a:p>
          <a:p>
            <a:r>
              <a:rPr lang="zh-CN" altLang="en-US" sz="2000" dirty="0"/>
              <a:t>网络的网络</a:t>
            </a:r>
          </a:p>
          <a:p>
            <a:r>
              <a:rPr lang="zh-CN" altLang="en-US" sz="2000" dirty="0"/>
              <a:t>互联网基础结构发展的三个阶段</a:t>
            </a:r>
          </a:p>
          <a:p>
            <a:r>
              <a:rPr lang="zh-CN" altLang="en-US" sz="2000" dirty="0">
                <a:solidFill>
                  <a:srgbClr val="C00000"/>
                </a:solidFill>
              </a:rPr>
              <a:t>互联网的标准化工作</a:t>
            </a:r>
          </a:p>
          <a:p>
            <a:r>
              <a:rPr lang="zh-CN" altLang="en-US" sz="2000" dirty="0"/>
              <a:t>计算机网络在我国的发展</a:t>
            </a:r>
          </a:p>
          <a:p>
            <a:pPr>
              <a:buFontTx/>
              <a:buNone/>
            </a:pPr>
            <a:endParaRPr lang="en-US" altLang="zh-CN" sz="2000" dirty="0"/>
          </a:p>
          <a:p>
            <a:pPr>
              <a:buFontTx/>
              <a:buNone/>
            </a:pPr>
            <a:r>
              <a:rPr lang="en-US" altLang="zh-CN" sz="2000" dirty="0"/>
              <a:t>1.3 </a:t>
            </a:r>
            <a:r>
              <a:rPr lang="zh-CN" altLang="en-US" sz="2000" dirty="0"/>
              <a:t>互联网的组成</a:t>
            </a:r>
          </a:p>
          <a:p>
            <a:r>
              <a:rPr lang="zh-CN" altLang="en-US" sz="2000" dirty="0"/>
              <a:t>互联网的边缘部分</a:t>
            </a:r>
          </a:p>
          <a:p>
            <a:r>
              <a:rPr lang="zh-CN" altLang="en-US" sz="2000" dirty="0"/>
              <a:t>互联网的核心部分</a:t>
            </a:r>
          </a:p>
          <a:p>
            <a:pPr>
              <a:buFontTx/>
              <a:buNone/>
            </a:pPr>
            <a:r>
              <a:rPr lang="en-US" altLang="zh-CN" sz="2000" dirty="0"/>
              <a:t>1.4 </a:t>
            </a:r>
            <a:r>
              <a:rPr lang="zh-CN" altLang="en-US" sz="2000" dirty="0"/>
              <a:t>计算机网络在我国的发展</a:t>
            </a:r>
          </a:p>
          <a:p>
            <a:pPr>
              <a:buFontTx/>
              <a:buNone/>
            </a:pPr>
            <a:endParaRPr lang="en-US" altLang="zh-CN" sz="2000" dirty="0"/>
          </a:p>
          <a:p>
            <a:pPr>
              <a:buFontTx/>
              <a:buNone/>
            </a:pPr>
            <a:r>
              <a:rPr lang="en-US" altLang="zh-CN" sz="2000" dirty="0"/>
              <a:t>1.5 </a:t>
            </a:r>
            <a:r>
              <a:rPr lang="zh-CN" altLang="en-US" sz="2000" dirty="0"/>
              <a:t>计算机网络的类别</a:t>
            </a:r>
          </a:p>
          <a:p>
            <a:pPr>
              <a:buFontTx/>
              <a:buNone/>
            </a:pPr>
            <a:endParaRPr lang="zh-CN" altLang="en-US" sz="2000" dirty="0"/>
          </a:p>
          <a:p>
            <a:endParaRPr lang="en-US" altLang="zh-CN" sz="2000" dirty="0"/>
          </a:p>
        </p:txBody>
      </p:sp>
      <p:sp>
        <p:nvSpPr>
          <p:cNvPr id="490500" name="Rectangle 6"/>
          <p:cNvSpPr>
            <a:spLocks noGrp="1" noChangeArrowheads="1"/>
          </p:cNvSpPr>
          <p:nvPr>
            <p:ph type="body" sz="half" idx="4294967295"/>
          </p:nvPr>
        </p:nvSpPr>
        <p:spPr>
          <a:xfrm>
            <a:off x="4716016" y="1039813"/>
            <a:ext cx="4104456" cy="5137150"/>
          </a:xfrm>
        </p:spPr>
        <p:txBody>
          <a:bodyPr/>
          <a:lstStyle/>
          <a:p>
            <a:pPr marL="342900" lvl="1" indent="-342900"/>
            <a:r>
              <a:rPr lang="zh-CN" altLang="en-US" sz="2000" dirty="0"/>
              <a:t>计算机网络的定义</a:t>
            </a:r>
            <a:endParaRPr lang="en-US" altLang="zh-CN" sz="2000" dirty="0"/>
          </a:p>
          <a:p>
            <a:pPr marL="342900" lvl="1" indent="-342900"/>
            <a:r>
              <a:rPr lang="zh-CN" altLang="en-US" sz="2000" dirty="0"/>
              <a:t>几种不同类别的网络</a:t>
            </a:r>
          </a:p>
          <a:p>
            <a:pPr>
              <a:buFontTx/>
              <a:buNone/>
            </a:pPr>
            <a:endParaRPr lang="en-US" altLang="zh-CN" sz="2000" dirty="0"/>
          </a:p>
          <a:p>
            <a:pPr>
              <a:buFontTx/>
              <a:buNone/>
            </a:pPr>
            <a:r>
              <a:rPr lang="en-US" altLang="zh-CN" sz="2000" dirty="0"/>
              <a:t>1.6 </a:t>
            </a:r>
            <a:r>
              <a:rPr lang="zh-CN" altLang="en-US" sz="2000" dirty="0"/>
              <a:t>计算机网络的性能</a:t>
            </a:r>
          </a:p>
          <a:p>
            <a:r>
              <a:rPr lang="zh-CN" altLang="en-US" sz="2000" dirty="0"/>
              <a:t>计算机网络的性能指标</a:t>
            </a:r>
          </a:p>
          <a:p>
            <a:r>
              <a:rPr lang="zh-CN" altLang="en-US" sz="2000" dirty="0"/>
              <a:t>计算机网络的非性能特征</a:t>
            </a:r>
          </a:p>
          <a:p>
            <a:pPr>
              <a:buFontTx/>
              <a:buNone/>
            </a:pPr>
            <a:endParaRPr lang="en-US" altLang="zh-CN" sz="2000" dirty="0"/>
          </a:p>
          <a:p>
            <a:pPr>
              <a:buFontTx/>
              <a:buNone/>
            </a:pPr>
            <a:r>
              <a:rPr lang="en-US" altLang="zh-CN" sz="2000" dirty="0"/>
              <a:t>1.7 </a:t>
            </a:r>
            <a:r>
              <a:rPr lang="zh-CN" altLang="en-US" sz="2000" dirty="0"/>
              <a:t>计算机网络的体系结构</a:t>
            </a:r>
          </a:p>
          <a:p>
            <a:r>
              <a:rPr lang="zh-CN" altLang="en-US" sz="2000" dirty="0"/>
              <a:t>计算机网络体系结构的形成</a:t>
            </a:r>
          </a:p>
          <a:p>
            <a:r>
              <a:rPr lang="zh-CN" altLang="en-US" sz="2000" dirty="0"/>
              <a:t>协议与划分层次</a:t>
            </a:r>
          </a:p>
          <a:p>
            <a:r>
              <a:rPr lang="zh-CN" altLang="en-US" sz="2000" dirty="0"/>
              <a:t>具有五层协议的体系结构</a:t>
            </a:r>
          </a:p>
          <a:p>
            <a:r>
              <a:rPr lang="zh-CN" altLang="en-US" sz="2000" dirty="0"/>
              <a:t>实体、协议、服务和服务访问点</a:t>
            </a:r>
          </a:p>
          <a:p>
            <a:r>
              <a:rPr lang="en-US" altLang="zh-CN" sz="2000" dirty="0"/>
              <a:t>TCP/IP </a:t>
            </a:r>
            <a:r>
              <a:rPr lang="zh-CN" altLang="en-US" sz="2000" dirty="0"/>
              <a:t>的体系结构</a:t>
            </a:r>
          </a:p>
          <a:p>
            <a:pPr>
              <a:buFontTx/>
              <a:buNone/>
            </a:pPr>
            <a:endParaRPr lang="zh-CN" altLang="en-US" sz="2000" dirty="0"/>
          </a:p>
          <a:p>
            <a:endParaRPr lang="en-US" altLang="zh-CN" sz="2000" dirty="0"/>
          </a:p>
        </p:txBody>
      </p:sp>
    </p:spTree>
    <p:extLst>
      <p:ext uri="{BB962C8B-B14F-4D97-AF65-F5344CB8AC3E}">
        <p14:creationId xmlns:p14="http://schemas.microsoft.com/office/powerpoint/2010/main" xmlns="" val="943744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7" name="Rectangle 3"/>
          <p:cNvSpPr>
            <a:spLocks noChangeArrowheads="1"/>
          </p:cNvSpPr>
          <p:nvPr/>
        </p:nvSpPr>
        <p:spPr bwMode="auto">
          <a:xfrm>
            <a:off x="323850" y="2414597"/>
            <a:ext cx="2952750" cy="2300287"/>
          </a:xfrm>
          <a:prstGeom prst="rect">
            <a:avLst/>
          </a:prstGeom>
          <a:solidFill>
            <a:srgbClr val="CCECFF"/>
          </a:solidFill>
          <a:ln w="9525">
            <a:solidFill>
              <a:schemeClr val="tx1"/>
            </a:solidFill>
            <a:prstDash val="sysDot"/>
            <a:miter lim="800000"/>
            <a:headEnd/>
            <a:tailEnd/>
          </a:ln>
        </p:spPr>
        <p:txBody>
          <a:bodyPr wrap="none" anchor="ctr"/>
          <a:lstStyle/>
          <a:p>
            <a:endParaRPr lang="zh-CN" altLang="zh-CN">
              <a:latin typeface="Tahoma" pitchFamily="34" charset="0"/>
            </a:endParaRPr>
          </a:p>
        </p:txBody>
      </p:sp>
      <p:sp>
        <p:nvSpPr>
          <p:cNvPr id="528388" name="Freeform 4"/>
          <p:cNvSpPr>
            <a:spLocks/>
          </p:cNvSpPr>
          <p:nvPr/>
        </p:nvSpPr>
        <p:spPr bwMode="auto">
          <a:xfrm>
            <a:off x="3146425" y="1593859"/>
            <a:ext cx="2533650" cy="246063"/>
          </a:xfrm>
          <a:custGeom>
            <a:avLst/>
            <a:gdLst>
              <a:gd name="T0" fmla="*/ 0 w 1584"/>
              <a:gd name="T1" fmla="*/ 0 h 336"/>
              <a:gd name="T2" fmla="*/ 1584 w 1584"/>
              <a:gd name="T3" fmla="*/ 0 h 336"/>
              <a:gd name="T4" fmla="*/ 1344 w 1584"/>
              <a:gd name="T5" fmla="*/ 336 h 336"/>
              <a:gd name="T6" fmla="*/ 240 w 1584"/>
              <a:gd name="T7" fmla="*/ 336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w="9525">
            <a:noFill/>
            <a:round/>
            <a:headEnd/>
            <a:tailEnd/>
          </a:ln>
        </p:spPr>
        <p:txBody>
          <a:bodyPr/>
          <a:lstStyle/>
          <a:p>
            <a:endParaRPr lang="zh-CN" altLang="zh-CN">
              <a:latin typeface="Tahoma" pitchFamily="34" charset="0"/>
            </a:endParaRPr>
          </a:p>
        </p:txBody>
      </p:sp>
      <p:sp>
        <p:nvSpPr>
          <p:cNvPr id="528389" name="Rectangle 5"/>
          <p:cNvSpPr>
            <a:spLocks noChangeArrowheads="1"/>
          </p:cNvSpPr>
          <p:nvPr/>
        </p:nvSpPr>
        <p:spPr bwMode="auto">
          <a:xfrm>
            <a:off x="3146425" y="1084038"/>
            <a:ext cx="2533650" cy="493712"/>
          </a:xfrm>
          <a:prstGeom prst="rect">
            <a:avLst/>
          </a:prstGeom>
          <a:solidFill>
            <a:srgbClr val="FFFF99"/>
          </a:solidFill>
          <a:ln w="9525">
            <a:solidFill>
              <a:schemeClr val="tx1"/>
            </a:solidFill>
            <a:miter lim="800000"/>
            <a:headEnd/>
            <a:tailEnd/>
          </a:ln>
        </p:spPr>
        <p:txBody>
          <a:bodyPr wrap="none" anchor="ctr"/>
          <a:lstStyle/>
          <a:p>
            <a:pPr algn="ctr"/>
            <a:r>
              <a:rPr kumimoji="1" lang="zh-CN" altLang="en-US" sz="2000" dirty="0">
                <a:latin typeface="Tahoma" pitchFamily="34" charset="0"/>
                <a:ea typeface="黑体" pitchFamily="49" charset="-122"/>
              </a:rPr>
              <a:t>互联网协会</a:t>
            </a:r>
            <a:r>
              <a:rPr kumimoji="1" lang="en-US" altLang="zh-CN" sz="2000" dirty="0">
                <a:latin typeface="Tahoma" pitchFamily="34" charset="0"/>
                <a:ea typeface="黑体" pitchFamily="49" charset="-122"/>
              </a:rPr>
              <a:t>ISOC</a:t>
            </a:r>
          </a:p>
        </p:txBody>
      </p:sp>
      <p:sp>
        <p:nvSpPr>
          <p:cNvPr id="528390" name="Line 6"/>
          <p:cNvSpPr>
            <a:spLocks noChangeShapeType="1"/>
          </p:cNvSpPr>
          <p:nvPr/>
        </p:nvSpPr>
        <p:spPr bwMode="auto">
          <a:xfrm>
            <a:off x="2068513" y="3565534"/>
            <a:ext cx="615950" cy="574675"/>
          </a:xfrm>
          <a:prstGeom prst="line">
            <a:avLst/>
          </a:prstGeom>
          <a:noFill/>
          <a:ln w="28575">
            <a:solidFill>
              <a:srgbClr val="FF0000"/>
            </a:solidFill>
            <a:round/>
            <a:headEnd/>
            <a:tailEnd/>
          </a:ln>
        </p:spPr>
        <p:txBody>
          <a:bodyPr/>
          <a:lstStyle/>
          <a:p>
            <a:endParaRPr lang="zh-CN" altLang="en-US"/>
          </a:p>
        </p:txBody>
      </p:sp>
      <p:sp>
        <p:nvSpPr>
          <p:cNvPr id="528391" name="Line 7"/>
          <p:cNvSpPr>
            <a:spLocks noChangeShapeType="1"/>
          </p:cNvSpPr>
          <p:nvPr/>
        </p:nvSpPr>
        <p:spPr bwMode="auto">
          <a:xfrm>
            <a:off x="3146425" y="1593859"/>
            <a:ext cx="273050" cy="241300"/>
          </a:xfrm>
          <a:prstGeom prst="line">
            <a:avLst/>
          </a:prstGeom>
          <a:noFill/>
          <a:ln w="9525">
            <a:solidFill>
              <a:schemeClr val="tx1"/>
            </a:solidFill>
            <a:round/>
            <a:headEnd/>
            <a:tailEnd/>
          </a:ln>
        </p:spPr>
        <p:txBody>
          <a:bodyPr/>
          <a:lstStyle/>
          <a:p>
            <a:endParaRPr lang="zh-CN" altLang="en-US"/>
          </a:p>
        </p:txBody>
      </p:sp>
      <p:sp>
        <p:nvSpPr>
          <p:cNvPr id="528392" name="Line 8"/>
          <p:cNvSpPr>
            <a:spLocks noChangeShapeType="1"/>
          </p:cNvSpPr>
          <p:nvPr/>
        </p:nvSpPr>
        <p:spPr bwMode="auto">
          <a:xfrm flipH="1">
            <a:off x="993775" y="3565534"/>
            <a:ext cx="614363" cy="574675"/>
          </a:xfrm>
          <a:prstGeom prst="line">
            <a:avLst/>
          </a:prstGeom>
          <a:noFill/>
          <a:ln w="28575">
            <a:solidFill>
              <a:srgbClr val="FF0000"/>
            </a:solidFill>
            <a:round/>
            <a:headEnd/>
            <a:tailEnd/>
          </a:ln>
        </p:spPr>
        <p:txBody>
          <a:bodyPr/>
          <a:lstStyle/>
          <a:p>
            <a:endParaRPr lang="zh-CN" altLang="en-US"/>
          </a:p>
        </p:txBody>
      </p:sp>
      <p:sp>
        <p:nvSpPr>
          <p:cNvPr id="528393" name="Line 9"/>
          <p:cNvSpPr>
            <a:spLocks noChangeShapeType="1"/>
          </p:cNvSpPr>
          <p:nvPr/>
        </p:nvSpPr>
        <p:spPr bwMode="auto">
          <a:xfrm flipH="1">
            <a:off x="5364163" y="1593859"/>
            <a:ext cx="315912" cy="241300"/>
          </a:xfrm>
          <a:prstGeom prst="line">
            <a:avLst/>
          </a:prstGeom>
          <a:noFill/>
          <a:ln w="9525">
            <a:solidFill>
              <a:schemeClr val="tx1"/>
            </a:solidFill>
            <a:round/>
            <a:headEnd/>
            <a:tailEnd/>
          </a:ln>
        </p:spPr>
        <p:txBody>
          <a:bodyPr/>
          <a:lstStyle/>
          <a:p>
            <a:endParaRPr lang="zh-CN" altLang="en-US"/>
          </a:p>
        </p:txBody>
      </p:sp>
      <p:sp>
        <p:nvSpPr>
          <p:cNvPr id="528394" name="Rectangle 10"/>
          <p:cNvSpPr>
            <a:spLocks noChangeArrowheads="1"/>
          </p:cNvSpPr>
          <p:nvPr/>
        </p:nvSpPr>
        <p:spPr bwMode="auto">
          <a:xfrm>
            <a:off x="539750" y="2978159"/>
            <a:ext cx="2520950" cy="657225"/>
          </a:xfrm>
          <a:prstGeom prst="rect">
            <a:avLst/>
          </a:prstGeom>
          <a:solidFill>
            <a:schemeClr val="bg1"/>
          </a:solidFill>
          <a:ln w="9525">
            <a:solidFill>
              <a:schemeClr val="tx1"/>
            </a:solidFill>
            <a:miter lim="800000"/>
            <a:headEnd/>
            <a:tailEnd/>
          </a:ln>
        </p:spPr>
        <p:txBody>
          <a:bodyPr wrap="none" anchor="ctr"/>
          <a:lstStyle/>
          <a:p>
            <a:pPr algn="ctr"/>
            <a:r>
              <a:rPr kumimoji="1" lang="zh-CN" altLang="en-US" sz="2000" dirty="0">
                <a:latin typeface="Tahoma" pitchFamily="34" charset="0"/>
                <a:ea typeface="黑体" pitchFamily="49" charset="-122"/>
              </a:rPr>
              <a:t>互联网研究指导小组</a:t>
            </a:r>
          </a:p>
          <a:p>
            <a:pPr algn="ctr"/>
            <a:r>
              <a:rPr kumimoji="1" lang="en-US" altLang="zh-CN" sz="2000" dirty="0">
                <a:latin typeface="Tahoma" pitchFamily="34" charset="0"/>
                <a:ea typeface="黑体" pitchFamily="49" charset="-122"/>
              </a:rPr>
              <a:t>IRSG </a:t>
            </a:r>
          </a:p>
        </p:txBody>
      </p:sp>
      <p:sp>
        <p:nvSpPr>
          <p:cNvPr id="528395" name="Rectangle 11"/>
          <p:cNvSpPr>
            <a:spLocks noChangeArrowheads="1"/>
          </p:cNvSpPr>
          <p:nvPr/>
        </p:nvSpPr>
        <p:spPr bwMode="auto">
          <a:xfrm>
            <a:off x="5449888" y="2414597"/>
            <a:ext cx="3443287" cy="2300287"/>
          </a:xfrm>
          <a:prstGeom prst="rect">
            <a:avLst/>
          </a:prstGeom>
          <a:solidFill>
            <a:srgbClr val="FFCC99"/>
          </a:solidFill>
          <a:ln w="9525">
            <a:solidFill>
              <a:schemeClr val="tx1"/>
            </a:solidFill>
            <a:prstDash val="sysDot"/>
            <a:miter lim="800000"/>
            <a:headEnd/>
            <a:tailEnd/>
          </a:ln>
        </p:spPr>
        <p:txBody>
          <a:bodyPr wrap="none" anchor="ctr"/>
          <a:lstStyle/>
          <a:p>
            <a:endParaRPr lang="zh-CN" altLang="zh-CN">
              <a:latin typeface="Tahoma" pitchFamily="34" charset="0"/>
            </a:endParaRPr>
          </a:p>
        </p:txBody>
      </p:sp>
      <p:sp>
        <p:nvSpPr>
          <p:cNvPr id="528396" name="Text Box 12"/>
          <p:cNvSpPr txBox="1">
            <a:spLocks noChangeArrowheads="1"/>
          </p:cNvSpPr>
          <p:nvPr/>
        </p:nvSpPr>
        <p:spPr bwMode="auto">
          <a:xfrm>
            <a:off x="357158" y="2451902"/>
            <a:ext cx="2846805" cy="400110"/>
          </a:xfrm>
          <a:prstGeom prst="rect">
            <a:avLst/>
          </a:prstGeom>
          <a:noFill/>
          <a:ln w="9525">
            <a:noFill/>
            <a:miter lim="800000"/>
            <a:headEnd/>
            <a:tailEnd/>
          </a:ln>
        </p:spPr>
        <p:txBody>
          <a:bodyPr wrap="none">
            <a:spAutoFit/>
          </a:bodyPr>
          <a:lstStyle/>
          <a:p>
            <a:r>
              <a:rPr kumimoji="1" lang="zh-CN" altLang="en-US" sz="2000" dirty="0">
                <a:latin typeface="Tahoma" pitchFamily="34" charset="0"/>
                <a:ea typeface="黑体" pitchFamily="49" charset="-122"/>
              </a:rPr>
              <a:t>互联网</a:t>
            </a:r>
            <a:r>
              <a:rPr kumimoji="1" lang="zh-CN" altLang="en-US" sz="2000" dirty="0">
                <a:solidFill>
                  <a:srgbClr val="FF0000"/>
                </a:solidFill>
                <a:latin typeface="Tahoma" pitchFamily="34" charset="0"/>
                <a:ea typeface="黑体" pitchFamily="49" charset="-122"/>
              </a:rPr>
              <a:t>研究</a:t>
            </a:r>
            <a:r>
              <a:rPr kumimoji="1" lang="zh-CN" altLang="en-US" sz="2000" dirty="0">
                <a:latin typeface="Tahoma" pitchFamily="34" charset="0"/>
                <a:ea typeface="黑体" pitchFamily="49" charset="-122"/>
              </a:rPr>
              <a:t>任务组</a:t>
            </a:r>
            <a:r>
              <a:rPr kumimoji="1" lang="en-US" altLang="zh-CN" sz="2000" dirty="0">
                <a:latin typeface="Tahoma" pitchFamily="34" charset="0"/>
                <a:ea typeface="黑体" pitchFamily="49" charset="-122"/>
              </a:rPr>
              <a:t>IRTF </a:t>
            </a:r>
          </a:p>
        </p:txBody>
      </p:sp>
      <p:sp>
        <p:nvSpPr>
          <p:cNvPr id="528397" name="Text Box 13"/>
          <p:cNvSpPr txBox="1">
            <a:spLocks noChangeArrowheads="1"/>
          </p:cNvSpPr>
          <p:nvPr/>
        </p:nvSpPr>
        <p:spPr bwMode="auto">
          <a:xfrm>
            <a:off x="5929322" y="2412160"/>
            <a:ext cx="2839239" cy="400110"/>
          </a:xfrm>
          <a:prstGeom prst="rect">
            <a:avLst/>
          </a:prstGeom>
          <a:noFill/>
          <a:ln w="9525">
            <a:noFill/>
            <a:miter lim="800000"/>
            <a:headEnd/>
            <a:tailEnd/>
          </a:ln>
        </p:spPr>
        <p:txBody>
          <a:bodyPr wrap="none">
            <a:spAutoFit/>
          </a:bodyPr>
          <a:lstStyle/>
          <a:p>
            <a:r>
              <a:rPr kumimoji="1" lang="zh-CN" altLang="en-US" sz="2000" dirty="0">
                <a:latin typeface="Tahoma" pitchFamily="34" charset="0"/>
                <a:ea typeface="黑体" pitchFamily="49" charset="-122"/>
              </a:rPr>
              <a:t>互联网</a:t>
            </a:r>
            <a:r>
              <a:rPr kumimoji="1" lang="zh-CN" altLang="en-US" sz="2000" dirty="0">
                <a:solidFill>
                  <a:srgbClr val="FF0000"/>
                </a:solidFill>
                <a:latin typeface="Tahoma" pitchFamily="34" charset="0"/>
                <a:ea typeface="黑体" pitchFamily="49" charset="-122"/>
              </a:rPr>
              <a:t>工程</a:t>
            </a:r>
            <a:r>
              <a:rPr kumimoji="1" lang="zh-CN" altLang="en-US" sz="2000" dirty="0">
                <a:latin typeface="Tahoma" pitchFamily="34" charset="0"/>
                <a:ea typeface="黑体" pitchFamily="49" charset="-122"/>
              </a:rPr>
              <a:t>任务组</a:t>
            </a:r>
            <a:r>
              <a:rPr kumimoji="1" lang="en-US" altLang="zh-CN" sz="2000" dirty="0">
                <a:latin typeface="Tahoma" pitchFamily="34" charset="0"/>
                <a:ea typeface="黑体" pitchFamily="49" charset="-122"/>
              </a:rPr>
              <a:t>IETF </a:t>
            </a:r>
          </a:p>
        </p:txBody>
      </p:sp>
      <p:sp>
        <p:nvSpPr>
          <p:cNvPr id="528398" name="Line 14"/>
          <p:cNvSpPr>
            <a:spLocks noChangeShapeType="1"/>
          </p:cNvSpPr>
          <p:nvPr/>
        </p:nvSpPr>
        <p:spPr bwMode="auto">
          <a:xfrm flipV="1">
            <a:off x="1908175" y="2554297"/>
            <a:ext cx="1511300" cy="433387"/>
          </a:xfrm>
          <a:prstGeom prst="line">
            <a:avLst/>
          </a:prstGeom>
          <a:noFill/>
          <a:ln w="28575">
            <a:solidFill>
              <a:srgbClr val="FF0000"/>
            </a:solidFill>
            <a:round/>
            <a:headEnd/>
            <a:tailEnd/>
          </a:ln>
        </p:spPr>
        <p:txBody>
          <a:bodyPr/>
          <a:lstStyle/>
          <a:p>
            <a:endParaRPr lang="zh-CN" altLang="en-US"/>
          </a:p>
        </p:txBody>
      </p:sp>
      <p:sp>
        <p:nvSpPr>
          <p:cNvPr id="528399" name="Line 15"/>
          <p:cNvSpPr>
            <a:spLocks noChangeShapeType="1"/>
          </p:cNvSpPr>
          <p:nvPr/>
        </p:nvSpPr>
        <p:spPr bwMode="auto">
          <a:xfrm flipH="1" flipV="1">
            <a:off x="4835525" y="2497147"/>
            <a:ext cx="2257425" cy="417512"/>
          </a:xfrm>
          <a:prstGeom prst="line">
            <a:avLst/>
          </a:prstGeom>
          <a:noFill/>
          <a:ln w="28575">
            <a:solidFill>
              <a:srgbClr val="FF0000"/>
            </a:solidFill>
            <a:round/>
            <a:headEnd/>
            <a:tailEnd/>
          </a:ln>
        </p:spPr>
        <p:txBody>
          <a:bodyPr/>
          <a:lstStyle/>
          <a:p>
            <a:endParaRPr lang="zh-CN" altLang="en-US"/>
          </a:p>
        </p:txBody>
      </p:sp>
      <p:sp>
        <p:nvSpPr>
          <p:cNvPr id="528400" name="Rectangle 16"/>
          <p:cNvSpPr>
            <a:spLocks noChangeArrowheads="1"/>
          </p:cNvSpPr>
          <p:nvPr/>
        </p:nvSpPr>
        <p:spPr bwMode="auto">
          <a:xfrm>
            <a:off x="5867400" y="2908309"/>
            <a:ext cx="2665413" cy="657225"/>
          </a:xfrm>
          <a:prstGeom prst="rect">
            <a:avLst/>
          </a:prstGeom>
          <a:solidFill>
            <a:schemeClr val="bg1"/>
          </a:solidFill>
          <a:ln w="9525">
            <a:solidFill>
              <a:schemeClr val="tx1"/>
            </a:solidFill>
            <a:miter lim="800000"/>
            <a:headEnd/>
            <a:tailEnd/>
          </a:ln>
        </p:spPr>
        <p:txBody>
          <a:bodyPr wrap="none" anchor="ctr"/>
          <a:lstStyle/>
          <a:p>
            <a:pPr algn="ctr"/>
            <a:r>
              <a:rPr kumimoji="1" lang="zh-CN" altLang="en-US" sz="2000" dirty="0">
                <a:latin typeface="Tahoma" pitchFamily="34" charset="0"/>
                <a:ea typeface="黑体" pitchFamily="49" charset="-122"/>
              </a:rPr>
              <a:t>互联网工程指导小组</a:t>
            </a:r>
          </a:p>
          <a:p>
            <a:pPr algn="ctr"/>
            <a:r>
              <a:rPr kumimoji="1" lang="en-US" altLang="zh-CN" sz="2000" dirty="0">
                <a:latin typeface="Tahoma" pitchFamily="34" charset="0"/>
                <a:ea typeface="黑体" pitchFamily="49" charset="-122"/>
              </a:rPr>
              <a:t>IESG </a:t>
            </a:r>
          </a:p>
        </p:txBody>
      </p:sp>
      <p:sp>
        <p:nvSpPr>
          <p:cNvPr id="528401" name="Text Box 17"/>
          <p:cNvSpPr txBox="1">
            <a:spLocks noChangeArrowheads="1"/>
          </p:cNvSpPr>
          <p:nvPr/>
        </p:nvSpPr>
        <p:spPr bwMode="auto">
          <a:xfrm>
            <a:off x="6804025" y="3592522"/>
            <a:ext cx="392113" cy="396875"/>
          </a:xfrm>
          <a:prstGeom prst="rect">
            <a:avLst/>
          </a:prstGeom>
          <a:noFill/>
          <a:ln w="9525">
            <a:noFill/>
            <a:miter lim="800000"/>
            <a:headEnd/>
            <a:tailEnd/>
          </a:ln>
        </p:spPr>
        <p:txBody>
          <a:bodyPr wrap="none">
            <a:spAutoFit/>
          </a:bodyPr>
          <a:lstStyle/>
          <a:p>
            <a:r>
              <a:rPr kumimoji="1" lang="en-US" altLang="zh-CN" sz="2000">
                <a:latin typeface="Tahoma" pitchFamily="34" charset="0"/>
                <a:ea typeface="黑体" pitchFamily="49" charset="-122"/>
              </a:rPr>
              <a:t>…</a:t>
            </a:r>
          </a:p>
        </p:txBody>
      </p:sp>
      <p:sp>
        <p:nvSpPr>
          <p:cNvPr id="528402" name="Line 18"/>
          <p:cNvSpPr>
            <a:spLocks noChangeShapeType="1"/>
          </p:cNvSpPr>
          <p:nvPr/>
        </p:nvSpPr>
        <p:spPr bwMode="auto">
          <a:xfrm flipV="1">
            <a:off x="6300788" y="3565534"/>
            <a:ext cx="146050" cy="214313"/>
          </a:xfrm>
          <a:prstGeom prst="line">
            <a:avLst/>
          </a:prstGeom>
          <a:noFill/>
          <a:ln w="28575">
            <a:solidFill>
              <a:srgbClr val="FF0000"/>
            </a:solidFill>
            <a:round/>
            <a:headEnd/>
            <a:tailEnd/>
          </a:ln>
        </p:spPr>
        <p:txBody>
          <a:bodyPr/>
          <a:lstStyle/>
          <a:p>
            <a:endParaRPr lang="zh-CN" altLang="en-US"/>
          </a:p>
        </p:txBody>
      </p:sp>
      <p:sp>
        <p:nvSpPr>
          <p:cNvPr id="528403" name="Line 19"/>
          <p:cNvSpPr>
            <a:spLocks noChangeShapeType="1"/>
          </p:cNvSpPr>
          <p:nvPr/>
        </p:nvSpPr>
        <p:spPr bwMode="auto">
          <a:xfrm>
            <a:off x="7667625" y="3562359"/>
            <a:ext cx="239713" cy="168275"/>
          </a:xfrm>
          <a:prstGeom prst="line">
            <a:avLst/>
          </a:prstGeom>
          <a:noFill/>
          <a:ln w="28575">
            <a:solidFill>
              <a:srgbClr val="FF0000"/>
            </a:solidFill>
            <a:round/>
            <a:headEnd/>
            <a:tailEnd/>
          </a:ln>
        </p:spPr>
        <p:txBody>
          <a:bodyPr/>
          <a:lstStyle/>
          <a:p>
            <a:endParaRPr lang="zh-CN" altLang="en-US"/>
          </a:p>
        </p:txBody>
      </p:sp>
      <p:sp>
        <p:nvSpPr>
          <p:cNvPr id="528404" name="Rectangle 20"/>
          <p:cNvSpPr>
            <a:spLocks noChangeArrowheads="1"/>
          </p:cNvSpPr>
          <p:nvPr/>
        </p:nvSpPr>
        <p:spPr bwMode="auto">
          <a:xfrm>
            <a:off x="763588" y="4140209"/>
            <a:ext cx="460375" cy="409575"/>
          </a:xfrm>
          <a:prstGeom prst="rect">
            <a:avLst/>
          </a:prstGeom>
          <a:solidFill>
            <a:schemeClr val="bg1"/>
          </a:solidFill>
          <a:ln w="9525">
            <a:solidFill>
              <a:schemeClr val="tx1"/>
            </a:solidFill>
            <a:miter lim="800000"/>
            <a:headEnd/>
            <a:tailEnd/>
          </a:ln>
        </p:spPr>
        <p:txBody>
          <a:bodyPr wrap="none" anchor="ctr"/>
          <a:lstStyle/>
          <a:p>
            <a:pPr algn="ctr"/>
            <a:r>
              <a:rPr kumimoji="1" lang="en-US" altLang="zh-CN" sz="2000" dirty="0">
                <a:solidFill>
                  <a:srgbClr val="FF0000"/>
                </a:solidFill>
                <a:latin typeface="Tahoma" pitchFamily="34" charset="0"/>
                <a:ea typeface="黑体" pitchFamily="49" charset="-122"/>
              </a:rPr>
              <a:t>RG</a:t>
            </a:r>
          </a:p>
        </p:txBody>
      </p:sp>
      <p:sp>
        <p:nvSpPr>
          <p:cNvPr id="528405" name="Rectangle 21"/>
          <p:cNvSpPr>
            <a:spLocks noChangeArrowheads="1"/>
          </p:cNvSpPr>
          <p:nvPr/>
        </p:nvSpPr>
        <p:spPr bwMode="auto">
          <a:xfrm>
            <a:off x="8281988" y="4211647"/>
            <a:ext cx="538162" cy="412750"/>
          </a:xfrm>
          <a:prstGeom prst="rect">
            <a:avLst/>
          </a:prstGeom>
          <a:solidFill>
            <a:schemeClr val="bg1"/>
          </a:solidFill>
          <a:ln w="9525">
            <a:solidFill>
              <a:schemeClr val="tx1"/>
            </a:solidFill>
            <a:miter lim="800000"/>
            <a:headEnd/>
            <a:tailEnd/>
          </a:ln>
        </p:spPr>
        <p:txBody>
          <a:bodyPr wrap="none" anchor="ctr"/>
          <a:lstStyle/>
          <a:p>
            <a:pPr algn="ctr"/>
            <a:r>
              <a:rPr kumimoji="1" lang="en-US" altLang="zh-CN" sz="2000" dirty="0">
                <a:solidFill>
                  <a:srgbClr val="FF0000"/>
                </a:solidFill>
                <a:latin typeface="Tahoma" pitchFamily="34" charset="0"/>
                <a:ea typeface="黑体" pitchFamily="49" charset="-122"/>
              </a:rPr>
              <a:t>WG</a:t>
            </a:r>
          </a:p>
        </p:txBody>
      </p:sp>
      <p:sp>
        <p:nvSpPr>
          <p:cNvPr id="528406" name="Text Box 22"/>
          <p:cNvSpPr txBox="1">
            <a:spLocks noChangeArrowheads="1"/>
          </p:cNvSpPr>
          <p:nvPr/>
        </p:nvSpPr>
        <p:spPr bwMode="auto">
          <a:xfrm>
            <a:off x="6056313" y="4102109"/>
            <a:ext cx="392112" cy="396875"/>
          </a:xfrm>
          <a:prstGeom prst="rect">
            <a:avLst/>
          </a:prstGeom>
          <a:noFill/>
          <a:ln w="9525">
            <a:noFill/>
            <a:miter lim="800000"/>
            <a:headEnd/>
            <a:tailEnd/>
          </a:ln>
        </p:spPr>
        <p:txBody>
          <a:bodyPr wrap="none">
            <a:spAutoFit/>
          </a:bodyPr>
          <a:lstStyle/>
          <a:p>
            <a:r>
              <a:rPr kumimoji="1" lang="en-US" altLang="zh-CN" sz="2000">
                <a:latin typeface="Tahoma" pitchFamily="34" charset="0"/>
                <a:ea typeface="黑体" pitchFamily="49" charset="-122"/>
              </a:rPr>
              <a:t>…</a:t>
            </a:r>
          </a:p>
        </p:txBody>
      </p:sp>
      <p:sp>
        <p:nvSpPr>
          <p:cNvPr id="528407" name="Text Box 23"/>
          <p:cNvSpPr txBox="1">
            <a:spLocks noChangeArrowheads="1"/>
          </p:cNvSpPr>
          <p:nvPr/>
        </p:nvSpPr>
        <p:spPr bwMode="auto">
          <a:xfrm>
            <a:off x="7805738" y="4102109"/>
            <a:ext cx="392112" cy="396875"/>
          </a:xfrm>
          <a:prstGeom prst="rect">
            <a:avLst/>
          </a:prstGeom>
          <a:noFill/>
          <a:ln w="9525">
            <a:noFill/>
            <a:miter lim="800000"/>
            <a:headEnd/>
            <a:tailEnd/>
          </a:ln>
        </p:spPr>
        <p:txBody>
          <a:bodyPr wrap="none">
            <a:spAutoFit/>
          </a:bodyPr>
          <a:lstStyle/>
          <a:p>
            <a:r>
              <a:rPr kumimoji="1" lang="en-US" altLang="zh-CN" sz="2000">
                <a:latin typeface="Tahoma" pitchFamily="34" charset="0"/>
                <a:ea typeface="黑体" pitchFamily="49" charset="-122"/>
              </a:rPr>
              <a:t>…</a:t>
            </a:r>
          </a:p>
        </p:txBody>
      </p:sp>
      <p:sp>
        <p:nvSpPr>
          <p:cNvPr id="528408" name="Line 24"/>
          <p:cNvSpPr>
            <a:spLocks noChangeShapeType="1"/>
          </p:cNvSpPr>
          <p:nvPr/>
        </p:nvSpPr>
        <p:spPr bwMode="auto">
          <a:xfrm flipH="1">
            <a:off x="5756275" y="4057659"/>
            <a:ext cx="306388" cy="163513"/>
          </a:xfrm>
          <a:prstGeom prst="line">
            <a:avLst/>
          </a:prstGeom>
          <a:noFill/>
          <a:ln w="28575">
            <a:solidFill>
              <a:srgbClr val="FF0000"/>
            </a:solidFill>
            <a:round/>
            <a:headEnd/>
            <a:tailEnd/>
          </a:ln>
        </p:spPr>
        <p:txBody>
          <a:bodyPr/>
          <a:lstStyle/>
          <a:p>
            <a:endParaRPr lang="zh-CN" altLang="en-US"/>
          </a:p>
        </p:txBody>
      </p:sp>
      <p:sp>
        <p:nvSpPr>
          <p:cNvPr id="528409" name="Line 25"/>
          <p:cNvSpPr>
            <a:spLocks noChangeShapeType="1"/>
          </p:cNvSpPr>
          <p:nvPr/>
        </p:nvSpPr>
        <p:spPr bwMode="auto">
          <a:xfrm>
            <a:off x="6294438" y="4057659"/>
            <a:ext cx="461962" cy="163513"/>
          </a:xfrm>
          <a:prstGeom prst="line">
            <a:avLst/>
          </a:prstGeom>
          <a:noFill/>
          <a:ln w="28575">
            <a:solidFill>
              <a:srgbClr val="FF0000"/>
            </a:solidFill>
            <a:round/>
            <a:headEnd/>
            <a:tailEnd/>
          </a:ln>
        </p:spPr>
        <p:txBody>
          <a:bodyPr/>
          <a:lstStyle/>
          <a:p>
            <a:endParaRPr lang="zh-CN" altLang="en-US"/>
          </a:p>
        </p:txBody>
      </p:sp>
      <p:sp>
        <p:nvSpPr>
          <p:cNvPr id="528410" name="Line 26"/>
          <p:cNvSpPr>
            <a:spLocks noChangeShapeType="1"/>
          </p:cNvSpPr>
          <p:nvPr/>
        </p:nvSpPr>
        <p:spPr bwMode="auto">
          <a:xfrm flipH="1">
            <a:off x="7370763" y="4057659"/>
            <a:ext cx="384175" cy="163513"/>
          </a:xfrm>
          <a:prstGeom prst="line">
            <a:avLst/>
          </a:prstGeom>
          <a:noFill/>
          <a:ln w="28575">
            <a:solidFill>
              <a:srgbClr val="FF0000"/>
            </a:solidFill>
            <a:round/>
            <a:headEnd/>
            <a:tailEnd/>
          </a:ln>
        </p:spPr>
        <p:txBody>
          <a:bodyPr/>
          <a:lstStyle/>
          <a:p>
            <a:endParaRPr lang="zh-CN" altLang="en-US"/>
          </a:p>
        </p:txBody>
      </p:sp>
      <p:sp>
        <p:nvSpPr>
          <p:cNvPr id="528411" name="Line 27"/>
          <p:cNvSpPr>
            <a:spLocks noChangeShapeType="1"/>
          </p:cNvSpPr>
          <p:nvPr/>
        </p:nvSpPr>
        <p:spPr bwMode="auto">
          <a:xfrm>
            <a:off x="7985125" y="4057659"/>
            <a:ext cx="384175" cy="163513"/>
          </a:xfrm>
          <a:prstGeom prst="line">
            <a:avLst/>
          </a:prstGeom>
          <a:noFill/>
          <a:ln w="28575">
            <a:solidFill>
              <a:srgbClr val="FF0000"/>
            </a:solidFill>
            <a:round/>
            <a:headEnd/>
            <a:tailEnd/>
          </a:ln>
        </p:spPr>
        <p:txBody>
          <a:bodyPr/>
          <a:lstStyle/>
          <a:p>
            <a:endParaRPr lang="zh-CN" altLang="en-US"/>
          </a:p>
        </p:txBody>
      </p:sp>
      <p:sp>
        <p:nvSpPr>
          <p:cNvPr id="528412" name="Rectangle 28"/>
          <p:cNvSpPr>
            <a:spLocks noChangeArrowheads="1"/>
          </p:cNvSpPr>
          <p:nvPr/>
        </p:nvSpPr>
        <p:spPr bwMode="auto">
          <a:xfrm>
            <a:off x="2452688" y="4140209"/>
            <a:ext cx="461962" cy="409575"/>
          </a:xfrm>
          <a:prstGeom prst="rect">
            <a:avLst/>
          </a:prstGeom>
          <a:solidFill>
            <a:schemeClr val="bg1"/>
          </a:solidFill>
          <a:ln w="9525">
            <a:solidFill>
              <a:schemeClr val="tx1"/>
            </a:solidFill>
            <a:miter lim="800000"/>
            <a:headEnd/>
            <a:tailEnd/>
          </a:ln>
        </p:spPr>
        <p:txBody>
          <a:bodyPr wrap="none" anchor="ctr"/>
          <a:lstStyle/>
          <a:p>
            <a:pPr algn="ctr"/>
            <a:r>
              <a:rPr kumimoji="1" lang="en-US" altLang="zh-CN" sz="2000" dirty="0">
                <a:solidFill>
                  <a:srgbClr val="FF0000"/>
                </a:solidFill>
                <a:latin typeface="Tahoma" pitchFamily="34" charset="0"/>
                <a:ea typeface="黑体" pitchFamily="49" charset="-122"/>
              </a:rPr>
              <a:t>RG</a:t>
            </a:r>
          </a:p>
        </p:txBody>
      </p:sp>
      <p:sp>
        <p:nvSpPr>
          <p:cNvPr id="528413" name="Text Box 29"/>
          <p:cNvSpPr txBox="1">
            <a:spLocks noChangeArrowheads="1"/>
          </p:cNvSpPr>
          <p:nvPr/>
        </p:nvSpPr>
        <p:spPr bwMode="auto">
          <a:xfrm>
            <a:off x="1547813" y="4102109"/>
            <a:ext cx="392112" cy="396875"/>
          </a:xfrm>
          <a:prstGeom prst="rect">
            <a:avLst/>
          </a:prstGeom>
          <a:noFill/>
          <a:ln w="9525">
            <a:noFill/>
            <a:miter lim="800000"/>
            <a:headEnd/>
            <a:tailEnd/>
          </a:ln>
        </p:spPr>
        <p:txBody>
          <a:bodyPr wrap="none">
            <a:spAutoFit/>
          </a:bodyPr>
          <a:lstStyle/>
          <a:p>
            <a:r>
              <a:rPr kumimoji="1" lang="en-US" altLang="zh-CN" sz="2000">
                <a:latin typeface="Tahoma" pitchFamily="34" charset="0"/>
                <a:ea typeface="黑体" pitchFamily="49" charset="-122"/>
              </a:rPr>
              <a:t>…</a:t>
            </a:r>
          </a:p>
        </p:txBody>
      </p:sp>
      <p:sp>
        <p:nvSpPr>
          <p:cNvPr id="528414" name="Rectangle 30"/>
          <p:cNvSpPr>
            <a:spLocks noChangeArrowheads="1"/>
          </p:cNvSpPr>
          <p:nvPr/>
        </p:nvSpPr>
        <p:spPr bwMode="auto">
          <a:xfrm>
            <a:off x="5994400" y="3730634"/>
            <a:ext cx="579438" cy="388938"/>
          </a:xfrm>
          <a:prstGeom prst="rect">
            <a:avLst/>
          </a:prstGeom>
          <a:solidFill>
            <a:schemeClr val="bg1"/>
          </a:solidFill>
          <a:ln w="9525">
            <a:solidFill>
              <a:schemeClr val="tx1"/>
            </a:solidFill>
            <a:miter lim="800000"/>
            <a:headEnd/>
            <a:tailEnd/>
          </a:ln>
        </p:spPr>
        <p:txBody>
          <a:bodyPr wrap="none" anchor="ctr"/>
          <a:lstStyle/>
          <a:p>
            <a:pPr algn="ctr"/>
            <a:r>
              <a:rPr kumimoji="1" lang="zh-CN" altLang="en-US" sz="2000" dirty="0">
                <a:latin typeface="Tahoma" pitchFamily="34" charset="0"/>
                <a:ea typeface="黑体" pitchFamily="49" charset="-122"/>
              </a:rPr>
              <a:t>领域</a:t>
            </a:r>
          </a:p>
        </p:txBody>
      </p:sp>
      <p:sp>
        <p:nvSpPr>
          <p:cNvPr id="528415" name="Rectangle 31"/>
          <p:cNvSpPr>
            <a:spLocks noChangeArrowheads="1"/>
          </p:cNvSpPr>
          <p:nvPr/>
        </p:nvSpPr>
        <p:spPr bwMode="auto">
          <a:xfrm>
            <a:off x="7737475" y="3730634"/>
            <a:ext cx="579438" cy="388938"/>
          </a:xfrm>
          <a:prstGeom prst="rect">
            <a:avLst/>
          </a:prstGeom>
          <a:solidFill>
            <a:schemeClr val="bg1"/>
          </a:solidFill>
          <a:ln w="9525">
            <a:solidFill>
              <a:schemeClr val="tx1"/>
            </a:solidFill>
            <a:miter lim="800000"/>
            <a:headEnd/>
            <a:tailEnd/>
          </a:ln>
        </p:spPr>
        <p:txBody>
          <a:bodyPr wrap="none" anchor="ctr"/>
          <a:lstStyle/>
          <a:p>
            <a:pPr algn="ctr"/>
            <a:r>
              <a:rPr kumimoji="1" lang="zh-CN" altLang="en-US" sz="2000">
                <a:latin typeface="Tahoma" pitchFamily="34" charset="0"/>
                <a:ea typeface="黑体" pitchFamily="49" charset="-122"/>
              </a:rPr>
              <a:t>领域</a:t>
            </a:r>
          </a:p>
        </p:txBody>
      </p:sp>
      <p:sp>
        <p:nvSpPr>
          <p:cNvPr id="528416" name="Rectangle 32"/>
          <p:cNvSpPr>
            <a:spLocks noChangeArrowheads="1"/>
          </p:cNvSpPr>
          <p:nvPr/>
        </p:nvSpPr>
        <p:spPr bwMode="auto">
          <a:xfrm>
            <a:off x="3419475" y="1839922"/>
            <a:ext cx="1944688" cy="752475"/>
          </a:xfrm>
          <a:prstGeom prst="rect">
            <a:avLst/>
          </a:prstGeom>
          <a:solidFill>
            <a:schemeClr val="accent2"/>
          </a:solidFill>
          <a:ln w="9525">
            <a:solidFill>
              <a:schemeClr val="tx1"/>
            </a:solidFill>
            <a:miter lim="800000"/>
            <a:headEnd/>
            <a:tailEnd/>
          </a:ln>
        </p:spPr>
        <p:txBody>
          <a:bodyPr wrap="none" anchor="ctr"/>
          <a:lstStyle/>
          <a:p>
            <a:pPr algn="ctr"/>
            <a:r>
              <a:rPr kumimoji="1" lang="zh-CN" altLang="en-US" sz="2000" dirty="0">
                <a:latin typeface="Tahoma" pitchFamily="34" charset="0"/>
                <a:ea typeface="黑体" pitchFamily="49" charset="-122"/>
              </a:rPr>
              <a:t>互联网体系结构</a:t>
            </a:r>
          </a:p>
          <a:p>
            <a:pPr algn="ctr"/>
            <a:r>
              <a:rPr kumimoji="1" lang="zh-CN" altLang="en-US" sz="2000" dirty="0">
                <a:latin typeface="Tahoma" pitchFamily="34" charset="0"/>
                <a:ea typeface="黑体" pitchFamily="49" charset="-122"/>
              </a:rPr>
              <a:t>研究委员会</a:t>
            </a:r>
            <a:r>
              <a:rPr kumimoji="1" lang="en-US" altLang="zh-CN" sz="2000" dirty="0">
                <a:latin typeface="Tahoma" pitchFamily="34" charset="0"/>
                <a:ea typeface="黑体" pitchFamily="49" charset="-122"/>
              </a:rPr>
              <a:t>IAB </a:t>
            </a:r>
          </a:p>
        </p:txBody>
      </p:sp>
      <p:sp>
        <p:nvSpPr>
          <p:cNvPr id="528417" name="Rectangle 33"/>
          <p:cNvSpPr>
            <a:spLocks noChangeArrowheads="1"/>
          </p:cNvSpPr>
          <p:nvPr/>
        </p:nvSpPr>
        <p:spPr bwMode="auto">
          <a:xfrm>
            <a:off x="7202488" y="4211647"/>
            <a:ext cx="538162" cy="412750"/>
          </a:xfrm>
          <a:prstGeom prst="rect">
            <a:avLst/>
          </a:prstGeom>
          <a:solidFill>
            <a:schemeClr val="bg1"/>
          </a:solidFill>
          <a:ln w="9525">
            <a:solidFill>
              <a:schemeClr val="tx1"/>
            </a:solidFill>
            <a:miter lim="800000"/>
            <a:headEnd/>
            <a:tailEnd/>
          </a:ln>
        </p:spPr>
        <p:txBody>
          <a:bodyPr wrap="none" anchor="ctr"/>
          <a:lstStyle/>
          <a:p>
            <a:pPr algn="ctr"/>
            <a:r>
              <a:rPr kumimoji="1" lang="en-US" altLang="zh-CN" sz="2000" dirty="0">
                <a:solidFill>
                  <a:srgbClr val="FF0000"/>
                </a:solidFill>
                <a:latin typeface="Tahoma" pitchFamily="34" charset="0"/>
                <a:ea typeface="黑体" pitchFamily="49" charset="-122"/>
              </a:rPr>
              <a:t>WG</a:t>
            </a:r>
          </a:p>
        </p:txBody>
      </p:sp>
      <p:sp>
        <p:nvSpPr>
          <p:cNvPr id="528418" name="Rectangle 34"/>
          <p:cNvSpPr>
            <a:spLocks noChangeArrowheads="1"/>
          </p:cNvSpPr>
          <p:nvPr/>
        </p:nvSpPr>
        <p:spPr bwMode="auto">
          <a:xfrm>
            <a:off x="6481763" y="4211647"/>
            <a:ext cx="538162" cy="412750"/>
          </a:xfrm>
          <a:prstGeom prst="rect">
            <a:avLst/>
          </a:prstGeom>
          <a:solidFill>
            <a:schemeClr val="bg1"/>
          </a:solidFill>
          <a:ln w="9525">
            <a:solidFill>
              <a:schemeClr val="tx1"/>
            </a:solidFill>
            <a:miter lim="800000"/>
            <a:headEnd/>
            <a:tailEnd/>
          </a:ln>
        </p:spPr>
        <p:txBody>
          <a:bodyPr wrap="none" anchor="ctr"/>
          <a:lstStyle/>
          <a:p>
            <a:pPr algn="ctr"/>
            <a:r>
              <a:rPr kumimoji="1" lang="en-US" altLang="zh-CN" sz="2000" dirty="0">
                <a:solidFill>
                  <a:srgbClr val="FF0000"/>
                </a:solidFill>
                <a:latin typeface="Tahoma" pitchFamily="34" charset="0"/>
                <a:ea typeface="黑体" pitchFamily="49" charset="-122"/>
              </a:rPr>
              <a:t>WG</a:t>
            </a:r>
          </a:p>
        </p:txBody>
      </p:sp>
      <p:sp>
        <p:nvSpPr>
          <p:cNvPr id="528419" name="Rectangle 35"/>
          <p:cNvSpPr>
            <a:spLocks noChangeArrowheads="1"/>
          </p:cNvSpPr>
          <p:nvPr/>
        </p:nvSpPr>
        <p:spPr bwMode="auto">
          <a:xfrm>
            <a:off x="5508625" y="4211647"/>
            <a:ext cx="538163" cy="412750"/>
          </a:xfrm>
          <a:prstGeom prst="rect">
            <a:avLst/>
          </a:prstGeom>
          <a:solidFill>
            <a:schemeClr val="bg1"/>
          </a:solidFill>
          <a:ln w="9525">
            <a:solidFill>
              <a:schemeClr val="tx1"/>
            </a:solidFill>
            <a:miter lim="800000"/>
            <a:headEnd/>
            <a:tailEnd/>
          </a:ln>
        </p:spPr>
        <p:txBody>
          <a:bodyPr wrap="none" anchor="ctr"/>
          <a:lstStyle/>
          <a:p>
            <a:pPr algn="ctr"/>
            <a:r>
              <a:rPr kumimoji="1" lang="en-US" altLang="zh-CN" sz="2000" dirty="0">
                <a:solidFill>
                  <a:srgbClr val="FF0000"/>
                </a:solidFill>
                <a:latin typeface="Tahoma" pitchFamily="34" charset="0"/>
                <a:ea typeface="黑体" pitchFamily="49" charset="-122"/>
              </a:rPr>
              <a:t>WG</a:t>
            </a:r>
          </a:p>
        </p:txBody>
      </p:sp>
      <p:sp>
        <p:nvSpPr>
          <p:cNvPr id="528420" name="Rectangle 36"/>
          <p:cNvSpPr>
            <a:spLocks noGrp="1" noChangeArrowheads="1"/>
          </p:cNvSpPr>
          <p:nvPr>
            <p:ph type="title"/>
          </p:nvPr>
        </p:nvSpPr>
        <p:spPr>
          <a:xfrm>
            <a:off x="355600" y="203200"/>
            <a:ext cx="8420100" cy="633487"/>
          </a:xfrm>
        </p:spPr>
        <p:txBody>
          <a:bodyPr/>
          <a:lstStyle/>
          <a:p>
            <a:r>
              <a:rPr lang="zh-CN" altLang="en-US" dirty="0"/>
              <a:t>关于互联网的标准化工作</a:t>
            </a:r>
          </a:p>
        </p:txBody>
      </p:sp>
      <p:sp>
        <p:nvSpPr>
          <p:cNvPr id="528421" name="Rectangle 37"/>
          <p:cNvSpPr>
            <a:spLocks noGrp="1" noChangeArrowheads="1"/>
          </p:cNvSpPr>
          <p:nvPr>
            <p:ph type="body" idx="1"/>
          </p:nvPr>
        </p:nvSpPr>
        <p:spPr>
          <a:xfrm>
            <a:off x="374680" y="4857760"/>
            <a:ext cx="8483600" cy="1285884"/>
          </a:xfrm>
        </p:spPr>
        <p:txBody>
          <a:bodyPr/>
          <a:lstStyle/>
          <a:p>
            <a:r>
              <a:rPr lang="en-US" dirty="0"/>
              <a:t>IAB: Internet Architecture </a:t>
            </a:r>
            <a:r>
              <a:rPr lang="en-US" dirty="0">
                <a:solidFill>
                  <a:srgbClr val="FF0000"/>
                </a:solidFill>
              </a:rPr>
              <a:t>Board</a:t>
            </a:r>
            <a:endParaRPr lang="en-US" altLang="zh-CN" dirty="0">
              <a:solidFill>
                <a:srgbClr val="FF0000"/>
              </a:solidFill>
            </a:endParaRPr>
          </a:p>
          <a:p>
            <a:r>
              <a:rPr lang="en-US" altLang="zh-CN" dirty="0"/>
              <a:t>IRSG: Internet Research Steering Group</a:t>
            </a:r>
            <a:r>
              <a:rPr lang="zh-CN" altLang="en-US" dirty="0"/>
              <a:t>　</a:t>
            </a:r>
            <a:endParaRPr lang="en-US" altLang="zh-CN" dirty="0"/>
          </a:p>
          <a:p>
            <a:r>
              <a:rPr lang="en-US" dirty="0"/>
              <a:t>IETF: Internet Engineering Task Force</a:t>
            </a:r>
            <a:endParaRPr lang="zh-CN" altLang="en-US" dirty="0"/>
          </a:p>
        </p:txBody>
      </p:sp>
      <p:sp>
        <p:nvSpPr>
          <p:cNvPr id="37" name="矩形 36"/>
          <p:cNvSpPr/>
          <p:nvPr/>
        </p:nvSpPr>
        <p:spPr>
          <a:xfrm>
            <a:off x="5715008" y="1500174"/>
            <a:ext cx="3286148" cy="701731"/>
          </a:xfrm>
          <a:prstGeom prst="rect">
            <a:avLst/>
          </a:prstGeom>
        </p:spPr>
        <p:txBody>
          <a:bodyPr wrap="square">
            <a:spAutoFit/>
          </a:bodyPr>
          <a:lstStyle/>
          <a:p>
            <a:pPr>
              <a:lnSpc>
                <a:spcPct val="110000"/>
              </a:lnSpc>
            </a:pPr>
            <a:r>
              <a:rPr lang="zh-CN" altLang="zh-CN" dirty="0">
                <a:ea typeface="黑体" pitchFamily="2" charset="-122"/>
              </a:rPr>
              <a:t>互联网的标准化工作对互联网的发展起到了非常重要的作用</a:t>
            </a:r>
            <a:r>
              <a:rPr lang="zh-CN" altLang="en-US" dirty="0">
                <a:ea typeface="黑体" pitchFamily="2" charset="-122"/>
              </a:rPr>
              <a:t>。</a:t>
            </a:r>
          </a:p>
        </p:txBody>
      </p:sp>
      <p:sp>
        <p:nvSpPr>
          <p:cNvPr id="38" name="Rectangle 30"/>
          <p:cNvSpPr>
            <a:spLocks noChangeArrowheads="1"/>
          </p:cNvSpPr>
          <p:nvPr/>
        </p:nvSpPr>
        <p:spPr bwMode="auto">
          <a:xfrm>
            <a:off x="6786578" y="3714752"/>
            <a:ext cx="579438" cy="388938"/>
          </a:xfrm>
          <a:prstGeom prst="rect">
            <a:avLst/>
          </a:prstGeom>
          <a:solidFill>
            <a:schemeClr val="bg1"/>
          </a:solidFill>
          <a:ln w="9525">
            <a:solidFill>
              <a:schemeClr val="tx1"/>
            </a:solidFill>
            <a:miter lim="800000"/>
            <a:headEnd/>
            <a:tailEnd/>
          </a:ln>
        </p:spPr>
        <p:txBody>
          <a:bodyPr wrap="none" anchor="ctr"/>
          <a:lstStyle/>
          <a:p>
            <a:pPr algn="ctr"/>
            <a:r>
              <a:rPr kumimoji="1" lang="en-US" altLang="zh-CN" sz="2000" dirty="0">
                <a:latin typeface="Tahoma" pitchFamily="34" charset="0"/>
                <a:ea typeface="黑体" pitchFamily="49" charset="-122"/>
              </a:rPr>
              <a:t>area</a:t>
            </a:r>
            <a:endParaRPr kumimoji="1" lang="zh-CN" altLang="en-US" sz="2000" dirty="0">
              <a:latin typeface="Tahoma" pitchFamily="34" charset="0"/>
              <a:ea typeface="黑体" pitchFamily="49"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p:txBody>
          <a:bodyPr/>
          <a:lstStyle/>
          <a:p>
            <a:r>
              <a:rPr lang="zh-CN" altLang="en-US" dirty="0"/>
              <a:t>制订互联网的正式标准要经过以下的阶段 </a:t>
            </a:r>
          </a:p>
        </p:txBody>
      </p:sp>
      <p:sp>
        <p:nvSpPr>
          <p:cNvPr id="530436" name="Rectangle 4"/>
          <p:cNvSpPr>
            <a:spLocks noGrp="1" noChangeArrowheads="1"/>
          </p:cNvSpPr>
          <p:nvPr>
            <p:ph type="body" idx="1"/>
          </p:nvPr>
        </p:nvSpPr>
        <p:spPr/>
        <p:txBody>
          <a:bodyPr/>
          <a:lstStyle/>
          <a:p>
            <a:pPr marL="0" indent="0">
              <a:buNone/>
            </a:pPr>
            <a:r>
              <a:rPr lang="zh-CN" altLang="en-US" dirty="0"/>
              <a:t>所有的互联网标准都是以</a:t>
            </a:r>
            <a:r>
              <a:rPr lang="en-US" altLang="zh-CN" dirty="0"/>
              <a:t>RFC (Request for Comments)</a:t>
            </a:r>
            <a:r>
              <a:rPr lang="zh-CN" altLang="en-US" dirty="0"/>
              <a:t>的形式在互联网上发表。</a:t>
            </a:r>
            <a:endParaRPr lang="en-US" altLang="zh-CN" dirty="0"/>
          </a:p>
          <a:p>
            <a:r>
              <a:rPr lang="zh-CN" altLang="en-US" dirty="0"/>
              <a:t>互联网草案 </a:t>
            </a:r>
            <a:r>
              <a:rPr lang="en-US" altLang="zh-CN" dirty="0"/>
              <a:t>(Internet Draft) —— </a:t>
            </a:r>
            <a:r>
              <a:rPr lang="zh-CN" altLang="zh-CN" dirty="0"/>
              <a:t>有效期只有六个月</a:t>
            </a:r>
            <a:r>
              <a:rPr lang="zh-CN" altLang="en-US" dirty="0"/>
              <a:t>。在这个阶段还</a:t>
            </a:r>
            <a:r>
              <a:rPr lang="zh-CN" altLang="en-US" dirty="0">
                <a:solidFill>
                  <a:schemeClr val="hlink"/>
                </a:solidFill>
              </a:rPr>
              <a:t>不是</a:t>
            </a:r>
            <a:r>
              <a:rPr lang="en-US" altLang="zh-CN" dirty="0"/>
              <a:t>RFC</a:t>
            </a:r>
            <a:r>
              <a:rPr lang="zh-CN" altLang="en-US" dirty="0"/>
              <a:t>文档。</a:t>
            </a:r>
          </a:p>
          <a:p>
            <a:r>
              <a:rPr lang="zh-CN" altLang="en-US" dirty="0">
                <a:solidFill>
                  <a:srgbClr val="FF0000"/>
                </a:solidFill>
              </a:rPr>
              <a:t>建议</a:t>
            </a:r>
            <a:r>
              <a:rPr lang="zh-CN" altLang="en-US" dirty="0"/>
              <a:t>标准 </a:t>
            </a:r>
            <a:r>
              <a:rPr lang="en-US" altLang="zh-CN" dirty="0"/>
              <a:t>(Proposed </a:t>
            </a:r>
            <a:r>
              <a:rPr lang="en-US" altLang="zh-CN" dirty="0">
                <a:solidFill>
                  <a:srgbClr val="FF0000"/>
                </a:solidFill>
              </a:rPr>
              <a:t>Standard</a:t>
            </a:r>
            <a:r>
              <a:rPr lang="en-US" altLang="zh-CN" dirty="0"/>
              <a:t>) —— </a:t>
            </a:r>
            <a:r>
              <a:rPr lang="zh-CN" altLang="en-US" dirty="0"/>
              <a:t>从这个阶段开始就成为 </a:t>
            </a:r>
            <a:r>
              <a:rPr lang="en-US" altLang="zh-CN" dirty="0"/>
              <a:t>RFC </a:t>
            </a:r>
            <a:r>
              <a:rPr lang="zh-CN" altLang="en-US" dirty="0"/>
              <a:t>文档。</a:t>
            </a:r>
          </a:p>
          <a:p>
            <a:endParaRPr lang="en-US" altLang="zh-CN" i="1" dirty="0">
              <a:solidFill>
                <a:srgbClr val="FF0000"/>
              </a:solidFill>
            </a:endParaRPr>
          </a:p>
          <a:p>
            <a:r>
              <a:rPr lang="zh-CN" altLang="en-US" i="1" u="dash" dirty="0">
                <a:solidFill>
                  <a:srgbClr val="FF0000"/>
                </a:solidFill>
                <a:uFill>
                  <a:solidFill>
                    <a:srgbClr val="FF0000"/>
                  </a:solidFill>
                </a:uFill>
              </a:rPr>
              <a:t>草案</a:t>
            </a:r>
            <a:r>
              <a:rPr lang="zh-CN" altLang="en-US" i="1" u="dash" dirty="0">
                <a:uFill>
                  <a:solidFill>
                    <a:srgbClr val="FF0000"/>
                  </a:solidFill>
                </a:uFill>
              </a:rPr>
              <a:t>标准</a:t>
            </a:r>
            <a:r>
              <a:rPr lang="zh-CN" altLang="en-US" i="1" u="dash" dirty="0">
                <a:solidFill>
                  <a:srgbClr val="FF0000"/>
                </a:solidFill>
                <a:uFill>
                  <a:solidFill>
                    <a:srgbClr val="FF0000"/>
                  </a:solidFill>
                </a:uFill>
              </a:rPr>
              <a:t> </a:t>
            </a:r>
            <a:r>
              <a:rPr lang="en-US" altLang="zh-CN" u="dash" dirty="0">
                <a:uFill>
                  <a:solidFill>
                    <a:srgbClr val="FF0000"/>
                  </a:solidFill>
                </a:uFill>
              </a:rPr>
              <a:t>(</a:t>
            </a:r>
            <a:r>
              <a:rPr lang="en-US" altLang="zh-CN" u="dash" dirty="0">
                <a:solidFill>
                  <a:srgbClr val="00B050"/>
                </a:solidFill>
                <a:uFill>
                  <a:solidFill>
                    <a:srgbClr val="FF0000"/>
                  </a:solidFill>
                </a:uFill>
              </a:rPr>
              <a:t>Draft Standard</a:t>
            </a:r>
            <a:r>
              <a:rPr lang="en-US" altLang="zh-CN" u="dash" dirty="0">
                <a:uFill>
                  <a:solidFill>
                    <a:srgbClr val="FF0000"/>
                  </a:solidFill>
                </a:uFill>
              </a:rPr>
              <a:t>)</a:t>
            </a:r>
            <a:r>
              <a:rPr lang="en-US" altLang="zh-CN" u="dash" dirty="0">
                <a:solidFill>
                  <a:srgbClr val="FF0000"/>
                </a:solidFill>
                <a:uFill>
                  <a:solidFill>
                    <a:srgbClr val="FF0000"/>
                  </a:solidFill>
                </a:uFill>
              </a:rPr>
              <a:t> </a:t>
            </a:r>
            <a:r>
              <a:rPr lang="en-US" altLang="zh-CN" i="1" u="dash" dirty="0">
                <a:uFill>
                  <a:solidFill>
                    <a:srgbClr val="FF0000"/>
                  </a:solidFill>
                </a:uFill>
              </a:rPr>
              <a:t>——</a:t>
            </a:r>
            <a:r>
              <a:rPr lang="en-US" altLang="zh-CN" i="1" u="dash" dirty="0">
                <a:solidFill>
                  <a:srgbClr val="FF0000"/>
                </a:solidFill>
                <a:uFill>
                  <a:solidFill>
                    <a:srgbClr val="FF0000"/>
                  </a:solidFill>
                </a:uFill>
              </a:rPr>
              <a:t> </a:t>
            </a:r>
            <a:r>
              <a:rPr lang="en-US" altLang="zh-CN" i="1" u="dash" dirty="0">
                <a:uFill>
                  <a:solidFill>
                    <a:srgbClr val="FF0000"/>
                  </a:solidFill>
                </a:uFill>
              </a:rPr>
              <a:t>2011</a:t>
            </a:r>
            <a:r>
              <a:rPr lang="zh-CN" altLang="en-US" i="1" u="dash" dirty="0">
                <a:uFill>
                  <a:solidFill>
                    <a:srgbClr val="FF0000"/>
                  </a:solidFill>
                </a:uFill>
              </a:rPr>
              <a:t>年</a:t>
            </a:r>
            <a:r>
              <a:rPr lang="en-US" altLang="zh-CN" i="1" u="dash" dirty="0">
                <a:uFill>
                  <a:solidFill>
                    <a:srgbClr val="FF0000"/>
                  </a:solidFill>
                </a:uFill>
              </a:rPr>
              <a:t>10</a:t>
            </a:r>
            <a:r>
              <a:rPr lang="zh-CN" altLang="en-US" i="1" u="dash" dirty="0">
                <a:uFill>
                  <a:solidFill>
                    <a:srgbClr val="FF0000"/>
                  </a:solidFill>
                </a:uFill>
              </a:rPr>
              <a:t>月起取消了“草案标准”这个阶段</a:t>
            </a:r>
            <a:r>
              <a:rPr lang="zh-CN" altLang="en-US" i="1" dirty="0"/>
              <a:t>。</a:t>
            </a:r>
            <a:endParaRPr lang="en-US" altLang="zh-CN" i="1" dirty="0"/>
          </a:p>
          <a:p>
            <a:r>
              <a:rPr lang="zh-CN" altLang="en-US" dirty="0">
                <a:solidFill>
                  <a:srgbClr val="FF0000"/>
                </a:solidFill>
              </a:rPr>
              <a:t>互联网</a:t>
            </a:r>
            <a:r>
              <a:rPr lang="zh-CN" altLang="en-US" dirty="0"/>
              <a:t>标准 </a:t>
            </a:r>
            <a:r>
              <a:rPr lang="en-US" altLang="zh-CN" dirty="0"/>
              <a:t>(Internet Standard) —— </a:t>
            </a:r>
            <a:r>
              <a:rPr lang="zh-CN" altLang="zh-CN" dirty="0"/>
              <a:t>达到正式标准后，每个标准就分配到一个编号</a:t>
            </a:r>
            <a:r>
              <a:rPr lang="en-US" altLang="zh-CN" dirty="0"/>
              <a:t> STD </a:t>
            </a:r>
            <a:r>
              <a:rPr lang="en-US" altLang="zh-CN" dirty="0" err="1"/>
              <a:t>xxxx</a:t>
            </a:r>
            <a:r>
              <a:rPr lang="zh-CN" altLang="zh-CN" dirty="0"/>
              <a:t>。一个标准可以和多个</a:t>
            </a:r>
            <a:r>
              <a:rPr lang="en-US" altLang="zh-CN" dirty="0"/>
              <a:t> RFC </a:t>
            </a:r>
            <a:r>
              <a:rPr lang="zh-CN" altLang="zh-CN" dirty="0"/>
              <a:t>文档关联。</a:t>
            </a:r>
            <a:endParaRPr lang="en-US" altLang="zh-CN"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95043" name="Picture 3"/>
          <p:cNvPicPr>
            <a:picLocks noChangeAspect="1" noChangeArrowheads="1"/>
          </p:cNvPicPr>
          <p:nvPr/>
        </p:nvPicPr>
        <p:blipFill>
          <a:blip r:embed="rId2"/>
          <a:srcRect/>
          <a:stretch>
            <a:fillRect/>
          </a:stretch>
        </p:blipFill>
        <p:spPr bwMode="auto">
          <a:xfrm>
            <a:off x="766763" y="257175"/>
            <a:ext cx="7610475" cy="6343650"/>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1" name="Rectangle 3"/>
          <p:cNvSpPr>
            <a:spLocks noGrp="1" noChangeArrowheads="1"/>
          </p:cNvSpPr>
          <p:nvPr>
            <p:ph type="title"/>
          </p:nvPr>
        </p:nvSpPr>
        <p:spPr/>
        <p:txBody>
          <a:bodyPr/>
          <a:lstStyle/>
          <a:p>
            <a:pPr algn="ctr"/>
            <a:r>
              <a:rPr lang="zh-CN" altLang="en-US" dirty="0"/>
              <a:t>各种 </a:t>
            </a:r>
            <a:r>
              <a:rPr lang="en-US" altLang="zh-CN" dirty="0"/>
              <a:t>RFC </a:t>
            </a:r>
            <a:r>
              <a:rPr lang="zh-CN" altLang="en-US" dirty="0"/>
              <a:t>之间的关系 </a:t>
            </a:r>
          </a:p>
        </p:txBody>
      </p:sp>
      <p:grpSp>
        <p:nvGrpSpPr>
          <p:cNvPr id="3" name="组合 2"/>
          <p:cNvGrpSpPr/>
          <p:nvPr/>
        </p:nvGrpSpPr>
        <p:grpSpPr>
          <a:xfrm>
            <a:off x="650334" y="2420170"/>
            <a:ext cx="7863184" cy="3673127"/>
            <a:chOff x="428229" y="1916114"/>
            <a:chExt cx="8518449" cy="3673127"/>
          </a:xfrm>
        </p:grpSpPr>
        <p:sp>
          <p:nvSpPr>
            <p:cNvPr id="324610" name="Rectangle 2"/>
            <p:cNvSpPr>
              <a:spLocks noChangeArrowheads="1"/>
            </p:cNvSpPr>
            <p:nvPr/>
          </p:nvSpPr>
          <p:spPr bwMode="auto">
            <a:xfrm>
              <a:off x="428229" y="2727327"/>
              <a:ext cx="8485212" cy="2861914"/>
            </a:xfrm>
            <a:prstGeom prst="rect">
              <a:avLst/>
            </a:prstGeom>
            <a:solidFill>
              <a:srgbClr val="CCEC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p>
          </p:txBody>
        </p:sp>
        <p:sp>
          <p:nvSpPr>
            <p:cNvPr id="324612" name="Rectangle 4"/>
            <p:cNvSpPr>
              <a:spLocks noChangeArrowheads="1"/>
            </p:cNvSpPr>
            <p:nvPr/>
          </p:nvSpPr>
          <p:spPr bwMode="auto">
            <a:xfrm>
              <a:off x="3680355" y="2944814"/>
              <a:ext cx="1805781" cy="466725"/>
            </a:xfrm>
            <a:prstGeom prst="rect">
              <a:avLst/>
            </a:prstGeom>
            <a:solidFill>
              <a:srgbClr val="CCECFF"/>
            </a:solidFill>
            <a:ln w="9525">
              <a:solidFill>
                <a:srgbClr val="333399"/>
              </a:solidFill>
              <a:miter lim="800000"/>
              <a:headEnd/>
              <a:tailEnd/>
            </a:ln>
            <a:effectLst>
              <a:outerShdw dist="35921" dir="2700000" algn="ctr" rotWithShape="0">
                <a:schemeClr val="bg2"/>
              </a:outerShdw>
            </a:effectLst>
          </p:spPr>
          <p:txBody>
            <a:bodyPr wrap="none" anchor="ctr"/>
            <a:lstStyle/>
            <a:p>
              <a:pPr algn="ctr"/>
              <a:endParaRPr kumimoji="1" lang="zh-CN" altLang="zh-CN" sz="2000" b="1">
                <a:solidFill>
                  <a:srgbClr val="333399"/>
                </a:solidFill>
                <a:ea typeface="黑体" pitchFamily="2" charset="-122"/>
              </a:endParaRPr>
            </a:p>
          </p:txBody>
        </p:sp>
        <p:sp>
          <p:nvSpPr>
            <p:cNvPr id="324614" name="Rectangle 6"/>
            <p:cNvSpPr>
              <a:spLocks noChangeArrowheads="1"/>
            </p:cNvSpPr>
            <p:nvPr/>
          </p:nvSpPr>
          <p:spPr bwMode="auto">
            <a:xfrm>
              <a:off x="3680355" y="3899445"/>
              <a:ext cx="1805781" cy="468312"/>
            </a:xfrm>
            <a:prstGeom prst="rect">
              <a:avLst/>
            </a:prstGeom>
            <a:solidFill>
              <a:srgbClr val="333399"/>
            </a:solidFill>
            <a:ln w="9525">
              <a:solidFill>
                <a:srgbClr val="333399"/>
              </a:solidFill>
              <a:miter lim="800000"/>
              <a:headEnd/>
              <a:tailEnd/>
            </a:ln>
            <a:effectLst>
              <a:outerShdw dist="35921" dir="2700000" algn="ctr" rotWithShape="0">
                <a:schemeClr val="bg2"/>
              </a:outerShdw>
            </a:effectLst>
          </p:spPr>
          <p:txBody>
            <a:bodyPr wrap="none" anchor="ctr"/>
            <a:lstStyle/>
            <a:p>
              <a:pPr algn="ctr"/>
              <a:endParaRPr kumimoji="1" lang="zh-CN" altLang="zh-CN" sz="2000" b="1">
                <a:solidFill>
                  <a:srgbClr val="333399"/>
                </a:solidFill>
                <a:ea typeface="黑体" pitchFamily="2" charset="-122"/>
              </a:endParaRPr>
            </a:p>
          </p:txBody>
        </p:sp>
        <p:sp>
          <p:nvSpPr>
            <p:cNvPr id="324615" name="Rectangle 7"/>
            <p:cNvSpPr>
              <a:spLocks noChangeArrowheads="1"/>
            </p:cNvSpPr>
            <p:nvPr/>
          </p:nvSpPr>
          <p:spPr bwMode="auto">
            <a:xfrm>
              <a:off x="3680355" y="4834483"/>
              <a:ext cx="1805781" cy="466725"/>
            </a:xfrm>
            <a:prstGeom prst="rect">
              <a:avLst/>
            </a:prstGeom>
            <a:solidFill>
              <a:schemeClr val="accent2"/>
            </a:solidFill>
            <a:ln w="9525">
              <a:solidFill>
                <a:srgbClr val="333399"/>
              </a:solidFill>
              <a:miter lim="800000"/>
              <a:headEnd/>
              <a:tailEnd/>
            </a:ln>
            <a:effectLst>
              <a:outerShdw dist="35921" dir="2700000" algn="ctr" rotWithShape="0">
                <a:schemeClr val="bg2"/>
              </a:outerShdw>
            </a:effectLst>
          </p:spPr>
          <p:txBody>
            <a:bodyPr wrap="none" anchor="ctr"/>
            <a:lstStyle/>
            <a:p>
              <a:pPr algn="ctr"/>
              <a:endParaRPr kumimoji="1" lang="zh-CN" altLang="zh-CN" sz="2000" b="1">
                <a:solidFill>
                  <a:srgbClr val="333399"/>
                </a:solidFill>
                <a:ea typeface="黑体" pitchFamily="2" charset="-122"/>
              </a:endParaRPr>
            </a:p>
          </p:txBody>
        </p:sp>
        <p:sp>
          <p:nvSpPr>
            <p:cNvPr id="324616" name="Rectangle 8"/>
            <p:cNvSpPr>
              <a:spLocks noChangeArrowheads="1"/>
            </p:cNvSpPr>
            <p:nvPr/>
          </p:nvSpPr>
          <p:spPr bwMode="auto">
            <a:xfrm>
              <a:off x="6438900" y="2944814"/>
              <a:ext cx="2187575" cy="466725"/>
            </a:xfrm>
            <a:prstGeom prst="rect">
              <a:avLst/>
            </a:prstGeom>
            <a:solidFill>
              <a:schemeClr val="accent2"/>
            </a:solidFill>
            <a:ln w="9525">
              <a:solidFill>
                <a:srgbClr val="333399"/>
              </a:solidFill>
              <a:miter lim="800000"/>
              <a:headEnd/>
              <a:tailEnd/>
            </a:ln>
            <a:effectLst>
              <a:outerShdw dist="35921" dir="2700000" algn="ctr" rotWithShape="0">
                <a:schemeClr val="bg2"/>
              </a:outerShdw>
            </a:effectLst>
          </p:spPr>
          <p:txBody>
            <a:bodyPr wrap="none" anchor="ctr"/>
            <a:lstStyle/>
            <a:p>
              <a:pPr algn="ctr"/>
              <a:endParaRPr kumimoji="1" lang="zh-CN" altLang="zh-CN" sz="2000" b="1">
                <a:solidFill>
                  <a:srgbClr val="333399"/>
                </a:solidFill>
                <a:ea typeface="黑体" pitchFamily="2" charset="-122"/>
              </a:endParaRPr>
            </a:p>
          </p:txBody>
        </p:sp>
        <p:sp>
          <p:nvSpPr>
            <p:cNvPr id="324617" name="Rectangle 9"/>
            <p:cNvSpPr>
              <a:spLocks noChangeArrowheads="1"/>
            </p:cNvSpPr>
            <p:nvPr/>
          </p:nvSpPr>
          <p:spPr bwMode="auto">
            <a:xfrm>
              <a:off x="636323" y="2944814"/>
              <a:ext cx="1902090" cy="466725"/>
            </a:xfrm>
            <a:prstGeom prst="rect">
              <a:avLst/>
            </a:prstGeom>
            <a:solidFill>
              <a:schemeClr val="accent2"/>
            </a:solidFill>
            <a:ln w="9525">
              <a:solidFill>
                <a:srgbClr val="333399"/>
              </a:solidFill>
              <a:miter lim="800000"/>
              <a:headEnd/>
              <a:tailEnd/>
            </a:ln>
            <a:effectLst>
              <a:outerShdw dist="35921" dir="2700000" algn="ctr" rotWithShape="0">
                <a:schemeClr val="bg2"/>
              </a:outerShdw>
            </a:effectLst>
          </p:spPr>
          <p:txBody>
            <a:bodyPr wrap="none" anchor="ctr"/>
            <a:lstStyle/>
            <a:p>
              <a:pPr algn="ctr"/>
              <a:endParaRPr kumimoji="1" lang="zh-CN" altLang="zh-CN" sz="2000" b="1">
                <a:solidFill>
                  <a:srgbClr val="333399"/>
                </a:solidFill>
                <a:ea typeface="黑体" pitchFamily="2" charset="-122"/>
              </a:endParaRPr>
            </a:p>
          </p:txBody>
        </p:sp>
        <p:sp>
          <p:nvSpPr>
            <p:cNvPr id="324618" name="Oval 10"/>
            <p:cNvSpPr>
              <a:spLocks noChangeArrowheads="1"/>
            </p:cNvSpPr>
            <p:nvPr/>
          </p:nvSpPr>
          <p:spPr bwMode="auto">
            <a:xfrm>
              <a:off x="3489458" y="1916114"/>
              <a:ext cx="2187575" cy="561975"/>
            </a:xfrm>
            <a:prstGeom prst="ellipse">
              <a:avLst/>
            </a:prstGeom>
            <a:solidFill>
              <a:srgbClr val="FFFF99"/>
            </a:solidFill>
            <a:ln w="9525">
              <a:solidFill>
                <a:srgbClr val="333399"/>
              </a:solidFill>
              <a:round/>
              <a:headEnd/>
              <a:tailEnd/>
            </a:ln>
            <a:effectLst>
              <a:outerShdw dist="35921" dir="2700000" algn="ctr" rotWithShape="0">
                <a:schemeClr val="bg2"/>
              </a:outerShdw>
            </a:effectLst>
          </p:spPr>
          <p:txBody>
            <a:bodyPr wrap="none" anchor="ctr"/>
            <a:lstStyle/>
            <a:p>
              <a:pPr algn="ctr"/>
              <a:endParaRPr kumimoji="1" lang="zh-CN" altLang="zh-CN" sz="2000" b="1">
                <a:solidFill>
                  <a:srgbClr val="333399"/>
                </a:solidFill>
                <a:ea typeface="黑体" pitchFamily="2" charset="-122"/>
              </a:endParaRPr>
            </a:p>
          </p:txBody>
        </p:sp>
        <p:sp>
          <p:nvSpPr>
            <p:cNvPr id="324619" name="Line 11"/>
            <p:cNvSpPr>
              <a:spLocks noChangeShapeType="1"/>
            </p:cNvSpPr>
            <p:nvPr/>
          </p:nvSpPr>
          <p:spPr bwMode="auto">
            <a:xfrm>
              <a:off x="4583245" y="2478089"/>
              <a:ext cx="0" cy="466725"/>
            </a:xfrm>
            <a:prstGeom prst="line">
              <a:avLst/>
            </a:prstGeom>
            <a:noFill/>
            <a:ln w="57150">
              <a:solidFill>
                <a:srgbClr val="333399"/>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324620" name="Line 12"/>
            <p:cNvSpPr>
              <a:spLocks noChangeShapeType="1"/>
            </p:cNvSpPr>
            <p:nvPr/>
          </p:nvSpPr>
          <p:spPr bwMode="auto">
            <a:xfrm>
              <a:off x="4583245" y="3411538"/>
              <a:ext cx="0" cy="466725"/>
            </a:xfrm>
            <a:prstGeom prst="line">
              <a:avLst/>
            </a:prstGeom>
            <a:noFill/>
            <a:ln w="57150">
              <a:solidFill>
                <a:srgbClr val="333399"/>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324622" name="Line 14"/>
            <p:cNvSpPr>
              <a:spLocks noChangeShapeType="1"/>
            </p:cNvSpPr>
            <p:nvPr/>
          </p:nvSpPr>
          <p:spPr bwMode="auto">
            <a:xfrm>
              <a:off x="4583245" y="4367758"/>
              <a:ext cx="0" cy="466725"/>
            </a:xfrm>
            <a:prstGeom prst="line">
              <a:avLst/>
            </a:prstGeom>
            <a:noFill/>
            <a:ln w="57150">
              <a:solidFill>
                <a:srgbClr val="333399"/>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324623" name="Freeform 15"/>
            <p:cNvSpPr>
              <a:spLocks/>
            </p:cNvSpPr>
            <p:nvPr/>
          </p:nvSpPr>
          <p:spPr bwMode="auto">
            <a:xfrm>
              <a:off x="5677033" y="2195513"/>
              <a:ext cx="1855655" cy="749300"/>
            </a:xfrm>
            <a:custGeom>
              <a:avLst/>
              <a:gdLst>
                <a:gd name="T0" fmla="*/ 0 w 960"/>
                <a:gd name="T1" fmla="*/ 0 h 384"/>
                <a:gd name="T2" fmla="*/ 960 w 960"/>
                <a:gd name="T3" fmla="*/ 0 h 384"/>
                <a:gd name="T4" fmla="*/ 960 w 960"/>
                <a:gd name="T5" fmla="*/ 384 h 384"/>
              </a:gdLst>
              <a:ahLst/>
              <a:cxnLst>
                <a:cxn ang="0">
                  <a:pos x="T0" y="T1"/>
                </a:cxn>
                <a:cxn ang="0">
                  <a:pos x="T2" y="T3"/>
                </a:cxn>
                <a:cxn ang="0">
                  <a:pos x="T4" y="T5"/>
                </a:cxn>
              </a:cxnLst>
              <a:rect l="0" t="0" r="r" b="b"/>
              <a:pathLst>
                <a:path w="960" h="384">
                  <a:moveTo>
                    <a:pt x="0" y="0"/>
                  </a:moveTo>
                  <a:lnTo>
                    <a:pt x="960" y="0"/>
                  </a:lnTo>
                  <a:lnTo>
                    <a:pt x="960" y="384"/>
                  </a:lnTo>
                </a:path>
              </a:pathLst>
            </a:custGeom>
            <a:noFill/>
            <a:ln w="28575" cmpd="sng">
              <a:solidFill>
                <a:srgbClr val="333399"/>
              </a:solidFill>
              <a:round/>
              <a:headEnd type="none" w="med" len="med"/>
              <a:tailEnd type="triangle" w="sm"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324624" name="Freeform 16"/>
            <p:cNvSpPr>
              <a:spLocks/>
            </p:cNvSpPr>
            <p:nvPr/>
          </p:nvSpPr>
          <p:spPr bwMode="auto">
            <a:xfrm flipH="1">
              <a:off x="1587369" y="2195513"/>
              <a:ext cx="1853935" cy="749300"/>
            </a:xfrm>
            <a:custGeom>
              <a:avLst/>
              <a:gdLst>
                <a:gd name="T0" fmla="*/ 0 w 960"/>
                <a:gd name="T1" fmla="*/ 0 h 384"/>
                <a:gd name="T2" fmla="*/ 960 w 960"/>
                <a:gd name="T3" fmla="*/ 0 h 384"/>
                <a:gd name="T4" fmla="*/ 960 w 960"/>
                <a:gd name="T5" fmla="*/ 384 h 384"/>
              </a:gdLst>
              <a:ahLst/>
              <a:cxnLst>
                <a:cxn ang="0">
                  <a:pos x="T0" y="T1"/>
                </a:cxn>
                <a:cxn ang="0">
                  <a:pos x="T2" y="T3"/>
                </a:cxn>
                <a:cxn ang="0">
                  <a:pos x="T4" y="T5"/>
                </a:cxn>
              </a:cxnLst>
              <a:rect l="0" t="0" r="r" b="b"/>
              <a:pathLst>
                <a:path w="960" h="384">
                  <a:moveTo>
                    <a:pt x="0" y="0"/>
                  </a:moveTo>
                  <a:lnTo>
                    <a:pt x="960" y="0"/>
                  </a:lnTo>
                  <a:lnTo>
                    <a:pt x="960" y="384"/>
                  </a:lnTo>
                </a:path>
              </a:pathLst>
            </a:custGeom>
            <a:noFill/>
            <a:ln w="28575" cmpd="sng">
              <a:solidFill>
                <a:srgbClr val="333399"/>
              </a:solidFill>
              <a:round/>
              <a:headEnd type="none" w="med" len="med"/>
              <a:tailEnd type="triangle" w="sm"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324625" name="Freeform 17"/>
            <p:cNvSpPr>
              <a:spLocks/>
            </p:cNvSpPr>
            <p:nvPr/>
          </p:nvSpPr>
          <p:spPr bwMode="auto">
            <a:xfrm rot="16200000" flipH="1">
              <a:off x="1829521" y="3217011"/>
              <a:ext cx="1608682" cy="2092986"/>
            </a:xfrm>
            <a:custGeom>
              <a:avLst/>
              <a:gdLst>
                <a:gd name="T0" fmla="*/ 0 w 960"/>
                <a:gd name="T1" fmla="*/ 0 h 384"/>
                <a:gd name="T2" fmla="*/ 960 w 960"/>
                <a:gd name="T3" fmla="*/ 0 h 384"/>
                <a:gd name="T4" fmla="*/ 960 w 960"/>
                <a:gd name="T5" fmla="*/ 384 h 384"/>
              </a:gdLst>
              <a:ahLst/>
              <a:cxnLst>
                <a:cxn ang="0">
                  <a:pos x="T0" y="T1"/>
                </a:cxn>
                <a:cxn ang="0">
                  <a:pos x="T2" y="T3"/>
                </a:cxn>
                <a:cxn ang="0">
                  <a:pos x="T4" y="T5"/>
                </a:cxn>
              </a:cxnLst>
              <a:rect l="0" t="0" r="r" b="b"/>
              <a:pathLst>
                <a:path w="960" h="384">
                  <a:moveTo>
                    <a:pt x="0" y="0"/>
                  </a:moveTo>
                  <a:lnTo>
                    <a:pt x="960" y="0"/>
                  </a:lnTo>
                  <a:lnTo>
                    <a:pt x="960" y="384"/>
                  </a:lnTo>
                </a:path>
              </a:pathLst>
            </a:custGeom>
            <a:noFill/>
            <a:ln w="28575" cmpd="sng">
              <a:solidFill>
                <a:srgbClr val="333399"/>
              </a:solidFill>
              <a:round/>
              <a:headEnd type="none" w="med" len="med"/>
              <a:tailEnd type="triangle" w="sm"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324626" name="Freeform 18"/>
            <p:cNvSpPr>
              <a:spLocks/>
            </p:cNvSpPr>
            <p:nvPr/>
          </p:nvSpPr>
          <p:spPr bwMode="auto">
            <a:xfrm rot="5400000">
              <a:off x="5689857" y="3207819"/>
              <a:ext cx="1656308" cy="2063750"/>
            </a:xfrm>
            <a:custGeom>
              <a:avLst/>
              <a:gdLst>
                <a:gd name="T0" fmla="*/ 0 w 960"/>
                <a:gd name="T1" fmla="*/ 0 h 384"/>
                <a:gd name="T2" fmla="*/ 960 w 960"/>
                <a:gd name="T3" fmla="*/ 0 h 384"/>
                <a:gd name="T4" fmla="*/ 960 w 960"/>
                <a:gd name="T5" fmla="*/ 384 h 384"/>
              </a:gdLst>
              <a:ahLst/>
              <a:cxnLst>
                <a:cxn ang="0">
                  <a:pos x="T0" y="T1"/>
                </a:cxn>
                <a:cxn ang="0">
                  <a:pos x="T2" y="T3"/>
                </a:cxn>
                <a:cxn ang="0">
                  <a:pos x="T4" y="T5"/>
                </a:cxn>
              </a:cxnLst>
              <a:rect l="0" t="0" r="r" b="b"/>
              <a:pathLst>
                <a:path w="960" h="384">
                  <a:moveTo>
                    <a:pt x="0" y="0"/>
                  </a:moveTo>
                  <a:lnTo>
                    <a:pt x="960" y="0"/>
                  </a:lnTo>
                  <a:lnTo>
                    <a:pt x="960" y="384"/>
                  </a:lnTo>
                </a:path>
              </a:pathLst>
            </a:custGeom>
            <a:noFill/>
            <a:ln w="28575" cmpd="sng">
              <a:solidFill>
                <a:srgbClr val="333399"/>
              </a:solidFill>
              <a:round/>
              <a:headEnd type="none" w="med" len="med"/>
              <a:tailEnd type="triangle" w="sm"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324627" name="Line 19"/>
            <p:cNvSpPr>
              <a:spLocks noChangeShapeType="1"/>
            </p:cNvSpPr>
            <p:nvPr/>
          </p:nvSpPr>
          <p:spPr bwMode="auto">
            <a:xfrm rot="-5400000">
              <a:off x="3117123" y="2616532"/>
              <a:ext cx="0" cy="1126463"/>
            </a:xfrm>
            <a:prstGeom prst="line">
              <a:avLst/>
            </a:prstGeom>
            <a:noFill/>
            <a:ln w="19050">
              <a:solidFill>
                <a:srgbClr val="333399"/>
              </a:solidFill>
              <a:prstDash val="dash"/>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324628" name="Freeform 20"/>
            <p:cNvSpPr>
              <a:spLocks/>
            </p:cNvSpPr>
            <p:nvPr/>
          </p:nvSpPr>
          <p:spPr bwMode="auto">
            <a:xfrm>
              <a:off x="2947557" y="3396598"/>
              <a:ext cx="923076" cy="1437884"/>
            </a:xfrm>
            <a:custGeom>
              <a:avLst/>
              <a:gdLst>
                <a:gd name="T0" fmla="*/ 528 w 528"/>
                <a:gd name="T1" fmla="*/ 0 h 1192"/>
                <a:gd name="T2" fmla="*/ 528 w 528"/>
                <a:gd name="T3" fmla="*/ 124 h 1192"/>
                <a:gd name="T4" fmla="*/ 0 w 528"/>
                <a:gd name="T5" fmla="*/ 124 h 1192"/>
                <a:gd name="T6" fmla="*/ 0 w 528"/>
                <a:gd name="T7" fmla="*/ 1112 h 1192"/>
                <a:gd name="T8" fmla="*/ 472 w 528"/>
                <a:gd name="T9" fmla="*/ 1111 h 1192"/>
                <a:gd name="T10" fmla="*/ 473 w 528"/>
                <a:gd name="T11" fmla="*/ 1192 h 1192"/>
                <a:gd name="connsiteX0" fmla="*/ 10000 w 10000"/>
                <a:gd name="connsiteY0" fmla="*/ 0 h 10000"/>
                <a:gd name="connsiteX1" fmla="*/ 10000 w 10000"/>
                <a:gd name="connsiteY1" fmla="*/ 1040 h 10000"/>
                <a:gd name="connsiteX2" fmla="*/ 0 w 10000"/>
                <a:gd name="connsiteY2" fmla="*/ 1040 h 10000"/>
                <a:gd name="connsiteX3" fmla="*/ 0 w 10000"/>
                <a:gd name="connsiteY3" fmla="*/ 8170 h 10000"/>
                <a:gd name="connsiteX4" fmla="*/ 8939 w 10000"/>
                <a:gd name="connsiteY4" fmla="*/ 9320 h 10000"/>
                <a:gd name="connsiteX5" fmla="*/ 8958 w 10000"/>
                <a:gd name="connsiteY5" fmla="*/ 10000 h 10000"/>
                <a:gd name="connsiteX0" fmla="*/ 10000 w 10000"/>
                <a:gd name="connsiteY0" fmla="*/ 0 h 10000"/>
                <a:gd name="connsiteX1" fmla="*/ 10000 w 10000"/>
                <a:gd name="connsiteY1" fmla="*/ 1040 h 10000"/>
                <a:gd name="connsiteX2" fmla="*/ 0 w 10000"/>
                <a:gd name="connsiteY2" fmla="*/ 1040 h 10000"/>
                <a:gd name="connsiteX3" fmla="*/ 0 w 10000"/>
                <a:gd name="connsiteY3" fmla="*/ 8170 h 10000"/>
                <a:gd name="connsiteX4" fmla="*/ 8939 w 10000"/>
                <a:gd name="connsiteY4" fmla="*/ 8267 h 10000"/>
                <a:gd name="connsiteX5" fmla="*/ 8958 w 10000"/>
                <a:gd name="connsiteY5" fmla="*/ 10000 h 10000"/>
                <a:gd name="connsiteX0" fmla="*/ 10000 w 10287"/>
                <a:gd name="connsiteY0" fmla="*/ 0 h 10000"/>
                <a:gd name="connsiteX1" fmla="*/ 10287 w 10287"/>
                <a:gd name="connsiteY1" fmla="*/ 1777 h 10000"/>
                <a:gd name="connsiteX2" fmla="*/ 0 w 10287"/>
                <a:gd name="connsiteY2" fmla="*/ 1040 h 10000"/>
                <a:gd name="connsiteX3" fmla="*/ 0 w 10287"/>
                <a:gd name="connsiteY3" fmla="*/ 8170 h 10000"/>
                <a:gd name="connsiteX4" fmla="*/ 8939 w 10287"/>
                <a:gd name="connsiteY4" fmla="*/ 8267 h 10000"/>
                <a:gd name="connsiteX5" fmla="*/ 8958 w 10287"/>
                <a:gd name="connsiteY5" fmla="*/ 10000 h 10000"/>
                <a:gd name="connsiteX0" fmla="*/ 10000 w 10287"/>
                <a:gd name="connsiteY0" fmla="*/ 0 h 10000"/>
                <a:gd name="connsiteX1" fmla="*/ 10287 w 10287"/>
                <a:gd name="connsiteY1" fmla="*/ 1777 h 10000"/>
                <a:gd name="connsiteX2" fmla="*/ 143 w 10287"/>
                <a:gd name="connsiteY2" fmla="*/ 1777 h 10000"/>
                <a:gd name="connsiteX3" fmla="*/ 0 w 10287"/>
                <a:gd name="connsiteY3" fmla="*/ 8170 h 10000"/>
                <a:gd name="connsiteX4" fmla="*/ 8939 w 10287"/>
                <a:gd name="connsiteY4" fmla="*/ 8267 h 10000"/>
                <a:gd name="connsiteX5" fmla="*/ 8958 w 10287"/>
                <a:gd name="connsiteY5" fmla="*/ 10000 h 10000"/>
                <a:gd name="connsiteX0" fmla="*/ 10000 w 10287"/>
                <a:gd name="connsiteY0" fmla="*/ 0 h 10000"/>
                <a:gd name="connsiteX1" fmla="*/ 10287 w 10287"/>
                <a:gd name="connsiteY1" fmla="*/ 1777 h 10000"/>
                <a:gd name="connsiteX2" fmla="*/ 143 w 10287"/>
                <a:gd name="connsiteY2" fmla="*/ 1777 h 10000"/>
                <a:gd name="connsiteX3" fmla="*/ 0 w 10287"/>
                <a:gd name="connsiteY3" fmla="*/ 8170 h 10000"/>
                <a:gd name="connsiteX4" fmla="*/ 8939 w 10287"/>
                <a:gd name="connsiteY4" fmla="*/ 8267 h 10000"/>
                <a:gd name="connsiteX5" fmla="*/ 8958 w 10287"/>
                <a:gd name="connsiteY5" fmla="*/ 10000 h 10000"/>
                <a:gd name="connsiteX0" fmla="*/ 9862 w 10149"/>
                <a:gd name="connsiteY0" fmla="*/ 0 h 10000"/>
                <a:gd name="connsiteX1" fmla="*/ 10149 w 10149"/>
                <a:gd name="connsiteY1" fmla="*/ 1777 h 10000"/>
                <a:gd name="connsiteX2" fmla="*/ 5 w 10149"/>
                <a:gd name="connsiteY2" fmla="*/ 1777 h 10000"/>
                <a:gd name="connsiteX3" fmla="*/ 292 w 10149"/>
                <a:gd name="connsiteY3" fmla="*/ 8381 h 10000"/>
                <a:gd name="connsiteX4" fmla="*/ 8801 w 10149"/>
                <a:gd name="connsiteY4" fmla="*/ 8267 h 10000"/>
                <a:gd name="connsiteX5" fmla="*/ 8820 w 10149"/>
                <a:gd name="connsiteY5" fmla="*/ 10000 h 10000"/>
                <a:gd name="connsiteX0" fmla="*/ 9870 w 10157"/>
                <a:gd name="connsiteY0" fmla="*/ 0 h 10000"/>
                <a:gd name="connsiteX1" fmla="*/ 10157 w 10157"/>
                <a:gd name="connsiteY1" fmla="*/ 1777 h 10000"/>
                <a:gd name="connsiteX2" fmla="*/ 13 w 10157"/>
                <a:gd name="connsiteY2" fmla="*/ 1777 h 10000"/>
                <a:gd name="connsiteX3" fmla="*/ 13 w 10157"/>
                <a:gd name="connsiteY3" fmla="*/ 8381 h 10000"/>
                <a:gd name="connsiteX4" fmla="*/ 8809 w 10157"/>
                <a:gd name="connsiteY4" fmla="*/ 8267 h 10000"/>
                <a:gd name="connsiteX5" fmla="*/ 8828 w 10157"/>
                <a:gd name="connsiteY5" fmla="*/ 10000 h 10000"/>
                <a:gd name="connsiteX0" fmla="*/ 9870 w 9874"/>
                <a:gd name="connsiteY0" fmla="*/ 0 h 10000"/>
                <a:gd name="connsiteX1" fmla="*/ 8723 w 9874"/>
                <a:gd name="connsiteY1" fmla="*/ 1777 h 10000"/>
                <a:gd name="connsiteX2" fmla="*/ 13 w 9874"/>
                <a:gd name="connsiteY2" fmla="*/ 1777 h 10000"/>
                <a:gd name="connsiteX3" fmla="*/ 13 w 9874"/>
                <a:gd name="connsiteY3" fmla="*/ 8381 h 10000"/>
                <a:gd name="connsiteX4" fmla="*/ 8809 w 9874"/>
                <a:gd name="connsiteY4" fmla="*/ 8267 h 10000"/>
                <a:gd name="connsiteX5" fmla="*/ 8828 w 9874"/>
                <a:gd name="connsiteY5" fmla="*/ 10000 h 10000"/>
                <a:gd name="connsiteX0" fmla="*/ 9125 w 9137"/>
                <a:gd name="connsiteY0" fmla="*/ 0 h 10105"/>
                <a:gd name="connsiteX1" fmla="*/ 8834 w 9137"/>
                <a:gd name="connsiteY1" fmla="*/ 1882 h 10105"/>
                <a:gd name="connsiteX2" fmla="*/ 13 w 9137"/>
                <a:gd name="connsiteY2" fmla="*/ 1882 h 10105"/>
                <a:gd name="connsiteX3" fmla="*/ 13 w 9137"/>
                <a:gd name="connsiteY3" fmla="*/ 8486 h 10105"/>
                <a:gd name="connsiteX4" fmla="*/ 8921 w 9137"/>
                <a:gd name="connsiteY4" fmla="*/ 8372 h 10105"/>
                <a:gd name="connsiteX5" fmla="*/ 8941 w 9137"/>
                <a:gd name="connsiteY5" fmla="*/ 10105 h 10105"/>
                <a:gd name="connsiteX0" fmla="*/ 9510 w 9785"/>
                <a:gd name="connsiteY0" fmla="*/ 0 h 10000"/>
                <a:gd name="connsiteX1" fmla="*/ 9668 w 9785"/>
                <a:gd name="connsiteY1" fmla="*/ 1862 h 10000"/>
                <a:gd name="connsiteX2" fmla="*/ 14 w 9785"/>
                <a:gd name="connsiteY2" fmla="*/ 1862 h 10000"/>
                <a:gd name="connsiteX3" fmla="*/ 14 w 9785"/>
                <a:gd name="connsiteY3" fmla="*/ 8398 h 10000"/>
                <a:gd name="connsiteX4" fmla="*/ 9764 w 9785"/>
                <a:gd name="connsiteY4" fmla="*/ 8285 h 10000"/>
                <a:gd name="connsiteX5" fmla="*/ 9785 w 9785"/>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85" h="10000">
                  <a:moveTo>
                    <a:pt x="9510" y="0"/>
                  </a:moveTo>
                  <a:cubicBezTo>
                    <a:pt x="9616" y="586"/>
                    <a:pt x="9562" y="1277"/>
                    <a:pt x="9668" y="1862"/>
                  </a:cubicBezTo>
                  <a:lnTo>
                    <a:pt x="14" y="1862"/>
                  </a:lnTo>
                  <a:cubicBezTo>
                    <a:pt x="-38" y="3971"/>
                    <a:pt x="68" y="6289"/>
                    <a:pt x="14" y="8398"/>
                  </a:cubicBezTo>
                  <a:lnTo>
                    <a:pt x="9764" y="8285"/>
                  </a:lnTo>
                  <a:cubicBezTo>
                    <a:pt x="9770" y="8510"/>
                    <a:pt x="9779" y="9775"/>
                    <a:pt x="9785" y="10000"/>
                  </a:cubicBezTo>
                </a:path>
              </a:pathLst>
            </a:custGeom>
            <a:noFill/>
            <a:ln w="19050" cap="flat" cmpd="sng">
              <a:solidFill>
                <a:srgbClr val="333399"/>
              </a:solidFill>
              <a:prstDash val="dash"/>
              <a:round/>
              <a:headEnd type="none" w="med" len="med"/>
              <a:tailEnd type="triangle" w="sm"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324630" name="Text Box 22"/>
            <p:cNvSpPr txBox="1">
              <a:spLocks noChangeArrowheads="1"/>
            </p:cNvSpPr>
            <p:nvPr/>
          </p:nvSpPr>
          <p:spPr bwMode="auto">
            <a:xfrm>
              <a:off x="3768063" y="1992314"/>
              <a:ext cx="171807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r>
                <a:rPr kumimoji="1" lang="zh-CN" altLang="en-US" sz="2000" b="1" dirty="0">
                  <a:solidFill>
                    <a:srgbClr val="333399"/>
                  </a:solidFill>
                  <a:ea typeface="黑体" pitchFamily="2" charset="-122"/>
                </a:rPr>
                <a:t>互联网草案</a:t>
              </a:r>
            </a:p>
          </p:txBody>
        </p:sp>
        <p:sp>
          <p:nvSpPr>
            <p:cNvPr id="324631" name="Text Box 23"/>
            <p:cNvSpPr txBox="1">
              <a:spLocks noChangeArrowheads="1"/>
            </p:cNvSpPr>
            <p:nvPr/>
          </p:nvSpPr>
          <p:spPr bwMode="auto">
            <a:xfrm>
              <a:off x="3883289" y="2981326"/>
              <a:ext cx="139713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r>
                <a:rPr kumimoji="1" lang="zh-CN" altLang="en-US" sz="2000" b="1" dirty="0">
                  <a:solidFill>
                    <a:srgbClr val="333399"/>
                  </a:solidFill>
                  <a:ea typeface="黑体" pitchFamily="2" charset="-122"/>
                </a:rPr>
                <a:t>建议标准</a:t>
              </a:r>
            </a:p>
          </p:txBody>
        </p:sp>
        <p:sp>
          <p:nvSpPr>
            <p:cNvPr id="324633" name="Text Box 25"/>
            <p:cNvSpPr txBox="1">
              <a:spLocks noChangeArrowheads="1"/>
            </p:cNvSpPr>
            <p:nvPr/>
          </p:nvSpPr>
          <p:spPr bwMode="auto">
            <a:xfrm>
              <a:off x="3761184" y="3956596"/>
              <a:ext cx="1724951" cy="400110"/>
            </a:xfrm>
            <a:prstGeom prst="rect">
              <a:avLst/>
            </a:prstGeom>
            <a:solidFill>
              <a:srgbClr val="3333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r>
                <a:rPr kumimoji="1" lang="zh-CN" altLang="en-US" sz="2000" b="1" dirty="0">
                  <a:solidFill>
                    <a:schemeClr val="accent2"/>
                  </a:solidFill>
                  <a:ea typeface="黑体" pitchFamily="2" charset="-122"/>
                </a:rPr>
                <a:t>互联网标准</a:t>
              </a:r>
            </a:p>
          </p:txBody>
        </p:sp>
        <p:sp>
          <p:nvSpPr>
            <p:cNvPr id="324634" name="Text Box 26"/>
            <p:cNvSpPr txBox="1">
              <a:spLocks noChangeArrowheads="1"/>
            </p:cNvSpPr>
            <p:nvPr/>
          </p:nvSpPr>
          <p:spPr bwMode="auto">
            <a:xfrm>
              <a:off x="3726788" y="4893221"/>
              <a:ext cx="175934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r>
                <a:rPr kumimoji="1" lang="zh-CN" altLang="en-US" sz="2000" b="1" dirty="0">
                  <a:solidFill>
                    <a:srgbClr val="333399"/>
                  </a:solidFill>
                  <a:ea typeface="黑体" pitchFamily="2" charset="-122"/>
                </a:rPr>
                <a:t>历史的 </a:t>
              </a:r>
              <a:r>
                <a:rPr kumimoji="1" lang="en-US" altLang="zh-CN" sz="2000" b="1" dirty="0">
                  <a:solidFill>
                    <a:srgbClr val="333399"/>
                  </a:solidFill>
                  <a:ea typeface="黑体" pitchFamily="2" charset="-122"/>
                </a:rPr>
                <a:t>RFC</a:t>
              </a:r>
            </a:p>
          </p:txBody>
        </p:sp>
        <p:sp>
          <p:nvSpPr>
            <p:cNvPr id="324635" name="Text Box 27"/>
            <p:cNvSpPr txBox="1">
              <a:spLocks noChangeArrowheads="1"/>
            </p:cNvSpPr>
            <p:nvPr/>
          </p:nvSpPr>
          <p:spPr bwMode="auto">
            <a:xfrm>
              <a:off x="732630" y="2986089"/>
              <a:ext cx="1781705"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r>
                <a:rPr kumimoji="1" lang="zh-CN" altLang="en-US" sz="2000" b="1" dirty="0">
                  <a:solidFill>
                    <a:srgbClr val="333399"/>
                  </a:solidFill>
                  <a:ea typeface="黑体" pitchFamily="2" charset="-122"/>
                </a:rPr>
                <a:t>实验的 </a:t>
              </a:r>
              <a:r>
                <a:rPr kumimoji="1" lang="en-US" altLang="zh-CN" sz="2000" b="1" dirty="0">
                  <a:solidFill>
                    <a:srgbClr val="333399"/>
                  </a:solidFill>
                  <a:ea typeface="黑体" pitchFamily="2" charset="-122"/>
                </a:rPr>
                <a:t>RFC</a:t>
              </a:r>
            </a:p>
          </p:txBody>
        </p:sp>
        <p:sp>
          <p:nvSpPr>
            <p:cNvPr id="324636" name="Text Box 28"/>
            <p:cNvSpPr txBox="1">
              <a:spLocks noChangeArrowheads="1"/>
            </p:cNvSpPr>
            <p:nvPr/>
          </p:nvSpPr>
          <p:spPr bwMode="auto">
            <a:xfrm>
              <a:off x="6224524" y="2996382"/>
              <a:ext cx="26313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r>
                <a:rPr kumimoji="1" lang="zh-CN" altLang="en-US" sz="2000" b="1" dirty="0">
                  <a:solidFill>
                    <a:srgbClr val="333399"/>
                  </a:solidFill>
                  <a:ea typeface="黑体" pitchFamily="2" charset="-122"/>
                </a:rPr>
                <a:t>提供信息的 </a:t>
              </a:r>
              <a:r>
                <a:rPr kumimoji="1" lang="en-US" altLang="zh-CN" sz="2000" b="1" dirty="0">
                  <a:solidFill>
                    <a:srgbClr val="333399"/>
                  </a:solidFill>
                  <a:ea typeface="黑体" pitchFamily="2" charset="-122"/>
                </a:rPr>
                <a:t>RFC</a:t>
              </a:r>
            </a:p>
          </p:txBody>
        </p:sp>
        <p:sp>
          <p:nvSpPr>
            <p:cNvPr id="324637" name="Line 29"/>
            <p:cNvSpPr>
              <a:spLocks noChangeShapeType="1"/>
            </p:cNvSpPr>
            <p:nvPr/>
          </p:nvSpPr>
          <p:spPr bwMode="auto">
            <a:xfrm>
              <a:off x="428229" y="2709863"/>
              <a:ext cx="8485212" cy="0"/>
            </a:xfrm>
            <a:prstGeom prst="line">
              <a:avLst/>
            </a:prstGeom>
            <a:noFill/>
            <a:ln w="9525">
              <a:solidFill>
                <a:srgbClr val="333399"/>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324638" name="Line 30"/>
            <p:cNvSpPr>
              <a:spLocks noChangeShapeType="1"/>
            </p:cNvSpPr>
            <p:nvPr/>
          </p:nvSpPr>
          <p:spPr bwMode="auto">
            <a:xfrm>
              <a:off x="461466" y="5589241"/>
              <a:ext cx="8485212" cy="0"/>
            </a:xfrm>
            <a:prstGeom prst="line">
              <a:avLst/>
            </a:prstGeom>
            <a:noFill/>
            <a:ln w="9525">
              <a:solidFill>
                <a:srgbClr val="333399"/>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grpSp>
      <p:sp>
        <p:nvSpPr>
          <p:cNvPr id="2" name="矩形 1"/>
          <p:cNvSpPr/>
          <p:nvPr/>
        </p:nvSpPr>
        <p:spPr>
          <a:xfrm>
            <a:off x="428596" y="1071546"/>
            <a:ext cx="8391554" cy="904863"/>
          </a:xfrm>
          <a:prstGeom prst="rect">
            <a:avLst/>
          </a:prstGeom>
          <a:solidFill>
            <a:srgbClr val="66FF66"/>
          </a:solidFill>
          <a:ln>
            <a:solidFill>
              <a:srgbClr val="000099"/>
            </a:solidFill>
          </a:ln>
        </p:spPr>
        <p:txBody>
          <a:bodyPr wrap="square">
            <a:spAutoFit/>
          </a:bodyPr>
          <a:lstStyle/>
          <a:p>
            <a:pPr>
              <a:lnSpc>
                <a:spcPct val="110000"/>
              </a:lnSpc>
            </a:pPr>
            <a:r>
              <a:rPr lang="zh-CN" altLang="zh-CN" sz="2400" b="1" dirty="0">
                <a:latin typeface="+mn-lt"/>
                <a:ea typeface="黑体" pitchFamily="2" charset="-122"/>
              </a:rPr>
              <a:t>除了建议标准和互联网标准这两种</a:t>
            </a:r>
            <a:r>
              <a:rPr lang="en-US" altLang="zh-CN" sz="2400" b="1" dirty="0">
                <a:latin typeface="+mn-lt"/>
                <a:ea typeface="黑体" pitchFamily="2" charset="-122"/>
              </a:rPr>
              <a:t> RFC </a:t>
            </a:r>
            <a:r>
              <a:rPr lang="zh-CN" altLang="zh-CN" sz="2400" b="1" dirty="0">
                <a:latin typeface="+mn-lt"/>
                <a:ea typeface="黑体" pitchFamily="2" charset="-122"/>
              </a:rPr>
              <a:t>文档外，还有三种</a:t>
            </a:r>
            <a:r>
              <a:rPr lang="en-US" altLang="zh-CN" sz="2400" b="1" dirty="0">
                <a:latin typeface="+mn-lt"/>
                <a:ea typeface="黑体" pitchFamily="2" charset="-122"/>
              </a:rPr>
              <a:t> RFC </a:t>
            </a:r>
            <a:r>
              <a:rPr lang="zh-CN" altLang="zh-CN" sz="2400" b="1" dirty="0">
                <a:latin typeface="+mn-lt"/>
                <a:ea typeface="黑体" pitchFamily="2" charset="-122"/>
              </a:rPr>
              <a:t>文档，即历史的、实验的和提供信息的</a:t>
            </a:r>
            <a:r>
              <a:rPr lang="en-US" altLang="zh-CN" sz="2400" b="1" dirty="0">
                <a:latin typeface="+mn-lt"/>
                <a:ea typeface="黑体" pitchFamily="2" charset="-122"/>
              </a:rPr>
              <a:t> RFC </a:t>
            </a:r>
            <a:r>
              <a:rPr lang="zh-CN" altLang="zh-CN" sz="2400" b="1" dirty="0">
                <a:latin typeface="+mn-lt"/>
                <a:ea typeface="黑体" pitchFamily="2" charset="-122"/>
              </a:rPr>
              <a:t>文档</a:t>
            </a:r>
            <a:r>
              <a:rPr lang="zh-CN" altLang="en-US" sz="2400" b="1" dirty="0">
                <a:latin typeface="+mn-lt"/>
                <a:ea typeface="黑体" pitchFamily="2" charset="-122"/>
              </a:rPr>
              <a:t>。</a:t>
            </a:r>
          </a:p>
        </p:txBody>
      </p:sp>
    </p:spTree>
    <p:extLst>
      <p:ext uri="{BB962C8B-B14F-4D97-AF65-F5344CB8AC3E}">
        <p14:creationId xmlns:p14="http://schemas.microsoft.com/office/powerpoint/2010/main" xmlns="" val="2510065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3"/>
          <p:cNvSpPr>
            <a:spLocks noGrp="1" noChangeArrowheads="1"/>
          </p:cNvSpPr>
          <p:nvPr>
            <p:ph type="body" idx="4294967295"/>
          </p:nvPr>
        </p:nvSpPr>
        <p:spPr>
          <a:xfrm>
            <a:off x="323850" y="1000108"/>
            <a:ext cx="8496622" cy="5165195"/>
          </a:xfrm>
          <a:noFill/>
        </p:spPr>
        <p:txBody>
          <a:bodyPr/>
          <a:lstStyle/>
          <a:p>
            <a:r>
              <a:rPr lang="zh-CN" altLang="en-US" dirty="0"/>
              <a:t>以分组交换为背景，按照“通信是基础、协议是核心、互联是重点、应用是目标、</a:t>
            </a:r>
            <a:r>
              <a:rPr lang="en-US" altLang="zh-CN" dirty="0"/>
              <a:t>QoS</a:t>
            </a:r>
            <a:r>
              <a:rPr lang="zh-CN" altLang="en-US" dirty="0"/>
              <a:t>是导向、安全是关注”的要求；</a:t>
            </a:r>
          </a:p>
          <a:p>
            <a:endParaRPr lang="zh-CN" altLang="en-US" dirty="0"/>
          </a:p>
          <a:p>
            <a:r>
              <a:rPr lang="zh-CN" altLang="en-US" dirty="0"/>
              <a:t>遵从“互联网五层协议模型”由下到上</a:t>
            </a:r>
            <a:r>
              <a:rPr lang="zh-CN" altLang="en-US" b="1" dirty="0"/>
              <a:t>或</a:t>
            </a:r>
            <a:r>
              <a:rPr lang="zh-CN" altLang="en-US" dirty="0"/>
              <a:t>上到下的次序，依照“数据在计算机网络中的</a:t>
            </a:r>
            <a:r>
              <a:rPr lang="zh-CN" altLang="en-US" dirty="0">
                <a:solidFill>
                  <a:schemeClr val="hlink"/>
                </a:solidFill>
              </a:rPr>
              <a:t>传输寻址过程</a:t>
            </a:r>
            <a:r>
              <a:rPr lang="zh-CN" altLang="en-US" dirty="0"/>
              <a:t>和</a:t>
            </a:r>
            <a:r>
              <a:rPr lang="zh-CN" altLang="en-US" dirty="0">
                <a:solidFill>
                  <a:schemeClr val="hlink"/>
                </a:solidFill>
              </a:rPr>
              <a:t>数据传输控制</a:t>
            </a:r>
            <a:r>
              <a:rPr lang="zh-CN" altLang="en-US" dirty="0"/>
              <a:t>”的线索展开讨论和推理。</a:t>
            </a:r>
          </a:p>
          <a:p>
            <a:endParaRPr lang="zh-CN" altLang="en-US" dirty="0">
              <a:solidFill>
                <a:schemeClr val="hlink"/>
              </a:solidFill>
            </a:endParaRPr>
          </a:p>
          <a:p>
            <a:pPr>
              <a:buBlip>
                <a:blip r:embed="rId3"/>
              </a:buBlip>
            </a:pPr>
            <a:r>
              <a:rPr lang="zh-CN" altLang="en-US" dirty="0">
                <a:solidFill>
                  <a:schemeClr val="hlink"/>
                </a:solidFill>
              </a:rPr>
              <a:t>数据传输寻址</a:t>
            </a:r>
            <a:r>
              <a:rPr lang="zh-CN" altLang="en-US" dirty="0"/>
              <a:t>涉及到物理地址、逻辑地址、端口地址和专用地址等方面。</a:t>
            </a:r>
          </a:p>
          <a:p>
            <a:endParaRPr lang="zh-CN" altLang="en-US" dirty="0">
              <a:solidFill>
                <a:schemeClr val="hlink"/>
              </a:solidFill>
            </a:endParaRPr>
          </a:p>
          <a:p>
            <a:pPr>
              <a:buBlip>
                <a:blip r:embed="rId3"/>
              </a:buBlip>
            </a:pPr>
            <a:r>
              <a:rPr lang="zh-CN" altLang="en-US" dirty="0">
                <a:solidFill>
                  <a:schemeClr val="hlink"/>
                </a:solidFill>
              </a:rPr>
              <a:t>数据传输控制</a:t>
            </a:r>
            <a:r>
              <a:rPr lang="zh-CN" altLang="en-US" dirty="0"/>
              <a:t>涉及到差错控制、通信量控制 </a:t>
            </a:r>
            <a:r>
              <a:rPr lang="en-US" altLang="zh-CN" dirty="0"/>
              <a:t>(</a:t>
            </a:r>
            <a:r>
              <a:rPr lang="zh-CN" altLang="en-US" dirty="0"/>
              <a:t>如拥塞控制和流量控制</a:t>
            </a:r>
            <a:r>
              <a:rPr lang="en-US" altLang="zh-CN" dirty="0"/>
              <a:t>)</a:t>
            </a:r>
            <a:r>
              <a:rPr lang="zh-CN" altLang="en-US" dirty="0"/>
              <a:t>、服务质量控制和安全控制。</a:t>
            </a:r>
          </a:p>
        </p:txBody>
      </p:sp>
      <p:sp>
        <p:nvSpPr>
          <p:cNvPr id="474115" name="Rectangle 4"/>
          <p:cNvSpPr>
            <a:spLocks noGrp="1" noChangeArrowheads="1"/>
          </p:cNvSpPr>
          <p:nvPr>
            <p:ph type="title" idx="4294967295"/>
          </p:nvPr>
        </p:nvSpPr>
        <p:spPr/>
        <p:txBody>
          <a:bodyPr/>
          <a:lstStyle/>
          <a:p>
            <a:r>
              <a:rPr lang="en-US" altLang="zh-CN" dirty="0"/>
              <a:t>《</a:t>
            </a:r>
            <a:r>
              <a:rPr lang="zh-CN" altLang="en-US" dirty="0"/>
              <a:t>计算机网络</a:t>
            </a:r>
            <a:r>
              <a:rPr lang="en-US" altLang="zh-CN" dirty="0"/>
              <a:t>》</a:t>
            </a:r>
            <a:r>
              <a:rPr lang="zh-CN" altLang="en-US" dirty="0"/>
              <a:t>的授课思路</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482" name="Rectangle 2"/>
          <p:cNvSpPr>
            <a:spLocks noChangeArrowheads="1"/>
          </p:cNvSpPr>
          <p:nvPr/>
        </p:nvSpPr>
        <p:spPr bwMode="auto">
          <a:xfrm>
            <a:off x="501621" y="1787539"/>
            <a:ext cx="8280400" cy="3694113"/>
          </a:xfrm>
          <a:prstGeom prst="rect">
            <a:avLst/>
          </a:prstGeom>
          <a:solidFill>
            <a:srgbClr val="CCECFF"/>
          </a:solidFill>
          <a:ln w="9525">
            <a:noFill/>
            <a:miter lim="800000"/>
            <a:headEnd/>
            <a:tailEnd/>
          </a:ln>
        </p:spPr>
        <p:txBody>
          <a:bodyPr wrap="none" anchor="ctr"/>
          <a:lstStyle/>
          <a:p>
            <a:endParaRPr lang="zh-CN" altLang="zh-CN"/>
          </a:p>
        </p:txBody>
      </p:sp>
      <p:sp>
        <p:nvSpPr>
          <p:cNvPr id="532483" name="Rectangle 3"/>
          <p:cNvSpPr>
            <a:spLocks noGrp="1" noChangeArrowheads="1"/>
          </p:cNvSpPr>
          <p:nvPr>
            <p:ph type="title" idx="4294967295"/>
          </p:nvPr>
        </p:nvSpPr>
        <p:spPr/>
        <p:txBody>
          <a:bodyPr/>
          <a:lstStyle/>
          <a:p>
            <a:r>
              <a:rPr lang="zh-CN" altLang="en-US" dirty="0"/>
              <a:t>各种</a:t>
            </a:r>
            <a:r>
              <a:rPr lang="en-US" altLang="zh-CN" dirty="0"/>
              <a:t>RFC</a:t>
            </a:r>
            <a:r>
              <a:rPr lang="zh-CN" altLang="en-US" dirty="0"/>
              <a:t>之间的关系 </a:t>
            </a:r>
          </a:p>
        </p:txBody>
      </p:sp>
      <p:sp>
        <p:nvSpPr>
          <p:cNvPr id="324612" name="Rectangle 4"/>
          <p:cNvSpPr>
            <a:spLocks noChangeArrowheads="1"/>
          </p:cNvSpPr>
          <p:nvPr/>
        </p:nvSpPr>
        <p:spPr bwMode="auto">
          <a:xfrm>
            <a:off x="3430558" y="2024077"/>
            <a:ext cx="1666875" cy="466725"/>
          </a:xfrm>
          <a:prstGeom prst="rect">
            <a:avLst/>
          </a:prstGeom>
          <a:solidFill>
            <a:srgbClr val="CCECFF"/>
          </a:solidFill>
          <a:ln w="9525">
            <a:solidFill>
              <a:srgbClr val="333399"/>
            </a:solidFill>
            <a:miter lim="800000"/>
            <a:headEnd/>
            <a:tailEnd/>
          </a:ln>
          <a:effectLst>
            <a:outerShdw dist="35921" dir="2700000" algn="ctr" rotWithShape="0">
              <a:schemeClr val="bg2"/>
            </a:outerShdw>
          </a:effectLst>
        </p:spPr>
        <p:txBody>
          <a:bodyPr wrap="none" anchor="ctr"/>
          <a:lstStyle/>
          <a:p>
            <a:pPr algn="ctr">
              <a:defRPr/>
            </a:pPr>
            <a:endParaRPr kumimoji="1" lang="zh-CN" altLang="zh-CN" sz="2000">
              <a:latin typeface="Arial" charset="0"/>
              <a:ea typeface="黑体" pitchFamily="49" charset="-122"/>
            </a:endParaRPr>
          </a:p>
        </p:txBody>
      </p:sp>
      <p:sp>
        <p:nvSpPr>
          <p:cNvPr id="324613" name="Rectangle 5"/>
          <p:cNvSpPr>
            <a:spLocks noChangeArrowheads="1"/>
          </p:cNvSpPr>
          <p:nvPr/>
        </p:nvSpPr>
        <p:spPr bwMode="auto">
          <a:xfrm>
            <a:off x="3430558" y="2957527"/>
            <a:ext cx="1666875" cy="469900"/>
          </a:xfrm>
          <a:prstGeom prst="rect">
            <a:avLst/>
          </a:prstGeom>
          <a:solidFill>
            <a:schemeClr val="accent1"/>
          </a:solidFill>
          <a:ln w="9525">
            <a:solidFill>
              <a:srgbClr val="333399"/>
            </a:solidFill>
            <a:miter lim="800000"/>
            <a:headEnd/>
            <a:tailEnd/>
          </a:ln>
          <a:effectLst>
            <a:outerShdw dist="35921" dir="2700000" algn="ctr" rotWithShape="0">
              <a:schemeClr val="bg2"/>
            </a:outerShdw>
          </a:effectLst>
        </p:spPr>
        <p:txBody>
          <a:bodyPr wrap="none" anchor="ctr"/>
          <a:lstStyle/>
          <a:p>
            <a:pPr algn="ctr">
              <a:defRPr/>
            </a:pPr>
            <a:endParaRPr kumimoji="1" lang="zh-CN" altLang="zh-CN" sz="2000">
              <a:latin typeface="Arial" charset="0"/>
              <a:ea typeface="黑体" pitchFamily="49" charset="-122"/>
            </a:endParaRPr>
          </a:p>
        </p:txBody>
      </p:sp>
      <p:sp>
        <p:nvSpPr>
          <p:cNvPr id="324614" name="Rectangle 6"/>
          <p:cNvSpPr>
            <a:spLocks noChangeArrowheads="1"/>
          </p:cNvSpPr>
          <p:nvPr/>
        </p:nvSpPr>
        <p:spPr bwMode="auto">
          <a:xfrm>
            <a:off x="3430558" y="3894152"/>
            <a:ext cx="1666875" cy="468312"/>
          </a:xfrm>
          <a:prstGeom prst="rect">
            <a:avLst/>
          </a:prstGeom>
          <a:solidFill>
            <a:srgbClr val="333399"/>
          </a:solidFill>
          <a:ln w="9525">
            <a:solidFill>
              <a:srgbClr val="333399"/>
            </a:solidFill>
            <a:miter lim="800000"/>
            <a:headEnd/>
            <a:tailEnd/>
          </a:ln>
          <a:effectLst>
            <a:outerShdw dist="35921" dir="2700000" algn="ctr" rotWithShape="0">
              <a:schemeClr val="bg2"/>
            </a:outerShdw>
          </a:effectLst>
        </p:spPr>
        <p:txBody>
          <a:bodyPr wrap="none" anchor="ctr"/>
          <a:lstStyle/>
          <a:p>
            <a:pPr algn="ctr">
              <a:defRPr/>
            </a:pPr>
            <a:endParaRPr kumimoji="1" lang="zh-CN" altLang="zh-CN" sz="2000">
              <a:latin typeface="Arial" charset="0"/>
              <a:ea typeface="黑体" pitchFamily="49" charset="-122"/>
            </a:endParaRPr>
          </a:p>
        </p:txBody>
      </p:sp>
      <p:sp>
        <p:nvSpPr>
          <p:cNvPr id="324615" name="Rectangle 7"/>
          <p:cNvSpPr>
            <a:spLocks noChangeArrowheads="1"/>
          </p:cNvSpPr>
          <p:nvPr/>
        </p:nvSpPr>
        <p:spPr bwMode="auto">
          <a:xfrm>
            <a:off x="3430558" y="4829189"/>
            <a:ext cx="1666875" cy="466725"/>
          </a:xfrm>
          <a:prstGeom prst="rect">
            <a:avLst/>
          </a:prstGeom>
          <a:solidFill>
            <a:schemeClr val="accent2"/>
          </a:solidFill>
          <a:ln w="9525">
            <a:solidFill>
              <a:srgbClr val="333399"/>
            </a:solidFill>
            <a:miter lim="800000"/>
            <a:headEnd/>
            <a:tailEnd/>
          </a:ln>
          <a:effectLst>
            <a:outerShdw dist="35921" dir="2700000" algn="ctr" rotWithShape="0">
              <a:schemeClr val="bg2"/>
            </a:outerShdw>
          </a:effectLst>
        </p:spPr>
        <p:txBody>
          <a:bodyPr wrap="none" anchor="ctr"/>
          <a:lstStyle/>
          <a:p>
            <a:pPr algn="ctr">
              <a:defRPr/>
            </a:pPr>
            <a:endParaRPr kumimoji="1" lang="zh-CN" altLang="zh-CN" sz="2000">
              <a:latin typeface="Arial" charset="0"/>
              <a:ea typeface="黑体" pitchFamily="49" charset="-122"/>
            </a:endParaRPr>
          </a:p>
        </p:txBody>
      </p:sp>
      <p:sp>
        <p:nvSpPr>
          <p:cNvPr id="324616" name="Rectangle 8"/>
          <p:cNvSpPr>
            <a:spLocks noChangeArrowheads="1"/>
          </p:cNvSpPr>
          <p:nvPr/>
        </p:nvSpPr>
        <p:spPr bwMode="auto">
          <a:xfrm>
            <a:off x="5976908" y="2024077"/>
            <a:ext cx="2019300" cy="466725"/>
          </a:xfrm>
          <a:prstGeom prst="rect">
            <a:avLst/>
          </a:prstGeom>
          <a:solidFill>
            <a:schemeClr val="accent2"/>
          </a:solidFill>
          <a:ln w="9525">
            <a:solidFill>
              <a:srgbClr val="333399"/>
            </a:solidFill>
            <a:miter lim="800000"/>
            <a:headEnd/>
            <a:tailEnd/>
          </a:ln>
          <a:effectLst>
            <a:outerShdw dist="35921" dir="2700000" algn="ctr" rotWithShape="0">
              <a:schemeClr val="bg2"/>
            </a:outerShdw>
          </a:effectLst>
        </p:spPr>
        <p:txBody>
          <a:bodyPr wrap="none" anchor="ctr"/>
          <a:lstStyle/>
          <a:p>
            <a:pPr algn="ctr">
              <a:defRPr/>
            </a:pPr>
            <a:endParaRPr kumimoji="1" lang="zh-CN" altLang="zh-CN" sz="2000">
              <a:latin typeface="Arial" charset="0"/>
              <a:ea typeface="黑体" pitchFamily="49" charset="-122"/>
            </a:endParaRPr>
          </a:p>
        </p:txBody>
      </p:sp>
      <p:sp>
        <p:nvSpPr>
          <p:cNvPr id="324617" name="Rectangle 9"/>
          <p:cNvSpPr>
            <a:spLocks noChangeArrowheads="1"/>
          </p:cNvSpPr>
          <p:nvPr/>
        </p:nvSpPr>
        <p:spPr bwMode="auto">
          <a:xfrm>
            <a:off x="620683" y="2024077"/>
            <a:ext cx="1755775" cy="466725"/>
          </a:xfrm>
          <a:prstGeom prst="rect">
            <a:avLst/>
          </a:prstGeom>
          <a:solidFill>
            <a:schemeClr val="accent2"/>
          </a:solidFill>
          <a:ln w="9525">
            <a:solidFill>
              <a:srgbClr val="333399"/>
            </a:solidFill>
            <a:miter lim="800000"/>
            <a:headEnd/>
            <a:tailEnd/>
          </a:ln>
          <a:effectLst>
            <a:outerShdw dist="35921" dir="2700000" algn="ctr" rotWithShape="0">
              <a:schemeClr val="bg2"/>
            </a:outerShdw>
          </a:effectLst>
        </p:spPr>
        <p:txBody>
          <a:bodyPr wrap="none" anchor="ctr"/>
          <a:lstStyle/>
          <a:p>
            <a:pPr algn="ctr">
              <a:defRPr/>
            </a:pPr>
            <a:endParaRPr kumimoji="1" lang="zh-CN" altLang="zh-CN" sz="2000">
              <a:latin typeface="Arial" charset="0"/>
              <a:ea typeface="黑体" pitchFamily="49" charset="-122"/>
            </a:endParaRPr>
          </a:p>
        </p:txBody>
      </p:sp>
      <p:sp>
        <p:nvSpPr>
          <p:cNvPr id="324618" name="Oval 10"/>
          <p:cNvSpPr>
            <a:spLocks noChangeArrowheads="1"/>
          </p:cNvSpPr>
          <p:nvPr/>
        </p:nvSpPr>
        <p:spPr bwMode="auto">
          <a:xfrm>
            <a:off x="3254346" y="995377"/>
            <a:ext cx="2019300" cy="561975"/>
          </a:xfrm>
          <a:prstGeom prst="ellipse">
            <a:avLst/>
          </a:prstGeom>
          <a:solidFill>
            <a:srgbClr val="FFFF99"/>
          </a:solidFill>
          <a:ln w="9525">
            <a:solidFill>
              <a:srgbClr val="333399"/>
            </a:solidFill>
            <a:round/>
            <a:headEnd/>
            <a:tailEnd/>
          </a:ln>
          <a:effectLst>
            <a:outerShdw dist="35921" dir="2700000" algn="ctr" rotWithShape="0">
              <a:schemeClr val="bg2"/>
            </a:outerShdw>
          </a:effectLst>
        </p:spPr>
        <p:txBody>
          <a:bodyPr wrap="none" anchor="ctr"/>
          <a:lstStyle/>
          <a:p>
            <a:pPr algn="ctr">
              <a:defRPr/>
            </a:pPr>
            <a:endParaRPr kumimoji="1" lang="zh-CN" altLang="zh-CN" sz="2000">
              <a:latin typeface="Arial" charset="0"/>
              <a:ea typeface="黑体" pitchFamily="49" charset="-122"/>
            </a:endParaRPr>
          </a:p>
        </p:txBody>
      </p:sp>
      <p:sp>
        <p:nvSpPr>
          <p:cNvPr id="532491" name="Line 11"/>
          <p:cNvSpPr>
            <a:spLocks noChangeShapeType="1"/>
          </p:cNvSpPr>
          <p:nvPr/>
        </p:nvSpPr>
        <p:spPr bwMode="auto">
          <a:xfrm>
            <a:off x="4263996" y="1557352"/>
            <a:ext cx="0" cy="466725"/>
          </a:xfrm>
          <a:prstGeom prst="line">
            <a:avLst/>
          </a:prstGeom>
          <a:noFill/>
          <a:ln w="57150">
            <a:solidFill>
              <a:srgbClr val="333399"/>
            </a:solidFill>
            <a:round/>
            <a:headEnd/>
            <a:tailEnd type="triangle" w="sm" len="med"/>
          </a:ln>
        </p:spPr>
        <p:txBody>
          <a:bodyPr/>
          <a:lstStyle/>
          <a:p>
            <a:endParaRPr lang="zh-CN" altLang="en-US"/>
          </a:p>
        </p:txBody>
      </p:sp>
      <p:sp>
        <p:nvSpPr>
          <p:cNvPr id="532492" name="Line 12"/>
          <p:cNvSpPr>
            <a:spLocks noChangeShapeType="1"/>
          </p:cNvSpPr>
          <p:nvPr/>
        </p:nvSpPr>
        <p:spPr bwMode="auto">
          <a:xfrm>
            <a:off x="4263996" y="2490802"/>
            <a:ext cx="0" cy="466725"/>
          </a:xfrm>
          <a:prstGeom prst="line">
            <a:avLst/>
          </a:prstGeom>
          <a:noFill/>
          <a:ln w="57150">
            <a:solidFill>
              <a:srgbClr val="333399"/>
            </a:solidFill>
            <a:round/>
            <a:headEnd/>
            <a:tailEnd type="triangle" w="sm" len="med"/>
          </a:ln>
        </p:spPr>
        <p:txBody>
          <a:bodyPr/>
          <a:lstStyle/>
          <a:p>
            <a:endParaRPr lang="zh-CN" altLang="en-US"/>
          </a:p>
        </p:txBody>
      </p:sp>
      <p:sp>
        <p:nvSpPr>
          <p:cNvPr id="532493" name="Line 13"/>
          <p:cNvSpPr>
            <a:spLocks noChangeShapeType="1"/>
          </p:cNvSpPr>
          <p:nvPr/>
        </p:nvSpPr>
        <p:spPr bwMode="auto">
          <a:xfrm>
            <a:off x="4263996" y="3427427"/>
            <a:ext cx="0" cy="466725"/>
          </a:xfrm>
          <a:prstGeom prst="line">
            <a:avLst/>
          </a:prstGeom>
          <a:noFill/>
          <a:ln w="57150">
            <a:solidFill>
              <a:srgbClr val="333399"/>
            </a:solidFill>
            <a:round/>
            <a:headEnd/>
            <a:tailEnd type="triangle" w="sm" len="med"/>
          </a:ln>
        </p:spPr>
        <p:txBody>
          <a:bodyPr/>
          <a:lstStyle/>
          <a:p>
            <a:endParaRPr lang="zh-CN" altLang="en-US"/>
          </a:p>
        </p:txBody>
      </p:sp>
      <p:sp>
        <p:nvSpPr>
          <p:cNvPr id="532494" name="Line 14"/>
          <p:cNvSpPr>
            <a:spLocks noChangeShapeType="1"/>
          </p:cNvSpPr>
          <p:nvPr/>
        </p:nvSpPr>
        <p:spPr bwMode="auto">
          <a:xfrm>
            <a:off x="4263996" y="4362464"/>
            <a:ext cx="0" cy="466725"/>
          </a:xfrm>
          <a:prstGeom prst="line">
            <a:avLst/>
          </a:prstGeom>
          <a:noFill/>
          <a:ln w="57150">
            <a:solidFill>
              <a:srgbClr val="333399"/>
            </a:solidFill>
            <a:round/>
            <a:headEnd/>
            <a:tailEnd type="triangle" w="sm" len="med"/>
          </a:ln>
        </p:spPr>
        <p:txBody>
          <a:bodyPr/>
          <a:lstStyle/>
          <a:p>
            <a:endParaRPr lang="zh-CN" altLang="en-US"/>
          </a:p>
        </p:txBody>
      </p:sp>
      <p:sp>
        <p:nvSpPr>
          <p:cNvPr id="532495" name="Freeform 15"/>
          <p:cNvSpPr>
            <a:spLocks/>
          </p:cNvSpPr>
          <p:nvPr/>
        </p:nvSpPr>
        <p:spPr bwMode="auto">
          <a:xfrm>
            <a:off x="5273646" y="1274777"/>
            <a:ext cx="1712912" cy="749300"/>
          </a:xfrm>
          <a:custGeom>
            <a:avLst/>
            <a:gdLst>
              <a:gd name="T0" fmla="*/ 0 w 960"/>
              <a:gd name="T1" fmla="*/ 0 h 384"/>
              <a:gd name="T2" fmla="*/ 960 w 960"/>
              <a:gd name="T3" fmla="*/ 0 h 384"/>
              <a:gd name="T4" fmla="*/ 960 w 960"/>
              <a:gd name="T5" fmla="*/ 384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a:solidFill>
              <a:srgbClr val="333399"/>
            </a:solidFill>
            <a:round/>
            <a:headEnd/>
            <a:tailEnd type="triangle" w="sm" len="med"/>
          </a:ln>
        </p:spPr>
        <p:txBody>
          <a:bodyPr/>
          <a:lstStyle/>
          <a:p>
            <a:endParaRPr lang="zh-CN" altLang="zh-CN"/>
          </a:p>
        </p:txBody>
      </p:sp>
      <p:sp>
        <p:nvSpPr>
          <p:cNvPr id="532496" name="Freeform 16"/>
          <p:cNvSpPr>
            <a:spLocks/>
          </p:cNvSpPr>
          <p:nvPr/>
        </p:nvSpPr>
        <p:spPr bwMode="auto">
          <a:xfrm flipH="1">
            <a:off x="1498571" y="1274777"/>
            <a:ext cx="1711325" cy="749300"/>
          </a:xfrm>
          <a:custGeom>
            <a:avLst/>
            <a:gdLst>
              <a:gd name="T0" fmla="*/ 0 w 960"/>
              <a:gd name="T1" fmla="*/ 0 h 384"/>
              <a:gd name="T2" fmla="*/ 960 w 960"/>
              <a:gd name="T3" fmla="*/ 0 h 384"/>
              <a:gd name="T4" fmla="*/ 960 w 960"/>
              <a:gd name="T5" fmla="*/ 384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a:solidFill>
              <a:srgbClr val="333399"/>
            </a:solidFill>
            <a:round/>
            <a:headEnd/>
            <a:tailEnd type="triangle" w="sm" len="med"/>
          </a:ln>
        </p:spPr>
        <p:txBody>
          <a:bodyPr/>
          <a:lstStyle/>
          <a:p>
            <a:endParaRPr lang="zh-CN" altLang="zh-CN"/>
          </a:p>
        </p:txBody>
      </p:sp>
      <p:sp>
        <p:nvSpPr>
          <p:cNvPr id="532497" name="Freeform 17"/>
          <p:cNvSpPr>
            <a:spLocks/>
          </p:cNvSpPr>
          <p:nvPr/>
        </p:nvSpPr>
        <p:spPr bwMode="auto">
          <a:xfrm rot="16200000" flipH="1">
            <a:off x="1179484" y="2857514"/>
            <a:ext cx="2570162" cy="1931987"/>
          </a:xfrm>
          <a:custGeom>
            <a:avLst/>
            <a:gdLst>
              <a:gd name="T0" fmla="*/ 0 w 960"/>
              <a:gd name="T1" fmla="*/ 0 h 384"/>
              <a:gd name="T2" fmla="*/ 960 w 960"/>
              <a:gd name="T3" fmla="*/ 0 h 384"/>
              <a:gd name="T4" fmla="*/ 960 w 960"/>
              <a:gd name="T5" fmla="*/ 384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a:solidFill>
              <a:srgbClr val="333399"/>
            </a:solidFill>
            <a:round/>
            <a:headEnd/>
            <a:tailEnd type="triangle" w="sm" len="med"/>
          </a:ln>
        </p:spPr>
        <p:txBody>
          <a:bodyPr/>
          <a:lstStyle/>
          <a:p>
            <a:endParaRPr lang="zh-CN" altLang="zh-CN"/>
          </a:p>
        </p:txBody>
      </p:sp>
      <p:sp>
        <p:nvSpPr>
          <p:cNvPr id="532498" name="Freeform 18"/>
          <p:cNvSpPr>
            <a:spLocks/>
          </p:cNvSpPr>
          <p:nvPr/>
        </p:nvSpPr>
        <p:spPr bwMode="auto">
          <a:xfrm rot="5400000">
            <a:off x="4763264" y="2824971"/>
            <a:ext cx="2573337" cy="1905000"/>
          </a:xfrm>
          <a:custGeom>
            <a:avLst/>
            <a:gdLst>
              <a:gd name="T0" fmla="*/ 0 w 960"/>
              <a:gd name="T1" fmla="*/ 0 h 384"/>
              <a:gd name="T2" fmla="*/ 960 w 960"/>
              <a:gd name="T3" fmla="*/ 0 h 384"/>
              <a:gd name="T4" fmla="*/ 960 w 960"/>
              <a:gd name="T5" fmla="*/ 384 h 384"/>
              <a:gd name="T6" fmla="*/ 0 60000 65536"/>
              <a:gd name="T7" fmla="*/ 0 60000 65536"/>
              <a:gd name="T8" fmla="*/ 0 60000 65536"/>
              <a:gd name="T9" fmla="*/ 0 w 960"/>
              <a:gd name="T10" fmla="*/ 0 h 384"/>
              <a:gd name="T11" fmla="*/ 960 w 960"/>
              <a:gd name="T12" fmla="*/ 384 h 384"/>
            </a:gdLst>
            <a:ahLst/>
            <a:cxnLst>
              <a:cxn ang="T6">
                <a:pos x="T0" y="T1"/>
              </a:cxn>
              <a:cxn ang="T7">
                <a:pos x="T2" y="T3"/>
              </a:cxn>
              <a:cxn ang="T8">
                <a:pos x="T4" y="T5"/>
              </a:cxn>
            </a:cxnLst>
            <a:rect l="T9" t="T10" r="T11" b="T12"/>
            <a:pathLst>
              <a:path w="960" h="384">
                <a:moveTo>
                  <a:pt x="0" y="0"/>
                </a:moveTo>
                <a:lnTo>
                  <a:pt x="960" y="0"/>
                </a:lnTo>
                <a:lnTo>
                  <a:pt x="960" y="384"/>
                </a:lnTo>
              </a:path>
            </a:pathLst>
          </a:custGeom>
          <a:noFill/>
          <a:ln w="28575">
            <a:solidFill>
              <a:srgbClr val="333399"/>
            </a:solidFill>
            <a:round/>
            <a:headEnd/>
            <a:tailEnd type="triangle" w="sm" len="med"/>
          </a:ln>
        </p:spPr>
        <p:txBody>
          <a:bodyPr/>
          <a:lstStyle/>
          <a:p>
            <a:endParaRPr lang="zh-CN" altLang="zh-CN"/>
          </a:p>
        </p:txBody>
      </p:sp>
      <p:sp>
        <p:nvSpPr>
          <p:cNvPr id="532499" name="Line 19"/>
          <p:cNvSpPr>
            <a:spLocks noChangeShapeType="1"/>
          </p:cNvSpPr>
          <p:nvPr/>
        </p:nvSpPr>
        <p:spPr bwMode="auto">
          <a:xfrm rot="-5400000">
            <a:off x="2910652" y="1739121"/>
            <a:ext cx="0" cy="1039812"/>
          </a:xfrm>
          <a:prstGeom prst="line">
            <a:avLst/>
          </a:prstGeom>
          <a:noFill/>
          <a:ln w="19050">
            <a:solidFill>
              <a:srgbClr val="333399"/>
            </a:solidFill>
            <a:prstDash val="dash"/>
            <a:round/>
            <a:headEnd/>
            <a:tailEnd type="triangle" w="sm" len="med"/>
          </a:ln>
        </p:spPr>
        <p:txBody>
          <a:bodyPr/>
          <a:lstStyle/>
          <a:p>
            <a:endParaRPr lang="zh-CN" altLang="en-US"/>
          </a:p>
        </p:txBody>
      </p:sp>
      <p:sp>
        <p:nvSpPr>
          <p:cNvPr id="532500" name="Freeform 20"/>
          <p:cNvSpPr>
            <a:spLocks/>
          </p:cNvSpPr>
          <p:nvPr/>
        </p:nvSpPr>
        <p:spPr bwMode="auto">
          <a:xfrm>
            <a:off x="2741583" y="2508264"/>
            <a:ext cx="965200" cy="2320925"/>
          </a:xfrm>
          <a:custGeom>
            <a:avLst/>
            <a:gdLst>
              <a:gd name="T0" fmla="*/ 528 w 528"/>
              <a:gd name="T1" fmla="*/ 0 h 1192"/>
              <a:gd name="T2" fmla="*/ 528 w 528"/>
              <a:gd name="T3" fmla="*/ 124 h 1192"/>
              <a:gd name="T4" fmla="*/ 0 w 528"/>
              <a:gd name="T5" fmla="*/ 124 h 1192"/>
              <a:gd name="T6" fmla="*/ 0 w 528"/>
              <a:gd name="T7" fmla="*/ 1112 h 1192"/>
              <a:gd name="T8" fmla="*/ 472 w 528"/>
              <a:gd name="T9" fmla="*/ 1111 h 1192"/>
              <a:gd name="T10" fmla="*/ 473 w 528"/>
              <a:gd name="T11" fmla="*/ 1192 h 1192"/>
              <a:gd name="T12" fmla="*/ 0 60000 65536"/>
              <a:gd name="T13" fmla="*/ 0 60000 65536"/>
              <a:gd name="T14" fmla="*/ 0 60000 65536"/>
              <a:gd name="T15" fmla="*/ 0 60000 65536"/>
              <a:gd name="T16" fmla="*/ 0 60000 65536"/>
              <a:gd name="T17" fmla="*/ 0 60000 65536"/>
              <a:gd name="T18" fmla="*/ 0 w 528"/>
              <a:gd name="T19" fmla="*/ 0 h 1192"/>
              <a:gd name="T20" fmla="*/ 528 w 528"/>
              <a:gd name="T21" fmla="*/ 1192 h 1192"/>
            </a:gdLst>
            <a:ahLst/>
            <a:cxnLst>
              <a:cxn ang="T12">
                <a:pos x="T0" y="T1"/>
              </a:cxn>
              <a:cxn ang="T13">
                <a:pos x="T2" y="T3"/>
              </a:cxn>
              <a:cxn ang="T14">
                <a:pos x="T4" y="T5"/>
              </a:cxn>
              <a:cxn ang="T15">
                <a:pos x="T6" y="T7"/>
              </a:cxn>
              <a:cxn ang="T16">
                <a:pos x="T8" y="T9"/>
              </a:cxn>
              <a:cxn ang="T17">
                <a:pos x="T10" y="T11"/>
              </a:cxn>
            </a:cxnLst>
            <a:rect l="T18" t="T19" r="T20" b="T21"/>
            <a:pathLst>
              <a:path w="528" h="1192">
                <a:moveTo>
                  <a:pt x="528" y="0"/>
                </a:moveTo>
                <a:lnTo>
                  <a:pt x="528" y="124"/>
                </a:lnTo>
                <a:lnTo>
                  <a:pt x="0" y="124"/>
                </a:lnTo>
                <a:lnTo>
                  <a:pt x="0" y="1112"/>
                </a:lnTo>
                <a:lnTo>
                  <a:pt x="472" y="1111"/>
                </a:lnTo>
                <a:lnTo>
                  <a:pt x="473" y="1192"/>
                </a:lnTo>
              </a:path>
            </a:pathLst>
          </a:custGeom>
          <a:noFill/>
          <a:ln w="19050">
            <a:solidFill>
              <a:srgbClr val="333399"/>
            </a:solidFill>
            <a:prstDash val="dash"/>
            <a:round/>
            <a:headEnd/>
            <a:tailEnd type="triangle" w="sm" len="med"/>
          </a:ln>
        </p:spPr>
        <p:txBody>
          <a:bodyPr/>
          <a:lstStyle/>
          <a:p>
            <a:endParaRPr lang="zh-CN" altLang="zh-CN"/>
          </a:p>
        </p:txBody>
      </p:sp>
      <p:sp>
        <p:nvSpPr>
          <p:cNvPr id="532501" name="Freeform 21"/>
          <p:cNvSpPr>
            <a:spLocks/>
          </p:cNvSpPr>
          <p:nvPr/>
        </p:nvSpPr>
        <p:spPr bwMode="auto">
          <a:xfrm>
            <a:off x="3092421" y="3433777"/>
            <a:ext cx="866775" cy="1379537"/>
          </a:xfrm>
          <a:custGeom>
            <a:avLst/>
            <a:gdLst>
              <a:gd name="T0" fmla="*/ 472 w 473"/>
              <a:gd name="T1" fmla="*/ 0 h 708"/>
              <a:gd name="T2" fmla="*/ 472 w 473"/>
              <a:gd name="T3" fmla="*/ 119 h 708"/>
              <a:gd name="T4" fmla="*/ 0 w 473"/>
              <a:gd name="T5" fmla="*/ 120 h 708"/>
              <a:gd name="T6" fmla="*/ 0 w 473"/>
              <a:gd name="T7" fmla="*/ 556 h 708"/>
              <a:gd name="T8" fmla="*/ 472 w 473"/>
              <a:gd name="T9" fmla="*/ 556 h 708"/>
              <a:gd name="T10" fmla="*/ 473 w 473"/>
              <a:gd name="T11" fmla="*/ 708 h 708"/>
              <a:gd name="T12" fmla="*/ 0 60000 65536"/>
              <a:gd name="T13" fmla="*/ 0 60000 65536"/>
              <a:gd name="T14" fmla="*/ 0 60000 65536"/>
              <a:gd name="T15" fmla="*/ 0 60000 65536"/>
              <a:gd name="T16" fmla="*/ 0 60000 65536"/>
              <a:gd name="T17" fmla="*/ 0 60000 65536"/>
              <a:gd name="T18" fmla="*/ 0 w 473"/>
              <a:gd name="T19" fmla="*/ 0 h 708"/>
              <a:gd name="T20" fmla="*/ 473 w 473"/>
              <a:gd name="T21" fmla="*/ 708 h 708"/>
            </a:gdLst>
            <a:ahLst/>
            <a:cxnLst>
              <a:cxn ang="T12">
                <a:pos x="T0" y="T1"/>
              </a:cxn>
              <a:cxn ang="T13">
                <a:pos x="T2" y="T3"/>
              </a:cxn>
              <a:cxn ang="T14">
                <a:pos x="T4" y="T5"/>
              </a:cxn>
              <a:cxn ang="T15">
                <a:pos x="T6" y="T7"/>
              </a:cxn>
              <a:cxn ang="T16">
                <a:pos x="T8" y="T9"/>
              </a:cxn>
              <a:cxn ang="T17">
                <a:pos x="T10" y="T11"/>
              </a:cxn>
            </a:cxnLst>
            <a:rect l="T18" t="T19" r="T20" b="T21"/>
            <a:pathLst>
              <a:path w="473" h="708">
                <a:moveTo>
                  <a:pt x="472" y="0"/>
                </a:moveTo>
                <a:lnTo>
                  <a:pt x="472" y="119"/>
                </a:lnTo>
                <a:lnTo>
                  <a:pt x="0" y="120"/>
                </a:lnTo>
                <a:lnTo>
                  <a:pt x="0" y="556"/>
                </a:lnTo>
                <a:lnTo>
                  <a:pt x="472" y="556"/>
                </a:lnTo>
                <a:lnTo>
                  <a:pt x="473" y="708"/>
                </a:lnTo>
              </a:path>
            </a:pathLst>
          </a:custGeom>
          <a:noFill/>
          <a:ln w="19050">
            <a:solidFill>
              <a:srgbClr val="333399"/>
            </a:solidFill>
            <a:prstDash val="dash"/>
            <a:round/>
            <a:headEnd/>
            <a:tailEnd type="triangle" w="sm" len="med"/>
          </a:ln>
        </p:spPr>
        <p:txBody>
          <a:bodyPr/>
          <a:lstStyle/>
          <a:p>
            <a:endParaRPr lang="zh-CN" altLang="zh-CN"/>
          </a:p>
        </p:txBody>
      </p:sp>
      <p:sp>
        <p:nvSpPr>
          <p:cNvPr id="532502" name="Text Box 22"/>
          <p:cNvSpPr txBox="1">
            <a:spLocks noChangeArrowheads="1"/>
          </p:cNvSpPr>
          <p:nvPr/>
        </p:nvSpPr>
        <p:spPr bwMode="auto">
          <a:xfrm>
            <a:off x="3511521" y="1071577"/>
            <a:ext cx="1454150" cy="396875"/>
          </a:xfrm>
          <a:prstGeom prst="rect">
            <a:avLst/>
          </a:prstGeom>
          <a:noFill/>
          <a:ln w="9525">
            <a:noFill/>
            <a:miter lim="800000"/>
            <a:headEnd/>
            <a:tailEnd/>
          </a:ln>
        </p:spPr>
        <p:txBody>
          <a:bodyPr wrap="none">
            <a:spAutoFit/>
          </a:bodyPr>
          <a:lstStyle/>
          <a:p>
            <a:r>
              <a:rPr kumimoji="1" lang="zh-CN" altLang="en-US" sz="2000" dirty="0">
                <a:ea typeface="黑体" pitchFamily="49" charset="-122"/>
              </a:rPr>
              <a:t>互联网草案</a:t>
            </a:r>
          </a:p>
        </p:txBody>
      </p:sp>
      <p:sp>
        <p:nvSpPr>
          <p:cNvPr id="532503" name="Text Box 23"/>
          <p:cNvSpPr txBox="1">
            <a:spLocks noChangeArrowheads="1"/>
          </p:cNvSpPr>
          <p:nvPr/>
        </p:nvSpPr>
        <p:spPr bwMode="auto">
          <a:xfrm>
            <a:off x="3617883" y="2060589"/>
            <a:ext cx="1200150" cy="396875"/>
          </a:xfrm>
          <a:prstGeom prst="rect">
            <a:avLst/>
          </a:prstGeom>
          <a:noFill/>
          <a:ln w="9525">
            <a:noFill/>
            <a:miter lim="800000"/>
            <a:headEnd/>
            <a:tailEnd/>
          </a:ln>
        </p:spPr>
        <p:txBody>
          <a:bodyPr wrap="none">
            <a:spAutoFit/>
          </a:bodyPr>
          <a:lstStyle/>
          <a:p>
            <a:r>
              <a:rPr kumimoji="1" lang="zh-CN" altLang="en-US" sz="2000" dirty="0">
                <a:ea typeface="黑体" pitchFamily="49" charset="-122"/>
              </a:rPr>
              <a:t>建议标准</a:t>
            </a:r>
          </a:p>
        </p:txBody>
      </p:sp>
      <p:sp>
        <p:nvSpPr>
          <p:cNvPr id="532504" name="Text Box 24"/>
          <p:cNvSpPr txBox="1">
            <a:spLocks noChangeArrowheads="1"/>
          </p:cNvSpPr>
          <p:nvPr/>
        </p:nvSpPr>
        <p:spPr bwMode="auto">
          <a:xfrm>
            <a:off x="3633758" y="3016264"/>
            <a:ext cx="1200150" cy="396875"/>
          </a:xfrm>
          <a:prstGeom prst="rect">
            <a:avLst/>
          </a:prstGeom>
          <a:noFill/>
          <a:ln w="9525">
            <a:noFill/>
            <a:miter lim="800000"/>
            <a:headEnd/>
            <a:tailEnd/>
          </a:ln>
        </p:spPr>
        <p:txBody>
          <a:bodyPr wrap="none">
            <a:spAutoFit/>
          </a:bodyPr>
          <a:lstStyle/>
          <a:p>
            <a:r>
              <a:rPr kumimoji="1" lang="zh-CN" altLang="en-US" sz="2000" dirty="0">
                <a:ea typeface="黑体" pitchFamily="49" charset="-122"/>
              </a:rPr>
              <a:t>草案标准</a:t>
            </a:r>
          </a:p>
        </p:txBody>
      </p:sp>
      <p:sp>
        <p:nvSpPr>
          <p:cNvPr id="532505" name="Text Box 25"/>
          <p:cNvSpPr txBox="1">
            <a:spLocks noChangeArrowheads="1"/>
          </p:cNvSpPr>
          <p:nvPr/>
        </p:nvSpPr>
        <p:spPr bwMode="auto">
          <a:xfrm>
            <a:off x="3505171" y="3951302"/>
            <a:ext cx="1454150" cy="396875"/>
          </a:xfrm>
          <a:prstGeom prst="rect">
            <a:avLst/>
          </a:prstGeom>
          <a:solidFill>
            <a:srgbClr val="333399"/>
          </a:solidFill>
          <a:ln w="9525">
            <a:noFill/>
            <a:miter lim="800000"/>
            <a:headEnd/>
            <a:tailEnd/>
          </a:ln>
        </p:spPr>
        <p:txBody>
          <a:bodyPr wrap="none">
            <a:spAutoFit/>
          </a:bodyPr>
          <a:lstStyle/>
          <a:p>
            <a:r>
              <a:rPr kumimoji="1" lang="zh-CN" altLang="en-US" sz="2000" dirty="0">
                <a:solidFill>
                  <a:schemeClr val="hlink"/>
                </a:solidFill>
                <a:ea typeface="黑体" pitchFamily="49" charset="-122"/>
              </a:rPr>
              <a:t>互联网标准</a:t>
            </a:r>
          </a:p>
        </p:txBody>
      </p:sp>
      <p:sp>
        <p:nvSpPr>
          <p:cNvPr id="532506" name="Text Box 26"/>
          <p:cNvSpPr txBox="1">
            <a:spLocks noChangeArrowheads="1"/>
          </p:cNvSpPr>
          <p:nvPr/>
        </p:nvSpPr>
        <p:spPr bwMode="auto">
          <a:xfrm>
            <a:off x="3473421" y="4887927"/>
            <a:ext cx="1538287" cy="396875"/>
          </a:xfrm>
          <a:prstGeom prst="rect">
            <a:avLst/>
          </a:prstGeom>
          <a:noFill/>
          <a:ln w="9525">
            <a:noFill/>
            <a:miter lim="800000"/>
            <a:headEnd/>
            <a:tailEnd/>
          </a:ln>
        </p:spPr>
        <p:txBody>
          <a:bodyPr wrap="none">
            <a:spAutoFit/>
          </a:bodyPr>
          <a:lstStyle/>
          <a:p>
            <a:r>
              <a:rPr kumimoji="1" lang="zh-CN" altLang="en-US" sz="2000" dirty="0">
                <a:ea typeface="黑体" pitchFamily="49" charset="-122"/>
              </a:rPr>
              <a:t>历史的 </a:t>
            </a:r>
            <a:r>
              <a:rPr kumimoji="1" lang="en-US" altLang="zh-CN" sz="2000" dirty="0">
                <a:ea typeface="黑体" pitchFamily="49" charset="-122"/>
              </a:rPr>
              <a:t>RFC</a:t>
            </a:r>
          </a:p>
        </p:txBody>
      </p:sp>
      <p:sp>
        <p:nvSpPr>
          <p:cNvPr id="532507" name="Text Box 27"/>
          <p:cNvSpPr txBox="1">
            <a:spLocks noChangeArrowheads="1"/>
          </p:cNvSpPr>
          <p:nvPr/>
        </p:nvSpPr>
        <p:spPr bwMode="auto">
          <a:xfrm>
            <a:off x="709583" y="2065352"/>
            <a:ext cx="1538288" cy="396875"/>
          </a:xfrm>
          <a:prstGeom prst="rect">
            <a:avLst/>
          </a:prstGeom>
          <a:noFill/>
          <a:ln w="9525">
            <a:noFill/>
            <a:miter lim="800000"/>
            <a:headEnd/>
            <a:tailEnd/>
          </a:ln>
        </p:spPr>
        <p:txBody>
          <a:bodyPr wrap="none">
            <a:spAutoFit/>
          </a:bodyPr>
          <a:lstStyle/>
          <a:p>
            <a:r>
              <a:rPr kumimoji="1" lang="zh-CN" altLang="en-US" sz="2000" dirty="0">
                <a:ea typeface="黑体" pitchFamily="49" charset="-122"/>
              </a:rPr>
              <a:t>实验的</a:t>
            </a:r>
            <a:r>
              <a:rPr kumimoji="1" lang="en-US" altLang="zh-CN" sz="2000" dirty="0">
                <a:ea typeface="黑体" pitchFamily="49" charset="-122"/>
              </a:rPr>
              <a:t>RFC</a:t>
            </a:r>
          </a:p>
        </p:txBody>
      </p:sp>
      <p:sp>
        <p:nvSpPr>
          <p:cNvPr id="532508" name="Text Box 28"/>
          <p:cNvSpPr txBox="1">
            <a:spLocks noChangeArrowheads="1"/>
          </p:cNvSpPr>
          <p:nvPr/>
        </p:nvSpPr>
        <p:spPr bwMode="auto">
          <a:xfrm>
            <a:off x="5948333" y="2081227"/>
            <a:ext cx="1996059" cy="400110"/>
          </a:xfrm>
          <a:prstGeom prst="rect">
            <a:avLst/>
          </a:prstGeom>
          <a:noFill/>
          <a:ln w="9525">
            <a:noFill/>
            <a:miter lim="800000"/>
            <a:headEnd/>
            <a:tailEnd/>
          </a:ln>
        </p:spPr>
        <p:txBody>
          <a:bodyPr wrap="none">
            <a:spAutoFit/>
          </a:bodyPr>
          <a:lstStyle/>
          <a:p>
            <a:r>
              <a:rPr kumimoji="1" lang="zh-CN" altLang="en-US" sz="2000" dirty="0">
                <a:ea typeface="黑体" pitchFamily="49" charset="-122"/>
              </a:rPr>
              <a:t>提供信息的</a:t>
            </a:r>
            <a:r>
              <a:rPr kumimoji="1" lang="en-US" altLang="zh-CN" sz="2000" dirty="0">
                <a:ea typeface="黑体" pitchFamily="49" charset="-122"/>
              </a:rPr>
              <a:t>RFC</a:t>
            </a:r>
          </a:p>
        </p:txBody>
      </p:sp>
      <p:sp>
        <p:nvSpPr>
          <p:cNvPr id="532509" name="Line 29"/>
          <p:cNvSpPr>
            <a:spLocks noChangeShapeType="1"/>
          </p:cNvSpPr>
          <p:nvPr/>
        </p:nvSpPr>
        <p:spPr bwMode="auto">
          <a:xfrm>
            <a:off x="428596" y="1789127"/>
            <a:ext cx="8237537" cy="0"/>
          </a:xfrm>
          <a:prstGeom prst="line">
            <a:avLst/>
          </a:prstGeom>
          <a:noFill/>
          <a:ln w="9525">
            <a:solidFill>
              <a:srgbClr val="333399"/>
            </a:solidFill>
            <a:prstDash val="dash"/>
            <a:round/>
            <a:headEnd/>
            <a:tailEnd/>
          </a:ln>
        </p:spPr>
        <p:txBody>
          <a:bodyPr/>
          <a:lstStyle/>
          <a:p>
            <a:endParaRPr lang="zh-CN" altLang="en-US"/>
          </a:p>
        </p:txBody>
      </p:sp>
      <p:sp>
        <p:nvSpPr>
          <p:cNvPr id="532510" name="Line 30"/>
          <p:cNvSpPr>
            <a:spLocks noChangeShapeType="1"/>
          </p:cNvSpPr>
          <p:nvPr/>
        </p:nvSpPr>
        <p:spPr bwMode="auto">
          <a:xfrm>
            <a:off x="428596" y="5500702"/>
            <a:ext cx="8237537" cy="0"/>
          </a:xfrm>
          <a:prstGeom prst="line">
            <a:avLst/>
          </a:prstGeom>
          <a:noFill/>
          <a:ln w="9525">
            <a:solidFill>
              <a:srgbClr val="333399"/>
            </a:solidFill>
            <a:prstDash val="dash"/>
            <a:round/>
            <a:headEnd/>
            <a:tailEnd/>
          </a:ln>
        </p:spPr>
        <p:txBody>
          <a:bodyPr/>
          <a:lstStyle/>
          <a:p>
            <a:endParaRPr lang="zh-CN" altLang="en-US"/>
          </a:p>
        </p:txBody>
      </p:sp>
      <p:sp>
        <p:nvSpPr>
          <p:cNvPr id="532511" name="Line 31"/>
          <p:cNvSpPr>
            <a:spLocks noChangeShapeType="1"/>
          </p:cNvSpPr>
          <p:nvPr/>
        </p:nvSpPr>
        <p:spPr bwMode="auto">
          <a:xfrm>
            <a:off x="8283546" y="1776427"/>
            <a:ext cx="0" cy="3724275"/>
          </a:xfrm>
          <a:prstGeom prst="line">
            <a:avLst/>
          </a:prstGeom>
          <a:noFill/>
          <a:ln w="19050">
            <a:solidFill>
              <a:srgbClr val="333399"/>
            </a:solidFill>
            <a:round/>
            <a:headEnd type="triangle" w="sm" len="med"/>
            <a:tailEnd type="triangle" w="sm" len="med"/>
          </a:ln>
        </p:spPr>
        <p:txBody>
          <a:bodyPr/>
          <a:lstStyle/>
          <a:p>
            <a:endParaRPr lang="zh-CN" altLang="en-US"/>
          </a:p>
        </p:txBody>
      </p:sp>
      <p:sp>
        <p:nvSpPr>
          <p:cNvPr id="532512" name="Text Box 32"/>
          <p:cNvSpPr txBox="1">
            <a:spLocks noChangeArrowheads="1"/>
          </p:cNvSpPr>
          <p:nvPr/>
        </p:nvSpPr>
        <p:spPr bwMode="auto">
          <a:xfrm>
            <a:off x="7558058" y="3444889"/>
            <a:ext cx="1243013" cy="396875"/>
          </a:xfrm>
          <a:prstGeom prst="rect">
            <a:avLst/>
          </a:prstGeom>
          <a:solidFill>
            <a:srgbClr val="CCECFF"/>
          </a:solidFill>
          <a:ln w="9525">
            <a:noFill/>
            <a:miter lim="800000"/>
            <a:headEnd/>
            <a:tailEnd/>
          </a:ln>
        </p:spPr>
        <p:txBody>
          <a:bodyPr wrap="none">
            <a:spAutoFit/>
          </a:bodyPr>
          <a:lstStyle/>
          <a:p>
            <a:r>
              <a:rPr kumimoji="1" lang="en-US" altLang="zh-CN" sz="2000">
                <a:ea typeface="黑体" pitchFamily="49" charset="-122"/>
              </a:rPr>
              <a:t>6 </a:t>
            </a:r>
            <a:r>
              <a:rPr kumimoji="1" lang="zh-CN" altLang="en-US" sz="2000">
                <a:ea typeface="黑体" pitchFamily="49" charset="-122"/>
              </a:rPr>
              <a:t>种 </a:t>
            </a:r>
            <a:r>
              <a:rPr kumimoji="1" lang="en-US" altLang="zh-CN" sz="2000">
                <a:ea typeface="黑体" pitchFamily="49" charset="-122"/>
              </a:rPr>
              <a:t>RFC</a:t>
            </a:r>
          </a:p>
        </p:txBody>
      </p:sp>
      <p:sp>
        <p:nvSpPr>
          <p:cNvPr id="33" name="矩形 32"/>
          <p:cNvSpPr/>
          <p:nvPr/>
        </p:nvSpPr>
        <p:spPr>
          <a:xfrm>
            <a:off x="1785918" y="5715016"/>
            <a:ext cx="6357982" cy="400110"/>
          </a:xfrm>
          <a:prstGeom prst="rect">
            <a:avLst/>
          </a:prstGeom>
        </p:spPr>
        <p:txBody>
          <a:bodyPr wrap="square">
            <a:spAutoFit/>
          </a:bodyPr>
          <a:lstStyle/>
          <a:p>
            <a:pPr algn="ctr"/>
            <a:r>
              <a:rPr lang="en-US" altLang="zh-CN" sz="2000" dirty="0"/>
              <a:t>2011</a:t>
            </a:r>
            <a:r>
              <a:rPr lang="zh-CN" altLang="en-US" sz="2000" dirty="0"/>
              <a:t>年</a:t>
            </a:r>
            <a:r>
              <a:rPr lang="en-US" altLang="zh-CN" sz="2000" dirty="0"/>
              <a:t>10</a:t>
            </a:r>
            <a:r>
              <a:rPr lang="zh-CN" altLang="en-US" sz="2000" dirty="0"/>
              <a:t>月起取消了“草案标准”这个阶段。 </a:t>
            </a:r>
            <a:endParaRPr lang="zh-CN" altLang="zh-CN" sz="2000" dirty="0"/>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Text Box 2"/>
          <p:cNvSpPr txBox="1">
            <a:spLocks noChangeArrowheads="1"/>
          </p:cNvSpPr>
          <p:nvPr/>
        </p:nvSpPr>
        <p:spPr bwMode="auto">
          <a:xfrm>
            <a:off x="1258888" y="476250"/>
            <a:ext cx="5715000" cy="457200"/>
          </a:xfrm>
          <a:prstGeom prst="rect">
            <a:avLst/>
          </a:prstGeom>
          <a:noFill/>
          <a:ln w="9525">
            <a:noFill/>
            <a:miter lim="800000"/>
            <a:headEnd/>
            <a:tailEnd/>
          </a:ln>
        </p:spPr>
        <p:txBody>
          <a:bodyPr>
            <a:spAutoFit/>
          </a:bodyPr>
          <a:lstStyle/>
          <a:p>
            <a:pPr eaLnBrk="0" hangingPunct="0"/>
            <a:endParaRPr lang="en-US" altLang="en-US" sz="2400" b="1" i="1">
              <a:latin typeface="Times New Roman" pitchFamily="18" charset="0"/>
            </a:endParaRPr>
          </a:p>
        </p:txBody>
      </p:sp>
      <p:pic>
        <p:nvPicPr>
          <p:cNvPr id="534531" name="Picture 10"/>
          <p:cNvPicPr>
            <a:picLocks noChangeAspect="1" noChangeArrowheads="1"/>
          </p:cNvPicPr>
          <p:nvPr/>
        </p:nvPicPr>
        <p:blipFill>
          <a:blip r:embed="rId3" cstate="print"/>
          <a:srcRect/>
          <a:stretch>
            <a:fillRect/>
          </a:stretch>
        </p:blipFill>
        <p:spPr bwMode="auto">
          <a:xfrm>
            <a:off x="468313" y="1268413"/>
            <a:ext cx="7953375" cy="4556125"/>
          </a:xfrm>
          <a:prstGeom prst="rect">
            <a:avLst/>
          </a:prstGeom>
          <a:noFill/>
          <a:ln w="9525">
            <a:noFill/>
            <a:miter lim="800000"/>
            <a:headEnd/>
            <a:tailEnd/>
          </a:ln>
        </p:spPr>
      </p:pic>
      <p:sp>
        <p:nvSpPr>
          <p:cNvPr id="534532" name="Rectangle 11"/>
          <p:cNvSpPr>
            <a:spLocks noGrp="1" noChangeArrowheads="1"/>
          </p:cNvSpPr>
          <p:nvPr>
            <p:ph type="title" idx="4294967295"/>
          </p:nvPr>
        </p:nvSpPr>
        <p:spPr/>
        <p:txBody>
          <a:bodyPr/>
          <a:lstStyle/>
          <a:p>
            <a:r>
              <a:rPr lang="en-US" altLang="en-US" dirty="0"/>
              <a:t>Maturity levels of an RFC</a:t>
            </a:r>
            <a:endParaRPr lang="en-US" altLang="zh-CN" dirty="0"/>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4"/>
          <p:cNvSpPr>
            <a:spLocks noGrp="1" noChangeArrowheads="1"/>
          </p:cNvSpPr>
          <p:nvPr>
            <p:ph type="title" idx="4294967295"/>
          </p:nvPr>
        </p:nvSpPr>
        <p:spPr/>
        <p:txBody>
          <a:bodyPr/>
          <a:lstStyle/>
          <a:p>
            <a:r>
              <a:rPr lang="zh-CN" altLang="en-US" dirty="0"/>
              <a:t>第</a:t>
            </a:r>
            <a:r>
              <a:rPr lang="en-US" altLang="zh-CN" dirty="0"/>
              <a:t>1</a:t>
            </a:r>
            <a:r>
              <a:rPr lang="zh-CN" altLang="en-US" dirty="0"/>
              <a:t>章 概述</a:t>
            </a:r>
          </a:p>
        </p:txBody>
      </p:sp>
      <p:sp>
        <p:nvSpPr>
          <p:cNvPr id="490499" name="Rectangle 5"/>
          <p:cNvSpPr>
            <a:spLocks noGrp="1" noChangeArrowheads="1"/>
          </p:cNvSpPr>
          <p:nvPr>
            <p:ph type="body" sz="half" idx="4294967295"/>
          </p:nvPr>
        </p:nvSpPr>
        <p:spPr>
          <a:xfrm>
            <a:off x="330200" y="1028700"/>
            <a:ext cx="4398746" cy="5148263"/>
          </a:xfrm>
        </p:spPr>
        <p:txBody>
          <a:bodyPr/>
          <a:lstStyle/>
          <a:p>
            <a:pPr>
              <a:buFontTx/>
              <a:buNone/>
            </a:pPr>
            <a:r>
              <a:rPr lang="en-US" altLang="zh-CN" sz="2000" dirty="0"/>
              <a:t>1.1 </a:t>
            </a:r>
            <a:r>
              <a:rPr lang="zh-CN" altLang="en-US" sz="2000" dirty="0"/>
              <a:t>计算机网络在信息时代中的作用</a:t>
            </a:r>
          </a:p>
          <a:p>
            <a:pPr>
              <a:buFontTx/>
              <a:buNone/>
            </a:pPr>
            <a:endParaRPr lang="en-US" altLang="zh-CN" sz="2000" dirty="0"/>
          </a:p>
          <a:p>
            <a:pPr>
              <a:buFontTx/>
              <a:buNone/>
            </a:pPr>
            <a:r>
              <a:rPr lang="en-US" altLang="zh-CN" sz="2000" dirty="0"/>
              <a:t>1.2 </a:t>
            </a:r>
            <a:r>
              <a:rPr lang="zh-CN" altLang="en-US" sz="2000" dirty="0"/>
              <a:t>互联网概述</a:t>
            </a:r>
          </a:p>
          <a:p>
            <a:r>
              <a:rPr lang="zh-CN" altLang="en-US" sz="2000" dirty="0"/>
              <a:t>网络的网络</a:t>
            </a:r>
          </a:p>
          <a:p>
            <a:r>
              <a:rPr lang="zh-CN" altLang="en-US" sz="2000" dirty="0"/>
              <a:t>互联网基础结构发展的三个阶段</a:t>
            </a:r>
          </a:p>
          <a:p>
            <a:r>
              <a:rPr lang="zh-CN" altLang="en-US" sz="2000" dirty="0"/>
              <a:t>互联网的标准化工作</a:t>
            </a:r>
          </a:p>
          <a:p>
            <a:pPr>
              <a:buFontTx/>
              <a:buNone/>
            </a:pPr>
            <a:endParaRPr lang="en-US" altLang="zh-CN" sz="2000" dirty="0"/>
          </a:p>
          <a:p>
            <a:pPr>
              <a:buFontTx/>
              <a:buNone/>
            </a:pPr>
            <a:r>
              <a:rPr lang="en-US" altLang="zh-CN" sz="2000" dirty="0"/>
              <a:t>1.3 </a:t>
            </a:r>
            <a:r>
              <a:rPr lang="zh-CN" altLang="en-US" sz="2000" dirty="0">
                <a:solidFill>
                  <a:srgbClr val="C00000"/>
                </a:solidFill>
              </a:rPr>
              <a:t>互联网的组成</a:t>
            </a:r>
          </a:p>
          <a:p>
            <a:r>
              <a:rPr lang="zh-CN" altLang="en-US" sz="2000" dirty="0"/>
              <a:t>互联网的边缘部分</a:t>
            </a:r>
          </a:p>
          <a:p>
            <a:r>
              <a:rPr lang="zh-CN" altLang="en-US" sz="2000" dirty="0"/>
              <a:t>互联网的核心部分</a:t>
            </a:r>
          </a:p>
          <a:p>
            <a:pPr>
              <a:buFontTx/>
              <a:buNone/>
            </a:pPr>
            <a:endParaRPr lang="en-US" altLang="zh-CN" sz="2000" dirty="0"/>
          </a:p>
          <a:p>
            <a:pPr>
              <a:buFontTx/>
              <a:buNone/>
            </a:pPr>
            <a:r>
              <a:rPr lang="en-US" altLang="zh-CN" sz="2000" dirty="0"/>
              <a:t>1.4 </a:t>
            </a:r>
            <a:r>
              <a:rPr lang="zh-CN" altLang="en-US" sz="2000" dirty="0"/>
              <a:t>计算机网络在我国的发展</a:t>
            </a:r>
          </a:p>
          <a:p>
            <a:pPr>
              <a:buFontTx/>
              <a:buNone/>
            </a:pPr>
            <a:endParaRPr lang="en-US" altLang="zh-CN" sz="2000" dirty="0"/>
          </a:p>
          <a:p>
            <a:pPr>
              <a:buFontTx/>
              <a:buNone/>
            </a:pPr>
            <a:r>
              <a:rPr lang="en-US" altLang="zh-CN" sz="2000" dirty="0"/>
              <a:t>1.5 </a:t>
            </a:r>
            <a:r>
              <a:rPr lang="zh-CN" altLang="en-US" sz="2000" dirty="0"/>
              <a:t>计算机网络的类别</a:t>
            </a:r>
          </a:p>
          <a:p>
            <a:pPr>
              <a:buFontTx/>
              <a:buNone/>
            </a:pPr>
            <a:endParaRPr lang="zh-CN" altLang="en-US" sz="2000" dirty="0"/>
          </a:p>
          <a:p>
            <a:endParaRPr lang="en-US" altLang="zh-CN" sz="2000" dirty="0"/>
          </a:p>
        </p:txBody>
      </p:sp>
      <p:sp>
        <p:nvSpPr>
          <p:cNvPr id="490500" name="Rectangle 6"/>
          <p:cNvSpPr>
            <a:spLocks noGrp="1" noChangeArrowheads="1"/>
          </p:cNvSpPr>
          <p:nvPr>
            <p:ph type="body" sz="half" idx="4294967295"/>
          </p:nvPr>
        </p:nvSpPr>
        <p:spPr>
          <a:xfrm>
            <a:off x="4728946" y="1039813"/>
            <a:ext cx="4165600" cy="5137150"/>
          </a:xfrm>
        </p:spPr>
        <p:txBody>
          <a:bodyPr/>
          <a:lstStyle/>
          <a:p>
            <a:pPr marL="342900" lvl="1" indent="-342900"/>
            <a:r>
              <a:rPr lang="zh-CN" altLang="en-US" sz="2000" dirty="0"/>
              <a:t>计算机网络的定义</a:t>
            </a:r>
            <a:endParaRPr lang="en-US" altLang="zh-CN" sz="2000" dirty="0"/>
          </a:p>
          <a:p>
            <a:pPr marL="342900" lvl="1" indent="-342900"/>
            <a:r>
              <a:rPr lang="zh-CN" altLang="en-US" sz="2000" dirty="0"/>
              <a:t>几种不同类别的网络</a:t>
            </a:r>
          </a:p>
          <a:p>
            <a:pPr>
              <a:buFontTx/>
              <a:buNone/>
            </a:pPr>
            <a:endParaRPr lang="en-US" altLang="zh-CN" sz="2000" dirty="0"/>
          </a:p>
          <a:p>
            <a:pPr>
              <a:buFontTx/>
              <a:buNone/>
            </a:pPr>
            <a:r>
              <a:rPr lang="en-US" altLang="zh-CN" sz="2000" dirty="0"/>
              <a:t>1.6 </a:t>
            </a:r>
            <a:r>
              <a:rPr lang="zh-CN" altLang="en-US" sz="2000" dirty="0"/>
              <a:t>计算机网络的性能</a:t>
            </a:r>
          </a:p>
          <a:p>
            <a:r>
              <a:rPr lang="zh-CN" altLang="en-US" sz="2000" dirty="0"/>
              <a:t>计算机网络的性能指标</a:t>
            </a:r>
          </a:p>
          <a:p>
            <a:r>
              <a:rPr lang="zh-CN" altLang="en-US" sz="2000" dirty="0"/>
              <a:t>计算机网络的非性能特征</a:t>
            </a:r>
          </a:p>
          <a:p>
            <a:pPr>
              <a:buFontTx/>
              <a:buNone/>
            </a:pPr>
            <a:endParaRPr lang="en-US" altLang="zh-CN" sz="2000" dirty="0"/>
          </a:p>
          <a:p>
            <a:pPr>
              <a:buFontTx/>
              <a:buNone/>
            </a:pPr>
            <a:r>
              <a:rPr lang="en-US" altLang="zh-CN" sz="2000" dirty="0"/>
              <a:t>1.7 </a:t>
            </a:r>
            <a:r>
              <a:rPr lang="zh-CN" altLang="en-US" sz="2000" dirty="0"/>
              <a:t>计算机网络的体系结构</a:t>
            </a:r>
          </a:p>
          <a:p>
            <a:r>
              <a:rPr lang="zh-CN" altLang="en-US" sz="2000" dirty="0"/>
              <a:t>计算机网络体系结构的形成</a:t>
            </a:r>
          </a:p>
          <a:p>
            <a:r>
              <a:rPr lang="zh-CN" altLang="en-US" sz="2000" dirty="0"/>
              <a:t>协议与划分层次</a:t>
            </a:r>
          </a:p>
          <a:p>
            <a:r>
              <a:rPr lang="zh-CN" altLang="en-US" sz="2000" dirty="0"/>
              <a:t>具有五层协议的体系结构</a:t>
            </a:r>
          </a:p>
          <a:p>
            <a:r>
              <a:rPr lang="zh-CN" altLang="en-US" sz="2000" dirty="0"/>
              <a:t>实体、协议、服务和服务访问点</a:t>
            </a:r>
          </a:p>
          <a:p>
            <a:r>
              <a:rPr lang="en-US" altLang="zh-CN" sz="2000" dirty="0"/>
              <a:t>TCP/IP </a:t>
            </a:r>
            <a:r>
              <a:rPr lang="zh-CN" altLang="en-US" sz="2000" dirty="0"/>
              <a:t>的体系结构</a:t>
            </a:r>
          </a:p>
          <a:p>
            <a:pPr>
              <a:buFontTx/>
              <a:buNone/>
            </a:pPr>
            <a:endParaRPr lang="zh-CN" altLang="en-US" sz="2000" dirty="0"/>
          </a:p>
          <a:p>
            <a:endParaRPr lang="en-US" altLang="zh-CN" sz="2000" dirty="0"/>
          </a:p>
        </p:txBody>
      </p:sp>
    </p:spTree>
    <p:extLst>
      <p:ext uri="{BB962C8B-B14F-4D97-AF65-F5344CB8AC3E}">
        <p14:creationId xmlns:p14="http://schemas.microsoft.com/office/powerpoint/2010/main" xmlns="" val="3008428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r>
              <a:rPr lang="en-US" altLang="zh-CN" dirty="0"/>
              <a:t>1.3  </a:t>
            </a:r>
            <a:r>
              <a:rPr lang="zh-CN" altLang="zh-CN" dirty="0"/>
              <a:t>互联网</a:t>
            </a:r>
            <a:r>
              <a:rPr lang="zh-CN" altLang="en-US" dirty="0"/>
              <a:t>的组成</a:t>
            </a:r>
          </a:p>
        </p:txBody>
      </p:sp>
      <p:sp>
        <p:nvSpPr>
          <p:cNvPr id="326659" name="Rectangle 3"/>
          <p:cNvSpPr>
            <a:spLocks noGrp="1" noChangeArrowheads="1"/>
          </p:cNvSpPr>
          <p:nvPr>
            <p:ph idx="1"/>
          </p:nvPr>
        </p:nvSpPr>
        <p:spPr/>
        <p:txBody>
          <a:bodyPr/>
          <a:lstStyle/>
          <a:p>
            <a:pPr>
              <a:buFont typeface="Wingdings" pitchFamily="2" charset="2"/>
              <a:buNone/>
            </a:pPr>
            <a:r>
              <a:rPr lang="zh-CN" altLang="en-US" dirty="0"/>
              <a:t>从互联网的工作方式上看，可以划分为两大块：</a:t>
            </a:r>
          </a:p>
          <a:p>
            <a:pPr>
              <a:buNone/>
            </a:pPr>
            <a:r>
              <a:rPr lang="en-US" altLang="zh-CN" dirty="0"/>
              <a:t>(1) </a:t>
            </a:r>
            <a:r>
              <a:rPr lang="zh-CN" altLang="en-US" dirty="0">
                <a:solidFill>
                  <a:srgbClr val="FF0000"/>
                </a:solidFill>
              </a:rPr>
              <a:t>边缘部分：</a:t>
            </a:r>
            <a:r>
              <a:rPr lang="zh-CN" altLang="en-US" dirty="0"/>
              <a:t> 由所有连接在互联网上的主机组成。这部分是用户直接使用的，用来进行通信</a:t>
            </a:r>
            <a:r>
              <a:rPr lang="en-US" altLang="zh-CN" dirty="0"/>
              <a:t>(</a:t>
            </a:r>
            <a:r>
              <a:rPr lang="zh-CN" altLang="en-US" dirty="0"/>
              <a:t>传送数据、音频或视频</a:t>
            </a:r>
            <a:r>
              <a:rPr lang="en-US" altLang="zh-CN" dirty="0"/>
              <a:t>)</a:t>
            </a:r>
            <a:r>
              <a:rPr lang="zh-CN" altLang="en-US" dirty="0"/>
              <a:t>和资源共享。</a:t>
            </a:r>
            <a:endParaRPr lang="en-US" altLang="zh-CN" dirty="0"/>
          </a:p>
          <a:p>
            <a:endParaRPr lang="zh-CN" altLang="en-US" dirty="0"/>
          </a:p>
          <a:p>
            <a:pPr>
              <a:buFont typeface="Wingdings" pitchFamily="2" charset="2"/>
              <a:buNone/>
            </a:pPr>
            <a:r>
              <a:rPr lang="en-US" altLang="zh-CN" dirty="0"/>
              <a:t>(2) </a:t>
            </a:r>
            <a:r>
              <a:rPr lang="zh-CN" altLang="en-US" dirty="0">
                <a:solidFill>
                  <a:srgbClr val="FF0000"/>
                </a:solidFill>
              </a:rPr>
              <a:t>核心部分：</a:t>
            </a:r>
            <a:r>
              <a:rPr lang="zh-CN" altLang="en-US" dirty="0"/>
              <a:t>由大量网络和连接这些网络的路由器组成。这部分是为边缘部分提供服务的</a:t>
            </a:r>
            <a:r>
              <a:rPr lang="en-US" altLang="zh-CN" dirty="0"/>
              <a:t>(</a:t>
            </a:r>
            <a:r>
              <a:rPr lang="zh-CN" altLang="en-US" dirty="0"/>
              <a:t>提供连通性和交换</a:t>
            </a:r>
            <a:r>
              <a:rPr lang="en-US" altLang="zh-CN" dirty="0"/>
              <a:t>)</a:t>
            </a:r>
            <a:r>
              <a:rPr lang="zh-CN" altLang="en-US" dirty="0"/>
              <a:t>。</a:t>
            </a:r>
          </a:p>
        </p:txBody>
      </p:sp>
    </p:spTree>
    <p:extLst>
      <p:ext uri="{BB962C8B-B14F-4D97-AF65-F5344CB8AC3E}">
        <p14:creationId xmlns:p14="http://schemas.microsoft.com/office/powerpoint/2010/main" xmlns="" val="14651147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428596" y="1142984"/>
            <a:ext cx="8242147" cy="4536504"/>
            <a:chOff x="560511" y="1484784"/>
            <a:chExt cx="8928993" cy="4536504"/>
          </a:xfrm>
        </p:grpSpPr>
        <p:sp>
          <p:nvSpPr>
            <p:cNvPr id="328708" name="Oval 4"/>
            <p:cNvSpPr>
              <a:spLocks noChangeArrowheads="1"/>
            </p:cNvSpPr>
            <p:nvPr/>
          </p:nvSpPr>
          <p:spPr bwMode="auto">
            <a:xfrm>
              <a:off x="560511" y="1484784"/>
              <a:ext cx="8928993" cy="4536504"/>
            </a:xfrm>
            <a:prstGeom prst="ellipse">
              <a:avLst/>
            </a:prstGeom>
            <a:solidFill>
              <a:srgbClr val="99CCFF"/>
            </a:solidFill>
            <a:ln w="9525">
              <a:solidFill>
                <a:schemeClr val="tx1"/>
              </a:solidFill>
              <a:prstDash val="dash"/>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09" name="Oval 5"/>
            <p:cNvSpPr>
              <a:spLocks noChangeArrowheads="1"/>
            </p:cNvSpPr>
            <p:nvPr/>
          </p:nvSpPr>
          <p:spPr bwMode="auto">
            <a:xfrm>
              <a:off x="2000672" y="2569395"/>
              <a:ext cx="6264696" cy="2416968"/>
            </a:xfrm>
            <a:prstGeom prst="ellipse">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pic>
          <p:nvPicPr>
            <p:cNvPr id="328710" name="Picture 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858649" y="2517801"/>
              <a:ext cx="507338" cy="466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28711" name="Picture 7"/>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599078" y="3203600"/>
              <a:ext cx="536575" cy="3476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grpSp>
          <p:nvGrpSpPr>
            <p:cNvPr id="4" name="Group 8"/>
            <p:cNvGrpSpPr>
              <a:grpSpLocks/>
            </p:cNvGrpSpPr>
            <p:nvPr/>
          </p:nvGrpSpPr>
          <p:grpSpPr bwMode="auto">
            <a:xfrm rot="-448665">
              <a:off x="2355844" y="3421516"/>
              <a:ext cx="1056180" cy="583958"/>
              <a:chOff x="2949" y="196"/>
              <a:chExt cx="941" cy="598"/>
            </a:xfrm>
          </p:grpSpPr>
          <p:sp>
            <p:nvSpPr>
              <p:cNvPr id="328713" name="Oval 9"/>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14" name="Oval 10"/>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15" name="Oval 11"/>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16" name="Oval 12"/>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17" name="Oval 13"/>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18" name="Oval 14"/>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19" name="Oval 15"/>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20" name="Oval 16"/>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21" name="Freeform 1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8722" name="Freeform 1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8723" name="Freeform 1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5" name="Group 20"/>
            <p:cNvGrpSpPr>
              <a:grpSpLocks/>
            </p:cNvGrpSpPr>
            <p:nvPr/>
          </p:nvGrpSpPr>
          <p:grpSpPr bwMode="auto">
            <a:xfrm rot="-448665">
              <a:off x="7012926" y="3365998"/>
              <a:ext cx="1083171" cy="654849"/>
              <a:chOff x="2949" y="196"/>
              <a:chExt cx="941" cy="598"/>
            </a:xfrm>
          </p:grpSpPr>
          <p:sp>
            <p:nvSpPr>
              <p:cNvPr id="328725" name="Oval 21"/>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26" name="Oval 22"/>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27" name="Oval 23"/>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28" name="Oval 24"/>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29" name="Oval 25"/>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30" name="Oval 26"/>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31" name="Oval 27"/>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32" name="Oval 28"/>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33" name="Freeform 2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8734" name="Freeform 3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8735" name="Freeform 3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7" name="Group 32"/>
            <p:cNvGrpSpPr>
              <a:grpSpLocks/>
            </p:cNvGrpSpPr>
            <p:nvPr/>
          </p:nvGrpSpPr>
          <p:grpSpPr bwMode="auto">
            <a:xfrm rot="-448665">
              <a:off x="3879465" y="4175623"/>
              <a:ext cx="1083171" cy="654849"/>
              <a:chOff x="2949" y="196"/>
              <a:chExt cx="941" cy="598"/>
            </a:xfrm>
          </p:grpSpPr>
          <p:sp>
            <p:nvSpPr>
              <p:cNvPr id="328737" name="Oval 33"/>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38" name="Oval 34"/>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39" name="Oval 35"/>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40" name="Oval 36"/>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41" name="Oval 37"/>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42" name="Oval 38"/>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43" name="Oval 39"/>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44" name="Oval 40"/>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45" name="Freeform 4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8746" name="Freeform 4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8747" name="Freeform 4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8" name="Group 44"/>
            <p:cNvGrpSpPr>
              <a:grpSpLocks/>
            </p:cNvGrpSpPr>
            <p:nvPr/>
          </p:nvGrpSpPr>
          <p:grpSpPr bwMode="auto">
            <a:xfrm rot="-448665">
              <a:off x="5881305" y="4175666"/>
              <a:ext cx="1080797" cy="654849"/>
              <a:chOff x="2949" y="196"/>
              <a:chExt cx="941" cy="598"/>
            </a:xfrm>
          </p:grpSpPr>
          <p:sp>
            <p:nvSpPr>
              <p:cNvPr id="328749" name="Oval 45"/>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50" name="Oval 46"/>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51" name="Oval 47"/>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52" name="Oval 48"/>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53" name="Oval 49"/>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54" name="Oval 50"/>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55" name="Oval 51"/>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56" name="Oval 52"/>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57" name="Freeform 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8758" name="Freeform 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8759" name="Freeform 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grpSp>
          <p:nvGrpSpPr>
            <p:cNvPr id="9" name="Group 56"/>
            <p:cNvGrpSpPr>
              <a:grpSpLocks/>
            </p:cNvGrpSpPr>
            <p:nvPr/>
          </p:nvGrpSpPr>
          <p:grpSpPr bwMode="auto">
            <a:xfrm rot="-448665">
              <a:off x="4749647" y="2881856"/>
              <a:ext cx="1080797" cy="652715"/>
              <a:chOff x="2949" y="196"/>
              <a:chExt cx="941" cy="598"/>
            </a:xfrm>
          </p:grpSpPr>
          <p:sp>
            <p:nvSpPr>
              <p:cNvPr id="328761" name="Oval 57"/>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62" name="Oval 58"/>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63" name="Oval 59"/>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64" name="Oval 60"/>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65" name="Oval 61"/>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66" name="Oval 62"/>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67" name="Oval 63"/>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68" name="Oval 64"/>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28769" name="Freeform 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8770" name="Freeform 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8771" name="Freeform 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pic>
          <p:nvPicPr>
            <p:cNvPr id="328772" name="Picture 68"/>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150212" y="4035450"/>
              <a:ext cx="534856" cy="3476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328773" name="Picture 69"/>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153770" y="4357713"/>
              <a:ext cx="534855" cy="347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328774" name="Picture 70"/>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993947" y="4010050"/>
              <a:ext cx="534855" cy="3476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328775" name="Picture 71"/>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111694" y="3040088"/>
              <a:ext cx="534856" cy="347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328776" name="Picture 72"/>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516764" y="4600601"/>
              <a:ext cx="505619" cy="465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28777" name="Picture 73"/>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558957" y="3487762"/>
              <a:ext cx="507338"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28778" name="Picture 74"/>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530522" y="2336826"/>
              <a:ext cx="507338" cy="465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28779" name="Picture 75"/>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486491" y="5107012"/>
              <a:ext cx="505619" cy="465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28780" name="Picture 7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06047" y="4519638"/>
              <a:ext cx="507338" cy="466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28781" name="Picture 77"/>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03912" y="3327426"/>
              <a:ext cx="505619" cy="465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28782" name="Text Box 78"/>
            <p:cNvSpPr txBox="1">
              <a:spLocks noChangeArrowheads="1"/>
            </p:cNvSpPr>
            <p:nvPr/>
          </p:nvSpPr>
          <p:spPr bwMode="auto">
            <a:xfrm>
              <a:off x="3818289" y="3615407"/>
              <a:ext cx="2867451" cy="461665"/>
            </a:xfrm>
            <a:prstGeom prst="rect">
              <a:avLst/>
            </a:prstGeom>
            <a:solidFill>
              <a:srgbClr val="FFFF00"/>
            </a:solidFill>
            <a:ln w="9525">
              <a:solidFill>
                <a:schemeClr val="tx1"/>
              </a:solidFill>
              <a:miter lim="800000"/>
              <a:headEnd/>
              <a:tailEnd/>
            </a:ln>
            <a:effectLst/>
            <a:extLst/>
          </p:spPr>
          <p:txBody>
            <a:bodyPr wrap="none">
              <a:spAutoFit/>
            </a:bodyPr>
            <a:lstStyle>
              <a:defPPr>
                <a:defRPr lang="en-US"/>
              </a:defPPr>
              <a:lvl1pPr>
                <a:defRPr sz="2400">
                  <a:solidFill>
                    <a:srgbClr val="333399"/>
                  </a:solidFill>
                  <a:ea typeface="黑体" pitchFamily="2" charset="-122"/>
                </a:defRPr>
              </a:lvl1pPr>
            </a:lstStyle>
            <a:p>
              <a:r>
                <a:rPr lang="zh-CN" altLang="en-US" dirty="0"/>
                <a:t>互联网的核心部分</a:t>
              </a:r>
            </a:p>
          </p:txBody>
        </p:sp>
        <p:sp>
          <p:nvSpPr>
            <p:cNvPr id="328783" name="Text Box 79"/>
            <p:cNvSpPr txBox="1">
              <a:spLocks noChangeArrowheads="1"/>
            </p:cNvSpPr>
            <p:nvPr/>
          </p:nvSpPr>
          <p:spPr bwMode="auto">
            <a:xfrm>
              <a:off x="3818289" y="1844824"/>
              <a:ext cx="2867451" cy="461665"/>
            </a:xfrm>
            <a:prstGeom prst="rect">
              <a:avLst/>
            </a:prstGeom>
            <a:solidFill>
              <a:srgbClr val="FFFF00"/>
            </a:solidFill>
            <a:ln w="9525">
              <a:solidFill>
                <a:schemeClr val="tx1"/>
              </a:solidFill>
              <a:miter lim="800000"/>
              <a:headEnd/>
              <a:tailEnd/>
            </a:ln>
            <a:effectLst/>
            <a:extLst/>
          </p:spPr>
          <p:txBody>
            <a:bodyPr wrap="none">
              <a:spAutoFit/>
            </a:bodyPr>
            <a:lstStyle/>
            <a:p>
              <a:r>
                <a:rPr lang="zh-CN" altLang="en-US" sz="2400" dirty="0">
                  <a:solidFill>
                    <a:srgbClr val="333399"/>
                  </a:solidFill>
                  <a:ea typeface="黑体" pitchFamily="2" charset="-122"/>
                </a:rPr>
                <a:t>互联网的边缘部分</a:t>
              </a:r>
            </a:p>
          </p:txBody>
        </p:sp>
        <p:sp>
          <p:nvSpPr>
            <p:cNvPr id="328784" name="Text Box 80"/>
            <p:cNvSpPr txBox="1">
              <a:spLocks noChangeArrowheads="1"/>
            </p:cNvSpPr>
            <p:nvPr/>
          </p:nvSpPr>
          <p:spPr bwMode="auto">
            <a:xfrm>
              <a:off x="1712640" y="2132856"/>
              <a:ext cx="86690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2400" dirty="0">
                  <a:solidFill>
                    <a:srgbClr val="333399"/>
                  </a:solidFill>
                  <a:ea typeface="黑体" pitchFamily="2" charset="-122"/>
                </a:rPr>
                <a:t>主机</a:t>
              </a:r>
            </a:p>
          </p:txBody>
        </p:sp>
        <p:sp>
          <p:nvSpPr>
            <p:cNvPr id="328785" name="Text Box 81"/>
            <p:cNvSpPr txBox="1">
              <a:spLocks noChangeArrowheads="1"/>
            </p:cNvSpPr>
            <p:nvPr/>
          </p:nvSpPr>
          <p:spPr bwMode="auto">
            <a:xfrm>
              <a:off x="2496597" y="3039343"/>
              <a:ext cx="86690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2400" dirty="0">
                  <a:solidFill>
                    <a:srgbClr val="333399"/>
                  </a:solidFill>
                  <a:ea typeface="黑体" pitchFamily="2" charset="-122"/>
                </a:rPr>
                <a:t>网络</a:t>
              </a:r>
            </a:p>
          </p:txBody>
        </p:sp>
        <p:sp>
          <p:nvSpPr>
            <p:cNvPr id="328786" name="Text Box 82"/>
            <p:cNvSpPr txBox="1">
              <a:spLocks noChangeArrowheads="1"/>
            </p:cNvSpPr>
            <p:nvPr/>
          </p:nvSpPr>
          <p:spPr bwMode="auto">
            <a:xfrm>
              <a:off x="3296816" y="2823319"/>
              <a:ext cx="1200329"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2400" dirty="0">
                  <a:solidFill>
                    <a:srgbClr val="333399"/>
                  </a:solidFill>
                  <a:ea typeface="黑体" pitchFamily="2" charset="-122"/>
                </a:rPr>
                <a:t>路由器</a:t>
              </a:r>
            </a:p>
          </p:txBody>
        </p:sp>
      </p:grpSp>
      <p:sp>
        <p:nvSpPr>
          <p:cNvPr id="3" name="标题 2"/>
          <p:cNvSpPr>
            <a:spLocks noGrp="1"/>
          </p:cNvSpPr>
          <p:nvPr>
            <p:ph type="title"/>
          </p:nvPr>
        </p:nvSpPr>
        <p:spPr/>
        <p:txBody>
          <a:bodyPr/>
          <a:lstStyle/>
          <a:p>
            <a:pPr algn="ctr"/>
            <a:r>
              <a:rPr lang="zh-CN" altLang="en-US" dirty="0"/>
              <a:t>互联网的边缘部分与核心部分</a:t>
            </a:r>
          </a:p>
        </p:txBody>
      </p:sp>
      <p:sp>
        <p:nvSpPr>
          <p:cNvPr id="6" name="矩形 5"/>
          <p:cNvSpPr/>
          <p:nvPr/>
        </p:nvSpPr>
        <p:spPr>
          <a:xfrm>
            <a:off x="2071670" y="5715016"/>
            <a:ext cx="4736800" cy="461665"/>
          </a:xfrm>
          <a:prstGeom prst="rect">
            <a:avLst/>
          </a:prstGeom>
        </p:spPr>
        <p:txBody>
          <a:bodyPr wrap="square">
            <a:spAutoFit/>
          </a:bodyPr>
          <a:lstStyle/>
          <a:p>
            <a:pPr algn="ctr"/>
            <a:r>
              <a:rPr lang="zh-CN" altLang="zh-CN" sz="2400" dirty="0">
                <a:latin typeface="+mn-lt"/>
                <a:ea typeface="黑体" pitchFamily="2" charset="-122"/>
              </a:rPr>
              <a:t>互联网的边缘部分与核心部分</a:t>
            </a:r>
            <a:endParaRPr lang="zh-CN" altLang="en-US" sz="2400" dirty="0">
              <a:latin typeface="+mn-lt"/>
              <a:ea typeface="黑体" pitchFamily="2" charset="-122"/>
            </a:endParaRPr>
          </a:p>
        </p:txBody>
      </p:sp>
    </p:spTree>
    <p:extLst>
      <p:ext uri="{BB962C8B-B14F-4D97-AF65-F5344CB8AC3E}">
        <p14:creationId xmlns:p14="http://schemas.microsoft.com/office/powerpoint/2010/main" xmlns="" val="11277664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1763688" y="116632"/>
            <a:ext cx="6192838" cy="6480720"/>
          </a:xfrm>
          <a:prstGeom prst="rect">
            <a:avLst/>
          </a:prstGeom>
          <a:noFill/>
          <a:ln w="9525">
            <a:noFill/>
            <a:miter lim="800000"/>
            <a:headEnd/>
            <a:tailEnd/>
          </a:ln>
        </p:spPr>
      </p:pic>
    </p:spTree>
    <p:extLst>
      <p:ext uri="{BB962C8B-B14F-4D97-AF65-F5344CB8AC3E}">
        <p14:creationId xmlns:p14="http://schemas.microsoft.com/office/powerpoint/2010/main" xmlns="" val="41398815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37602" name="Picture 2"/>
          <p:cNvPicPr>
            <a:picLocks noChangeAspect="1" noChangeArrowheads="1"/>
          </p:cNvPicPr>
          <p:nvPr/>
        </p:nvPicPr>
        <p:blipFill>
          <a:blip r:embed="rId2" cstate="print"/>
          <a:srcRect/>
          <a:stretch>
            <a:fillRect/>
          </a:stretch>
        </p:blipFill>
        <p:spPr bwMode="auto">
          <a:xfrm>
            <a:off x="1447800" y="0"/>
            <a:ext cx="6324600" cy="6102350"/>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4"/>
          <p:cNvSpPr>
            <a:spLocks noGrp="1" noChangeArrowheads="1"/>
          </p:cNvSpPr>
          <p:nvPr>
            <p:ph type="title" idx="4294967295"/>
          </p:nvPr>
        </p:nvSpPr>
        <p:spPr/>
        <p:txBody>
          <a:bodyPr/>
          <a:lstStyle/>
          <a:p>
            <a:r>
              <a:rPr lang="zh-CN" altLang="en-US" dirty="0"/>
              <a:t>第</a:t>
            </a:r>
            <a:r>
              <a:rPr lang="en-US" altLang="zh-CN" dirty="0"/>
              <a:t>1</a:t>
            </a:r>
            <a:r>
              <a:rPr lang="zh-CN" altLang="en-US" dirty="0"/>
              <a:t>章 概述</a:t>
            </a:r>
          </a:p>
        </p:txBody>
      </p:sp>
      <p:sp>
        <p:nvSpPr>
          <p:cNvPr id="490499" name="Rectangle 5"/>
          <p:cNvSpPr>
            <a:spLocks noGrp="1" noChangeArrowheads="1"/>
          </p:cNvSpPr>
          <p:nvPr>
            <p:ph type="body" sz="half" idx="4294967295"/>
          </p:nvPr>
        </p:nvSpPr>
        <p:spPr>
          <a:xfrm>
            <a:off x="330200" y="1028700"/>
            <a:ext cx="4398746" cy="5148263"/>
          </a:xfrm>
        </p:spPr>
        <p:txBody>
          <a:bodyPr/>
          <a:lstStyle/>
          <a:p>
            <a:pPr>
              <a:buFontTx/>
              <a:buNone/>
            </a:pPr>
            <a:r>
              <a:rPr lang="en-US" altLang="zh-CN" sz="2000" dirty="0"/>
              <a:t>1.1 </a:t>
            </a:r>
            <a:r>
              <a:rPr lang="zh-CN" altLang="en-US" sz="2000" dirty="0"/>
              <a:t>计算机网络在信息时代中的作用</a:t>
            </a:r>
          </a:p>
          <a:p>
            <a:pPr>
              <a:buFontTx/>
              <a:buNone/>
            </a:pPr>
            <a:endParaRPr lang="en-US" altLang="zh-CN" sz="2000" dirty="0"/>
          </a:p>
          <a:p>
            <a:pPr>
              <a:buFontTx/>
              <a:buNone/>
            </a:pPr>
            <a:r>
              <a:rPr lang="en-US" altLang="zh-CN" sz="2000" dirty="0"/>
              <a:t>1.2 </a:t>
            </a:r>
            <a:r>
              <a:rPr lang="zh-CN" altLang="en-US" sz="2000" dirty="0"/>
              <a:t>互联网概述</a:t>
            </a:r>
          </a:p>
          <a:p>
            <a:r>
              <a:rPr lang="zh-CN" altLang="en-US" sz="2000" dirty="0"/>
              <a:t>网络的网络</a:t>
            </a:r>
          </a:p>
          <a:p>
            <a:r>
              <a:rPr lang="zh-CN" altLang="en-US" sz="2000" dirty="0"/>
              <a:t>互联网基础结构发展的三个阶段</a:t>
            </a:r>
          </a:p>
          <a:p>
            <a:r>
              <a:rPr lang="zh-CN" altLang="en-US" sz="2000" dirty="0"/>
              <a:t>互联网的标准化工作</a:t>
            </a:r>
          </a:p>
          <a:p>
            <a:r>
              <a:rPr lang="zh-CN" altLang="en-US" sz="2000" dirty="0"/>
              <a:t>计算机网络在我国的发展</a:t>
            </a:r>
          </a:p>
          <a:p>
            <a:pPr>
              <a:buFontTx/>
              <a:buNone/>
            </a:pPr>
            <a:endParaRPr lang="en-US" altLang="zh-CN" sz="2000" dirty="0"/>
          </a:p>
          <a:p>
            <a:pPr>
              <a:buFontTx/>
              <a:buNone/>
            </a:pPr>
            <a:r>
              <a:rPr lang="en-US" altLang="zh-CN" sz="2000" dirty="0"/>
              <a:t>1.3 </a:t>
            </a:r>
            <a:r>
              <a:rPr lang="zh-CN" altLang="en-US" sz="2000" dirty="0"/>
              <a:t>互联网的组成</a:t>
            </a:r>
          </a:p>
          <a:p>
            <a:r>
              <a:rPr lang="zh-CN" altLang="en-US" sz="2000" dirty="0">
                <a:solidFill>
                  <a:srgbClr val="C00000"/>
                </a:solidFill>
              </a:rPr>
              <a:t>互联网的边缘部分</a:t>
            </a:r>
          </a:p>
          <a:p>
            <a:r>
              <a:rPr lang="zh-CN" altLang="en-US" sz="2000" dirty="0"/>
              <a:t>互联网的核心部分</a:t>
            </a:r>
          </a:p>
          <a:p>
            <a:pPr>
              <a:buFontTx/>
              <a:buNone/>
            </a:pPr>
            <a:r>
              <a:rPr lang="en-US" altLang="zh-CN" sz="2000" dirty="0"/>
              <a:t>1.4 </a:t>
            </a:r>
            <a:r>
              <a:rPr lang="zh-CN" altLang="en-US" sz="2000" dirty="0"/>
              <a:t>计算机网络在我国的发展</a:t>
            </a:r>
          </a:p>
          <a:p>
            <a:pPr>
              <a:buFontTx/>
              <a:buNone/>
            </a:pPr>
            <a:endParaRPr lang="en-US" altLang="zh-CN" sz="2000" dirty="0"/>
          </a:p>
          <a:p>
            <a:pPr>
              <a:buFontTx/>
              <a:buNone/>
            </a:pPr>
            <a:r>
              <a:rPr lang="en-US" altLang="zh-CN" sz="2000" dirty="0"/>
              <a:t>1.5 </a:t>
            </a:r>
            <a:r>
              <a:rPr lang="zh-CN" altLang="en-US" sz="2000" dirty="0"/>
              <a:t>计算机网络的类别</a:t>
            </a:r>
          </a:p>
          <a:p>
            <a:pPr>
              <a:buFontTx/>
              <a:buNone/>
            </a:pPr>
            <a:endParaRPr lang="zh-CN" altLang="en-US" sz="2000" dirty="0"/>
          </a:p>
          <a:p>
            <a:endParaRPr lang="en-US" altLang="zh-CN" sz="2000" dirty="0"/>
          </a:p>
        </p:txBody>
      </p:sp>
      <p:sp>
        <p:nvSpPr>
          <p:cNvPr id="490500" name="Rectangle 6"/>
          <p:cNvSpPr>
            <a:spLocks noGrp="1" noChangeArrowheads="1"/>
          </p:cNvSpPr>
          <p:nvPr>
            <p:ph type="body" sz="half" idx="4294967295"/>
          </p:nvPr>
        </p:nvSpPr>
        <p:spPr>
          <a:xfrm>
            <a:off x="4728946" y="1039813"/>
            <a:ext cx="4165600" cy="5137150"/>
          </a:xfrm>
        </p:spPr>
        <p:txBody>
          <a:bodyPr/>
          <a:lstStyle/>
          <a:p>
            <a:pPr marL="342900" lvl="1" indent="-342900"/>
            <a:r>
              <a:rPr lang="zh-CN" altLang="en-US" sz="2000" dirty="0"/>
              <a:t>计算机网络的定义</a:t>
            </a:r>
            <a:endParaRPr lang="en-US" altLang="zh-CN" sz="2000" dirty="0"/>
          </a:p>
          <a:p>
            <a:pPr marL="342900" lvl="1" indent="-342900"/>
            <a:r>
              <a:rPr lang="zh-CN" altLang="en-US" sz="2000" dirty="0"/>
              <a:t>几种不同类别的网络</a:t>
            </a:r>
          </a:p>
          <a:p>
            <a:pPr>
              <a:buFontTx/>
              <a:buNone/>
            </a:pPr>
            <a:endParaRPr lang="en-US" altLang="zh-CN" sz="2000" dirty="0"/>
          </a:p>
          <a:p>
            <a:pPr>
              <a:buFontTx/>
              <a:buNone/>
            </a:pPr>
            <a:r>
              <a:rPr lang="en-US" altLang="zh-CN" sz="2000" dirty="0"/>
              <a:t>1.6 </a:t>
            </a:r>
            <a:r>
              <a:rPr lang="zh-CN" altLang="en-US" sz="2000" dirty="0"/>
              <a:t>计算机网络的性能</a:t>
            </a:r>
          </a:p>
          <a:p>
            <a:r>
              <a:rPr lang="zh-CN" altLang="en-US" sz="2000" dirty="0"/>
              <a:t>计算机网络的性能指标</a:t>
            </a:r>
          </a:p>
          <a:p>
            <a:r>
              <a:rPr lang="zh-CN" altLang="en-US" sz="2000" dirty="0"/>
              <a:t>计算机网络的非性能特征</a:t>
            </a:r>
          </a:p>
          <a:p>
            <a:pPr>
              <a:buFontTx/>
              <a:buNone/>
            </a:pPr>
            <a:endParaRPr lang="en-US" altLang="zh-CN" sz="2000" dirty="0"/>
          </a:p>
          <a:p>
            <a:pPr>
              <a:buFontTx/>
              <a:buNone/>
            </a:pPr>
            <a:r>
              <a:rPr lang="en-US" altLang="zh-CN" sz="2000" dirty="0"/>
              <a:t>1.7 </a:t>
            </a:r>
            <a:r>
              <a:rPr lang="zh-CN" altLang="en-US" sz="2000" dirty="0"/>
              <a:t>计算机网络的体系结构</a:t>
            </a:r>
          </a:p>
          <a:p>
            <a:r>
              <a:rPr lang="zh-CN" altLang="en-US" sz="2000" dirty="0"/>
              <a:t>计算机网络体系结构的形成</a:t>
            </a:r>
          </a:p>
          <a:p>
            <a:r>
              <a:rPr lang="zh-CN" altLang="en-US" sz="2000" dirty="0"/>
              <a:t>协议与划分层次</a:t>
            </a:r>
          </a:p>
          <a:p>
            <a:r>
              <a:rPr lang="zh-CN" altLang="en-US" sz="2000" dirty="0"/>
              <a:t>具有五层协议的体系结构</a:t>
            </a:r>
          </a:p>
          <a:p>
            <a:r>
              <a:rPr lang="zh-CN" altLang="en-US" sz="2000" dirty="0"/>
              <a:t>实体、协议、服务和服务访问点</a:t>
            </a:r>
          </a:p>
          <a:p>
            <a:r>
              <a:rPr lang="en-US" altLang="zh-CN" sz="2000" dirty="0"/>
              <a:t>TCP/IP </a:t>
            </a:r>
            <a:r>
              <a:rPr lang="zh-CN" altLang="en-US" sz="2000" dirty="0"/>
              <a:t>的体系结构</a:t>
            </a:r>
          </a:p>
          <a:p>
            <a:pPr>
              <a:buFontTx/>
              <a:buNone/>
            </a:pPr>
            <a:endParaRPr lang="zh-CN" altLang="en-US" sz="2000" dirty="0"/>
          </a:p>
          <a:p>
            <a:endParaRPr lang="en-US" altLang="zh-CN" sz="2000" dirty="0"/>
          </a:p>
        </p:txBody>
      </p:sp>
    </p:spTree>
    <p:extLst>
      <p:ext uri="{BB962C8B-B14F-4D97-AF65-F5344CB8AC3E}">
        <p14:creationId xmlns:p14="http://schemas.microsoft.com/office/powerpoint/2010/main" xmlns="" val="31930542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p:txBody>
          <a:bodyPr/>
          <a:lstStyle/>
          <a:p>
            <a:r>
              <a:rPr lang="zh-CN" altLang="en-US" dirty="0"/>
              <a:t>互联网的边缘部分</a:t>
            </a:r>
          </a:p>
        </p:txBody>
      </p:sp>
      <p:sp>
        <p:nvSpPr>
          <p:cNvPr id="330755" name="Rectangle 3"/>
          <p:cNvSpPr>
            <a:spLocks noGrp="1" noChangeArrowheads="1"/>
          </p:cNvSpPr>
          <p:nvPr>
            <p:ph idx="1"/>
          </p:nvPr>
        </p:nvSpPr>
        <p:spPr/>
        <p:txBody>
          <a:bodyPr/>
          <a:lstStyle/>
          <a:p>
            <a:r>
              <a:rPr lang="zh-CN" altLang="en-US" dirty="0"/>
              <a:t>处在互联网边缘的部分就是连接在互联网上的所有的主机。这些主机又称为</a:t>
            </a:r>
            <a:r>
              <a:rPr lang="zh-CN" altLang="en-US" dirty="0">
                <a:solidFill>
                  <a:srgbClr val="FF0000"/>
                </a:solidFill>
              </a:rPr>
              <a:t>端系统 </a:t>
            </a:r>
            <a:r>
              <a:rPr lang="en-US" altLang="zh-CN" dirty="0"/>
              <a:t>(end system)</a:t>
            </a:r>
            <a:r>
              <a:rPr lang="zh-CN" altLang="en-US" dirty="0"/>
              <a:t>。</a:t>
            </a:r>
          </a:p>
          <a:p>
            <a:endParaRPr lang="en-US" altLang="zh-CN" dirty="0">
              <a:solidFill>
                <a:srgbClr val="FF0000"/>
              </a:solidFill>
            </a:endParaRPr>
          </a:p>
          <a:p>
            <a:r>
              <a:rPr lang="zh-CN" altLang="zh-CN" dirty="0">
                <a:solidFill>
                  <a:srgbClr val="FF0000"/>
                </a:solidFill>
              </a:rPr>
              <a:t>端系统在功能上可能有很大的差别</a:t>
            </a:r>
            <a:endParaRPr lang="en-US" altLang="zh-CN" dirty="0">
              <a:solidFill>
                <a:srgbClr val="FF0000"/>
              </a:solidFill>
            </a:endParaRPr>
          </a:p>
          <a:p>
            <a:pPr lvl="1"/>
            <a:r>
              <a:rPr lang="zh-CN" altLang="zh-CN" dirty="0"/>
              <a:t>小的端系统可以是一台普通个人电脑</a:t>
            </a:r>
            <a:r>
              <a:rPr lang="zh-CN" altLang="en-US" dirty="0"/>
              <a:t>，</a:t>
            </a:r>
            <a:r>
              <a:rPr lang="zh-CN" altLang="zh-CN" dirty="0"/>
              <a:t>具有上网功能的智能手机，甚至是一个很小的网络摄像头</a:t>
            </a:r>
            <a:r>
              <a:rPr lang="zh-CN" altLang="en-US" dirty="0"/>
              <a:t>。</a:t>
            </a:r>
            <a:endParaRPr lang="en-US" altLang="zh-CN" dirty="0"/>
          </a:p>
          <a:p>
            <a:pPr lvl="1"/>
            <a:endParaRPr lang="en-US" altLang="zh-CN" dirty="0"/>
          </a:p>
          <a:p>
            <a:pPr lvl="1"/>
            <a:r>
              <a:rPr lang="zh-CN" altLang="zh-CN" dirty="0"/>
              <a:t>大的端系统则可以是一台非常昂贵的大型计算机。</a:t>
            </a:r>
            <a:endParaRPr lang="en-US" altLang="zh-CN" dirty="0"/>
          </a:p>
          <a:p>
            <a:pPr lvl="1"/>
            <a:endParaRPr lang="en-US" altLang="zh-CN" dirty="0"/>
          </a:p>
          <a:p>
            <a:pPr lvl="1"/>
            <a:r>
              <a:rPr lang="zh-CN" altLang="zh-CN" dirty="0"/>
              <a:t>端系统的拥有者可以是个人，也可以是单位</a:t>
            </a:r>
            <a:r>
              <a:rPr lang="en-US" altLang="zh-CN" dirty="0"/>
              <a:t>(</a:t>
            </a:r>
            <a:r>
              <a:rPr lang="zh-CN" altLang="zh-CN" dirty="0"/>
              <a:t>如学校、企业、政府机关等</a:t>
            </a:r>
            <a:r>
              <a:rPr lang="en-US" altLang="zh-CN" dirty="0"/>
              <a:t>)</a:t>
            </a:r>
            <a:r>
              <a:rPr lang="zh-CN" altLang="zh-CN" dirty="0"/>
              <a:t>，当然也可以是某个</a:t>
            </a:r>
            <a:r>
              <a:rPr lang="en-US" altLang="zh-CN" dirty="0"/>
              <a:t>ISP</a:t>
            </a:r>
            <a:r>
              <a:rPr lang="zh-CN" altLang="en-US" dirty="0"/>
              <a:t>。</a:t>
            </a:r>
          </a:p>
        </p:txBody>
      </p:sp>
    </p:spTree>
    <p:extLst>
      <p:ext uri="{BB962C8B-B14F-4D97-AF65-F5344CB8AC3E}">
        <p14:creationId xmlns:p14="http://schemas.microsoft.com/office/powerpoint/2010/main" xmlns="" val="23889902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6" name="Rectangle 4"/>
          <p:cNvSpPr>
            <a:spLocks noGrp="1" noChangeArrowheads="1"/>
          </p:cNvSpPr>
          <p:nvPr>
            <p:ph type="title"/>
          </p:nvPr>
        </p:nvSpPr>
        <p:spPr/>
        <p:txBody>
          <a:bodyPr/>
          <a:lstStyle/>
          <a:p>
            <a:r>
              <a:rPr lang="zh-CN" altLang="en-US" dirty="0"/>
              <a:t>互联网的边缘部分</a:t>
            </a:r>
          </a:p>
        </p:txBody>
      </p:sp>
      <p:sp>
        <p:nvSpPr>
          <p:cNvPr id="540675" name="Rectangle 3"/>
          <p:cNvSpPr>
            <a:spLocks noGrp="1" noChangeArrowheads="1"/>
          </p:cNvSpPr>
          <p:nvPr>
            <p:ph type="body" idx="1"/>
          </p:nvPr>
        </p:nvSpPr>
        <p:spPr>
          <a:xfrm>
            <a:off x="326013" y="1052736"/>
            <a:ext cx="8449687" cy="5112568"/>
          </a:xfrm>
        </p:spPr>
        <p:txBody>
          <a:bodyPr/>
          <a:lstStyle/>
          <a:p>
            <a:r>
              <a:rPr lang="zh-CN" altLang="en-US" dirty="0"/>
              <a:t>处在互联网边缘的部分</a:t>
            </a:r>
            <a:r>
              <a:rPr lang="zh-CN" altLang="en-US" dirty="0">
                <a:solidFill>
                  <a:schemeClr val="hlink"/>
                </a:solidFill>
              </a:rPr>
              <a:t>就是</a:t>
            </a:r>
            <a:r>
              <a:rPr lang="zh-CN" altLang="en-US" dirty="0"/>
              <a:t>连接在互联网上的所有的主机。</a:t>
            </a:r>
          </a:p>
          <a:p>
            <a:endParaRPr lang="zh-CN" altLang="en-US" dirty="0"/>
          </a:p>
          <a:p>
            <a:r>
              <a:rPr lang="zh-CN" altLang="en-US" dirty="0"/>
              <a:t>这些主机又称为</a:t>
            </a:r>
            <a:r>
              <a:rPr lang="zh-CN" altLang="en-US" dirty="0">
                <a:solidFill>
                  <a:srgbClr val="FF0000"/>
                </a:solidFill>
              </a:rPr>
              <a:t>端系统 </a:t>
            </a:r>
            <a:r>
              <a:rPr lang="en-US" altLang="zh-CN" dirty="0"/>
              <a:t>(end system)</a:t>
            </a:r>
            <a:r>
              <a:rPr lang="zh-CN" altLang="en-US" dirty="0"/>
              <a:t>。</a:t>
            </a:r>
          </a:p>
          <a:p>
            <a:endParaRPr lang="zh-CN" altLang="en-US" dirty="0"/>
          </a:p>
          <a:p>
            <a:r>
              <a:rPr lang="zh-CN" altLang="en-US" dirty="0"/>
              <a:t>“</a:t>
            </a:r>
            <a:r>
              <a:rPr lang="zh-CN" altLang="en-US" dirty="0">
                <a:solidFill>
                  <a:schemeClr val="hlink"/>
                </a:solidFill>
              </a:rPr>
              <a:t>主机</a:t>
            </a:r>
            <a:r>
              <a:rPr lang="en-US" altLang="zh-CN" dirty="0">
                <a:solidFill>
                  <a:schemeClr val="hlink"/>
                </a:solidFill>
              </a:rPr>
              <a:t>A</a:t>
            </a:r>
            <a:r>
              <a:rPr lang="zh-CN" altLang="en-US" dirty="0">
                <a:solidFill>
                  <a:schemeClr val="hlink"/>
                </a:solidFill>
              </a:rPr>
              <a:t>和主机</a:t>
            </a:r>
            <a:r>
              <a:rPr lang="en-US" altLang="zh-CN" dirty="0">
                <a:solidFill>
                  <a:schemeClr val="hlink"/>
                </a:solidFill>
              </a:rPr>
              <a:t>B</a:t>
            </a:r>
            <a:r>
              <a:rPr lang="zh-CN" altLang="en-US" dirty="0">
                <a:solidFill>
                  <a:schemeClr val="hlink"/>
                </a:solidFill>
              </a:rPr>
              <a:t>进行通信</a:t>
            </a:r>
            <a:r>
              <a:rPr lang="zh-CN" altLang="en-US" dirty="0"/>
              <a:t>”，实际上是指：“运行在主机</a:t>
            </a:r>
            <a:r>
              <a:rPr lang="en-US" altLang="zh-CN" dirty="0"/>
              <a:t>A</a:t>
            </a:r>
            <a:r>
              <a:rPr lang="zh-CN" altLang="en-US" dirty="0"/>
              <a:t>上的某个程序和运行在主机</a:t>
            </a:r>
            <a:r>
              <a:rPr lang="en-US" altLang="zh-CN" dirty="0"/>
              <a:t>B</a:t>
            </a:r>
            <a:r>
              <a:rPr lang="zh-CN" altLang="en-US" dirty="0"/>
              <a:t>上的另一个程序进行通信”。</a:t>
            </a:r>
          </a:p>
          <a:p>
            <a:endParaRPr lang="zh-CN" altLang="en-US" dirty="0"/>
          </a:p>
          <a:p>
            <a:pPr marL="457200" indent="-457200">
              <a:buFont typeface="+mj-ea"/>
              <a:buAutoNum type="circleNumDbPlain"/>
            </a:pPr>
            <a:r>
              <a:rPr lang="zh-CN" altLang="en-US" dirty="0"/>
              <a:t>即“主机</a:t>
            </a:r>
            <a:r>
              <a:rPr lang="en-US" altLang="zh-CN" dirty="0"/>
              <a:t>A</a:t>
            </a:r>
            <a:r>
              <a:rPr lang="zh-CN" altLang="en-US" dirty="0"/>
              <a:t>的某个进程和主机</a:t>
            </a:r>
            <a:r>
              <a:rPr lang="en-US" altLang="zh-CN" dirty="0"/>
              <a:t>B</a:t>
            </a:r>
            <a:r>
              <a:rPr lang="zh-CN" altLang="en-US" dirty="0"/>
              <a:t>上的另一个进程进行通信”。</a:t>
            </a:r>
          </a:p>
          <a:p>
            <a:endParaRPr lang="zh-CN" altLang="en-US" dirty="0"/>
          </a:p>
          <a:p>
            <a:pPr marL="457200" indent="-457200">
              <a:buFont typeface="+mj-ea"/>
              <a:buAutoNum type="circleNumDbPlain"/>
            </a:pPr>
            <a:r>
              <a:rPr lang="zh-CN" altLang="en-US" dirty="0"/>
              <a:t>或简称为“</a:t>
            </a:r>
            <a:r>
              <a:rPr lang="zh-CN" altLang="en-US" dirty="0">
                <a:solidFill>
                  <a:srgbClr val="FF0000"/>
                </a:solidFill>
              </a:rPr>
              <a:t>计算机之间通信</a:t>
            </a:r>
            <a:r>
              <a:rPr lang="zh-CN" altLang="en-US" dirty="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2"/>
          <p:cNvSpPr>
            <a:spLocks noGrp="1" noChangeArrowheads="1"/>
          </p:cNvSpPr>
          <p:nvPr>
            <p:ph type="title" idx="4294967295"/>
          </p:nvPr>
        </p:nvSpPr>
        <p:spPr/>
        <p:txBody>
          <a:bodyPr/>
          <a:lstStyle/>
          <a:p>
            <a:r>
              <a:rPr lang="zh-CN" altLang="en-US"/>
              <a:t>该课程的授课思路</a:t>
            </a:r>
          </a:p>
        </p:txBody>
      </p:sp>
      <p:sp>
        <p:nvSpPr>
          <p:cNvPr id="476163" name="Rectangle 3"/>
          <p:cNvSpPr>
            <a:spLocks noGrp="1" noChangeArrowheads="1"/>
          </p:cNvSpPr>
          <p:nvPr>
            <p:ph type="body" idx="4294967295"/>
          </p:nvPr>
        </p:nvSpPr>
        <p:spPr>
          <a:xfrm>
            <a:off x="323850" y="1052513"/>
            <a:ext cx="8424863" cy="5162569"/>
          </a:xfrm>
        </p:spPr>
        <p:txBody>
          <a:bodyPr/>
          <a:lstStyle/>
          <a:p>
            <a:pPr>
              <a:spcBef>
                <a:spcPts val="600"/>
              </a:spcBef>
            </a:pPr>
            <a:r>
              <a:rPr lang="zh-CN" altLang="en-US" dirty="0"/>
              <a:t>学习计算机网络的宏观思想</a:t>
            </a:r>
          </a:p>
          <a:p>
            <a:pPr>
              <a:spcBef>
                <a:spcPts val="600"/>
              </a:spcBef>
            </a:pPr>
            <a:endParaRPr lang="zh-CN" altLang="en-US" dirty="0"/>
          </a:p>
          <a:p>
            <a:pPr>
              <a:spcBef>
                <a:spcPts val="600"/>
              </a:spcBef>
            </a:pPr>
            <a:r>
              <a:rPr lang="zh-CN" altLang="en-US" dirty="0"/>
              <a:t>我们脑海中要有</a:t>
            </a:r>
            <a:r>
              <a:rPr lang="zh-CN" altLang="en-US" dirty="0" smtClean="0"/>
              <a:t>下面五个大</a:t>
            </a:r>
            <a:r>
              <a:rPr lang="zh-CN" altLang="en-US" dirty="0"/>
              <a:t>的</a:t>
            </a:r>
            <a:r>
              <a:rPr lang="en-US" altLang="zh-CN" dirty="0"/>
              <a:t>schematic diagrams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4" name="Rectangle 4"/>
          <p:cNvSpPr>
            <a:spLocks noGrp="1" noChangeArrowheads="1"/>
          </p:cNvSpPr>
          <p:nvPr>
            <p:ph type="title"/>
          </p:nvPr>
        </p:nvSpPr>
        <p:spPr/>
        <p:txBody>
          <a:bodyPr/>
          <a:lstStyle/>
          <a:p>
            <a:r>
              <a:rPr lang="zh-CN" altLang="en-US"/>
              <a:t>两种通信方式</a:t>
            </a:r>
          </a:p>
        </p:txBody>
      </p:sp>
      <p:sp>
        <p:nvSpPr>
          <p:cNvPr id="542723" name="Rectangle 3"/>
          <p:cNvSpPr>
            <a:spLocks noGrp="1" noChangeArrowheads="1"/>
          </p:cNvSpPr>
          <p:nvPr>
            <p:ph type="body" idx="1"/>
          </p:nvPr>
        </p:nvSpPr>
        <p:spPr>
          <a:xfrm>
            <a:off x="330200" y="1071546"/>
            <a:ext cx="8490272" cy="5105417"/>
          </a:xfrm>
        </p:spPr>
        <p:txBody>
          <a:bodyPr/>
          <a:lstStyle/>
          <a:p>
            <a:r>
              <a:rPr lang="zh-CN" altLang="en-US" dirty="0"/>
              <a:t>在网络边缘的端系统中运行的程序之间的通信方式通常可划分为两大类：</a:t>
            </a:r>
          </a:p>
          <a:p>
            <a:endParaRPr lang="zh-CN" altLang="en-US" dirty="0">
              <a:solidFill>
                <a:schemeClr val="hlink"/>
              </a:solidFill>
            </a:endParaRPr>
          </a:p>
          <a:p>
            <a:r>
              <a:rPr lang="zh-CN" altLang="en-US" dirty="0">
                <a:solidFill>
                  <a:schemeClr val="hlink"/>
                </a:solidFill>
              </a:rPr>
              <a:t>客户服务器方式 </a:t>
            </a:r>
            <a:r>
              <a:rPr lang="en-US" altLang="zh-CN" dirty="0"/>
              <a:t>(C/S </a:t>
            </a:r>
            <a:r>
              <a:rPr lang="zh-CN" altLang="en-US" dirty="0"/>
              <a:t>方式</a:t>
            </a:r>
            <a:r>
              <a:rPr lang="en-US" altLang="zh-CN" dirty="0"/>
              <a:t>)</a:t>
            </a:r>
          </a:p>
          <a:p>
            <a:pPr>
              <a:buFontTx/>
              <a:buNone/>
            </a:pPr>
            <a:r>
              <a:rPr lang="en-US" altLang="zh-CN" dirty="0"/>
              <a:t>   </a:t>
            </a:r>
            <a:r>
              <a:rPr lang="zh-CN" altLang="en-US" dirty="0"/>
              <a:t>即</a:t>
            </a:r>
            <a:r>
              <a:rPr lang="en-US" altLang="zh-CN" dirty="0"/>
              <a:t>Client/Server</a:t>
            </a:r>
            <a:r>
              <a:rPr lang="zh-CN" altLang="en-US" dirty="0"/>
              <a:t>方式 </a:t>
            </a:r>
          </a:p>
          <a:p>
            <a:endParaRPr lang="zh-CN" altLang="en-US" dirty="0">
              <a:solidFill>
                <a:srgbClr val="CC0000"/>
              </a:solidFill>
            </a:endParaRPr>
          </a:p>
          <a:p>
            <a:r>
              <a:rPr lang="zh-CN" altLang="en-US" dirty="0">
                <a:solidFill>
                  <a:schemeClr val="hlink"/>
                </a:solidFill>
              </a:rPr>
              <a:t>对等方式 </a:t>
            </a:r>
            <a:r>
              <a:rPr lang="en-US" altLang="zh-CN" dirty="0"/>
              <a:t>(P2P</a:t>
            </a:r>
            <a:r>
              <a:rPr lang="zh-CN" altLang="en-US" dirty="0"/>
              <a:t>方式</a:t>
            </a:r>
            <a:r>
              <a:rPr lang="en-US" altLang="zh-CN" dirty="0"/>
              <a:t>)</a:t>
            </a:r>
          </a:p>
          <a:p>
            <a:pPr>
              <a:buFontTx/>
              <a:buNone/>
            </a:pPr>
            <a:r>
              <a:rPr lang="en-US" altLang="zh-CN" dirty="0"/>
              <a:t>   </a:t>
            </a:r>
            <a:r>
              <a:rPr lang="zh-CN" altLang="en-US" dirty="0"/>
              <a:t>即 </a:t>
            </a:r>
            <a:r>
              <a:rPr lang="en-US" altLang="zh-CN" dirty="0"/>
              <a:t>Peer-to-Peer</a:t>
            </a:r>
            <a:r>
              <a:rPr lang="zh-CN" altLang="en-US" dirty="0"/>
              <a:t>方式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2" name="Rectangle 4"/>
          <p:cNvSpPr>
            <a:spLocks noGrp="1" noChangeArrowheads="1"/>
          </p:cNvSpPr>
          <p:nvPr>
            <p:ph type="title"/>
          </p:nvPr>
        </p:nvSpPr>
        <p:spPr>
          <a:xfrm>
            <a:off x="355600" y="203200"/>
            <a:ext cx="8458200" cy="705520"/>
          </a:xfrm>
        </p:spPr>
        <p:txBody>
          <a:bodyPr/>
          <a:lstStyle/>
          <a:p>
            <a:r>
              <a:rPr lang="en-US" altLang="zh-CN" dirty="0"/>
              <a:t>1. </a:t>
            </a:r>
            <a:r>
              <a:rPr lang="zh-CN" altLang="en-US" dirty="0"/>
              <a:t>客户服务器方式</a:t>
            </a:r>
          </a:p>
        </p:txBody>
      </p:sp>
      <p:sp>
        <p:nvSpPr>
          <p:cNvPr id="544771" name="Rectangle 3"/>
          <p:cNvSpPr>
            <a:spLocks noGrp="1" noChangeArrowheads="1"/>
          </p:cNvSpPr>
          <p:nvPr>
            <p:ph type="body" idx="1"/>
          </p:nvPr>
        </p:nvSpPr>
        <p:spPr>
          <a:xfrm>
            <a:off x="330200" y="1052513"/>
            <a:ext cx="8483600" cy="5112792"/>
          </a:xfrm>
        </p:spPr>
        <p:txBody>
          <a:bodyPr/>
          <a:lstStyle/>
          <a:p>
            <a:r>
              <a:rPr lang="zh-CN" altLang="en-US" dirty="0">
                <a:solidFill>
                  <a:srgbClr val="FF0000"/>
                </a:solidFill>
              </a:rPr>
              <a:t>客户</a:t>
            </a:r>
            <a:r>
              <a:rPr lang="en-US" altLang="zh-CN" dirty="0"/>
              <a:t>(client)</a:t>
            </a:r>
            <a:r>
              <a:rPr lang="zh-CN" altLang="en-US" dirty="0"/>
              <a:t>和</a:t>
            </a:r>
            <a:r>
              <a:rPr lang="zh-CN" altLang="en-US" dirty="0">
                <a:solidFill>
                  <a:srgbClr val="FF0000"/>
                </a:solidFill>
              </a:rPr>
              <a:t>服务器</a:t>
            </a:r>
            <a:r>
              <a:rPr lang="en-US" altLang="zh-CN" dirty="0"/>
              <a:t>(server)</a:t>
            </a:r>
            <a:r>
              <a:rPr lang="zh-CN" altLang="en-US" dirty="0"/>
              <a:t>都是指通信中所涉及的两个应用进程。</a:t>
            </a:r>
          </a:p>
          <a:p>
            <a:endParaRPr lang="zh-CN" altLang="en-US" dirty="0"/>
          </a:p>
          <a:p>
            <a:r>
              <a:rPr lang="zh-CN" altLang="en-US" dirty="0"/>
              <a:t>客户服务器方式所描述的是进程之间服务和被服务的关系。</a:t>
            </a:r>
          </a:p>
          <a:p>
            <a:endParaRPr lang="zh-CN" altLang="en-US" dirty="0"/>
          </a:p>
          <a:p>
            <a:r>
              <a:rPr lang="zh-CN" altLang="en-US" dirty="0"/>
              <a:t>客户是</a:t>
            </a:r>
            <a:r>
              <a:rPr lang="zh-CN" altLang="en-US" dirty="0">
                <a:solidFill>
                  <a:schemeClr val="hlink"/>
                </a:solidFill>
              </a:rPr>
              <a:t>服务的请求方</a:t>
            </a:r>
            <a:r>
              <a:rPr lang="zh-CN" altLang="en-US" dirty="0"/>
              <a:t>，服务器是</a:t>
            </a:r>
            <a:r>
              <a:rPr lang="zh-CN" altLang="en-US" dirty="0">
                <a:solidFill>
                  <a:schemeClr val="hlink"/>
                </a:solidFill>
              </a:rPr>
              <a:t>服务的提供方</a:t>
            </a:r>
            <a:r>
              <a:rPr lang="zh-CN" altLang="en-US" dirty="0"/>
              <a:t>。</a:t>
            </a:r>
          </a:p>
        </p:txBody>
      </p:sp>
      <p:sp>
        <p:nvSpPr>
          <p:cNvPr id="4" name="矩形 3"/>
          <p:cNvSpPr/>
          <p:nvPr/>
        </p:nvSpPr>
        <p:spPr>
          <a:xfrm>
            <a:off x="428596" y="4500570"/>
            <a:ext cx="8143932" cy="954107"/>
          </a:xfrm>
          <a:prstGeom prst="rect">
            <a:avLst/>
          </a:prstGeom>
          <a:solidFill>
            <a:srgbClr val="FFFF66"/>
          </a:solidFill>
          <a:ln>
            <a:solidFill>
              <a:srgbClr val="000099"/>
            </a:solidFill>
          </a:ln>
        </p:spPr>
        <p:txBody>
          <a:bodyPr wrap="square">
            <a:spAutoFit/>
          </a:bodyPr>
          <a:lstStyle/>
          <a:p>
            <a:r>
              <a:rPr lang="zh-CN" altLang="zh-CN" sz="2800" b="1" dirty="0">
                <a:solidFill>
                  <a:srgbClr val="000099"/>
                </a:solidFill>
                <a:latin typeface="+mn-lt"/>
                <a:ea typeface="黑体" pitchFamily="2" charset="-122"/>
              </a:rPr>
              <a:t>服务请求方和服务提供方都要使用网络核心部分所提供的服务。</a:t>
            </a:r>
            <a:endParaRPr lang="zh-CN" altLang="en-US" sz="2800" b="1" dirty="0">
              <a:solidFill>
                <a:srgbClr val="000099"/>
              </a:solidFill>
              <a:latin typeface="+mn-lt"/>
              <a:ea typeface="黑体" pitchFamily="2"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6818" name="Oval 4"/>
          <p:cNvSpPr>
            <a:spLocks noChangeArrowheads="1"/>
          </p:cNvSpPr>
          <p:nvPr/>
        </p:nvSpPr>
        <p:spPr bwMode="auto">
          <a:xfrm>
            <a:off x="611188" y="193675"/>
            <a:ext cx="7015162" cy="5184775"/>
          </a:xfrm>
          <a:prstGeom prst="ellipse">
            <a:avLst/>
          </a:prstGeom>
          <a:solidFill>
            <a:srgbClr val="FFCCCC"/>
          </a:solidFill>
          <a:ln w="9525">
            <a:solidFill>
              <a:schemeClr val="tx1"/>
            </a:solidFill>
            <a:prstDash val="dash"/>
            <a:round/>
            <a:headEnd/>
            <a:tailEnd/>
          </a:ln>
        </p:spPr>
        <p:txBody>
          <a:bodyPr wrap="none" anchor="ctr"/>
          <a:lstStyle/>
          <a:p>
            <a:endParaRPr lang="zh-CN" altLang="zh-CN"/>
          </a:p>
        </p:txBody>
      </p:sp>
      <p:sp>
        <p:nvSpPr>
          <p:cNvPr id="546819" name="Line 5"/>
          <p:cNvSpPr>
            <a:spLocks noChangeShapeType="1"/>
          </p:cNvSpPr>
          <p:nvPr/>
        </p:nvSpPr>
        <p:spPr bwMode="auto">
          <a:xfrm flipV="1">
            <a:off x="2106613" y="3417888"/>
            <a:ext cx="787400" cy="466725"/>
          </a:xfrm>
          <a:prstGeom prst="line">
            <a:avLst/>
          </a:prstGeom>
          <a:noFill/>
          <a:ln w="28575">
            <a:solidFill>
              <a:schemeClr val="tx1"/>
            </a:solidFill>
            <a:round/>
            <a:headEnd/>
            <a:tailEnd/>
          </a:ln>
        </p:spPr>
        <p:txBody>
          <a:bodyPr wrap="none" anchor="ctr"/>
          <a:lstStyle/>
          <a:p>
            <a:endParaRPr lang="zh-CN" altLang="en-US"/>
          </a:p>
        </p:txBody>
      </p:sp>
      <p:sp>
        <p:nvSpPr>
          <p:cNvPr id="546820" name="Line 6"/>
          <p:cNvSpPr>
            <a:spLocks noChangeShapeType="1"/>
          </p:cNvSpPr>
          <p:nvPr/>
        </p:nvSpPr>
        <p:spPr bwMode="auto">
          <a:xfrm flipH="1" flipV="1">
            <a:off x="1731963" y="2360613"/>
            <a:ext cx="850900" cy="220662"/>
          </a:xfrm>
          <a:prstGeom prst="line">
            <a:avLst/>
          </a:prstGeom>
          <a:noFill/>
          <a:ln w="28575">
            <a:solidFill>
              <a:schemeClr val="tx1"/>
            </a:solidFill>
            <a:round/>
            <a:headEnd/>
            <a:tailEnd/>
          </a:ln>
        </p:spPr>
        <p:txBody>
          <a:bodyPr wrap="none" anchor="ctr"/>
          <a:lstStyle/>
          <a:p>
            <a:endParaRPr lang="zh-CN" altLang="en-US"/>
          </a:p>
        </p:txBody>
      </p:sp>
      <p:sp>
        <p:nvSpPr>
          <p:cNvPr id="546821" name="Line 7"/>
          <p:cNvSpPr>
            <a:spLocks noChangeShapeType="1"/>
          </p:cNvSpPr>
          <p:nvPr/>
        </p:nvSpPr>
        <p:spPr bwMode="auto">
          <a:xfrm flipH="1">
            <a:off x="5667375" y="2913063"/>
            <a:ext cx="1011238" cy="0"/>
          </a:xfrm>
          <a:prstGeom prst="line">
            <a:avLst/>
          </a:prstGeom>
          <a:noFill/>
          <a:ln w="28575">
            <a:solidFill>
              <a:schemeClr val="tx1"/>
            </a:solidFill>
            <a:round/>
            <a:headEnd/>
            <a:tailEnd/>
          </a:ln>
        </p:spPr>
        <p:txBody>
          <a:bodyPr wrap="none" anchor="ctr"/>
          <a:lstStyle/>
          <a:p>
            <a:endParaRPr lang="zh-CN" altLang="en-US"/>
          </a:p>
        </p:txBody>
      </p:sp>
      <p:sp>
        <p:nvSpPr>
          <p:cNvPr id="546822" name="Line 8"/>
          <p:cNvSpPr>
            <a:spLocks noChangeShapeType="1"/>
          </p:cNvSpPr>
          <p:nvPr/>
        </p:nvSpPr>
        <p:spPr bwMode="auto">
          <a:xfrm flipH="1">
            <a:off x="4921250" y="1258888"/>
            <a:ext cx="746125" cy="1101725"/>
          </a:xfrm>
          <a:prstGeom prst="line">
            <a:avLst/>
          </a:prstGeom>
          <a:noFill/>
          <a:ln w="28575">
            <a:solidFill>
              <a:schemeClr val="tx1"/>
            </a:solidFill>
            <a:round/>
            <a:headEnd/>
            <a:tailEnd/>
          </a:ln>
        </p:spPr>
        <p:txBody>
          <a:bodyPr wrap="none" anchor="ctr"/>
          <a:lstStyle/>
          <a:p>
            <a:endParaRPr lang="zh-CN" altLang="en-US"/>
          </a:p>
        </p:txBody>
      </p:sp>
      <p:sp>
        <p:nvSpPr>
          <p:cNvPr id="546823" name="Line 9"/>
          <p:cNvSpPr>
            <a:spLocks noChangeShapeType="1"/>
          </p:cNvSpPr>
          <p:nvPr/>
        </p:nvSpPr>
        <p:spPr bwMode="auto">
          <a:xfrm flipH="1" flipV="1">
            <a:off x="4816475" y="3795713"/>
            <a:ext cx="561975" cy="700087"/>
          </a:xfrm>
          <a:prstGeom prst="line">
            <a:avLst/>
          </a:prstGeom>
          <a:noFill/>
          <a:ln w="28575">
            <a:solidFill>
              <a:schemeClr val="tx1"/>
            </a:solidFill>
            <a:round/>
            <a:headEnd/>
            <a:tailEnd/>
          </a:ln>
        </p:spPr>
        <p:txBody>
          <a:bodyPr wrap="none" anchor="ctr"/>
          <a:lstStyle/>
          <a:p>
            <a:endParaRPr lang="zh-CN" altLang="en-US"/>
          </a:p>
        </p:txBody>
      </p:sp>
      <p:sp>
        <p:nvSpPr>
          <p:cNvPr id="546824" name="Line 10"/>
          <p:cNvSpPr>
            <a:spLocks noChangeShapeType="1"/>
          </p:cNvSpPr>
          <p:nvPr/>
        </p:nvSpPr>
        <p:spPr bwMode="auto">
          <a:xfrm>
            <a:off x="2900363" y="1368425"/>
            <a:ext cx="476250" cy="804863"/>
          </a:xfrm>
          <a:prstGeom prst="line">
            <a:avLst/>
          </a:prstGeom>
          <a:noFill/>
          <a:ln w="28575">
            <a:solidFill>
              <a:schemeClr val="tx1"/>
            </a:solidFill>
            <a:round/>
            <a:headEnd/>
            <a:tailEnd/>
          </a:ln>
        </p:spPr>
        <p:txBody>
          <a:bodyPr wrap="none" anchor="ctr"/>
          <a:lstStyle/>
          <a:p>
            <a:endParaRPr lang="zh-CN" altLang="en-US"/>
          </a:p>
        </p:txBody>
      </p:sp>
      <p:sp>
        <p:nvSpPr>
          <p:cNvPr id="546825" name="Line 11"/>
          <p:cNvSpPr>
            <a:spLocks noChangeShapeType="1"/>
          </p:cNvSpPr>
          <p:nvPr/>
        </p:nvSpPr>
        <p:spPr bwMode="auto">
          <a:xfrm flipV="1">
            <a:off x="3219450" y="3686175"/>
            <a:ext cx="212725" cy="809625"/>
          </a:xfrm>
          <a:prstGeom prst="line">
            <a:avLst/>
          </a:prstGeom>
          <a:noFill/>
          <a:ln w="28575">
            <a:solidFill>
              <a:schemeClr val="tx1"/>
            </a:solidFill>
            <a:round/>
            <a:headEnd/>
            <a:tailEnd/>
          </a:ln>
        </p:spPr>
        <p:txBody>
          <a:bodyPr wrap="none" anchor="ctr"/>
          <a:lstStyle/>
          <a:p>
            <a:endParaRPr lang="zh-CN" altLang="en-US"/>
          </a:p>
        </p:txBody>
      </p:sp>
      <p:pic>
        <p:nvPicPr>
          <p:cNvPr id="546826" name="Picture 12"/>
          <p:cNvPicPr>
            <a:picLocks noChangeArrowheads="1"/>
          </p:cNvPicPr>
          <p:nvPr/>
        </p:nvPicPr>
        <p:blipFill>
          <a:blip r:embed="rId4" cstate="print"/>
          <a:srcRect/>
          <a:stretch>
            <a:fillRect/>
          </a:stretch>
        </p:blipFill>
        <p:spPr bwMode="auto">
          <a:xfrm>
            <a:off x="5240338" y="815975"/>
            <a:ext cx="644525" cy="690563"/>
          </a:xfrm>
          <a:prstGeom prst="rect">
            <a:avLst/>
          </a:prstGeom>
          <a:noFill/>
          <a:ln w="9525">
            <a:noFill/>
            <a:miter lim="800000"/>
            <a:headEnd/>
            <a:tailEnd/>
          </a:ln>
        </p:spPr>
      </p:pic>
      <p:pic>
        <p:nvPicPr>
          <p:cNvPr id="546827" name="Picture 13"/>
          <p:cNvPicPr>
            <a:picLocks noChangeArrowheads="1"/>
          </p:cNvPicPr>
          <p:nvPr/>
        </p:nvPicPr>
        <p:blipFill>
          <a:blip r:embed="rId4" cstate="print"/>
          <a:srcRect/>
          <a:stretch>
            <a:fillRect/>
          </a:stretch>
        </p:blipFill>
        <p:spPr bwMode="auto">
          <a:xfrm>
            <a:off x="2582863" y="815975"/>
            <a:ext cx="644525" cy="690563"/>
          </a:xfrm>
          <a:prstGeom prst="rect">
            <a:avLst/>
          </a:prstGeom>
          <a:noFill/>
          <a:ln w="9525">
            <a:noFill/>
            <a:miter lim="800000"/>
            <a:headEnd/>
            <a:tailEnd/>
          </a:ln>
        </p:spPr>
      </p:pic>
      <p:pic>
        <p:nvPicPr>
          <p:cNvPr id="546828" name="Picture 14"/>
          <p:cNvPicPr>
            <a:picLocks noChangeArrowheads="1"/>
          </p:cNvPicPr>
          <p:nvPr/>
        </p:nvPicPr>
        <p:blipFill>
          <a:blip r:embed="rId4" cstate="print"/>
          <a:srcRect/>
          <a:stretch>
            <a:fillRect/>
          </a:stretch>
        </p:blipFill>
        <p:spPr bwMode="auto">
          <a:xfrm>
            <a:off x="5133975" y="4348163"/>
            <a:ext cx="644525" cy="690562"/>
          </a:xfrm>
          <a:prstGeom prst="rect">
            <a:avLst/>
          </a:prstGeom>
          <a:noFill/>
          <a:ln w="9525">
            <a:noFill/>
            <a:miter lim="800000"/>
            <a:headEnd/>
            <a:tailEnd/>
          </a:ln>
        </p:spPr>
      </p:pic>
      <p:pic>
        <p:nvPicPr>
          <p:cNvPr id="546829" name="Picture 15"/>
          <p:cNvPicPr>
            <a:picLocks noChangeArrowheads="1"/>
          </p:cNvPicPr>
          <p:nvPr/>
        </p:nvPicPr>
        <p:blipFill>
          <a:blip r:embed="rId4" cstate="print"/>
          <a:srcRect/>
          <a:stretch>
            <a:fillRect/>
          </a:stretch>
        </p:blipFill>
        <p:spPr bwMode="auto">
          <a:xfrm>
            <a:off x="2900363" y="4348163"/>
            <a:ext cx="644525" cy="690562"/>
          </a:xfrm>
          <a:prstGeom prst="rect">
            <a:avLst/>
          </a:prstGeom>
          <a:noFill/>
          <a:ln w="9525">
            <a:noFill/>
            <a:miter lim="800000"/>
            <a:headEnd/>
            <a:tailEnd/>
          </a:ln>
        </p:spPr>
      </p:pic>
      <p:sp>
        <p:nvSpPr>
          <p:cNvPr id="546830" name="Text Box 16"/>
          <p:cNvSpPr txBox="1">
            <a:spLocks noChangeArrowheads="1"/>
          </p:cNvSpPr>
          <p:nvPr/>
        </p:nvSpPr>
        <p:spPr bwMode="auto">
          <a:xfrm>
            <a:off x="250824" y="188913"/>
            <a:ext cx="963589" cy="1200329"/>
          </a:xfrm>
          <a:prstGeom prst="rect">
            <a:avLst/>
          </a:prstGeom>
          <a:noFill/>
          <a:ln w="9525">
            <a:noFill/>
            <a:miter lim="800000"/>
            <a:headEnd/>
            <a:tailEnd/>
          </a:ln>
        </p:spPr>
        <p:txBody>
          <a:bodyPr wrap="square">
            <a:spAutoFit/>
          </a:bodyPr>
          <a:lstStyle/>
          <a:p>
            <a:pPr algn="ctr"/>
            <a:r>
              <a:rPr kumimoji="1" lang="zh-CN" altLang="en-US" sz="2400" dirty="0">
                <a:solidFill>
                  <a:schemeClr val="hlink"/>
                </a:solidFill>
                <a:latin typeface="Tahoma" pitchFamily="34" charset="0"/>
                <a:ea typeface="黑体" pitchFamily="49" charset="-122"/>
              </a:rPr>
              <a:t>运行</a:t>
            </a:r>
          </a:p>
          <a:p>
            <a:pPr algn="ctr"/>
            <a:r>
              <a:rPr kumimoji="1" lang="zh-CN" altLang="en-US" sz="2400" dirty="0">
                <a:solidFill>
                  <a:schemeClr val="hlink"/>
                </a:solidFill>
                <a:latin typeface="Tahoma" pitchFamily="34" charset="0"/>
                <a:ea typeface="黑体" pitchFamily="49" charset="-122"/>
              </a:rPr>
              <a:t>客户</a:t>
            </a:r>
          </a:p>
          <a:p>
            <a:pPr algn="ctr"/>
            <a:r>
              <a:rPr kumimoji="1" lang="zh-CN" altLang="en-US" sz="2400" dirty="0">
                <a:solidFill>
                  <a:schemeClr val="hlink"/>
                </a:solidFill>
                <a:latin typeface="Tahoma" pitchFamily="34" charset="0"/>
                <a:ea typeface="黑体" pitchFamily="49" charset="-122"/>
              </a:rPr>
              <a:t>程序</a:t>
            </a:r>
          </a:p>
        </p:txBody>
      </p:sp>
      <p:pic>
        <p:nvPicPr>
          <p:cNvPr id="546831" name="Picture 17"/>
          <p:cNvPicPr>
            <a:picLocks noChangeArrowheads="1"/>
          </p:cNvPicPr>
          <p:nvPr/>
        </p:nvPicPr>
        <p:blipFill>
          <a:blip r:embed="rId4" cstate="print"/>
          <a:srcRect/>
          <a:stretch>
            <a:fillRect/>
          </a:stretch>
        </p:blipFill>
        <p:spPr bwMode="auto">
          <a:xfrm>
            <a:off x="1198563" y="1698625"/>
            <a:ext cx="644525" cy="690563"/>
          </a:xfrm>
          <a:prstGeom prst="rect">
            <a:avLst/>
          </a:prstGeom>
          <a:noFill/>
          <a:ln w="9525">
            <a:noFill/>
            <a:miter lim="800000"/>
            <a:headEnd/>
            <a:tailEnd/>
          </a:ln>
        </p:spPr>
      </p:pic>
      <p:grpSp>
        <p:nvGrpSpPr>
          <p:cNvPr id="546832" name="Group 18"/>
          <p:cNvGrpSpPr>
            <a:grpSpLocks/>
          </p:cNvGrpSpPr>
          <p:nvPr/>
        </p:nvGrpSpPr>
        <p:grpSpPr bwMode="auto">
          <a:xfrm>
            <a:off x="2157413" y="1368425"/>
            <a:ext cx="4048125" cy="3046413"/>
            <a:chOff x="1680" y="240"/>
            <a:chExt cx="2529" cy="1270"/>
          </a:xfrm>
        </p:grpSpPr>
        <p:sp>
          <p:nvSpPr>
            <p:cNvPr id="546833" name="Oval 19"/>
            <p:cNvSpPr>
              <a:spLocks noChangeArrowheads="1"/>
            </p:cNvSpPr>
            <p:nvPr/>
          </p:nvSpPr>
          <p:spPr bwMode="auto">
            <a:xfrm>
              <a:off x="2554" y="240"/>
              <a:ext cx="1088" cy="513"/>
            </a:xfrm>
            <a:prstGeom prst="ellipse">
              <a:avLst/>
            </a:prstGeom>
            <a:solidFill>
              <a:srgbClr val="DDDDDD"/>
            </a:solidFill>
            <a:ln w="9525">
              <a:noFill/>
              <a:round/>
              <a:headEnd/>
              <a:tailEnd/>
            </a:ln>
          </p:spPr>
          <p:txBody>
            <a:bodyPr/>
            <a:lstStyle/>
            <a:p>
              <a:endParaRPr lang="zh-CN" altLang="zh-CN"/>
            </a:p>
          </p:txBody>
        </p:sp>
        <p:sp>
          <p:nvSpPr>
            <p:cNvPr id="546834" name="Oval 20"/>
            <p:cNvSpPr>
              <a:spLocks noChangeArrowheads="1"/>
            </p:cNvSpPr>
            <p:nvPr/>
          </p:nvSpPr>
          <p:spPr bwMode="auto">
            <a:xfrm>
              <a:off x="1941" y="381"/>
              <a:ext cx="827" cy="513"/>
            </a:xfrm>
            <a:prstGeom prst="ellipse">
              <a:avLst/>
            </a:prstGeom>
            <a:solidFill>
              <a:srgbClr val="DDDDDD"/>
            </a:solidFill>
            <a:ln w="9525">
              <a:noFill/>
              <a:round/>
              <a:headEnd/>
              <a:tailEnd/>
            </a:ln>
          </p:spPr>
          <p:txBody>
            <a:bodyPr/>
            <a:lstStyle/>
            <a:p>
              <a:endParaRPr lang="zh-CN" altLang="zh-CN"/>
            </a:p>
          </p:txBody>
        </p:sp>
        <p:sp>
          <p:nvSpPr>
            <p:cNvPr id="546835" name="Oval 21"/>
            <p:cNvSpPr>
              <a:spLocks noChangeArrowheads="1"/>
            </p:cNvSpPr>
            <p:nvPr/>
          </p:nvSpPr>
          <p:spPr bwMode="auto">
            <a:xfrm>
              <a:off x="1680" y="702"/>
              <a:ext cx="552" cy="411"/>
            </a:xfrm>
            <a:prstGeom prst="ellipse">
              <a:avLst/>
            </a:prstGeom>
            <a:solidFill>
              <a:srgbClr val="DDDDDD"/>
            </a:solidFill>
            <a:ln w="9525">
              <a:noFill/>
              <a:round/>
              <a:headEnd/>
              <a:tailEnd/>
            </a:ln>
          </p:spPr>
          <p:txBody>
            <a:bodyPr/>
            <a:lstStyle/>
            <a:p>
              <a:endParaRPr lang="zh-CN" altLang="zh-CN"/>
            </a:p>
          </p:txBody>
        </p:sp>
        <p:sp>
          <p:nvSpPr>
            <p:cNvPr id="546836" name="Oval 22"/>
            <p:cNvSpPr>
              <a:spLocks noChangeArrowheads="1"/>
            </p:cNvSpPr>
            <p:nvPr/>
          </p:nvSpPr>
          <p:spPr bwMode="auto">
            <a:xfrm>
              <a:off x="1849" y="894"/>
              <a:ext cx="842" cy="450"/>
            </a:xfrm>
            <a:prstGeom prst="ellipse">
              <a:avLst/>
            </a:prstGeom>
            <a:solidFill>
              <a:srgbClr val="DDDDDD"/>
            </a:solidFill>
            <a:ln w="9525">
              <a:noFill/>
              <a:round/>
              <a:headEnd/>
              <a:tailEnd/>
            </a:ln>
          </p:spPr>
          <p:txBody>
            <a:bodyPr/>
            <a:lstStyle/>
            <a:p>
              <a:endParaRPr lang="zh-CN" altLang="zh-CN"/>
            </a:p>
          </p:txBody>
        </p:sp>
        <p:sp>
          <p:nvSpPr>
            <p:cNvPr id="546837" name="Oval 23"/>
            <p:cNvSpPr>
              <a:spLocks noChangeArrowheads="1"/>
            </p:cNvSpPr>
            <p:nvPr/>
          </p:nvSpPr>
          <p:spPr bwMode="auto">
            <a:xfrm>
              <a:off x="2462" y="971"/>
              <a:ext cx="1272" cy="539"/>
            </a:xfrm>
            <a:prstGeom prst="ellipse">
              <a:avLst/>
            </a:prstGeom>
            <a:solidFill>
              <a:srgbClr val="DDDDDD"/>
            </a:solidFill>
            <a:ln w="9525">
              <a:noFill/>
              <a:round/>
              <a:headEnd/>
              <a:tailEnd/>
            </a:ln>
          </p:spPr>
          <p:txBody>
            <a:bodyPr/>
            <a:lstStyle/>
            <a:p>
              <a:endParaRPr lang="zh-CN" altLang="zh-CN"/>
            </a:p>
          </p:txBody>
        </p:sp>
        <p:sp>
          <p:nvSpPr>
            <p:cNvPr id="546838" name="Oval 24"/>
            <p:cNvSpPr>
              <a:spLocks noChangeArrowheads="1"/>
            </p:cNvSpPr>
            <p:nvPr/>
          </p:nvSpPr>
          <p:spPr bwMode="auto">
            <a:xfrm>
              <a:off x="3289" y="394"/>
              <a:ext cx="797" cy="398"/>
            </a:xfrm>
            <a:prstGeom prst="ellipse">
              <a:avLst/>
            </a:prstGeom>
            <a:solidFill>
              <a:srgbClr val="DDDDDD"/>
            </a:solidFill>
            <a:ln w="9525">
              <a:noFill/>
              <a:round/>
              <a:headEnd/>
              <a:tailEnd/>
            </a:ln>
          </p:spPr>
          <p:txBody>
            <a:bodyPr/>
            <a:lstStyle/>
            <a:p>
              <a:endParaRPr lang="zh-CN" altLang="zh-CN"/>
            </a:p>
          </p:txBody>
        </p:sp>
        <p:sp>
          <p:nvSpPr>
            <p:cNvPr id="546839" name="Oval 25"/>
            <p:cNvSpPr>
              <a:spLocks noChangeArrowheads="1"/>
            </p:cNvSpPr>
            <p:nvPr/>
          </p:nvSpPr>
          <p:spPr bwMode="auto">
            <a:xfrm>
              <a:off x="3412" y="663"/>
              <a:ext cx="797" cy="398"/>
            </a:xfrm>
            <a:prstGeom prst="ellipse">
              <a:avLst/>
            </a:prstGeom>
            <a:solidFill>
              <a:srgbClr val="DDDDDD"/>
            </a:solidFill>
            <a:ln w="9525">
              <a:noFill/>
              <a:round/>
              <a:headEnd/>
              <a:tailEnd/>
            </a:ln>
          </p:spPr>
          <p:txBody>
            <a:bodyPr/>
            <a:lstStyle/>
            <a:p>
              <a:endParaRPr lang="zh-CN" altLang="zh-CN"/>
            </a:p>
          </p:txBody>
        </p:sp>
        <p:sp>
          <p:nvSpPr>
            <p:cNvPr id="546840" name="Oval 26"/>
            <p:cNvSpPr>
              <a:spLocks noChangeArrowheads="1"/>
            </p:cNvSpPr>
            <p:nvPr/>
          </p:nvSpPr>
          <p:spPr bwMode="auto">
            <a:xfrm>
              <a:off x="3335" y="753"/>
              <a:ext cx="797" cy="668"/>
            </a:xfrm>
            <a:prstGeom prst="ellipse">
              <a:avLst/>
            </a:prstGeom>
            <a:solidFill>
              <a:srgbClr val="DDDDDD"/>
            </a:solidFill>
            <a:ln w="9525">
              <a:noFill/>
              <a:round/>
              <a:headEnd/>
              <a:tailEnd/>
            </a:ln>
          </p:spPr>
          <p:txBody>
            <a:bodyPr/>
            <a:lstStyle/>
            <a:p>
              <a:endParaRPr lang="zh-CN" altLang="zh-CN"/>
            </a:p>
          </p:txBody>
        </p:sp>
        <p:sp>
          <p:nvSpPr>
            <p:cNvPr id="546841" name="Oval 27"/>
            <p:cNvSpPr>
              <a:spLocks noChangeArrowheads="1"/>
            </p:cNvSpPr>
            <p:nvPr/>
          </p:nvSpPr>
          <p:spPr bwMode="auto">
            <a:xfrm>
              <a:off x="2140" y="548"/>
              <a:ext cx="1640" cy="667"/>
            </a:xfrm>
            <a:prstGeom prst="ellipse">
              <a:avLst/>
            </a:prstGeom>
            <a:solidFill>
              <a:srgbClr val="DDDDDD"/>
            </a:solidFill>
            <a:ln w="9525">
              <a:noFill/>
              <a:round/>
              <a:headEnd/>
              <a:tailEnd/>
            </a:ln>
          </p:spPr>
          <p:txBody>
            <a:bodyPr/>
            <a:lstStyle/>
            <a:p>
              <a:endParaRPr lang="zh-CN" altLang="zh-CN"/>
            </a:p>
          </p:txBody>
        </p:sp>
      </p:grpSp>
      <p:sp>
        <p:nvSpPr>
          <p:cNvPr id="546842" name="Text Box 28"/>
          <p:cNvSpPr txBox="1">
            <a:spLocks noChangeArrowheads="1"/>
          </p:cNvSpPr>
          <p:nvPr/>
        </p:nvSpPr>
        <p:spPr bwMode="auto">
          <a:xfrm>
            <a:off x="3432175" y="327025"/>
            <a:ext cx="1616075" cy="530225"/>
          </a:xfrm>
          <a:prstGeom prst="rect">
            <a:avLst/>
          </a:prstGeom>
          <a:solidFill>
            <a:schemeClr val="bg1"/>
          </a:solidFill>
          <a:ln w="9525">
            <a:solidFill>
              <a:srgbClr val="000000"/>
            </a:solidFill>
            <a:miter lim="800000"/>
            <a:headEnd/>
            <a:tailEnd/>
          </a:ln>
        </p:spPr>
        <p:txBody>
          <a:bodyPr wrap="none">
            <a:spAutoFit/>
          </a:bodyPr>
          <a:lstStyle/>
          <a:p>
            <a:r>
              <a:rPr kumimoji="1" lang="zh-CN" altLang="en-US" sz="2800" dirty="0">
                <a:latin typeface="黑体" pitchFamily="49" charset="-122"/>
                <a:ea typeface="黑体" pitchFamily="49" charset="-122"/>
              </a:rPr>
              <a:t>网络边缘</a:t>
            </a:r>
          </a:p>
        </p:txBody>
      </p:sp>
      <p:sp>
        <p:nvSpPr>
          <p:cNvPr id="546843" name="Text Box 29"/>
          <p:cNvSpPr txBox="1">
            <a:spLocks noChangeArrowheads="1"/>
          </p:cNvSpPr>
          <p:nvPr/>
        </p:nvSpPr>
        <p:spPr bwMode="auto">
          <a:xfrm>
            <a:off x="3538538" y="3263900"/>
            <a:ext cx="1614487" cy="530225"/>
          </a:xfrm>
          <a:prstGeom prst="rect">
            <a:avLst/>
          </a:prstGeom>
          <a:solidFill>
            <a:schemeClr val="bg1"/>
          </a:solidFill>
          <a:ln w="9525">
            <a:solidFill>
              <a:srgbClr val="000000"/>
            </a:solidFill>
            <a:miter lim="800000"/>
            <a:headEnd/>
            <a:tailEnd/>
          </a:ln>
        </p:spPr>
        <p:txBody>
          <a:bodyPr wrap="none">
            <a:spAutoFit/>
          </a:bodyPr>
          <a:lstStyle/>
          <a:p>
            <a:r>
              <a:rPr kumimoji="1" lang="zh-CN" altLang="en-US" sz="2800" dirty="0">
                <a:latin typeface="黑体" pitchFamily="49" charset="-122"/>
                <a:ea typeface="黑体" pitchFamily="49" charset="-122"/>
              </a:rPr>
              <a:t>网络核心</a:t>
            </a:r>
          </a:p>
        </p:txBody>
      </p:sp>
      <p:graphicFrame>
        <p:nvGraphicFramePr>
          <p:cNvPr id="546844" name="Object 30">
            <a:hlinkClick r:id="" action="ppaction://ole?verb=0"/>
          </p:cNvPr>
          <p:cNvGraphicFramePr>
            <a:graphicFrameLocks/>
          </p:cNvGraphicFramePr>
          <p:nvPr/>
        </p:nvGraphicFramePr>
        <p:xfrm>
          <a:off x="6515100" y="2362200"/>
          <a:ext cx="749300" cy="1049338"/>
        </p:xfrm>
        <a:graphic>
          <a:graphicData uri="http://schemas.openxmlformats.org/presentationml/2006/ole">
            <p:oleObj spid="_x0000_s546871" name="Microsoft ClipArt Gallery" r:id="rId5" imgW="16411575" imgH="22955250" progId="">
              <p:embed/>
            </p:oleObj>
          </a:graphicData>
        </a:graphic>
      </p:graphicFrame>
      <p:sp>
        <p:nvSpPr>
          <p:cNvPr id="546845" name="Text Box 31"/>
          <p:cNvSpPr txBox="1">
            <a:spLocks noChangeArrowheads="1"/>
          </p:cNvSpPr>
          <p:nvPr/>
        </p:nvSpPr>
        <p:spPr bwMode="auto">
          <a:xfrm>
            <a:off x="7672388" y="476250"/>
            <a:ext cx="1098550" cy="1187450"/>
          </a:xfrm>
          <a:prstGeom prst="rect">
            <a:avLst/>
          </a:prstGeom>
          <a:noFill/>
          <a:ln w="9525">
            <a:noFill/>
            <a:miter lim="800000"/>
            <a:headEnd/>
            <a:tailEnd/>
          </a:ln>
        </p:spPr>
        <p:txBody>
          <a:bodyPr wrap="none">
            <a:spAutoFit/>
          </a:bodyPr>
          <a:lstStyle/>
          <a:p>
            <a:pPr algn="ctr"/>
            <a:r>
              <a:rPr kumimoji="1" lang="zh-CN" altLang="en-US" sz="2400" dirty="0">
                <a:solidFill>
                  <a:schemeClr val="hlink"/>
                </a:solidFill>
                <a:latin typeface="Tahoma" pitchFamily="34" charset="0"/>
                <a:ea typeface="黑体" pitchFamily="49" charset="-122"/>
              </a:rPr>
              <a:t>运行</a:t>
            </a:r>
          </a:p>
          <a:p>
            <a:pPr algn="ctr"/>
            <a:r>
              <a:rPr kumimoji="1" lang="zh-CN" altLang="en-US" sz="2400" dirty="0">
                <a:solidFill>
                  <a:schemeClr val="hlink"/>
                </a:solidFill>
                <a:latin typeface="Tahoma" pitchFamily="34" charset="0"/>
                <a:ea typeface="黑体" pitchFamily="49" charset="-122"/>
              </a:rPr>
              <a:t>服务器</a:t>
            </a:r>
          </a:p>
          <a:p>
            <a:pPr algn="ctr"/>
            <a:r>
              <a:rPr kumimoji="1" lang="zh-CN" altLang="en-US" sz="2400" dirty="0">
                <a:solidFill>
                  <a:schemeClr val="hlink"/>
                </a:solidFill>
                <a:latin typeface="Tahoma" pitchFamily="34" charset="0"/>
                <a:ea typeface="黑体" pitchFamily="49" charset="-122"/>
              </a:rPr>
              <a:t>程序</a:t>
            </a:r>
          </a:p>
        </p:txBody>
      </p:sp>
      <p:sp>
        <p:nvSpPr>
          <p:cNvPr id="546846" name="Line 33"/>
          <p:cNvSpPr>
            <a:spLocks noChangeShapeType="1"/>
          </p:cNvSpPr>
          <p:nvPr/>
        </p:nvSpPr>
        <p:spPr bwMode="auto">
          <a:xfrm>
            <a:off x="827088" y="1412875"/>
            <a:ext cx="576262" cy="576263"/>
          </a:xfrm>
          <a:prstGeom prst="line">
            <a:avLst/>
          </a:prstGeom>
          <a:noFill/>
          <a:ln w="9525">
            <a:solidFill>
              <a:schemeClr val="tx1"/>
            </a:solidFill>
            <a:round/>
            <a:headEnd/>
            <a:tailEnd/>
          </a:ln>
        </p:spPr>
        <p:txBody>
          <a:bodyPr/>
          <a:lstStyle/>
          <a:p>
            <a:endParaRPr lang="zh-CN" altLang="en-US"/>
          </a:p>
        </p:txBody>
      </p:sp>
      <p:sp>
        <p:nvSpPr>
          <p:cNvPr id="546847" name="Line 34"/>
          <p:cNvSpPr>
            <a:spLocks noChangeShapeType="1"/>
          </p:cNvSpPr>
          <p:nvPr/>
        </p:nvSpPr>
        <p:spPr bwMode="auto">
          <a:xfrm flipH="1">
            <a:off x="7258050" y="1633538"/>
            <a:ext cx="914400" cy="1169987"/>
          </a:xfrm>
          <a:prstGeom prst="line">
            <a:avLst/>
          </a:prstGeom>
          <a:noFill/>
          <a:ln w="9525">
            <a:solidFill>
              <a:schemeClr val="tx1"/>
            </a:solidFill>
            <a:round/>
            <a:headEnd/>
            <a:tailEnd/>
          </a:ln>
        </p:spPr>
        <p:txBody>
          <a:bodyPr/>
          <a:lstStyle/>
          <a:p>
            <a:endParaRPr lang="zh-CN" altLang="en-US"/>
          </a:p>
        </p:txBody>
      </p:sp>
      <p:sp>
        <p:nvSpPr>
          <p:cNvPr id="546848" name="Text Box 35"/>
          <p:cNvSpPr txBox="1">
            <a:spLocks noChangeArrowheads="1"/>
          </p:cNvSpPr>
          <p:nvPr/>
        </p:nvSpPr>
        <p:spPr bwMode="auto">
          <a:xfrm>
            <a:off x="1412875" y="1246188"/>
            <a:ext cx="420688" cy="519112"/>
          </a:xfrm>
          <a:prstGeom prst="rect">
            <a:avLst/>
          </a:prstGeom>
          <a:noFill/>
          <a:ln w="9525">
            <a:noFill/>
            <a:miter lim="800000"/>
            <a:headEnd/>
            <a:tailEnd/>
          </a:ln>
        </p:spPr>
        <p:txBody>
          <a:bodyPr wrap="none">
            <a:spAutoFit/>
          </a:bodyPr>
          <a:lstStyle/>
          <a:p>
            <a:r>
              <a:rPr kumimoji="1" lang="en-US" altLang="zh-CN" sz="2800">
                <a:ea typeface="黑体" pitchFamily="49" charset="-122"/>
              </a:rPr>
              <a:t>A</a:t>
            </a:r>
          </a:p>
        </p:txBody>
      </p:sp>
      <p:sp>
        <p:nvSpPr>
          <p:cNvPr id="546849" name="Text Box 36"/>
          <p:cNvSpPr txBox="1">
            <a:spLocks noChangeArrowheads="1"/>
          </p:cNvSpPr>
          <p:nvPr/>
        </p:nvSpPr>
        <p:spPr bwMode="auto">
          <a:xfrm>
            <a:off x="6619875" y="1906588"/>
            <a:ext cx="420688" cy="519112"/>
          </a:xfrm>
          <a:prstGeom prst="rect">
            <a:avLst/>
          </a:prstGeom>
          <a:noFill/>
          <a:ln w="9525">
            <a:noFill/>
            <a:miter lim="800000"/>
            <a:headEnd/>
            <a:tailEnd/>
          </a:ln>
        </p:spPr>
        <p:txBody>
          <a:bodyPr wrap="none">
            <a:spAutoFit/>
          </a:bodyPr>
          <a:lstStyle/>
          <a:p>
            <a:r>
              <a:rPr kumimoji="1" lang="en-US" altLang="zh-CN" sz="2800">
                <a:ea typeface="黑体" pitchFamily="49" charset="-122"/>
              </a:rPr>
              <a:t>B</a:t>
            </a:r>
          </a:p>
        </p:txBody>
      </p:sp>
      <p:pic>
        <p:nvPicPr>
          <p:cNvPr id="546850" name="Picture 37"/>
          <p:cNvPicPr>
            <a:picLocks noChangeArrowheads="1"/>
          </p:cNvPicPr>
          <p:nvPr/>
        </p:nvPicPr>
        <p:blipFill>
          <a:blip r:embed="rId4" cstate="print"/>
          <a:srcRect/>
          <a:stretch>
            <a:fillRect/>
          </a:stretch>
        </p:blipFill>
        <p:spPr bwMode="auto">
          <a:xfrm>
            <a:off x="1624013" y="3686175"/>
            <a:ext cx="644525" cy="690563"/>
          </a:xfrm>
          <a:prstGeom prst="rect">
            <a:avLst/>
          </a:prstGeom>
          <a:noFill/>
          <a:ln w="9525">
            <a:noFill/>
            <a:miter lim="800000"/>
            <a:headEnd/>
            <a:tailEnd/>
          </a:ln>
        </p:spPr>
      </p:pic>
      <p:grpSp>
        <p:nvGrpSpPr>
          <p:cNvPr id="3" name="Group 44"/>
          <p:cNvGrpSpPr>
            <a:grpSpLocks/>
          </p:cNvGrpSpPr>
          <p:nvPr/>
        </p:nvGrpSpPr>
        <p:grpSpPr bwMode="auto">
          <a:xfrm>
            <a:off x="1836738" y="1620838"/>
            <a:ext cx="4678362" cy="850900"/>
            <a:chOff x="1157" y="1199"/>
            <a:chExt cx="2947" cy="536"/>
          </a:xfrm>
        </p:grpSpPr>
        <p:sp>
          <p:nvSpPr>
            <p:cNvPr id="546852" name="Freeform 32"/>
            <p:cNvSpPr>
              <a:spLocks/>
            </p:cNvSpPr>
            <p:nvPr/>
          </p:nvSpPr>
          <p:spPr bwMode="auto">
            <a:xfrm>
              <a:off x="1157" y="1319"/>
              <a:ext cx="2947" cy="416"/>
            </a:xfrm>
            <a:custGeom>
              <a:avLst/>
              <a:gdLst>
                <a:gd name="T0" fmla="*/ 0 w 2112"/>
                <a:gd name="T1" fmla="*/ 0 h 192"/>
                <a:gd name="T2" fmla="*/ 2112 w 2112"/>
                <a:gd name="T3" fmla="*/ 192 h 192"/>
                <a:gd name="T4" fmla="*/ 0 60000 65536"/>
                <a:gd name="T5" fmla="*/ 0 60000 65536"/>
                <a:gd name="T6" fmla="*/ 0 w 2112"/>
                <a:gd name="T7" fmla="*/ 0 h 192"/>
                <a:gd name="T8" fmla="*/ 2112 w 2112"/>
                <a:gd name="T9" fmla="*/ 192 h 192"/>
              </a:gdLst>
              <a:ahLst/>
              <a:cxnLst>
                <a:cxn ang="T4">
                  <a:pos x="T0" y="T1"/>
                </a:cxn>
                <a:cxn ang="T5">
                  <a:pos x="T2" y="T3"/>
                </a:cxn>
              </a:cxnLst>
              <a:rect l="T6" t="T7" r="T8" b="T9"/>
              <a:pathLst>
                <a:path w="2112" h="192">
                  <a:moveTo>
                    <a:pt x="0" y="0"/>
                  </a:moveTo>
                  <a:lnTo>
                    <a:pt x="2112" y="192"/>
                  </a:lnTo>
                </a:path>
              </a:pathLst>
            </a:custGeom>
            <a:noFill/>
            <a:ln w="57150">
              <a:solidFill>
                <a:schemeClr val="tx2">
                  <a:alpha val="56078"/>
                </a:schemeClr>
              </a:solidFill>
              <a:prstDash val="sysDot"/>
              <a:round/>
              <a:headEnd type="none" w="med" len="lg"/>
              <a:tailEnd type="triangle" w="med" len="med"/>
            </a:ln>
          </p:spPr>
          <p:txBody>
            <a:bodyPr/>
            <a:lstStyle/>
            <a:p>
              <a:endParaRPr lang="zh-CN" altLang="zh-CN"/>
            </a:p>
          </p:txBody>
        </p:sp>
        <p:sp>
          <p:nvSpPr>
            <p:cNvPr id="546853" name="Text Box 39"/>
            <p:cNvSpPr txBox="1">
              <a:spLocks noChangeArrowheads="1"/>
            </p:cNvSpPr>
            <p:nvPr/>
          </p:nvSpPr>
          <p:spPr bwMode="auto">
            <a:xfrm rot="455053">
              <a:off x="2095" y="1199"/>
              <a:ext cx="1348" cy="326"/>
            </a:xfrm>
            <a:prstGeom prst="rect">
              <a:avLst/>
            </a:prstGeom>
            <a:noFill/>
            <a:ln w="9525">
              <a:noFill/>
              <a:miter lim="800000"/>
              <a:headEnd/>
              <a:tailEnd/>
            </a:ln>
          </p:spPr>
          <p:txBody>
            <a:bodyPr wrap="none">
              <a:spAutoFit/>
            </a:bodyPr>
            <a:lstStyle/>
            <a:p>
              <a:r>
                <a:rPr kumimoji="1" lang="en-US" altLang="zh-CN" sz="2800" dirty="0">
                  <a:latin typeface="黑体" pitchFamily="49" charset="-122"/>
                  <a:ea typeface="黑体" pitchFamily="49" charset="-122"/>
                </a:rPr>
                <a:t>① </a:t>
              </a:r>
              <a:r>
                <a:rPr kumimoji="1" lang="zh-CN" altLang="en-US" sz="2800" dirty="0">
                  <a:latin typeface="黑体" pitchFamily="49" charset="-122"/>
                  <a:ea typeface="黑体" pitchFamily="49" charset="-122"/>
                </a:rPr>
                <a:t>请求服务</a:t>
              </a:r>
            </a:p>
          </p:txBody>
        </p:sp>
      </p:grpSp>
      <p:grpSp>
        <p:nvGrpSpPr>
          <p:cNvPr id="4" name="Group 45"/>
          <p:cNvGrpSpPr>
            <a:grpSpLocks/>
          </p:cNvGrpSpPr>
          <p:nvPr/>
        </p:nvGrpSpPr>
        <p:grpSpPr bwMode="auto">
          <a:xfrm>
            <a:off x="1731963" y="2030413"/>
            <a:ext cx="4678362" cy="828675"/>
            <a:chOff x="1091" y="1457"/>
            <a:chExt cx="2947" cy="522"/>
          </a:xfrm>
        </p:grpSpPr>
        <p:sp>
          <p:nvSpPr>
            <p:cNvPr id="546855" name="Freeform 38"/>
            <p:cNvSpPr>
              <a:spLocks/>
            </p:cNvSpPr>
            <p:nvPr/>
          </p:nvSpPr>
          <p:spPr bwMode="auto">
            <a:xfrm rot="10800000">
              <a:off x="1091" y="1457"/>
              <a:ext cx="2947" cy="416"/>
            </a:xfrm>
            <a:custGeom>
              <a:avLst/>
              <a:gdLst>
                <a:gd name="T0" fmla="*/ 0 w 2112"/>
                <a:gd name="T1" fmla="*/ 0 h 192"/>
                <a:gd name="T2" fmla="*/ 2112 w 2112"/>
                <a:gd name="T3" fmla="*/ 192 h 192"/>
                <a:gd name="T4" fmla="*/ 0 60000 65536"/>
                <a:gd name="T5" fmla="*/ 0 60000 65536"/>
                <a:gd name="T6" fmla="*/ 0 w 2112"/>
                <a:gd name="T7" fmla="*/ 0 h 192"/>
                <a:gd name="T8" fmla="*/ 2112 w 2112"/>
                <a:gd name="T9" fmla="*/ 192 h 192"/>
              </a:gdLst>
              <a:ahLst/>
              <a:cxnLst>
                <a:cxn ang="T4">
                  <a:pos x="T0" y="T1"/>
                </a:cxn>
                <a:cxn ang="T5">
                  <a:pos x="T2" y="T3"/>
                </a:cxn>
              </a:cxnLst>
              <a:rect l="T6" t="T7" r="T8" b="T9"/>
              <a:pathLst>
                <a:path w="2112" h="192">
                  <a:moveTo>
                    <a:pt x="0" y="0"/>
                  </a:moveTo>
                  <a:lnTo>
                    <a:pt x="2112" y="192"/>
                  </a:lnTo>
                </a:path>
              </a:pathLst>
            </a:custGeom>
            <a:noFill/>
            <a:ln w="57150">
              <a:solidFill>
                <a:schemeClr val="tx2">
                  <a:alpha val="56078"/>
                </a:schemeClr>
              </a:solidFill>
              <a:prstDash val="sysDot"/>
              <a:round/>
              <a:headEnd type="none" w="med" len="lg"/>
              <a:tailEnd type="triangle" w="med" len="med"/>
            </a:ln>
          </p:spPr>
          <p:txBody>
            <a:bodyPr/>
            <a:lstStyle/>
            <a:p>
              <a:endParaRPr lang="zh-CN" altLang="zh-CN"/>
            </a:p>
          </p:txBody>
        </p:sp>
        <p:sp>
          <p:nvSpPr>
            <p:cNvPr id="546856" name="Text Box 40"/>
            <p:cNvSpPr txBox="1">
              <a:spLocks noChangeArrowheads="1"/>
            </p:cNvSpPr>
            <p:nvPr/>
          </p:nvSpPr>
          <p:spPr bwMode="auto">
            <a:xfrm rot="499003">
              <a:off x="1975" y="1652"/>
              <a:ext cx="1348" cy="327"/>
            </a:xfrm>
            <a:prstGeom prst="rect">
              <a:avLst/>
            </a:prstGeom>
            <a:noFill/>
            <a:ln w="9525">
              <a:noFill/>
              <a:miter lim="800000"/>
              <a:headEnd/>
              <a:tailEnd/>
            </a:ln>
          </p:spPr>
          <p:txBody>
            <a:bodyPr wrap="none">
              <a:spAutoFit/>
            </a:bodyPr>
            <a:lstStyle/>
            <a:p>
              <a:r>
                <a:rPr kumimoji="1" lang="en-US" altLang="zh-CN" sz="2800" dirty="0">
                  <a:latin typeface="黑体" pitchFamily="49" charset="-122"/>
                  <a:ea typeface="黑体" pitchFamily="49" charset="-122"/>
                </a:rPr>
                <a:t>② </a:t>
              </a:r>
              <a:r>
                <a:rPr kumimoji="1" lang="zh-CN" altLang="en-US" sz="2800" dirty="0">
                  <a:latin typeface="黑体" pitchFamily="49" charset="-122"/>
                  <a:ea typeface="黑体" pitchFamily="49" charset="-122"/>
                </a:rPr>
                <a:t>得到服务</a:t>
              </a:r>
            </a:p>
          </p:txBody>
        </p:sp>
      </p:grpSp>
      <p:sp>
        <p:nvSpPr>
          <p:cNvPr id="546857" name="Text Box 41"/>
          <p:cNvSpPr txBox="1">
            <a:spLocks noChangeArrowheads="1"/>
          </p:cNvSpPr>
          <p:nvPr/>
        </p:nvSpPr>
        <p:spPr bwMode="auto">
          <a:xfrm>
            <a:off x="1093788" y="2351088"/>
            <a:ext cx="895350" cy="520700"/>
          </a:xfrm>
          <a:prstGeom prst="rect">
            <a:avLst/>
          </a:prstGeom>
          <a:noFill/>
          <a:ln w="9525">
            <a:noFill/>
            <a:miter lim="800000"/>
            <a:headEnd/>
            <a:tailEnd/>
          </a:ln>
        </p:spPr>
        <p:txBody>
          <a:bodyPr wrap="none">
            <a:spAutoFit/>
          </a:bodyPr>
          <a:lstStyle/>
          <a:p>
            <a:r>
              <a:rPr kumimoji="1" lang="zh-CN" altLang="en-US" sz="2800">
                <a:latin typeface="黑体" pitchFamily="49" charset="-122"/>
                <a:ea typeface="黑体" pitchFamily="49" charset="-122"/>
              </a:rPr>
              <a:t>客户</a:t>
            </a:r>
          </a:p>
        </p:txBody>
      </p:sp>
      <p:sp>
        <p:nvSpPr>
          <p:cNvPr id="546858" name="Text Box 42"/>
          <p:cNvSpPr txBox="1">
            <a:spLocks noChangeArrowheads="1"/>
          </p:cNvSpPr>
          <p:nvPr/>
        </p:nvSpPr>
        <p:spPr bwMode="auto">
          <a:xfrm>
            <a:off x="6302375" y="3348038"/>
            <a:ext cx="1250950" cy="519112"/>
          </a:xfrm>
          <a:prstGeom prst="rect">
            <a:avLst/>
          </a:prstGeom>
          <a:noFill/>
          <a:ln w="9525">
            <a:noFill/>
            <a:miter lim="800000"/>
            <a:headEnd/>
            <a:tailEnd/>
          </a:ln>
        </p:spPr>
        <p:txBody>
          <a:bodyPr wrap="none">
            <a:spAutoFit/>
          </a:bodyPr>
          <a:lstStyle/>
          <a:p>
            <a:r>
              <a:rPr kumimoji="1" lang="zh-CN" altLang="en-US" sz="2800" dirty="0">
                <a:latin typeface="黑体" pitchFamily="49" charset="-122"/>
                <a:ea typeface="黑体" pitchFamily="49" charset="-122"/>
              </a:rPr>
              <a:t>服务器</a:t>
            </a:r>
          </a:p>
        </p:txBody>
      </p:sp>
      <p:sp>
        <p:nvSpPr>
          <p:cNvPr id="546859" name="Text Box 46"/>
          <p:cNvSpPr txBox="1">
            <a:spLocks noChangeArrowheads="1"/>
          </p:cNvSpPr>
          <p:nvPr/>
        </p:nvSpPr>
        <p:spPr bwMode="auto">
          <a:xfrm>
            <a:off x="583820" y="5567778"/>
            <a:ext cx="8135938" cy="830997"/>
          </a:xfrm>
          <a:prstGeom prst="rect">
            <a:avLst/>
          </a:prstGeom>
          <a:noFill/>
          <a:ln w="9525">
            <a:noFill/>
            <a:miter lim="800000"/>
            <a:headEnd/>
            <a:tailEnd/>
          </a:ln>
        </p:spPr>
        <p:txBody>
          <a:bodyPr>
            <a:spAutoFit/>
          </a:bodyPr>
          <a:lstStyle/>
          <a:p>
            <a:r>
              <a:rPr lang="zh-CN" altLang="en-US" sz="2400" dirty="0">
                <a:latin typeface="+mn-lt"/>
                <a:ea typeface="+mn-ea"/>
              </a:rPr>
              <a:t>客户</a:t>
            </a:r>
            <a:r>
              <a:rPr lang="en-US" altLang="zh-CN" sz="2400" dirty="0">
                <a:solidFill>
                  <a:schemeClr val="hlink"/>
                </a:solidFill>
                <a:latin typeface="+mn-lt"/>
                <a:ea typeface="+mn-ea"/>
              </a:rPr>
              <a:t>A</a:t>
            </a:r>
            <a:r>
              <a:rPr lang="zh-CN" altLang="en-US" sz="2400" dirty="0">
                <a:latin typeface="+mn-lt"/>
                <a:ea typeface="+mn-ea"/>
              </a:rPr>
              <a:t>向服务器</a:t>
            </a:r>
            <a:r>
              <a:rPr lang="en-US" altLang="zh-CN" sz="2400" dirty="0">
                <a:solidFill>
                  <a:schemeClr val="hlink"/>
                </a:solidFill>
                <a:latin typeface="+mn-lt"/>
                <a:ea typeface="+mn-ea"/>
              </a:rPr>
              <a:t>B</a:t>
            </a:r>
            <a:r>
              <a:rPr lang="zh-CN" altLang="en-US" sz="2400" dirty="0">
                <a:latin typeface="+mn-lt"/>
                <a:ea typeface="+mn-ea"/>
              </a:rPr>
              <a:t>发出请求服务</a:t>
            </a:r>
            <a:r>
              <a:rPr lang="zh-CN" altLang="en-US" sz="2400" dirty="0"/>
              <a:t>，</a:t>
            </a:r>
            <a:r>
              <a:rPr lang="zh-CN" altLang="en-US" sz="2400" dirty="0">
                <a:latin typeface="+mn-lt"/>
                <a:ea typeface="+mn-ea"/>
              </a:rPr>
              <a:t>而服务器</a:t>
            </a:r>
            <a:r>
              <a:rPr lang="en-US" altLang="zh-CN" sz="2400" dirty="0">
                <a:latin typeface="+mn-lt"/>
                <a:ea typeface="+mn-ea"/>
              </a:rPr>
              <a:t>B</a:t>
            </a:r>
            <a:r>
              <a:rPr lang="zh-CN" altLang="en-US" sz="2400" dirty="0">
                <a:latin typeface="+mn-lt"/>
                <a:ea typeface="+mn-ea"/>
              </a:rPr>
              <a:t>向客户</a:t>
            </a:r>
            <a:r>
              <a:rPr lang="en-US" altLang="zh-CN" sz="2400" dirty="0">
                <a:latin typeface="+mn-lt"/>
                <a:ea typeface="+mn-ea"/>
              </a:rPr>
              <a:t>A</a:t>
            </a:r>
            <a:r>
              <a:rPr lang="zh-CN" altLang="en-US" sz="2400" dirty="0">
                <a:latin typeface="+mn-lt"/>
                <a:ea typeface="+mn-ea"/>
              </a:rPr>
              <a:t>提供服务。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7" name="Rectangle 3"/>
          <p:cNvSpPr>
            <a:spLocks noGrp="1" noChangeArrowheads="1"/>
          </p:cNvSpPr>
          <p:nvPr>
            <p:ph type="body" idx="4294967295"/>
          </p:nvPr>
        </p:nvSpPr>
        <p:spPr>
          <a:xfrm>
            <a:off x="323850" y="1052513"/>
            <a:ext cx="8424863" cy="5113337"/>
          </a:xfrm>
        </p:spPr>
        <p:txBody>
          <a:bodyPr/>
          <a:lstStyle/>
          <a:p>
            <a:pPr>
              <a:spcBef>
                <a:spcPts val="600"/>
              </a:spcBef>
              <a:buFontTx/>
              <a:buNone/>
            </a:pPr>
            <a:r>
              <a:rPr lang="en-US" altLang="zh-CN" dirty="0"/>
              <a:t>(1) </a:t>
            </a:r>
            <a:r>
              <a:rPr lang="zh-CN" altLang="en-US" dirty="0">
                <a:solidFill>
                  <a:srgbClr val="FF0000"/>
                </a:solidFill>
              </a:rPr>
              <a:t>被用户调用</a:t>
            </a:r>
            <a:r>
              <a:rPr lang="zh-CN" altLang="en-US" dirty="0"/>
              <a:t>后运行，在通信时主动向远地服务器发起通信</a:t>
            </a:r>
            <a:r>
              <a:rPr lang="en-US" altLang="zh-CN" dirty="0"/>
              <a:t>(</a:t>
            </a:r>
            <a:r>
              <a:rPr lang="zh-CN" altLang="en-US" dirty="0"/>
              <a:t>请求服务</a:t>
            </a:r>
            <a:r>
              <a:rPr lang="en-US" altLang="zh-CN" dirty="0"/>
              <a:t>)</a:t>
            </a:r>
            <a:r>
              <a:rPr lang="zh-CN" altLang="en-US" dirty="0"/>
              <a:t>。</a:t>
            </a:r>
          </a:p>
          <a:p>
            <a:pPr>
              <a:spcBef>
                <a:spcPts val="600"/>
              </a:spcBef>
            </a:pPr>
            <a:endParaRPr lang="zh-CN" altLang="en-US" dirty="0"/>
          </a:p>
          <a:p>
            <a:pPr>
              <a:spcBef>
                <a:spcPts val="600"/>
              </a:spcBef>
            </a:pPr>
            <a:r>
              <a:rPr lang="zh-CN" altLang="en-US" dirty="0"/>
              <a:t>因此，客户程序必须知道服务器程序的地址。</a:t>
            </a:r>
          </a:p>
          <a:p>
            <a:pPr>
              <a:spcBef>
                <a:spcPts val="600"/>
              </a:spcBef>
            </a:pPr>
            <a:endParaRPr lang="zh-CN" altLang="en-US" dirty="0"/>
          </a:p>
          <a:p>
            <a:pPr>
              <a:spcBef>
                <a:spcPts val="600"/>
              </a:spcBef>
              <a:buFontTx/>
              <a:buNone/>
            </a:pPr>
            <a:r>
              <a:rPr lang="en-US" altLang="zh-CN" dirty="0"/>
              <a:t>(2) </a:t>
            </a:r>
            <a:r>
              <a:rPr lang="zh-CN" altLang="en-US" dirty="0"/>
              <a:t>不需要特殊的硬件和很复杂的操作系统。 </a:t>
            </a:r>
          </a:p>
        </p:txBody>
      </p:sp>
      <p:sp>
        <p:nvSpPr>
          <p:cNvPr id="548867" name="Rectangle 4"/>
          <p:cNvSpPr>
            <a:spLocks noGrp="1" noChangeArrowheads="1"/>
          </p:cNvSpPr>
          <p:nvPr>
            <p:ph type="title" idx="4294967295"/>
          </p:nvPr>
        </p:nvSpPr>
        <p:spPr/>
        <p:txBody>
          <a:bodyPr/>
          <a:lstStyle/>
          <a:p>
            <a:r>
              <a:rPr lang="zh-CN" altLang="en-US" dirty="0"/>
              <a:t>客户软件的特点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9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89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89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7"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6" name="Rectangle 4"/>
          <p:cNvSpPr>
            <a:spLocks noGrp="1" noChangeArrowheads="1"/>
          </p:cNvSpPr>
          <p:nvPr>
            <p:ph type="title"/>
          </p:nvPr>
        </p:nvSpPr>
        <p:spPr/>
        <p:txBody>
          <a:bodyPr/>
          <a:lstStyle/>
          <a:p>
            <a:r>
              <a:rPr lang="zh-CN" altLang="en-US"/>
              <a:t>服务器软件的特点</a:t>
            </a:r>
          </a:p>
        </p:txBody>
      </p:sp>
      <p:sp>
        <p:nvSpPr>
          <p:cNvPr id="340995" name="Rectangle 3"/>
          <p:cNvSpPr>
            <a:spLocks noGrp="1" noChangeArrowheads="1"/>
          </p:cNvSpPr>
          <p:nvPr>
            <p:ph type="body" idx="1"/>
          </p:nvPr>
        </p:nvSpPr>
        <p:spPr>
          <a:xfrm>
            <a:off x="323850" y="1052513"/>
            <a:ext cx="8483600" cy="5148262"/>
          </a:xfrm>
        </p:spPr>
        <p:txBody>
          <a:bodyPr/>
          <a:lstStyle/>
          <a:p>
            <a:pPr>
              <a:buFontTx/>
              <a:buNone/>
            </a:pPr>
            <a:r>
              <a:rPr lang="en-US" altLang="zh-CN" dirty="0"/>
              <a:t>(1) </a:t>
            </a:r>
            <a:r>
              <a:rPr lang="zh-CN" altLang="en-US" dirty="0"/>
              <a:t>一种专门用来提供某种服务的程序，可</a:t>
            </a:r>
            <a:r>
              <a:rPr lang="zh-CN" altLang="en-US" dirty="0">
                <a:solidFill>
                  <a:srgbClr val="FF0000"/>
                </a:solidFill>
              </a:rPr>
              <a:t>同时处理</a:t>
            </a:r>
            <a:r>
              <a:rPr lang="zh-CN" altLang="en-US" dirty="0"/>
              <a:t>多个远地或本地客户的请求。</a:t>
            </a:r>
          </a:p>
          <a:p>
            <a:pPr>
              <a:buFontTx/>
              <a:buNone/>
            </a:pPr>
            <a:endParaRPr lang="zh-CN" altLang="en-US" dirty="0"/>
          </a:p>
          <a:p>
            <a:pPr>
              <a:buFontTx/>
              <a:buNone/>
            </a:pPr>
            <a:r>
              <a:rPr lang="en-US" altLang="zh-CN" dirty="0"/>
              <a:t>(2) </a:t>
            </a:r>
            <a:r>
              <a:rPr lang="zh-CN" altLang="en-US" dirty="0"/>
              <a:t>系统启动后</a:t>
            </a:r>
            <a:r>
              <a:rPr lang="zh-CN" altLang="en-US" dirty="0">
                <a:solidFill>
                  <a:srgbClr val="FF0000"/>
                </a:solidFill>
              </a:rPr>
              <a:t>即</a:t>
            </a:r>
            <a:r>
              <a:rPr lang="zh-CN" altLang="en-US" dirty="0"/>
              <a:t>自动调用并</a:t>
            </a:r>
            <a:r>
              <a:rPr lang="zh-CN" altLang="en-US" dirty="0">
                <a:solidFill>
                  <a:srgbClr val="FF0000"/>
                </a:solidFill>
              </a:rPr>
              <a:t>一直不断地运行着</a:t>
            </a:r>
            <a:r>
              <a:rPr lang="en-US" altLang="zh-CN" dirty="0"/>
              <a:t>(always on)</a:t>
            </a:r>
            <a:r>
              <a:rPr lang="zh-CN" altLang="en-US" dirty="0"/>
              <a:t>，</a:t>
            </a:r>
            <a:r>
              <a:rPr lang="zh-CN" altLang="en-US" dirty="0">
                <a:solidFill>
                  <a:srgbClr val="FF0000"/>
                </a:solidFill>
              </a:rPr>
              <a:t>被动地</a:t>
            </a:r>
            <a:r>
              <a:rPr lang="zh-CN" altLang="en-US" dirty="0"/>
              <a:t>等待并接受来自各地的客户的通信请求。</a:t>
            </a:r>
          </a:p>
          <a:p>
            <a:endParaRPr lang="zh-CN" altLang="en-US" dirty="0"/>
          </a:p>
          <a:p>
            <a:r>
              <a:rPr lang="zh-CN" altLang="en-US" dirty="0"/>
              <a:t>因此，服务器程序不需要知道客户程序的地址。</a:t>
            </a:r>
          </a:p>
          <a:p>
            <a:pPr>
              <a:buFontTx/>
              <a:buNone/>
            </a:pPr>
            <a:endParaRPr lang="zh-CN" altLang="en-US" dirty="0"/>
          </a:p>
          <a:p>
            <a:pPr>
              <a:buFontTx/>
              <a:buNone/>
            </a:pPr>
            <a:r>
              <a:rPr lang="en-US" altLang="zh-CN" dirty="0"/>
              <a:t>(3) </a:t>
            </a:r>
            <a:r>
              <a:rPr lang="zh-CN" altLang="en-US" dirty="0"/>
              <a:t>一般需要强大的硬件和高级的操作系统支持。</a:t>
            </a:r>
          </a:p>
        </p:txBody>
      </p:sp>
      <p:sp>
        <p:nvSpPr>
          <p:cNvPr id="4" name="矩形 3"/>
          <p:cNvSpPr/>
          <p:nvPr/>
        </p:nvSpPr>
        <p:spPr>
          <a:xfrm>
            <a:off x="358454" y="5072074"/>
            <a:ext cx="8642702" cy="954107"/>
          </a:xfrm>
          <a:prstGeom prst="rect">
            <a:avLst/>
          </a:prstGeom>
          <a:solidFill>
            <a:srgbClr val="FFFF66"/>
          </a:solidFill>
          <a:ln>
            <a:solidFill>
              <a:srgbClr val="000099"/>
            </a:solidFill>
          </a:ln>
        </p:spPr>
        <p:txBody>
          <a:bodyPr wrap="square">
            <a:spAutoFit/>
          </a:bodyPr>
          <a:lstStyle/>
          <a:p>
            <a:r>
              <a:rPr lang="zh-CN" altLang="zh-CN" sz="2800" dirty="0">
                <a:solidFill>
                  <a:srgbClr val="000099"/>
                </a:solidFill>
                <a:latin typeface="+mn-lt"/>
                <a:ea typeface="黑体" pitchFamily="2" charset="-122"/>
              </a:rPr>
              <a:t>客户与服务器的通信关系建立后，</a:t>
            </a:r>
            <a:r>
              <a:rPr lang="zh-CN" altLang="zh-CN" sz="2800" dirty="0">
                <a:solidFill>
                  <a:srgbClr val="FF0000"/>
                </a:solidFill>
                <a:latin typeface="+mn-lt"/>
                <a:ea typeface="黑体" pitchFamily="2" charset="-122"/>
              </a:rPr>
              <a:t>通信可以是双向的，</a:t>
            </a:r>
            <a:r>
              <a:rPr lang="zh-CN" altLang="zh-CN" sz="2800" dirty="0">
                <a:solidFill>
                  <a:srgbClr val="000099"/>
                </a:solidFill>
                <a:latin typeface="+mn-lt"/>
                <a:ea typeface="黑体" pitchFamily="2" charset="-122"/>
              </a:rPr>
              <a:t>客户和服务器都可发送和接收数据。</a:t>
            </a:r>
            <a:endParaRPr lang="zh-CN" altLang="en-US" sz="2800" dirty="0">
              <a:solidFill>
                <a:srgbClr val="000099"/>
              </a:solidFill>
              <a:latin typeface="+mn-lt"/>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09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09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099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09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4" name="Rectangle 4"/>
          <p:cNvSpPr>
            <a:spLocks noGrp="1" noChangeArrowheads="1"/>
          </p:cNvSpPr>
          <p:nvPr>
            <p:ph type="title"/>
          </p:nvPr>
        </p:nvSpPr>
        <p:spPr/>
        <p:txBody>
          <a:bodyPr/>
          <a:lstStyle/>
          <a:p>
            <a:r>
              <a:rPr lang="en-US" altLang="zh-CN"/>
              <a:t>2. </a:t>
            </a:r>
            <a:r>
              <a:rPr lang="zh-CN" altLang="en-US"/>
              <a:t>对等连接方式</a:t>
            </a:r>
          </a:p>
        </p:txBody>
      </p:sp>
      <p:sp>
        <p:nvSpPr>
          <p:cNvPr id="552963" name="Rectangle 3"/>
          <p:cNvSpPr>
            <a:spLocks noGrp="1" noChangeArrowheads="1"/>
          </p:cNvSpPr>
          <p:nvPr>
            <p:ph type="body" idx="1"/>
          </p:nvPr>
        </p:nvSpPr>
        <p:spPr>
          <a:xfrm>
            <a:off x="323850" y="1052512"/>
            <a:ext cx="8483600" cy="5112791"/>
          </a:xfrm>
        </p:spPr>
        <p:txBody>
          <a:bodyPr/>
          <a:lstStyle/>
          <a:p>
            <a:r>
              <a:rPr lang="zh-CN" altLang="en-US" dirty="0">
                <a:solidFill>
                  <a:srgbClr val="FF0000"/>
                </a:solidFill>
              </a:rPr>
              <a:t>对等连接 </a:t>
            </a:r>
            <a:r>
              <a:rPr lang="en-US" altLang="zh-CN" dirty="0"/>
              <a:t>(peer-to-peer, </a:t>
            </a:r>
            <a:r>
              <a:rPr lang="zh-CN" altLang="en-US" dirty="0"/>
              <a:t>简写为 </a:t>
            </a:r>
            <a:r>
              <a:rPr lang="en-US" altLang="zh-CN" dirty="0">
                <a:solidFill>
                  <a:srgbClr val="FF0000"/>
                </a:solidFill>
              </a:rPr>
              <a:t>P2P</a:t>
            </a:r>
            <a:r>
              <a:rPr lang="en-US" altLang="zh-CN" dirty="0"/>
              <a:t>)</a:t>
            </a:r>
            <a:r>
              <a:rPr lang="zh-CN" altLang="en-US" dirty="0"/>
              <a:t>是指两个主机在通信时并不区分哪一个是服务请求方还是服务提供方。</a:t>
            </a:r>
          </a:p>
          <a:p>
            <a:endParaRPr lang="zh-CN" altLang="en-US" dirty="0"/>
          </a:p>
          <a:p>
            <a:r>
              <a:rPr lang="zh-CN" altLang="en-US" dirty="0"/>
              <a:t>只要两个主机都运行了对等连接软件</a:t>
            </a:r>
            <a:r>
              <a:rPr lang="en-US" altLang="zh-CN" dirty="0"/>
              <a:t>(P2P</a:t>
            </a:r>
            <a:r>
              <a:rPr lang="zh-CN" altLang="en-US" dirty="0"/>
              <a:t>软件</a:t>
            </a:r>
            <a:r>
              <a:rPr lang="en-US" altLang="zh-CN" dirty="0"/>
              <a:t>)</a:t>
            </a:r>
            <a:r>
              <a:rPr lang="zh-CN" altLang="en-US" dirty="0"/>
              <a:t>，它们就可以进行</a:t>
            </a:r>
            <a:r>
              <a:rPr lang="zh-CN" altLang="en-US" dirty="0">
                <a:solidFill>
                  <a:srgbClr val="FF0000"/>
                </a:solidFill>
              </a:rPr>
              <a:t>平等的</a:t>
            </a:r>
            <a:r>
              <a:rPr lang="zh-CN" altLang="en-US" dirty="0"/>
              <a:t>、</a:t>
            </a:r>
            <a:r>
              <a:rPr lang="zh-CN" altLang="en-US" dirty="0">
                <a:solidFill>
                  <a:srgbClr val="FF0000"/>
                </a:solidFill>
              </a:rPr>
              <a:t>对等连接通信</a:t>
            </a:r>
            <a:r>
              <a:rPr lang="zh-CN" altLang="en-US" dirty="0"/>
              <a:t>。</a:t>
            </a:r>
          </a:p>
          <a:p>
            <a:endParaRPr lang="zh-CN" altLang="en-US" dirty="0"/>
          </a:p>
          <a:p>
            <a:r>
              <a:rPr lang="zh-CN" altLang="en-US" dirty="0"/>
              <a:t>双方都可以下载</a:t>
            </a:r>
            <a:r>
              <a:rPr lang="zh-CN" altLang="en-US" u="sng" dirty="0"/>
              <a:t>对方已经存储在硬盘中的</a:t>
            </a:r>
            <a:r>
              <a:rPr lang="zh-CN" altLang="en-US" dirty="0">
                <a:solidFill>
                  <a:srgbClr val="FF0000"/>
                </a:solidFill>
              </a:rPr>
              <a:t>共享</a:t>
            </a:r>
            <a:r>
              <a:rPr lang="zh-CN" altLang="en-US" dirty="0"/>
              <a:t>文档。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Oval 4"/>
          <p:cNvSpPr>
            <a:spLocks noChangeArrowheads="1"/>
          </p:cNvSpPr>
          <p:nvPr/>
        </p:nvSpPr>
        <p:spPr bwMode="auto">
          <a:xfrm>
            <a:off x="1279525" y="1281113"/>
            <a:ext cx="6115050" cy="4246562"/>
          </a:xfrm>
          <a:prstGeom prst="ellipse">
            <a:avLst/>
          </a:prstGeom>
          <a:solidFill>
            <a:srgbClr val="FFCCFF"/>
          </a:solidFill>
          <a:ln w="9525">
            <a:solidFill>
              <a:schemeClr val="tx1"/>
            </a:solidFill>
            <a:prstDash val="dash"/>
            <a:round/>
            <a:headEnd/>
            <a:tailEnd/>
          </a:ln>
        </p:spPr>
        <p:txBody>
          <a:bodyPr wrap="none" anchor="ctr"/>
          <a:lstStyle/>
          <a:p>
            <a:endParaRPr lang="zh-CN" altLang="zh-CN" sz="2400"/>
          </a:p>
        </p:txBody>
      </p:sp>
      <p:sp>
        <p:nvSpPr>
          <p:cNvPr id="555011" name="Line 5"/>
          <p:cNvSpPr>
            <a:spLocks noChangeShapeType="1"/>
          </p:cNvSpPr>
          <p:nvPr/>
        </p:nvSpPr>
        <p:spPr bwMode="auto">
          <a:xfrm flipV="1">
            <a:off x="2625725" y="3862388"/>
            <a:ext cx="687388" cy="382587"/>
          </a:xfrm>
          <a:prstGeom prst="line">
            <a:avLst/>
          </a:prstGeom>
          <a:noFill/>
          <a:ln w="28575">
            <a:solidFill>
              <a:schemeClr val="tx1"/>
            </a:solidFill>
            <a:round/>
            <a:headEnd/>
            <a:tailEnd/>
          </a:ln>
        </p:spPr>
        <p:txBody>
          <a:bodyPr wrap="none" anchor="ctr"/>
          <a:lstStyle/>
          <a:p>
            <a:endParaRPr lang="zh-CN" altLang="en-US"/>
          </a:p>
        </p:txBody>
      </p:sp>
      <p:sp>
        <p:nvSpPr>
          <p:cNvPr id="555012" name="Line 6"/>
          <p:cNvSpPr>
            <a:spLocks noChangeShapeType="1"/>
          </p:cNvSpPr>
          <p:nvPr/>
        </p:nvSpPr>
        <p:spPr bwMode="auto">
          <a:xfrm flipH="1" flipV="1">
            <a:off x="2298700" y="2995613"/>
            <a:ext cx="741363" cy="182562"/>
          </a:xfrm>
          <a:prstGeom prst="line">
            <a:avLst/>
          </a:prstGeom>
          <a:noFill/>
          <a:ln w="28575">
            <a:solidFill>
              <a:schemeClr val="tx1"/>
            </a:solidFill>
            <a:round/>
            <a:headEnd/>
            <a:tailEnd/>
          </a:ln>
        </p:spPr>
        <p:txBody>
          <a:bodyPr wrap="none" anchor="ctr"/>
          <a:lstStyle/>
          <a:p>
            <a:endParaRPr lang="zh-CN" altLang="en-US"/>
          </a:p>
        </p:txBody>
      </p:sp>
      <p:sp>
        <p:nvSpPr>
          <p:cNvPr id="555013" name="Line 7"/>
          <p:cNvSpPr>
            <a:spLocks noChangeShapeType="1"/>
          </p:cNvSpPr>
          <p:nvPr/>
        </p:nvSpPr>
        <p:spPr bwMode="auto">
          <a:xfrm flipH="1">
            <a:off x="5729288" y="3448050"/>
            <a:ext cx="882650" cy="0"/>
          </a:xfrm>
          <a:prstGeom prst="line">
            <a:avLst/>
          </a:prstGeom>
          <a:noFill/>
          <a:ln w="28575">
            <a:solidFill>
              <a:schemeClr val="tx1"/>
            </a:solidFill>
            <a:round/>
            <a:headEnd/>
            <a:tailEnd/>
          </a:ln>
        </p:spPr>
        <p:txBody>
          <a:bodyPr wrap="none" anchor="ctr"/>
          <a:lstStyle/>
          <a:p>
            <a:endParaRPr lang="zh-CN" altLang="en-US"/>
          </a:p>
        </p:txBody>
      </p:sp>
      <p:sp>
        <p:nvSpPr>
          <p:cNvPr id="555014" name="Line 8"/>
          <p:cNvSpPr>
            <a:spLocks noChangeShapeType="1"/>
          </p:cNvSpPr>
          <p:nvPr/>
        </p:nvSpPr>
        <p:spPr bwMode="auto">
          <a:xfrm flipH="1">
            <a:off x="4986338" y="2093913"/>
            <a:ext cx="649287" cy="901700"/>
          </a:xfrm>
          <a:prstGeom prst="line">
            <a:avLst/>
          </a:prstGeom>
          <a:noFill/>
          <a:ln w="28575">
            <a:solidFill>
              <a:schemeClr val="tx1"/>
            </a:solidFill>
            <a:round/>
            <a:headEnd/>
            <a:tailEnd/>
          </a:ln>
        </p:spPr>
        <p:txBody>
          <a:bodyPr wrap="none" anchor="ctr"/>
          <a:lstStyle/>
          <a:p>
            <a:endParaRPr lang="zh-CN" altLang="en-US"/>
          </a:p>
        </p:txBody>
      </p:sp>
      <p:sp>
        <p:nvSpPr>
          <p:cNvPr id="555015" name="Line 9"/>
          <p:cNvSpPr>
            <a:spLocks noChangeShapeType="1"/>
          </p:cNvSpPr>
          <p:nvPr/>
        </p:nvSpPr>
        <p:spPr bwMode="auto">
          <a:xfrm flipH="1" flipV="1">
            <a:off x="4987925" y="4171950"/>
            <a:ext cx="490538" cy="573088"/>
          </a:xfrm>
          <a:prstGeom prst="line">
            <a:avLst/>
          </a:prstGeom>
          <a:noFill/>
          <a:ln w="28575">
            <a:solidFill>
              <a:schemeClr val="tx1"/>
            </a:solidFill>
            <a:round/>
            <a:headEnd/>
            <a:tailEnd/>
          </a:ln>
        </p:spPr>
        <p:txBody>
          <a:bodyPr wrap="none" anchor="ctr"/>
          <a:lstStyle/>
          <a:p>
            <a:endParaRPr lang="zh-CN" altLang="en-US"/>
          </a:p>
        </p:txBody>
      </p:sp>
      <p:sp>
        <p:nvSpPr>
          <p:cNvPr id="555016" name="Line 10"/>
          <p:cNvSpPr>
            <a:spLocks noChangeShapeType="1"/>
          </p:cNvSpPr>
          <p:nvPr/>
        </p:nvSpPr>
        <p:spPr bwMode="auto">
          <a:xfrm>
            <a:off x="3317875" y="2184400"/>
            <a:ext cx="415925" cy="658813"/>
          </a:xfrm>
          <a:prstGeom prst="line">
            <a:avLst/>
          </a:prstGeom>
          <a:noFill/>
          <a:ln w="28575">
            <a:solidFill>
              <a:schemeClr val="tx1"/>
            </a:solidFill>
            <a:round/>
            <a:headEnd/>
            <a:tailEnd/>
          </a:ln>
        </p:spPr>
        <p:txBody>
          <a:bodyPr wrap="none" anchor="ctr"/>
          <a:lstStyle/>
          <a:p>
            <a:endParaRPr lang="zh-CN" altLang="en-US"/>
          </a:p>
        </p:txBody>
      </p:sp>
      <p:sp>
        <p:nvSpPr>
          <p:cNvPr id="555017" name="Line 11"/>
          <p:cNvSpPr>
            <a:spLocks noChangeShapeType="1"/>
          </p:cNvSpPr>
          <p:nvPr/>
        </p:nvSpPr>
        <p:spPr bwMode="auto">
          <a:xfrm flipV="1">
            <a:off x="3595688" y="4081463"/>
            <a:ext cx="187325" cy="663575"/>
          </a:xfrm>
          <a:prstGeom prst="line">
            <a:avLst/>
          </a:prstGeom>
          <a:noFill/>
          <a:ln w="28575">
            <a:solidFill>
              <a:schemeClr val="tx1"/>
            </a:solidFill>
            <a:round/>
            <a:headEnd/>
            <a:tailEnd/>
          </a:ln>
        </p:spPr>
        <p:txBody>
          <a:bodyPr wrap="none" anchor="ctr"/>
          <a:lstStyle/>
          <a:p>
            <a:endParaRPr lang="zh-CN" altLang="en-US"/>
          </a:p>
        </p:txBody>
      </p:sp>
      <p:pic>
        <p:nvPicPr>
          <p:cNvPr id="555018" name="Picture 12"/>
          <p:cNvPicPr>
            <a:picLocks noChangeArrowheads="1"/>
          </p:cNvPicPr>
          <p:nvPr/>
        </p:nvPicPr>
        <p:blipFill>
          <a:blip r:embed="rId4" cstate="print"/>
          <a:srcRect/>
          <a:stretch>
            <a:fillRect/>
          </a:stretch>
        </p:blipFill>
        <p:spPr bwMode="auto">
          <a:xfrm>
            <a:off x="5357813" y="1731963"/>
            <a:ext cx="561975" cy="565150"/>
          </a:xfrm>
          <a:prstGeom prst="rect">
            <a:avLst/>
          </a:prstGeom>
          <a:noFill/>
          <a:ln w="9525">
            <a:noFill/>
            <a:miter lim="800000"/>
            <a:headEnd/>
            <a:tailEnd/>
          </a:ln>
        </p:spPr>
      </p:pic>
      <p:pic>
        <p:nvPicPr>
          <p:cNvPr id="555019" name="Picture 13"/>
          <p:cNvPicPr>
            <a:picLocks noChangeArrowheads="1"/>
          </p:cNvPicPr>
          <p:nvPr/>
        </p:nvPicPr>
        <p:blipFill>
          <a:blip r:embed="rId4" cstate="print"/>
          <a:srcRect/>
          <a:stretch>
            <a:fillRect/>
          </a:stretch>
        </p:blipFill>
        <p:spPr bwMode="auto">
          <a:xfrm>
            <a:off x="3040063" y="1731963"/>
            <a:ext cx="561975" cy="565150"/>
          </a:xfrm>
          <a:prstGeom prst="rect">
            <a:avLst/>
          </a:prstGeom>
          <a:noFill/>
          <a:ln w="9525">
            <a:noFill/>
            <a:miter lim="800000"/>
            <a:headEnd/>
            <a:tailEnd/>
          </a:ln>
        </p:spPr>
      </p:pic>
      <p:pic>
        <p:nvPicPr>
          <p:cNvPr id="555020" name="Picture 14"/>
          <p:cNvPicPr>
            <a:picLocks noChangeArrowheads="1"/>
          </p:cNvPicPr>
          <p:nvPr/>
        </p:nvPicPr>
        <p:blipFill>
          <a:blip r:embed="rId4" cstate="print"/>
          <a:srcRect/>
          <a:stretch>
            <a:fillRect/>
          </a:stretch>
        </p:blipFill>
        <p:spPr bwMode="auto">
          <a:xfrm>
            <a:off x="5265738" y="4622800"/>
            <a:ext cx="561975" cy="566738"/>
          </a:xfrm>
          <a:prstGeom prst="rect">
            <a:avLst/>
          </a:prstGeom>
          <a:noFill/>
          <a:ln w="9525">
            <a:noFill/>
            <a:miter lim="800000"/>
            <a:headEnd/>
            <a:tailEnd/>
          </a:ln>
        </p:spPr>
      </p:pic>
      <p:pic>
        <p:nvPicPr>
          <p:cNvPr id="555021" name="Picture 15"/>
          <p:cNvPicPr>
            <a:picLocks noChangeArrowheads="1"/>
          </p:cNvPicPr>
          <p:nvPr/>
        </p:nvPicPr>
        <p:blipFill>
          <a:blip r:embed="rId4" cstate="print"/>
          <a:srcRect/>
          <a:stretch>
            <a:fillRect/>
          </a:stretch>
        </p:blipFill>
        <p:spPr bwMode="auto">
          <a:xfrm>
            <a:off x="3317875" y="4622800"/>
            <a:ext cx="561975" cy="566738"/>
          </a:xfrm>
          <a:prstGeom prst="rect">
            <a:avLst/>
          </a:prstGeom>
          <a:noFill/>
          <a:ln w="9525">
            <a:noFill/>
            <a:miter lim="800000"/>
            <a:headEnd/>
            <a:tailEnd/>
          </a:ln>
        </p:spPr>
      </p:pic>
      <p:pic>
        <p:nvPicPr>
          <p:cNvPr id="555022" name="Picture 16"/>
          <p:cNvPicPr>
            <a:picLocks noChangeArrowheads="1"/>
          </p:cNvPicPr>
          <p:nvPr/>
        </p:nvPicPr>
        <p:blipFill>
          <a:blip r:embed="rId4" cstate="print"/>
          <a:srcRect/>
          <a:stretch>
            <a:fillRect/>
          </a:stretch>
        </p:blipFill>
        <p:spPr bwMode="auto">
          <a:xfrm>
            <a:off x="1835150" y="2454275"/>
            <a:ext cx="561975" cy="566738"/>
          </a:xfrm>
          <a:prstGeom prst="rect">
            <a:avLst/>
          </a:prstGeom>
          <a:noFill/>
          <a:ln w="9525">
            <a:noFill/>
            <a:miter lim="800000"/>
            <a:headEnd/>
            <a:tailEnd/>
          </a:ln>
        </p:spPr>
      </p:pic>
      <p:grpSp>
        <p:nvGrpSpPr>
          <p:cNvPr id="555023" name="Group 17"/>
          <p:cNvGrpSpPr>
            <a:grpSpLocks/>
          </p:cNvGrpSpPr>
          <p:nvPr/>
        </p:nvGrpSpPr>
        <p:grpSpPr bwMode="auto">
          <a:xfrm>
            <a:off x="2670175" y="2184400"/>
            <a:ext cx="3529013" cy="2495550"/>
            <a:chOff x="1680" y="240"/>
            <a:chExt cx="2529" cy="1270"/>
          </a:xfrm>
        </p:grpSpPr>
        <p:sp>
          <p:nvSpPr>
            <p:cNvPr id="555024" name="Oval 18"/>
            <p:cNvSpPr>
              <a:spLocks noChangeArrowheads="1"/>
            </p:cNvSpPr>
            <p:nvPr/>
          </p:nvSpPr>
          <p:spPr bwMode="auto">
            <a:xfrm>
              <a:off x="2554" y="240"/>
              <a:ext cx="1088" cy="513"/>
            </a:xfrm>
            <a:prstGeom prst="ellipse">
              <a:avLst/>
            </a:prstGeom>
            <a:solidFill>
              <a:srgbClr val="DDDDDD"/>
            </a:solidFill>
            <a:ln w="9525">
              <a:noFill/>
              <a:round/>
              <a:headEnd/>
              <a:tailEnd/>
            </a:ln>
          </p:spPr>
          <p:txBody>
            <a:bodyPr/>
            <a:lstStyle/>
            <a:p>
              <a:endParaRPr lang="zh-CN" altLang="zh-CN" sz="2400"/>
            </a:p>
          </p:txBody>
        </p:sp>
        <p:sp>
          <p:nvSpPr>
            <p:cNvPr id="555025" name="Oval 19"/>
            <p:cNvSpPr>
              <a:spLocks noChangeArrowheads="1"/>
            </p:cNvSpPr>
            <p:nvPr/>
          </p:nvSpPr>
          <p:spPr bwMode="auto">
            <a:xfrm>
              <a:off x="1941" y="381"/>
              <a:ext cx="827" cy="513"/>
            </a:xfrm>
            <a:prstGeom prst="ellipse">
              <a:avLst/>
            </a:prstGeom>
            <a:solidFill>
              <a:srgbClr val="DDDDDD"/>
            </a:solidFill>
            <a:ln w="9525">
              <a:noFill/>
              <a:round/>
              <a:headEnd/>
              <a:tailEnd/>
            </a:ln>
          </p:spPr>
          <p:txBody>
            <a:bodyPr/>
            <a:lstStyle/>
            <a:p>
              <a:endParaRPr lang="zh-CN" altLang="zh-CN" sz="2400"/>
            </a:p>
          </p:txBody>
        </p:sp>
        <p:sp>
          <p:nvSpPr>
            <p:cNvPr id="555026" name="Oval 20"/>
            <p:cNvSpPr>
              <a:spLocks noChangeArrowheads="1"/>
            </p:cNvSpPr>
            <p:nvPr/>
          </p:nvSpPr>
          <p:spPr bwMode="auto">
            <a:xfrm>
              <a:off x="1680" y="702"/>
              <a:ext cx="552" cy="411"/>
            </a:xfrm>
            <a:prstGeom prst="ellipse">
              <a:avLst/>
            </a:prstGeom>
            <a:solidFill>
              <a:srgbClr val="DDDDDD"/>
            </a:solidFill>
            <a:ln w="9525">
              <a:noFill/>
              <a:round/>
              <a:headEnd/>
              <a:tailEnd/>
            </a:ln>
          </p:spPr>
          <p:txBody>
            <a:bodyPr/>
            <a:lstStyle/>
            <a:p>
              <a:endParaRPr lang="zh-CN" altLang="zh-CN" sz="2400"/>
            </a:p>
          </p:txBody>
        </p:sp>
        <p:sp>
          <p:nvSpPr>
            <p:cNvPr id="555027" name="Oval 21"/>
            <p:cNvSpPr>
              <a:spLocks noChangeArrowheads="1"/>
            </p:cNvSpPr>
            <p:nvPr/>
          </p:nvSpPr>
          <p:spPr bwMode="auto">
            <a:xfrm>
              <a:off x="1849" y="894"/>
              <a:ext cx="842" cy="450"/>
            </a:xfrm>
            <a:prstGeom prst="ellipse">
              <a:avLst/>
            </a:prstGeom>
            <a:solidFill>
              <a:srgbClr val="DDDDDD"/>
            </a:solidFill>
            <a:ln w="9525">
              <a:noFill/>
              <a:round/>
              <a:headEnd/>
              <a:tailEnd/>
            </a:ln>
          </p:spPr>
          <p:txBody>
            <a:bodyPr/>
            <a:lstStyle/>
            <a:p>
              <a:endParaRPr lang="zh-CN" altLang="zh-CN" sz="2400"/>
            </a:p>
          </p:txBody>
        </p:sp>
        <p:sp>
          <p:nvSpPr>
            <p:cNvPr id="555028" name="Oval 22"/>
            <p:cNvSpPr>
              <a:spLocks noChangeArrowheads="1"/>
            </p:cNvSpPr>
            <p:nvPr/>
          </p:nvSpPr>
          <p:spPr bwMode="auto">
            <a:xfrm>
              <a:off x="2462" y="971"/>
              <a:ext cx="1272" cy="539"/>
            </a:xfrm>
            <a:prstGeom prst="ellipse">
              <a:avLst/>
            </a:prstGeom>
            <a:solidFill>
              <a:srgbClr val="DDDDDD"/>
            </a:solidFill>
            <a:ln w="9525">
              <a:noFill/>
              <a:round/>
              <a:headEnd/>
              <a:tailEnd/>
            </a:ln>
          </p:spPr>
          <p:txBody>
            <a:bodyPr/>
            <a:lstStyle/>
            <a:p>
              <a:endParaRPr lang="zh-CN" altLang="zh-CN" sz="2400"/>
            </a:p>
          </p:txBody>
        </p:sp>
        <p:sp>
          <p:nvSpPr>
            <p:cNvPr id="555029" name="Oval 23"/>
            <p:cNvSpPr>
              <a:spLocks noChangeArrowheads="1"/>
            </p:cNvSpPr>
            <p:nvPr/>
          </p:nvSpPr>
          <p:spPr bwMode="auto">
            <a:xfrm>
              <a:off x="3289" y="394"/>
              <a:ext cx="797" cy="398"/>
            </a:xfrm>
            <a:prstGeom prst="ellipse">
              <a:avLst/>
            </a:prstGeom>
            <a:solidFill>
              <a:srgbClr val="DDDDDD"/>
            </a:solidFill>
            <a:ln w="9525">
              <a:noFill/>
              <a:round/>
              <a:headEnd/>
              <a:tailEnd/>
            </a:ln>
          </p:spPr>
          <p:txBody>
            <a:bodyPr/>
            <a:lstStyle/>
            <a:p>
              <a:endParaRPr lang="zh-CN" altLang="zh-CN" sz="2400"/>
            </a:p>
          </p:txBody>
        </p:sp>
        <p:sp>
          <p:nvSpPr>
            <p:cNvPr id="555030" name="Oval 24"/>
            <p:cNvSpPr>
              <a:spLocks noChangeArrowheads="1"/>
            </p:cNvSpPr>
            <p:nvPr/>
          </p:nvSpPr>
          <p:spPr bwMode="auto">
            <a:xfrm>
              <a:off x="3412" y="663"/>
              <a:ext cx="797" cy="398"/>
            </a:xfrm>
            <a:prstGeom prst="ellipse">
              <a:avLst/>
            </a:prstGeom>
            <a:solidFill>
              <a:srgbClr val="DDDDDD"/>
            </a:solidFill>
            <a:ln w="9525">
              <a:noFill/>
              <a:round/>
              <a:headEnd/>
              <a:tailEnd/>
            </a:ln>
          </p:spPr>
          <p:txBody>
            <a:bodyPr/>
            <a:lstStyle/>
            <a:p>
              <a:endParaRPr lang="zh-CN" altLang="zh-CN" sz="2400"/>
            </a:p>
          </p:txBody>
        </p:sp>
        <p:sp>
          <p:nvSpPr>
            <p:cNvPr id="555031" name="Oval 25"/>
            <p:cNvSpPr>
              <a:spLocks noChangeArrowheads="1"/>
            </p:cNvSpPr>
            <p:nvPr/>
          </p:nvSpPr>
          <p:spPr bwMode="auto">
            <a:xfrm>
              <a:off x="3335" y="753"/>
              <a:ext cx="797" cy="668"/>
            </a:xfrm>
            <a:prstGeom prst="ellipse">
              <a:avLst/>
            </a:prstGeom>
            <a:solidFill>
              <a:srgbClr val="DDDDDD"/>
            </a:solidFill>
            <a:ln w="9525">
              <a:noFill/>
              <a:round/>
              <a:headEnd/>
              <a:tailEnd/>
            </a:ln>
          </p:spPr>
          <p:txBody>
            <a:bodyPr/>
            <a:lstStyle/>
            <a:p>
              <a:endParaRPr lang="zh-CN" altLang="zh-CN" sz="2400"/>
            </a:p>
          </p:txBody>
        </p:sp>
        <p:sp>
          <p:nvSpPr>
            <p:cNvPr id="555032" name="Oval 26"/>
            <p:cNvSpPr>
              <a:spLocks noChangeArrowheads="1"/>
            </p:cNvSpPr>
            <p:nvPr/>
          </p:nvSpPr>
          <p:spPr bwMode="auto">
            <a:xfrm>
              <a:off x="2140" y="548"/>
              <a:ext cx="1640" cy="667"/>
            </a:xfrm>
            <a:prstGeom prst="ellipse">
              <a:avLst/>
            </a:prstGeom>
            <a:solidFill>
              <a:srgbClr val="DDDDDD"/>
            </a:solidFill>
            <a:ln w="9525">
              <a:noFill/>
              <a:round/>
              <a:headEnd/>
              <a:tailEnd/>
            </a:ln>
          </p:spPr>
          <p:txBody>
            <a:bodyPr/>
            <a:lstStyle/>
            <a:p>
              <a:endParaRPr lang="zh-CN" altLang="zh-CN" sz="2400"/>
            </a:p>
          </p:txBody>
        </p:sp>
      </p:grpSp>
      <p:sp>
        <p:nvSpPr>
          <p:cNvPr id="555033" name="Text Box 27"/>
          <p:cNvSpPr txBox="1">
            <a:spLocks noChangeArrowheads="1"/>
          </p:cNvSpPr>
          <p:nvPr/>
        </p:nvSpPr>
        <p:spPr bwMode="auto">
          <a:xfrm>
            <a:off x="3635375" y="1470025"/>
            <a:ext cx="1412875" cy="466725"/>
          </a:xfrm>
          <a:prstGeom prst="rect">
            <a:avLst/>
          </a:prstGeom>
          <a:solidFill>
            <a:schemeClr val="bg1"/>
          </a:solidFill>
          <a:ln w="9525">
            <a:solidFill>
              <a:srgbClr val="000000"/>
            </a:solidFill>
            <a:miter lim="800000"/>
            <a:headEnd/>
            <a:tailEnd/>
          </a:ln>
        </p:spPr>
        <p:txBody>
          <a:bodyPr wrap="none">
            <a:spAutoFit/>
          </a:bodyPr>
          <a:lstStyle/>
          <a:p>
            <a:r>
              <a:rPr kumimoji="1" lang="zh-CN" altLang="en-US" sz="2400">
                <a:ea typeface="黑体" pitchFamily="49" charset="-122"/>
              </a:rPr>
              <a:t>网络边缘</a:t>
            </a:r>
          </a:p>
        </p:txBody>
      </p:sp>
      <p:sp>
        <p:nvSpPr>
          <p:cNvPr id="555034" name="Text Box 28"/>
          <p:cNvSpPr txBox="1">
            <a:spLocks noChangeArrowheads="1"/>
          </p:cNvSpPr>
          <p:nvPr/>
        </p:nvSpPr>
        <p:spPr bwMode="auto">
          <a:xfrm>
            <a:off x="3635375" y="3630613"/>
            <a:ext cx="1412875" cy="466725"/>
          </a:xfrm>
          <a:prstGeom prst="rect">
            <a:avLst/>
          </a:prstGeom>
          <a:solidFill>
            <a:schemeClr val="bg1"/>
          </a:solidFill>
          <a:ln w="9525">
            <a:solidFill>
              <a:srgbClr val="000000"/>
            </a:solidFill>
            <a:miter lim="800000"/>
            <a:headEnd/>
            <a:tailEnd/>
          </a:ln>
        </p:spPr>
        <p:txBody>
          <a:bodyPr wrap="none">
            <a:spAutoFit/>
          </a:bodyPr>
          <a:lstStyle/>
          <a:p>
            <a:r>
              <a:rPr kumimoji="1" lang="zh-CN" altLang="en-US" sz="2400">
                <a:ea typeface="黑体" pitchFamily="49" charset="-122"/>
              </a:rPr>
              <a:t>网络核心</a:t>
            </a:r>
          </a:p>
        </p:txBody>
      </p:sp>
      <p:graphicFrame>
        <p:nvGraphicFramePr>
          <p:cNvPr id="555035" name="Object 29">
            <a:hlinkClick r:id="" action="ppaction://ole?verb=0"/>
          </p:cNvPr>
          <p:cNvGraphicFramePr>
            <a:graphicFrameLocks/>
          </p:cNvGraphicFramePr>
          <p:nvPr/>
        </p:nvGraphicFramePr>
        <p:xfrm>
          <a:off x="6469063" y="2998788"/>
          <a:ext cx="654050" cy="857250"/>
        </p:xfrm>
        <a:graphic>
          <a:graphicData uri="http://schemas.openxmlformats.org/presentationml/2006/ole">
            <p:oleObj spid="_x0000_s555062" name="Microsoft ClipArt Gallery" r:id="rId5" imgW="16411575" imgH="22955250" progId="">
              <p:embed/>
            </p:oleObj>
          </a:graphicData>
        </a:graphic>
      </p:graphicFrame>
      <p:sp>
        <p:nvSpPr>
          <p:cNvPr id="555036" name="Text Box 30"/>
          <p:cNvSpPr txBox="1">
            <a:spLocks noChangeArrowheads="1"/>
          </p:cNvSpPr>
          <p:nvPr/>
        </p:nvSpPr>
        <p:spPr bwMode="auto">
          <a:xfrm>
            <a:off x="6827838" y="1125538"/>
            <a:ext cx="1454150" cy="822325"/>
          </a:xfrm>
          <a:prstGeom prst="rect">
            <a:avLst/>
          </a:prstGeom>
          <a:noFill/>
          <a:ln w="9525">
            <a:noFill/>
            <a:miter lim="800000"/>
            <a:headEnd/>
            <a:tailEnd/>
          </a:ln>
        </p:spPr>
        <p:txBody>
          <a:bodyPr wrap="none">
            <a:spAutoFit/>
          </a:bodyPr>
          <a:lstStyle/>
          <a:p>
            <a:pPr algn="ctr"/>
            <a:r>
              <a:rPr kumimoji="1" lang="zh-CN" altLang="en-US" sz="2400">
                <a:ea typeface="黑体" pitchFamily="49" charset="-122"/>
              </a:rPr>
              <a:t>运行</a:t>
            </a:r>
          </a:p>
          <a:p>
            <a:pPr algn="ctr"/>
            <a:r>
              <a:rPr kumimoji="1" lang="en-US" altLang="zh-CN" sz="2400">
                <a:ea typeface="黑体" pitchFamily="49" charset="-122"/>
              </a:rPr>
              <a:t>P2P </a:t>
            </a:r>
            <a:r>
              <a:rPr kumimoji="1" lang="zh-CN" altLang="en-US" sz="2400">
                <a:ea typeface="黑体" pitchFamily="49" charset="-122"/>
              </a:rPr>
              <a:t>程序</a:t>
            </a:r>
          </a:p>
        </p:txBody>
      </p:sp>
      <p:sp>
        <p:nvSpPr>
          <p:cNvPr id="555037" name="Text Box 31"/>
          <p:cNvSpPr txBox="1">
            <a:spLocks noChangeArrowheads="1"/>
          </p:cNvSpPr>
          <p:nvPr/>
        </p:nvSpPr>
        <p:spPr bwMode="auto">
          <a:xfrm>
            <a:off x="7332663" y="4452938"/>
            <a:ext cx="1454150" cy="822325"/>
          </a:xfrm>
          <a:prstGeom prst="rect">
            <a:avLst/>
          </a:prstGeom>
          <a:noFill/>
          <a:ln w="9525">
            <a:noFill/>
            <a:miter lim="800000"/>
            <a:headEnd/>
            <a:tailEnd/>
          </a:ln>
        </p:spPr>
        <p:txBody>
          <a:bodyPr wrap="none">
            <a:spAutoFit/>
          </a:bodyPr>
          <a:lstStyle/>
          <a:p>
            <a:pPr algn="ctr"/>
            <a:r>
              <a:rPr kumimoji="1" lang="zh-CN" altLang="en-US" sz="2400">
                <a:ea typeface="黑体" pitchFamily="49" charset="-122"/>
              </a:rPr>
              <a:t>运行</a:t>
            </a:r>
          </a:p>
          <a:p>
            <a:pPr algn="ctr"/>
            <a:r>
              <a:rPr kumimoji="1" lang="en-US" altLang="zh-CN" sz="2400">
                <a:ea typeface="黑体" pitchFamily="49" charset="-122"/>
              </a:rPr>
              <a:t>P2P </a:t>
            </a:r>
            <a:r>
              <a:rPr kumimoji="1" lang="zh-CN" altLang="en-US" sz="2400">
                <a:ea typeface="黑体" pitchFamily="49" charset="-122"/>
              </a:rPr>
              <a:t>程序</a:t>
            </a:r>
          </a:p>
        </p:txBody>
      </p:sp>
      <p:sp>
        <p:nvSpPr>
          <p:cNvPr id="348192" name="Line 32"/>
          <p:cNvSpPr>
            <a:spLocks noChangeShapeType="1"/>
          </p:cNvSpPr>
          <p:nvPr/>
        </p:nvSpPr>
        <p:spPr bwMode="auto">
          <a:xfrm flipH="1">
            <a:off x="5541963" y="1912938"/>
            <a:ext cx="93662" cy="2981325"/>
          </a:xfrm>
          <a:prstGeom prst="line">
            <a:avLst/>
          </a:prstGeom>
          <a:noFill/>
          <a:ln w="76200">
            <a:solidFill>
              <a:srgbClr val="FF0000">
                <a:alpha val="56078"/>
              </a:srgbClr>
            </a:solidFill>
            <a:prstDash val="dash"/>
            <a:round/>
            <a:headEnd type="triangle" w="med" len="lg"/>
            <a:tailEnd type="triangle" w="med" len="lg"/>
          </a:ln>
        </p:spPr>
        <p:txBody>
          <a:bodyPr/>
          <a:lstStyle/>
          <a:p>
            <a:endParaRPr lang="zh-CN" altLang="en-US"/>
          </a:p>
        </p:txBody>
      </p:sp>
      <p:sp>
        <p:nvSpPr>
          <p:cNvPr id="555039" name="Line 33"/>
          <p:cNvSpPr>
            <a:spLocks noChangeShapeType="1"/>
          </p:cNvSpPr>
          <p:nvPr/>
        </p:nvSpPr>
        <p:spPr bwMode="auto">
          <a:xfrm flipH="1">
            <a:off x="5819775" y="1641475"/>
            <a:ext cx="835025" cy="271463"/>
          </a:xfrm>
          <a:prstGeom prst="line">
            <a:avLst/>
          </a:prstGeom>
          <a:noFill/>
          <a:ln w="9525">
            <a:solidFill>
              <a:schemeClr val="tx1"/>
            </a:solidFill>
            <a:round/>
            <a:headEnd/>
            <a:tailEnd/>
          </a:ln>
        </p:spPr>
        <p:txBody>
          <a:bodyPr/>
          <a:lstStyle/>
          <a:p>
            <a:endParaRPr lang="zh-CN" altLang="en-US"/>
          </a:p>
        </p:txBody>
      </p:sp>
      <p:sp>
        <p:nvSpPr>
          <p:cNvPr id="555040" name="Line 34"/>
          <p:cNvSpPr>
            <a:spLocks noChangeShapeType="1"/>
          </p:cNvSpPr>
          <p:nvPr/>
        </p:nvSpPr>
        <p:spPr bwMode="auto">
          <a:xfrm flipH="1" flipV="1">
            <a:off x="5727700" y="4805363"/>
            <a:ext cx="1868488" cy="74612"/>
          </a:xfrm>
          <a:prstGeom prst="line">
            <a:avLst/>
          </a:prstGeom>
          <a:noFill/>
          <a:ln w="9525">
            <a:solidFill>
              <a:schemeClr val="tx1"/>
            </a:solidFill>
            <a:round/>
            <a:headEnd/>
            <a:tailEnd/>
          </a:ln>
        </p:spPr>
        <p:txBody>
          <a:bodyPr/>
          <a:lstStyle/>
          <a:p>
            <a:endParaRPr lang="zh-CN" altLang="en-US"/>
          </a:p>
        </p:txBody>
      </p:sp>
      <p:sp>
        <p:nvSpPr>
          <p:cNvPr id="555041" name="Text Box 35"/>
          <p:cNvSpPr txBox="1">
            <a:spLocks noChangeArrowheads="1"/>
          </p:cNvSpPr>
          <p:nvPr/>
        </p:nvSpPr>
        <p:spPr bwMode="auto">
          <a:xfrm>
            <a:off x="4983163" y="4473575"/>
            <a:ext cx="404812" cy="457200"/>
          </a:xfrm>
          <a:prstGeom prst="rect">
            <a:avLst/>
          </a:prstGeom>
          <a:noFill/>
          <a:ln w="9525">
            <a:noFill/>
            <a:miter lim="800000"/>
            <a:headEnd/>
            <a:tailEnd/>
          </a:ln>
        </p:spPr>
        <p:txBody>
          <a:bodyPr wrap="none">
            <a:spAutoFit/>
          </a:bodyPr>
          <a:lstStyle/>
          <a:p>
            <a:r>
              <a:rPr kumimoji="1" lang="en-US" altLang="zh-CN" sz="2400">
                <a:ea typeface="黑体" pitchFamily="49" charset="-122"/>
              </a:rPr>
              <a:t>D</a:t>
            </a:r>
          </a:p>
        </p:txBody>
      </p:sp>
      <p:sp>
        <p:nvSpPr>
          <p:cNvPr id="555042" name="Text Box 36"/>
          <p:cNvSpPr txBox="1">
            <a:spLocks noChangeArrowheads="1"/>
          </p:cNvSpPr>
          <p:nvPr/>
        </p:nvSpPr>
        <p:spPr bwMode="auto">
          <a:xfrm>
            <a:off x="5357813" y="1249363"/>
            <a:ext cx="404812" cy="457200"/>
          </a:xfrm>
          <a:prstGeom prst="rect">
            <a:avLst/>
          </a:prstGeom>
          <a:noFill/>
          <a:ln w="9525">
            <a:noFill/>
            <a:miter lim="800000"/>
            <a:headEnd/>
            <a:tailEnd/>
          </a:ln>
        </p:spPr>
        <p:txBody>
          <a:bodyPr wrap="none">
            <a:spAutoFit/>
          </a:bodyPr>
          <a:lstStyle/>
          <a:p>
            <a:r>
              <a:rPr kumimoji="1" lang="en-US" altLang="zh-CN" sz="2400">
                <a:ea typeface="黑体" pitchFamily="49" charset="-122"/>
              </a:rPr>
              <a:t>C</a:t>
            </a:r>
          </a:p>
        </p:txBody>
      </p:sp>
      <p:pic>
        <p:nvPicPr>
          <p:cNvPr id="555043" name="Picture 37"/>
          <p:cNvPicPr>
            <a:picLocks noChangeArrowheads="1"/>
          </p:cNvPicPr>
          <p:nvPr/>
        </p:nvPicPr>
        <p:blipFill>
          <a:blip r:embed="rId4" cstate="print"/>
          <a:srcRect/>
          <a:stretch>
            <a:fillRect/>
          </a:stretch>
        </p:blipFill>
        <p:spPr bwMode="auto">
          <a:xfrm>
            <a:off x="2205038" y="4081463"/>
            <a:ext cx="561975" cy="565150"/>
          </a:xfrm>
          <a:prstGeom prst="rect">
            <a:avLst/>
          </a:prstGeom>
          <a:noFill/>
          <a:ln w="9525">
            <a:noFill/>
            <a:miter lim="800000"/>
            <a:headEnd/>
            <a:tailEnd/>
          </a:ln>
        </p:spPr>
      </p:pic>
      <p:sp>
        <p:nvSpPr>
          <p:cNvPr id="348198" name="Line 38"/>
          <p:cNvSpPr>
            <a:spLocks noChangeShapeType="1"/>
          </p:cNvSpPr>
          <p:nvPr/>
        </p:nvSpPr>
        <p:spPr bwMode="auto">
          <a:xfrm flipH="1">
            <a:off x="2482850" y="1912938"/>
            <a:ext cx="835025" cy="2439987"/>
          </a:xfrm>
          <a:prstGeom prst="line">
            <a:avLst/>
          </a:prstGeom>
          <a:noFill/>
          <a:ln w="76200">
            <a:solidFill>
              <a:srgbClr val="FF0000">
                <a:alpha val="56078"/>
              </a:srgbClr>
            </a:solidFill>
            <a:prstDash val="dash"/>
            <a:round/>
            <a:headEnd type="triangle" w="med" len="lg"/>
            <a:tailEnd type="triangle" w="med" len="lg"/>
          </a:ln>
        </p:spPr>
        <p:txBody>
          <a:bodyPr/>
          <a:lstStyle/>
          <a:p>
            <a:endParaRPr lang="zh-CN" altLang="en-US"/>
          </a:p>
        </p:txBody>
      </p:sp>
      <p:sp>
        <p:nvSpPr>
          <p:cNvPr id="555045" name="Text Box 39"/>
          <p:cNvSpPr txBox="1">
            <a:spLocks noChangeArrowheads="1"/>
          </p:cNvSpPr>
          <p:nvPr/>
        </p:nvSpPr>
        <p:spPr bwMode="auto">
          <a:xfrm>
            <a:off x="3106738" y="1219200"/>
            <a:ext cx="387350" cy="457200"/>
          </a:xfrm>
          <a:prstGeom prst="rect">
            <a:avLst/>
          </a:prstGeom>
          <a:noFill/>
          <a:ln w="9525">
            <a:noFill/>
            <a:miter lim="800000"/>
            <a:headEnd/>
            <a:tailEnd/>
          </a:ln>
        </p:spPr>
        <p:txBody>
          <a:bodyPr wrap="none">
            <a:spAutoFit/>
          </a:bodyPr>
          <a:lstStyle/>
          <a:p>
            <a:r>
              <a:rPr kumimoji="1" lang="en-US" altLang="zh-CN" sz="2400">
                <a:ea typeface="黑体" pitchFamily="49" charset="-122"/>
              </a:rPr>
              <a:t>E</a:t>
            </a:r>
          </a:p>
        </p:txBody>
      </p:sp>
      <p:sp>
        <p:nvSpPr>
          <p:cNvPr id="555046" name="Text Box 40"/>
          <p:cNvSpPr txBox="1">
            <a:spLocks noChangeArrowheads="1"/>
          </p:cNvSpPr>
          <p:nvPr/>
        </p:nvSpPr>
        <p:spPr bwMode="auto">
          <a:xfrm>
            <a:off x="1873250" y="3840163"/>
            <a:ext cx="369888" cy="457200"/>
          </a:xfrm>
          <a:prstGeom prst="rect">
            <a:avLst/>
          </a:prstGeom>
          <a:noFill/>
          <a:ln w="9525">
            <a:noFill/>
            <a:miter lim="800000"/>
            <a:headEnd/>
            <a:tailEnd/>
          </a:ln>
        </p:spPr>
        <p:txBody>
          <a:bodyPr wrap="none">
            <a:spAutoFit/>
          </a:bodyPr>
          <a:lstStyle/>
          <a:p>
            <a:r>
              <a:rPr kumimoji="1" lang="en-US" altLang="zh-CN" sz="2400">
                <a:ea typeface="黑体" pitchFamily="49" charset="-122"/>
              </a:rPr>
              <a:t>F</a:t>
            </a:r>
          </a:p>
        </p:txBody>
      </p:sp>
      <p:sp>
        <p:nvSpPr>
          <p:cNvPr id="555047" name="Text Box 41"/>
          <p:cNvSpPr txBox="1">
            <a:spLocks noChangeArrowheads="1"/>
          </p:cNvSpPr>
          <p:nvPr/>
        </p:nvSpPr>
        <p:spPr bwMode="auto">
          <a:xfrm>
            <a:off x="284163" y="1198563"/>
            <a:ext cx="1454150" cy="822325"/>
          </a:xfrm>
          <a:prstGeom prst="rect">
            <a:avLst/>
          </a:prstGeom>
          <a:noFill/>
          <a:ln w="9525">
            <a:noFill/>
            <a:miter lim="800000"/>
            <a:headEnd/>
            <a:tailEnd/>
          </a:ln>
        </p:spPr>
        <p:txBody>
          <a:bodyPr wrap="none">
            <a:spAutoFit/>
          </a:bodyPr>
          <a:lstStyle/>
          <a:p>
            <a:pPr algn="ctr"/>
            <a:r>
              <a:rPr kumimoji="1" lang="zh-CN" altLang="en-US" sz="2400">
                <a:ea typeface="黑体" pitchFamily="49" charset="-122"/>
              </a:rPr>
              <a:t>运行</a:t>
            </a:r>
          </a:p>
          <a:p>
            <a:pPr algn="ctr"/>
            <a:r>
              <a:rPr kumimoji="1" lang="en-US" altLang="zh-CN" sz="2400">
                <a:ea typeface="黑体" pitchFamily="49" charset="-122"/>
              </a:rPr>
              <a:t>P2P </a:t>
            </a:r>
            <a:r>
              <a:rPr kumimoji="1" lang="zh-CN" altLang="en-US" sz="2400">
                <a:ea typeface="黑体" pitchFamily="49" charset="-122"/>
              </a:rPr>
              <a:t>程序</a:t>
            </a:r>
          </a:p>
        </p:txBody>
      </p:sp>
      <p:sp>
        <p:nvSpPr>
          <p:cNvPr id="555048" name="Text Box 42"/>
          <p:cNvSpPr txBox="1">
            <a:spLocks noChangeArrowheads="1"/>
          </p:cNvSpPr>
          <p:nvPr/>
        </p:nvSpPr>
        <p:spPr bwMode="auto">
          <a:xfrm>
            <a:off x="490538" y="4508500"/>
            <a:ext cx="1454150" cy="822325"/>
          </a:xfrm>
          <a:prstGeom prst="rect">
            <a:avLst/>
          </a:prstGeom>
          <a:noFill/>
          <a:ln w="9525">
            <a:noFill/>
            <a:miter lim="800000"/>
            <a:headEnd/>
            <a:tailEnd/>
          </a:ln>
        </p:spPr>
        <p:txBody>
          <a:bodyPr wrap="none">
            <a:spAutoFit/>
          </a:bodyPr>
          <a:lstStyle/>
          <a:p>
            <a:pPr algn="ctr"/>
            <a:r>
              <a:rPr kumimoji="1" lang="zh-CN" altLang="en-US" sz="2400">
                <a:ea typeface="黑体" pitchFamily="49" charset="-122"/>
              </a:rPr>
              <a:t>运行</a:t>
            </a:r>
          </a:p>
          <a:p>
            <a:pPr algn="ctr"/>
            <a:r>
              <a:rPr kumimoji="1" lang="en-US" altLang="zh-CN" sz="2400">
                <a:ea typeface="黑体" pitchFamily="49" charset="-122"/>
              </a:rPr>
              <a:t>P2P </a:t>
            </a:r>
            <a:r>
              <a:rPr kumimoji="1" lang="zh-CN" altLang="en-US" sz="2400">
                <a:ea typeface="黑体" pitchFamily="49" charset="-122"/>
              </a:rPr>
              <a:t>程序</a:t>
            </a:r>
          </a:p>
        </p:txBody>
      </p:sp>
      <p:sp>
        <p:nvSpPr>
          <p:cNvPr id="555049" name="Line 43"/>
          <p:cNvSpPr>
            <a:spLocks noChangeShapeType="1"/>
          </p:cNvSpPr>
          <p:nvPr/>
        </p:nvSpPr>
        <p:spPr bwMode="auto">
          <a:xfrm>
            <a:off x="1403350" y="1638300"/>
            <a:ext cx="1728788" cy="274638"/>
          </a:xfrm>
          <a:prstGeom prst="line">
            <a:avLst/>
          </a:prstGeom>
          <a:noFill/>
          <a:ln w="9525">
            <a:solidFill>
              <a:schemeClr val="tx1"/>
            </a:solidFill>
            <a:round/>
            <a:headEnd/>
            <a:tailEnd/>
          </a:ln>
        </p:spPr>
        <p:txBody>
          <a:bodyPr/>
          <a:lstStyle/>
          <a:p>
            <a:endParaRPr lang="zh-CN" altLang="en-US"/>
          </a:p>
        </p:txBody>
      </p:sp>
      <p:sp>
        <p:nvSpPr>
          <p:cNvPr id="555050" name="Line 44"/>
          <p:cNvSpPr>
            <a:spLocks noChangeShapeType="1"/>
          </p:cNvSpPr>
          <p:nvPr/>
        </p:nvSpPr>
        <p:spPr bwMode="auto">
          <a:xfrm flipV="1">
            <a:off x="1743075" y="4622800"/>
            <a:ext cx="555625" cy="182563"/>
          </a:xfrm>
          <a:prstGeom prst="line">
            <a:avLst/>
          </a:prstGeom>
          <a:noFill/>
          <a:ln w="9525">
            <a:solidFill>
              <a:schemeClr val="tx1"/>
            </a:solidFill>
            <a:round/>
            <a:headEnd/>
            <a:tailEnd/>
          </a:ln>
        </p:spPr>
        <p:txBody>
          <a:bodyPr/>
          <a:lstStyle/>
          <a:p>
            <a:endParaRPr lang="zh-CN" altLang="en-US"/>
          </a:p>
        </p:txBody>
      </p:sp>
      <p:sp>
        <p:nvSpPr>
          <p:cNvPr id="348205" name="Line 45"/>
          <p:cNvSpPr>
            <a:spLocks noChangeShapeType="1"/>
          </p:cNvSpPr>
          <p:nvPr/>
        </p:nvSpPr>
        <p:spPr bwMode="auto">
          <a:xfrm flipH="1">
            <a:off x="2760663" y="1912938"/>
            <a:ext cx="2781300" cy="2528887"/>
          </a:xfrm>
          <a:prstGeom prst="line">
            <a:avLst/>
          </a:prstGeom>
          <a:noFill/>
          <a:ln w="76200">
            <a:solidFill>
              <a:srgbClr val="FF0000">
                <a:alpha val="56078"/>
              </a:srgbClr>
            </a:solidFill>
            <a:prstDash val="dash"/>
            <a:round/>
            <a:headEnd type="triangle" w="med" len="lg"/>
            <a:tailEnd type="triangle" w="med" len="lg"/>
          </a:ln>
        </p:spPr>
        <p:txBody>
          <a:bodyPr/>
          <a:lstStyle/>
          <a:p>
            <a:endParaRPr lang="zh-CN" altLang="en-US"/>
          </a:p>
        </p:txBody>
      </p:sp>
      <p:sp>
        <p:nvSpPr>
          <p:cNvPr id="555052" name="Rectangle 44"/>
          <p:cNvSpPr>
            <a:spLocks noGrp="1" noChangeArrowheads="1"/>
          </p:cNvSpPr>
          <p:nvPr>
            <p:ph type="title"/>
          </p:nvPr>
        </p:nvSpPr>
        <p:spPr/>
        <p:txBody>
          <a:bodyPr/>
          <a:lstStyle/>
          <a:p>
            <a:r>
              <a:rPr lang="en-US" altLang="zh-CN" dirty="0"/>
              <a:t>2. </a:t>
            </a:r>
            <a:r>
              <a:rPr lang="zh-CN" altLang="en-US" dirty="0"/>
              <a:t>对等连接方式</a:t>
            </a:r>
          </a:p>
        </p:txBody>
      </p:sp>
      <p:sp>
        <p:nvSpPr>
          <p:cNvPr id="555053" name="Rectangle 45"/>
          <p:cNvSpPr>
            <a:spLocks noGrp="1" noChangeArrowheads="1"/>
          </p:cNvSpPr>
          <p:nvPr>
            <p:ph type="body" idx="1"/>
          </p:nvPr>
        </p:nvSpPr>
        <p:spPr>
          <a:xfrm>
            <a:off x="250825" y="5734050"/>
            <a:ext cx="8483600" cy="442913"/>
          </a:xfrm>
        </p:spPr>
        <p:txBody>
          <a:bodyPr/>
          <a:lstStyle/>
          <a:p>
            <a:pPr algn="ctr">
              <a:lnSpc>
                <a:spcPct val="90000"/>
              </a:lnSpc>
              <a:buFontTx/>
              <a:buNone/>
            </a:pPr>
            <a:r>
              <a:rPr lang="zh-CN" altLang="en-US" dirty="0"/>
              <a:t>图</a:t>
            </a:r>
            <a:r>
              <a:rPr lang="en-US" altLang="zh-CN" dirty="0"/>
              <a:t>1-7 </a:t>
            </a:r>
            <a:r>
              <a:rPr lang="zh-CN" altLang="en-US" dirty="0"/>
              <a:t>对等连接工作方式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8192"/>
                                        </p:tgtEl>
                                        <p:attrNameLst>
                                          <p:attrName>style.visibility</p:attrName>
                                        </p:attrNameLst>
                                      </p:cBhvr>
                                      <p:to>
                                        <p:strVal val="visible"/>
                                      </p:to>
                                    </p:set>
                                    <p:animEffect transition="in" filter="wipe(up)">
                                      <p:cBhvr>
                                        <p:cTn id="7" dur="1000"/>
                                        <p:tgtEl>
                                          <p:spTgt spid="348192"/>
                                        </p:tgtEl>
                                      </p:cBhvr>
                                    </p:animEffect>
                                  </p:childTnLst>
                                </p:cTn>
                              </p:par>
                            </p:childTnLst>
                          </p:cTn>
                        </p:par>
                        <p:par>
                          <p:cTn id="8" fill="hold">
                            <p:stCondLst>
                              <p:cond delay="1000"/>
                            </p:stCondLst>
                            <p:childTnLst>
                              <p:par>
                                <p:cTn id="9" presetID="22" presetClass="entr" presetSubtype="1" fill="hold" grpId="0" nodeType="afterEffect">
                                  <p:stCondLst>
                                    <p:cond delay="500"/>
                                  </p:stCondLst>
                                  <p:childTnLst>
                                    <p:set>
                                      <p:cBhvr>
                                        <p:cTn id="10" dur="1" fill="hold">
                                          <p:stCondLst>
                                            <p:cond delay="0"/>
                                          </p:stCondLst>
                                        </p:cTn>
                                        <p:tgtEl>
                                          <p:spTgt spid="348205"/>
                                        </p:tgtEl>
                                        <p:attrNameLst>
                                          <p:attrName>style.visibility</p:attrName>
                                        </p:attrNameLst>
                                      </p:cBhvr>
                                      <p:to>
                                        <p:strVal val="visible"/>
                                      </p:to>
                                    </p:set>
                                    <p:animEffect transition="in" filter="wipe(up)">
                                      <p:cBhvr>
                                        <p:cTn id="11" dur="1000"/>
                                        <p:tgtEl>
                                          <p:spTgt spid="348205"/>
                                        </p:tgtEl>
                                      </p:cBhvr>
                                    </p:animEffect>
                                  </p:childTnLst>
                                </p:cTn>
                              </p:par>
                            </p:childTnLst>
                          </p:cTn>
                        </p:par>
                        <p:par>
                          <p:cTn id="12" fill="hold">
                            <p:stCondLst>
                              <p:cond delay="2500"/>
                            </p:stCondLst>
                            <p:childTnLst>
                              <p:par>
                                <p:cTn id="13" presetID="22" presetClass="entr" presetSubtype="4" fill="hold" grpId="0" nodeType="afterEffect">
                                  <p:stCondLst>
                                    <p:cond delay="500"/>
                                  </p:stCondLst>
                                  <p:childTnLst>
                                    <p:set>
                                      <p:cBhvr>
                                        <p:cTn id="14" dur="1" fill="hold">
                                          <p:stCondLst>
                                            <p:cond delay="0"/>
                                          </p:stCondLst>
                                        </p:cTn>
                                        <p:tgtEl>
                                          <p:spTgt spid="348198"/>
                                        </p:tgtEl>
                                        <p:attrNameLst>
                                          <p:attrName>style.visibility</p:attrName>
                                        </p:attrNameLst>
                                      </p:cBhvr>
                                      <p:to>
                                        <p:strVal val="visible"/>
                                      </p:to>
                                    </p:set>
                                    <p:animEffect transition="in" filter="wipe(down)">
                                      <p:cBhvr>
                                        <p:cTn id="15" dur="1000"/>
                                        <p:tgtEl>
                                          <p:spTgt spid="348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2" grpId="0" animBg="1"/>
      <p:bldP spid="348198" grpId="0" animBg="1"/>
      <p:bldP spid="34820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idx="4294967295"/>
          </p:nvPr>
        </p:nvSpPr>
        <p:spPr>
          <a:xfrm>
            <a:off x="355600" y="203200"/>
            <a:ext cx="8536880" cy="705520"/>
          </a:xfrm>
        </p:spPr>
        <p:txBody>
          <a:bodyPr/>
          <a:lstStyle/>
          <a:p>
            <a:r>
              <a:rPr lang="zh-CN" altLang="en-US" dirty="0"/>
              <a:t>对等连接方式的特点</a:t>
            </a:r>
          </a:p>
        </p:txBody>
      </p:sp>
      <p:sp>
        <p:nvSpPr>
          <p:cNvPr id="557059" name="Rectangle 3"/>
          <p:cNvSpPr>
            <a:spLocks noGrp="1" noChangeArrowheads="1"/>
          </p:cNvSpPr>
          <p:nvPr>
            <p:ph type="body" idx="4294967295"/>
          </p:nvPr>
        </p:nvSpPr>
        <p:spPr>
          <a:xfrm>
            <a:off x="330200" y="1028700"/>
            <a:ext cx="8490272" cy="3328994"/>
          </a:xfrm>
        </p:spPr>
        <p:txBody>
          <a:bodyPr/>
          <a:lstStyle/>
          <a:p>
            <a:pPr>
              <a:spcBef>
                <a:spcPts val="600"/>
              </a:spcBef>
            </a:pPr>
            <a:r>
              <a:rPr lang="zh-CN" altLang="en-US" dirty="0"/>
              <a:t>对等连接方式从本质上看仍然是使用客户服务器方式，只是对等连接中的每一个主机既是客户又同时是服务器。</a:t>
            </a:r>
          </a:p>
          <a:p>
            <a:pPr>
              <a:spcBef>
                <a:spcPts val="600"/>
              </a:spcBef>
            </a:pPr>
            <a:endParaRPr lang="zh-CN" altLang="en-US" dirty="0"/>
          </a:p>
          <a:p>
            <a:pPr>
              <a:spcBef>
                <a:spcPts val="600"/>
              </a:spcBef>
            </a:pPr>
            <a:r>
              <a:rPr lang="zh-CN" altLang="en-US" dirty="0"/>
              <a:t>例如主机 </a:t>
            </a:r>
            <a:r>
              <a:rPr lang="en-US" altLang="zh-CN" dirty="0"/>
              <a:t>C </a:t>
            </a:r>
            <a:r>
              <a:rPr lang="zh-CN" altLang="en-US" dirty="0"/>
              <a:t>请求 </a:t>
            </a:r>
            <a:r>
              <a:rPr lang="en-US" altLang="zh-CN" dirty="0"/>
              <a:t>D </a:t>
            </a:r>
            <a:r>
              <a:rPr lang="zh-CN" altLang="en-US" dirty="0"/>
              <a:t>的服务时，</a:t>
            </a:r>
            <a:r>
              <a:rPr lang="en-US" altLang="zh-CN" dirty="0"/>
              <a:t>C </a:t>
            </a:r>
            <a:r>
              <a:rPr lang="zh-CN" altLang="en-US" dirty="0"/>
              <a:t>是客户，</a:t>
            </a:r>
            <a:r>
              <a:rPr lang="en-US" altLang="zh-CN" dirty="0"/>
              <a:t>D </a:t>
            </a:r>
            <a:r>
              <a:rPr lang="zh-CN" altLang="en-US" dirty="0"/>
              <a:t>是服务器。</a:t>
            </a:r>
          </a:p>
          <a:p>
            <a:pPr>
              <a:spcBef>
                <a:spcPts val="600"/>
              </a:spcBef>
            </a:pPr>
            <a:endParaRPr lang="zh-CN" altLang="en-US" dirty="0"/>
          </a:p>
          <a:p>
            <a:pPr>
              <a:spcBef>
                <a:spcPts val="600"/>
              </a:spcBef>
            </a:pPr>
            <a:r>
              <a:rPr lang="zh-CN" altLang="en-US" dirty="0"/>
              <a:t>但如果 </a:t>
            </a:r>
            <a:r>
              <a:rPr lang="en-US" altLang="zh-CN" dirty="0"/>
              <a:t>C </a:t>
            </a:r>
            <a:r>
              <a:rPr lang="zh-CN" altLang="en-US" dirty="0"/>
              <a:t>又同时向 </a:t>
            </a:r>
            <a:r>
              <a:rPr lang="en-US" altLang="zh-CN" dirty="0"/>
              <a:t>F </a:t>
            </a:r>
            <a:r>
              <a:rPr lang="zh-CN" altLang="en-US" dirty="0"/>
              <a:t>提供服务，那么 </a:t>
            </a:r>
            <a:r>
              <a:rPr lang="en-US" altLang="zh-CN" dirty="0"/>
              <a:t>C </a:t>
            </a:r>
            <a:r>
              <a:rPr lang="zh-CN" altLang="en-US" dirty="0"/>
              <a:t>又同时起着服务器的作用。</a:t>
            </a:r>
          </a:p>
        </p:txBody>
      </p:sp>
      <p:sp>
        <p:nvSpPr>
          <p:cNvPr id="4" name="矩形 3"/>
          <p:cNvSpPr/>
          <p:nvPr/>
        </p:nvSpPr>
        <p:spPr>
          <a:xfrm>
            <a:off x="428596" y="4714884"/>
            <a:ext cx="8352928" cy="954107"/>
          </a:xfrm>
          <a:prstGeom prst="rect">
            <a:avLst/>
          </a:prstGeom>
          <a:solidFill>
            <a:srgbClr val="FFFF66"/>
          </a:solidFill>
          <a:ln>
            <a:solidFill>
              <a:srgbClr val="000099"/>
            </a:solidFill>
          </a:ln>
        </p:spPr>
        <p:txBody>
          <a:bodyPr wrap="square">
            <a:spAutoFit/>
          </a:bodyPr>
          <a:lstStyle/>
          <a:p>
            <a:r>
              <a:rPr lang="zh-CN" altLang="zh-CN" sz="2800" dirty="0">
                <a:solidFill>
                  <a:srgbClr val="000099"/>
                </a:solidFill>
                <a:latin typeface="+mn-lt"/>
                <a:ea typeface="黑体" pitchFamily="2" charset="-122"/>
              </a:rPr>
              <a:t>对等连接工作方式可支持大量对等用户</a:t>
            </a:r>
            <a:r>
              <a:rPr lang="en-US" altLang="zh-CN" sz="2800" dirty="0">
                <a:solidFill>
                  <a:srgbClr val="000099"/>
                </a:solidFill>
                <a:latin typeface="+mn-lt"/>
                <a:ea typeface="黑体" pitchFamily="2" charset="-122"/>
              </a:rPr>
              <a:t> (</a:t>
            </a:r>
            <a:r>
              <a:rPr lang="zh-CN" altLang="zh-CN" sz="2800" dirty="0">
                <a:solidFill>
                  <a:srgbClr val="000099"/>
                </a:solidFill>
                <a:latin typeface="+mn-lt"/>
                <a:ea typeface="黑体" pitchFamily="2" charset="-122"/>
              </a:rPr>
              <a:t>如上百万个</a:t>
            </a:r>
            <a:r>
              <a:rPr lang="en-US" altLang="zh-CN" sz="2800" dirty="0">
                <a:solidFill>
                  <a:srgbClr val="000099"/>
                </a:solidFill>
                <a:latin typeface="+mn-lt"/>
                <a:ea typeface="黑体" pitchFamily="2" charset="-122"/>
              </a:rPr>
              <a:t>)</a:t>
            </a:r>
            <a:r>
              <a:rPr lang="zh-CN" altLang="zh-CN" sz="2800" dirty="0">
                <a:solidFill>
                  <a:srgbClr val="000099"/>
                </a:solidFill>
                <a:latin typeface="+mn-lt"/>
                <a:ea typeface="黑体" pitchFamily="2" charset="-122"/>
              </a:rPr>
              <a:t>同时工作。</a:t>
            </a:r>
            <a:endParaRPr lang="zh-CN" altLang="en-US" sz="2800" dirty="0">
              <a:solidFill>
                <a:srgbClr val="000099"/>
              </a:solidFill>
              <a:latin typeface="+mn-lt"/>
              <a:ea typeface="黑体" pitchFamily="2"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4"/>
          <p:cNvSpPr>
            <a:spLocks noGrp="1" noChangeArrowheads="1"/>
          </p:cNvSpPr>
          <p:nvPr>
            <p:ph type="title" idx="4294967295"/>
          </p:nvPr>
        </p:nvSpPr>
        <p:spPr/>
        <p:txBody>
          <a:bodyPr/>
          <a:lstStyle/>
          <a:p>
            <a:r>
              <a:rPr lang="zh-CN" altLang="en-US" dirty="0"/>
              <a:t>第</a:t>
            </a:r>
            <a:r>
              <a:rPr lang="en-US" altLang="zh-CN" dirty="0"/>
              <a:t>1</a:t>
            </a:r>
            <a:r>
              <a:rPr lang="zh-CN" altLang="en-US" dirty="0"/>
              <a:t>章 概述</a:t>
            </a:r>
          </a:p>
        </p:txBody>
      </p:sp>
      <p:sp>
        <p:nvSpPr>
          <p:cNvPr id="490499" name="Rectangle 5"/>
          <p:cNvSpPr>
            <a:spLocks noGrp="1" noChangeArrowheads="1"/>
          </p:cNvSpPr>
          <p:nvPr>
            <p:ph type="body" sz="half" idx="4294967295"/>
          </p:nvPr>
        </p:nvSpPr>
        <p:spPr>
          <a:xfrm>
            <a:off x="330200" y="1028700"/>
            <a:ext cx="4398746" cy="5148263"/>
          </a:xfrm>
        </p:spPr>
        <p:txBody>
          <a:bodyPr/>
          <a:lstStyle/>
          <a:p>
            <a:pPr>
              <a:buFontTx/>
              <a:buNone/>
            </a:pPr>
            <a:r>
              <a:rPr lang="en-US" altLang="zh-CN" sz="2000" dirty="0"/>
              <a:t>1.1 </a:t>
            </a:r>
            <a:r>
              <a:rPr lang="zh-CN" altLang="en-US" sz="2000" dirty="0"/>
              <a:t>计算机网络在信息时代中的作用</a:t>
            </a:r>
          </a:p>
          <a:p>
            <a:endParaRPr lang="en-US" altLang="zh-CN" sz="2000" dirty="0"/>
          </a:p>
          <a:p>
            <a:pPr>
              <a:buFontTx/>
              <a:buNone/>
            </a:pPr>
            <a:r>
              <a:rPr lang="en-US" altLang="zh-CN" sz="2000" dirty="0"/>
              <a:t>1.2 </a:t>
            </a:r>
            <a:r>
              <a:rPr lang="zh-CN" altLang="en-US" sz="2000" dirty="0"/>
              <a:t>互联网概述</a:t>
            </a:r>
          </a:p>
          <a:p>
            <a:r>
              <a:rPr lang="zh-CN" altLang="en-US" sz="2000" dirty="0"/>
              <a:t>网络的网络</a:t>
            </a:r>
          </a:p>
          <a:p>
            <a:r>
              <a:rPr lang="zh-CN" altLang="en-US" sz="2000" dirty="0"/>
              <a:t>互联网基础结构发展的三个阶段</a:t>
            </a:r>
          </a:p>
          <a:p>
            <a:r>
              <a:rPr lang="zh-CN" altLang="en-US" sz="2000" dirty="0"/>
              <a:t>互联网的标准化工作</a:t>
            </a:r>
          </a:p>
          <a:p>
            <a:endParaRPr lang="en-US" altLang="zh-CN" sz="2000" dirty="0"/>
          </a:p>
          <a:p>
            <a:pPr>
              <a:buFontTx/>
              <a:buNone/>
            </a:pPr>
            <a:r>
              <a:rPr lang="en-US" altLang="zh-CN" sz="2000" dirty="0"/>
              <a:t>1.3 </a:t>
            </a:r>
            <a:r>
              <a:rPr lang="zh-CN" altLang="en-US" sz="2000" dirty="0"/>
              <a:t>互联网的组成</a:t>
            </a:r>
          </a:p>
          <a:p>
            <a:r>
              <a:rPr lang="zh-CN" altLang="en-US" sz="2000" dirty="0"/>
              <a:t>互联网的边缘部分</a:t>
            </a:r>
          </a:p>
          <a:p>
            <a:r>
              <a:rPr lang="zh-CN" altLang="en-US" sz="2000" dirty="0">
                <a:solidFill>
                  <a:srgbClr val="C00000"/>
                </a:solidFill>
              </a:rPr>
              <a:t>互联网的核心部分</a:t>
            </a:r>
          </a:p>
          <a:p>
            <a:endParaRPr lang="en-US" altLang="zh-CN" sz="2000" dirty="0"/>
          </a:p>
          <a:p>
            <a:pPr>
              <a:buFontTx/>
              <a:buNone/>
            </a:pPr>
            <a:r>
              <a:rPr lang="en-US" altLang="zh-CN" sz="2000" dirty="0"/>
              <a:t>1.4 </a:t>
            </a:r>
            <a:r>
              <a:rPr lang="zh-CN" altLang="en-US" sz="2000" dirty="0"/>
              <a:t>计算机网络在我国的发展</a:t>
            </a:r>
          </a:p>
          <a:p>
            <a:endParaRPr lang="en-US" altLang="zh-CN" sz="2000" dirty="0"/>
          </a:p>
          <a:p>
            <a:pPr>
              <a:buFontTx/>
              <a:buNone/>
            </a:pPr>
            <a:r>
              <a:rPr lang="en-US" altLang="zh-CN" sz="2000" dirty="0"/>
              <a:t>1.5 </a:t>
            </a:r>
            <a:r>
              <a:rPr lang="zh-CN" altLang="en-US" sz="2000" dirty="0"/>
              <a:t>计算机网络的类别</a:t>
            </a:r>
          </a:p>
          <a:p>
            <a:pPr>
              <a:buFontTx/>
              <a:buNone/>
            </a:pPr>
            <a:endParaRPr lang="zh-CN" altLang="en-US" sz="2000" dirty="0"/>
          </a:p>
          <a:p>
            <a:endParaRPr lang="en-US" altLang="zh-CN" sz="2000" dirty="0"/>
          </a:p>
        </p:txBody>
      </p:sp>
      <p:sp>
        <p:nvSpPr>
          <p:cNvPr id="490500" name="Rectangle 6"/>
          <p:cNvSpPr>
            <a:spLocks noGrp="1" noChangeArrowheads="1"/>
          </p:cNvSpPr>
          <p:nvPr>
            <p:ph type="body" sz="half" idx="4294967295"/>
          </p:nvPr>
        </p:nvSpPr>
        <p:spPr>
          <a:xfrm>
            <a:off x="4728946" y="1039813"/>
            <a:ext cx="4165600" cy="5137150"/>
          </a:xfrm>
        </p:spPr>
        <p:txBody>
          <a:bodyPr/>
          <a:lstStyle/>
          <a:p>
            <a:pPr marL="342900" lvl="1" indent="-342900"/>
            <a:r>
              <a:rPr lang="zh-CN" altLang="en-US" sz="2000" dirty="0"/>
              <a:t>计算机网络的定义</a:t>
            </a:r>
            <a:endParaRPr lang="en-US" altLang="zh-CN" sz="2000" dirty="0"/>
          </a:p>
          <a:p>
            <a:pPr marL="342900" lvl="1" indent="-342900"/>
            <a:r>
              <a:rPr lang="zh-CN" altLang="en-US" sz="2000" dirty="0"/>
              <a:t>几种不同类别的网络</a:t>
            </a:r>
          </a:p>
          <a:p>
            <a:pPr>
              <a:buFontTx/>
              <a:buNone/>
            </a:pPr>
            <a:endParaRPr lang="en-US" altLang="zh-CN" sz="2000" dirty="0"/>
          </a:p>
          <a:p>
            <a:pPr>
              <a:buFontTx/>
              <a:buNone/>
            </a:pPr>
            <a:r>
              <a:rPr lang="en-US" altLang="zh-CN" sz="2000" dirty="0"/>
              <a:t>1.6 </a:t>
            </a:r>
            <a:r>
              <a:rPr lang="zh-CN" altLang="en-US" sz="2000" dirty="0"/>
              <a:t>计算机网络的性能</a:t>
            </a:r>
          </a:p>
          <a:p>
            <a:r>
              <a:rPr lang="zh-CN" altLang="en-US" sz="2000" dirty="0"/>
              <a:t>计算机网络的性能指标</a:t>
            </a:r>
          </a:p>
          <a:p>
            <a:r>
              <a:rPr lang="zh-CN" altLang="en-US" sz="2000" dirty="0"/>
              <a:t>计算机网络的非性能特征</a:t>
            </a:r>
          </a:p>
          <a:p>
            <a:pPr>
              <a:buFontTx/>
              <a:buNone/>
            </a:pPr>
            <a:endParaRPr lang="en-US" altLang="zh-CN" sz="2000" dirty="0"/>
          </a:p>
          <a:p>
            <a:pPr>
              <a:buFontTx/>
              <a:buNone/>
            </a:pPr>
            <a:r>
              <a:rPr lang="en-US" altLang="zh-CN" sz="2000" dirty="0"/>
              <a:t>1.7 </a:t>
            </a:r>
            <a:r>
              <a:rPr lang="zh-CN" altLang="en-US" sz="2000" dirty="0"/>
              <a:t>计算机网络的体系结构</a:t>
            </a:r>
          </a:p>
          <a:p>
            <a:r>
              <a:rPr lang="zh-CN" altLang="en-US" sz="2000" dirty="0"/>
              <a:t>计算机网络体系结构的形成</a:t>
            </a:r>
          </a:p>
          <a:p>
            <a:r>
              <a:rPr lang="zh-CN" altLang="en-US" sz="2000" dirty="0"/>
              <a:t>协议与划分层次</a:t>
            </a:r>
          </a:p>
          <a:p>
            <a:r>
              <a:rPr lang="zh-CN" altLang="en-US" sz="2000" dirty="0"/>
              <a:t>具有五层协议的体系结构</a:t>
            </a:r>
          </a:p>
          <a:p>
            <a:r>
              <a:rPr lang="zh-CN" altLang="en-US" sz="2000" dirty="0"/>
              <a:t>实体、协议、服务和服务访问点</a:t>
            </a:r>
          </a:p>
          <a:p>
            <a:r>
              <a:rPr lang="en-US" altLang="zh-CN" sz="2000" dirty="0"/>
              <a:t>TCP/IP </a:t>
            </a:r>
            <a:r>
              <a:rPr lang="zh-CN" altLang="en-US" sz="2000" dirty="0"/>
              <a:t>的体系结构</a:t>
            </a:r>
          </a:p>
          <a:p>
            <a:pPr>
              <a:buFontTx/>
              <a:buNone/>
            </a:pPr>
            <a:endParaRPr lang="zh-CN" altLang="en-US" sz="2000" dirty="0"/>
          </a:p>
          <a:p>
            <a:endParaRPr lang="en-US" altLang="zh-CN" sz="2000" dirty="0"/>
          </a:p>
        </p:txBody>
      </p:sp>
    </p:spTree>
    <p:extLst>
      <p:ext uri="{BB962C8B-B14F-4D97-AF65-F5344CB8AC3E}">
        <p14:creationId xmlns:p14="http://schemas.microsoft.com/office/powerpoint/2010/main" xmlns="" val="35591553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idx="4294967295"/>
          </p:nvPr>
        </p:nvSpPr>
        <p:spPr/>
        <p:txBody>
          <a:bodyPr/>
          <a:lstStyle/>
          <a:p>
            <a:r>
              <a:rPr lang="zh-CN" altLang="en-US" dirty="0"/>
              <a:t>互联网的核心部分</a:t>
            </a:r>
          </a:p>
        </p:txBody>
      </p:sp>
      <p:sp>
        <p:nvSpPr>
          <p:cNvPr id="559107" name="Rectangle 3"/>
          <p:cNvSpPr>
            <a:spLocks noGrp="1" noChangeArrowheads="1"/>
          </p:cNvSpPr>
          <p:nvPr>
            <p:ph type="body" idx="4294967295"/>
          </p:nvPr>
        </p:nvSpPr>
        <p:spPr>
          <a:xfrm>
            <a:off x="395288" y="1052512"/>
            <a:ext cx="8424862" cy="5112791"/>
          </a:xfrm>
        </p:spPr>
        <p:txBody>
          <a:bodyPr/>
          <a:lstStyle/>
          <a:p>
            <a:pPr>
              <a:spcBef>
                <a:spcPts val="600"/>
              </a:spcBef>
            </a:pPr>
            <a:r>
              <a:rPr lang="zh-CN" altLang="en-US" dirty="0">
                <a:solidFill>
                  <a:srgbClr val="FF0000"/>
                </a:solidFill>
              </a:rPr>
              <a:t>网络核心部分</a:t>
            </a:r>
            <a:r>
              <a:rPr lang="zh-CN" altLang="en-US" dirty="0"/>
              <a:t>是互联网中最复杂的部分。</a:t>
            </a:r>
          </a:p>
          <a:p>
            <a:pPr>
              <a:spcBef>
                <a:spcPts val="600"/>
              </a:spcBef>
            </a:pPr>
            <a:endParaRPr lang="zh-CN" altLang="en-US" dirty="0"/>
          </a:p>
          <a:p>
            <a:pPr>
              <a:spcBef>
                <a:spcPts val="600"/>
              </a:spcBef>
            </a:pPr>
            <a:r>
              <a:rPr lang="zh-CN" altLang="en-US" dirty="0"/>
              <a:t>因为网络中的核心部分</a:t>
            </a:r>
            <a:r>
              <a:rPr lang="zh-CN" altLang="en-US" dirty="0">
                <a:solidFill>
                  <a:srgbClr val="FF0000"/>
                </a:solidFill>
              </a:rPr>
              <a:t>要向</a:t>
            </a:r>
            <a:r>
              <a:rPr lang="zh-CN" altLang="en-US" dirty="0"/>
              <a:t>网络边缘中的大量主机</a:t>
            </a:r>
            <a:r>
              <a:rPr lang="zh-CN" altLang="en-US" dirty="0">
                <a:solidFill>
                  <a:schemeClr val="hlink"/>
                </a:solidFill>
              </a:rPr>
              <a:t>提供连通性</a:t>
            </a:r>
            <a:r>
              <a:rPr lang="zh-CN" altLang="en-US" dirty="0"/>
              <a:t>，使边缘部分中的任何一个主机都能够向其他主机</a:t>
            </a:r>
            <a:r>
              <a:rPr lang="zh-CN" altLang="en-US" dirty="0">
                <a:solidFill>
                  <a:srgbClr val="FF0000"/>
                </a:solidFill>
              </a:rPr>
              <a:t>通信 </a:t>
            </a:r>
            <a:r>
              <a:rPr lang="en-US" altLang="zh-CN" dirty="0"/>
              <a:t>(</a:t>
            </a:r>
            <a:r>
              <a:rPr lang="zh-CN" altLang="en-US" dirty="0"/>
              <a:t>即传送或接收各种形式的数据</a:t>
            </a:r>
            <a:r>
              <a:rPr lang="en-US" altLang="zh-CN" dirty="0"/>
              <a:t>)</a:t>
            </a:r>
            <a:r>
              <a:rPr lang="zh-CN" altLang="en-US" dirty="0"/>
              <a:t>。</a:t>
            </a:r>
          </a:p>
          <a:p>
            <a:pPr>
              <a:spcBef>
                <a:spcPts val="600"/>
              </a:spcBef>
            </a:pPr>
            <a:endParaRPr lang="zh-CN" altLang="en-US" dirty="0"/>
          </a:p>
          <a:p>
            <a:pPr>
              <a:spcBef>
                <a:spcPts val="600"/>
              </a:spcBef>
            </a:pPr>
            <a:r>
              <a:rPr lang="zh-CN" altLang="en-US" dirty="0"/>
              <a:t>在网络核心部分起特殊作用的是</a:t>
            </a:r>
            <a:r>
              <a:rPr lang="zh-CN" altLang="en-US" dirty="0">
                <a:solidFill>
                  <a:srgbClr val="FF0000"/>
                </a:solidFill>
              </a:rPr>
              <a:t>路由器</a:t>
            </a:r>
            <a:r>
              <a:rPr lang="en-US" altLang="zh-CN" dirty="0"/>
              <a:t>(router)</a:t>
            </a:r>
            <a:r>
              <a:rPr lang="zh-CN" altLang="en-US" dirty="0"/>
              <a:t>。</a:t>
            </a:r>
          </a:p>
          <a:p>
            <a:pPr>
              <a:spcBef>
                <a:spcPts val="600"/>
              </a:spcBef>
            </a:pP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7186" name="Picture 2"/>
          <p:cNvPicPr>
            <a:picLocks noChangeAspect="1" noChangeArrowheads="1"/>
          </p:cNvPicPr>
          <p:nvPr/>
        </p:nvPicPr>
        <p:blipFill>
          <a:blip r:embed="rId3" cstate="print"/>
          <a:srcRect/>
          <a:stretch>
            <a:fillRect/>
          </a:stretch>
        </p:blipFill>
        <p:spPr bwMode="auto">
          <a:xfrm>
            <a:off x="1908175" y="404813"/>
            <a:ext cx="6192838" cy="6248400"/>
          </a:xfrm>
          <a:prstGeom prst="rect">
            <a:avLst/>
          </a:prstGeom>
          <a:noFill/>
          <a:ln w="9525">
            <a:noFill/>
            <a:miter lim="800000"/>
            <a:headEnd/>
            <a:tailEnd/>
          </a:ln>
        </p:spPr>
      </p:pic>
      <p:sp>
        <p:nvSpPr>
          <p:cNvPr id="477187" name="Rectangle 3"/>
          <p:cNvSpPr>
            <a:spLocks noGrp="1" noChangeArrowheads="1"/>
          </p:cNvSpPr>
          <p:nvPr>
            <p:ph type="title" idx="4294967295"/>
          </p:nvPr>
        </p:nvSpPr>
        <p:spPr>
          <a:xfrm>
            <a:off x="684213" y="188913"/>
            <a:ext cx="8134350" cy="533400"/>
          </a:xfrm>
        </p:spPr>
        <p:txBody>
          <a:bodyPr/>
          <a:lstStyle/>
          <a:p>
            <a:r>
              <a:rPr lang="en-US" altLang="zh-CN" sz="2400">
                <a:solidFill>
                  <a:srgbClr val="FF0000"/>
                </a:solidFill>
              </a:rPr>
              <a:t>Schematic Diagram One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idx="4294967295"/>
          </p:nvPr>
        </p:nvSpPr>
        <p:spPr/>
        <p:txBody>
          <a:bodyPr/>
          <a:lstStyle/>
          <a:p>
            <a:r>
              <a:rPr lang="zh-CN" altLang="en-US" dirty="0"/>
              <a:t>互联网的核心部分</a:t>
            </a:r>
          </a:p>
        </p:txBody>
      </p:sp>
      <p:sp>
        <p:nvSpPr>
          <p:cNvPr id="559107" name="Rectangle 3"/>
          <p:cNvSpPr>
            <a:spLocks noGrp="1" noChangeArrowheads="1"/>
          </p:cNvSpPr>
          <p:nvPr>
            <p:ph type="body" idx="4294967295"/>
          </p:nvPr>
        </p:nvSpPr>
        <p:spPr>
          <a:xfrm>
            <a:off x="395288" y="1052512"/>
            <a:ext cx="8424862" cy="5112791"/>
          </a:xfrm>
        </p:spPr>
        <p:txBody>
          <a:bodyPr/>
          <a:lstStyle/>
          <a:p>
            <a:pPr>
              <a:spcBef>
                <a:spcPts val="600"/>
              </a:spcBef>
            </a:pPr>
            <a:r>
              <a:rPr lang="zh-CN" altLang="en-US" dirty="0"/>
              <a:t>路由器是实现</a:t>
            </a:r>
            <a:r>
              <a:rPr lang="zh-CN" altLang="en-US" dirty="0">
                <a:solidFill>
                  <a:srgbClr val="FF0000"/>
                </a:solidFill>
              </a:rPr>
              <a:t>分组交换</a:t>
            </a:r>
            <a:r>
              <a:rPr lang="en-US" altLang="zh-CN" dirty="0"/>
              <a:t>(packet switching)</a:t>
            </a:r>
            <a:r>
              <a:rPr lang="zh-CN" altLang="en-US" dirty="0"/>
              <a:t>的关键构件，其任务是转发收到的分组，这是网络核心部分最重要的功能。</a:t>
            </a:r>
            <a:endParaRPr lang="en-US" altLang="zh-CN" dirty="0"/>
          </a:p>
          <a:p>
            <a:pPr>
              <a:spcBef>
                <a:spcPts val="600"/>
              </a:spcBef>
            </a:pPr>
            <a:endParaRPr lang="en-US" altLang="zh-CN" dirty="0"/>
          </a:p>
          <a:p>
            <a:pPr>
              <a:spcBef>
                <a:spcPts val="600"/>
              </a:spcBef>
            </a:pPr>
            <a:r>
              <a:rPr lang="zh-CN" altLang="en-US" dirty="0"/>
              <a:t>为了理解</a:t>
            </a:r>
            <a:r>
              <a:rPr lang="zh-CN" altLang="zh-CN" dirty="0"/>
              <a:t>分组交换，</a:t>
            </a:r>
            <a:r>
              <a:rPr lang="zh-CN" altLang="en-US" dirty="0"/>
              <a:t>首先了解</a:t>
            </a:r>
            <a:r>
              <a:rPr lang="zh-CN" altLang="zh-CN" dirty="0">
                <a:solidFill>
                  <a:srgbClr val="FF0000"/>
                </a:solidFill>
              </a:rPr>
              <a:t>电路交换</a:t>
            </a:r>
            <a:r>
              <a:rPr lang="zh-CN" altLang="zh-CN" dirty="0"/>
              <a:t>的基本概念</a:t>
            </a:r>
            <a:r>
              <a:rPr lang="zh-CN" altLang="en-US" dirty="0"/>
              <a:t>。 </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zh-CN" dirty="0"/>
              <a:t>1. </a:t>
            </a:r>
            <a:r>
              <a:rPr lang="zh-CN" altLang="en-US" dirty="0"/>
              <a:t>电路交换的主要特点</a:t>
            </a:r>
          </a:p>
        </p:txBody>
      </p:sp>
      <p:sp>
        <p:nvSpPr>
          <p:cNvPr id="33796" name="Text Box 4"/>
          <p:cNvSpPr txBox="1">
            <a:spLocks noChangeArrowheads="1"/>
          </p:cNvSpPr>
          <p:nvPr/>
        </p:nvSpPr>
        <p:spPr bwMode="auto">
          <a:xfrm>
            <a:off x="5581421" y="3399383"/>
            <a:ext cx="869149"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4000">
                <a:latin typeface="Times New Roman" pitchFamily="18" charset="0"/>
                <a:sym typeface="Wingdings" pitchFamily="2" charset="2"/>
              </a:rPr>
              <a:t></a:t>
            </a:r>
            <a:r>
              <a:rPr kumimoji="1" lang="en-US" altLang="zh-CN" sz="4000">
                <a:latin typeface="Times New Roman" pitchFamily="18" charset="0"/>
              </a:rPr>
              <a:t> </a:t>
            </a:r>
          </a:p>
        </p:txBody>
      </p:sp>
      <p:sp>
        <p:nvSpPr>
          <p:cNvPr id="33797" name="Text Box 5"/>
          <p:cNvSpPr txBox="1">
            <a:spLocks noChangeArrowheads="1"/>
          </p:cNvSpPr>
          <p:nvPr/>
        </p:nvSpPr>
        <p:spPr bwMode="auto">
          <a:xfrm>
            <a:off x="3109684" y="3399383"/>
            <a:ext cx="869149"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4000">
                <a:latin typeface="Times New Roman" pitchFamily="18" charset="0"/>
                <a:sym typeface="Wingdings" pitchFamily="2" charset="2"/>
              </a:rPr>
              <a:t></a:t>
            </a:r>
            <a:r>
              <a:rPr kumimoji="1" lang="en-US" altLang="zh-CN" sz="4000">
                <a:latin typeface="Times New Roman" pitchFamily="18" charset="0"/>
              </a:rPr>
              <a:t> </a:t>
            </a:r>
          </a:p>
        </p:txBody>
      </p:sp>
      <p:sp>
        <p:nvSpPr>
          <p:cNvPr id="33798" name="Line 6"/>
          <p:cNvSpPr>
            <a:spLocks noChangeShapeType="1"/>
          </p:cNvSpPr>
          <p:nvPr/>
        </p:nvSpPr>
        <p:spPr bwMode="auto">
          <a:xfrm flipV="1">
            <a:off x="3414484" y="3850232"/>
            <a:ext cx="2454275" cy="158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 name="矩形 1"/>
          <p:cNvSpPr/>
          <p:nvPr/>
        </p:nvSpPr>
        <p:spPr>
          <a:xfrm>
            <a:off x="650333" y="1268760"/>
            <a:ext cx="7976271" cy="954107"/>
          </a:xfrm>
          <a:prstGeom prst="rect">
            <a:avLst/>
          </a:prstGeom>
          <a:solidFill>
            <a:srgbClr val="66FF66"/>
          </a:solidFill>
          <a:ln>
            <a:solidFill>
              <a:schemeClr val="tx1"/>
            </a:solidFill>
          </a:ln>
        </p:spPr>
        <p:txBody>
          <a:bodyPr wrap="square">
            <a:spAutoFit/>
          </a:bodyPr>
          <a:lstStyle/>
          <a:p>
            <a:r>
              <a:rPr lang="en-US" altLang="zh-CN" sz="2800" dirty="0">
                <a:latin typeface="+mn-lt"/>
                <a:ea typeface="黑体" pitchFamily="2" charset="-122"/>
              </a:rPr>
              <a:t>2 </a:t>
            </a:r>
            <a:r>
              <a:rPr lang="zh-CN" altLang="en-US" sz="2800" dirty="0">
                <a:latin typeface="+mn-lt"/>
                <a:ea typeface="黑体" pitchFamily="2" charset="-122"/>
              </a:rPr>
              <a:t>部电话机只需要用 </a:t>
            </a:r>
            <a:r>
              <a:rPr lang="en-US" altLang="zh-CN" sz="2800" dirty="0">
                <a:latin typeface="+mn-lt"/>
                <a:ea typeface="黑体" pitchFamily="2" charset="-122"/>
              </a:rPr>
              <a:t>1 </a:t>
            </a:r>
            <a:r>
              <a:rPr lang="zh-CN" altLang="en-US" sz="2800" dirty="0">
                <a:latin typeface="+mn-lt"/>
                <a:ea typeface="黑体" pitchFamily="2" charset="-122"/>
              </a:rPr>
              <a:t>对电线直接连接就能够互相通话。 </a:t>
            </a:r>
          </a:p>
        </p:txBody>
      </p:sp>
      <p:sp>
        <p:nvSpPr>
          <p:cNvPr id="3" name="矩形 2"/>
          <p:cNvSpPr/>
          <p:nvPr/>
        </p:nvSpPr>
        <p:spPr>
          <a:xfrm>
            <a:off x="1979712" y="5271592"/>
            <a:ext cx="5516920" cy="461665"/>
          </a:xfrm>
          <a:prstGeom prst="rect">
            <a:avLst/>
          </a:prstGeom>
        </p:spPr>
        <p:txBody>
          <a:bodyPr wrap="square">
            <a:spAutoFit/>
          </a:bodyPr>
          <a:lstStyle/>
          <a:p>
            <a:pPr algn="ctr"/>
            <a:r>
              <a:rPr lang="zh-CN" altLang="zh-CN" sz="2400" dirty="0">
                <a:latin typeface="+mn-lt"/>
                <a:ea typeface="黑体" pitchFamily="2" charset="-122"/>
              </a:rPr>
              <a:t>电话机的不同连接方法</a:t>
            </a:r>
            <a:endParaRPr lang="zh-CN" altLang="en-US" sz="2400" dirty="0">
              <a:latin typeface="+mn-lt"/>
              <a:ea typeface="黑体" pitchFamily="2" charset="-122"/>
            </a:endParaRPr>
          </a:p>
        </p:txBody>
      </p:sp>
      <p:sp>
        <p:nvSpPr>
          <p:cNvPr id="4" name="矩形 3"/>
          <p:cNvSpPr/>
          <p:nvPr/>
        </p:nvSpPr>
        <p:spPr>
          <a:xfrm>
            <a:off x="3176153" y="4685074"/>
            <a:ext cx="2940450" cy="400110"/>
          </a:xfrm>
          <a:prstGeom prst="rect">
            <a:avLst/>
          </a:prstGeom>
        </p:spPr>
        <p:txBody>
          <a:bodyPr wrap="square">
            <a:spAutoFit/>
          </a:bodyPr>
          <a:lstStyle/>
          <a:p>
            <a:pPr algn="ctr"/>
            <a:r>
              <a:rPr lang="en-US" altLang="zh-CN" sz="2000" b="1" dirty="0">
                <a:latin typeface="+mn-lt"/>
                <a:ea typeface="黑体" pitchFamily="2" charset="-122"/>
              </a:rPr>
              <a:t> </a:t>
            </a:r>
            <a:r>
              <a:rPr lang="en-US" altLang="zh-CN" sz="2000" dirty="0">
                <a:latin typeface="+mn-lt"/>
                <a:ea typeface="黑体" pitchFamily="2" charset="-122"/>
              </a:rPr>
              <a:t>(a) </a:t>
            </a:r>
            <a:r>
              <a:rPr lang="zh-CN" altLang="zh-CN" sz="2000" dirty="0">
                <a:latin typeface="+mn-lt"/>
                <a:ea typeface="黑体" pitchFamily="2" charset="-122"/>
              </a:rPr>
              <a:t>两部电话直接相</a:t>
            </a:r>
            <a:r>
              <a:rPr lang="zh-CN" altLang="en-US" sz="2000" dirty="0">
                <a:latin typeface="+mn-lt"/>
                <a:ea typeface="黑体" pitchFamily="2" charset="-122"/>
              </a:rPr>
              <a:t>连</a:t>
            </a:r>
          </a:p>
        </p:txBody>
      </p:sp>
    </p:spTree>
    <p:extLst>
      <p:ext uri="{BB962C8B-B14F-4D97-AF65-F5344CB8AC3E}">
        <p14:creationId xmlns:p14="http://schemas.microsoft.com/office/powerpoint/2010/main" xmlns="" val="281929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zh-CN" dirty="0"/>
              <a:t>1. </a:t>
            </a:r>
            <a:r>
              <a:rPr lang="zh-CN" altLang="en-US" dirty="0"/>
              <a:t>电路交换的主要特点</a:t>
            </a:r>
          </a:p>
        </p:txBody>
      </p:sp>
      <p:sp>
        <p:nvSpPr>
          <p:cNvPr id="2" name="矩形 1"/>
          <p:cNvSpPr/>
          <p:nvPr/>
        </p:nvSpPr>
        <p:spPr>
          <a:xfrm>
            <a:off x="500034" y="1357298"/>
            <a:ext cx="7976271" cy="523220"/>
          </a:xfrm>
          <a:prstGeom prst="rect">
            <a:avLst/>
          </a:prstGeom>
          <a:solidFill>
            <a:srgbClr val="66FF66"/>
          </a:solidFill>
          <a:ln>
            <a:solidFill>
              <a:schemeClr val="tx1"/>
            </a:solidFill>
          </a:ln>
        </p:spPr>
        <p:txBody>
          <a:bodyPr wrap="square">
            <a:spAutoFit/>
          </a:bodyPr>
          <a:lstStyle/>
          <a:p>
            <a:pPr algn="ctr"/>
            <a:r>
              <a:rPr lang="en-US" altLang="zh-CN" sz="2800" dirty="0">
                <a:latin typeface="+mn-lt"/>
                <a:ea typeface="黑体" pitchFamily="2" charset="-122"/>
              </a:rPr>
              <a:t>5 </a:t>
            </a:r>
            <a:r>
              <a:rPr lang="zh-CN" altLang="en-US" sz="2800" dirty="0">
                <a:latin typeface="+mn-lt"/>
                <a:ea typeface="黑体" pitchFamily="2" charset="-122"/>
              </a:rPr>
              <a:t>部电话机两两直接相连，需 </a:t>
            </a:r>
            <a:r>
              <a:rPr lang="en-US" altLang="zh-CN" sz="2800" dirty="0">
                <a:latin typeface="+mn-lt"/>
                <a:ea typeface="黑体" pitchFamily="2" charset="-122"/>
              </a:rPr>
              <a:t>10 </a:t>
            </a:r>
            <a:r>
              <a:rPr lang="zh-CN" altLang="en-US" sz="2800" dirty="0">
                <a:latin typeface="+mn-lt"/>
                <a:ea typeface="黑体" pitchFamily="2" charset="-122"/>
              </a:rPr>
              <a:t>对电线。</a:t>
            </a:r>
          </a:p>
        </p:txBody>
      </p:sp>
      <p:sp>
        <p:nvSpPr>
          <p:cNvPr id="3" name="矩形 2"/>
          <p:cNvSpPr/>
          <p:nvPr/>
        </p:nvSpPr>
        <p:spPr>
          <a:xfrm>
            <a:off x="1979712" y="5271592"/>
            <a:ext cx="5383982" cy="461665"/>
          </a:xfrm>
          <a:prstGeom prst="rect">
            <a:avLst/>
          </a:prstGeom>
        </p:spPr>
        <p:txBody>
          <a:bodyPr wrap="square">
            <a:spAutoFit/>
          </a:bodyPr>
          <a:lstStyle/>
          <a:p>
            <a:pPr algn="ctr"/>
            <a:r>
              <a:rPr lang="zh-CN" altLang="zh-CN" sz="2400" dirty="0">
                <a:latin typeface="+mn-lt"/>
                <a:ea typeface="黑体" pitchFamily="2" charset="-122"/>
              </a:rPr>
              <a:t>电话机的不同连接方法</a:t>
            </a:r>
            <a:endParaRPr lang="zh-CN" altLang="en-US" sz="2400" dirty="0">
              <a:latin typeface="+mn-lt"/>
              <a:ea typeface="黑体" pitchFamily="2" charset="-122"/>
            </a:endParaRPr>
          </a:p>
        </p:txBody>
      </p:sp>
      <p:sp>
        <p:nvSpPr>
          <p:cNvPr id="4" name="矩形 3"/>
          <p:cNvSpPr/>
          <p:nvPr/>
        </p:nvSpPr>
        <p:spPr>
          <a:xfrm>
            <a:off x="2989374" y="4685074"/>
            <a:ext cx="3654328" cy="400110"/>
          </a:xfrm>
          <a:prstGeom prst="rect">
            <a:avLst/>
          </a:prstGeom>
        </p:spPr>
        <p:txBody>
          <a:bodyPr wrap="square">
            <a:spAutoFit/>
          </a:bodyPr>
          <a:lstStyle/>
          <a:p>
            <a:pPr algn="ctr"/>
            <a:r>
              <a:rPr lang="en-US" altLang="zh-CN" sz="2000" dirty="0">
                <a:latin typeface="+mn-lt"/>
                <a:ea typeface="黑体" pitchFamily="2" charset="-122"/>
              </a:rPr>
              <a:t> (b) 5 </a:t>
            </a:r>
            <a:r>
              <a:rPr lang="zh-CN" altLang="zh-CN" sz="2000" dirty="0">
                <a:latin typeface="+mn-lt"/>
                <a:ea typeface="黑体" pitchFamily="2" charset="-122"/>
              </a:rPr>
              <a:t>部电话</a:t>
            </a:r>
            <a:r>
              <a:rPr lang="zh-CN" altLang="en-US" sz="2000" dirty="0">
                <a:latin typeface="+mn-lt"/>
                <a:ea typeface="黑体" pitchFamily="2" charset="-122"/>
              </a:rPr>
              <a:t>机两两直接</a:t>
            </a:r>
            <a:r>
              <a:rPr lang="zh-CN" altLang="zh-CN" sz="2000" dirty="0">
                <a:latin typeface="+mn-lt"/>
                <a:ea typeface="黑体" pitchFamily="2" charset="-122"/>
              </a:rPr>
              <a:t>相</a:t>
            </a:r>
            <a:r>
              <a:rPr lang="zh-CN" altLang="en-US" sz="2000" dirty="0">
                <a:latin typeface="+mn-lt"/>
                <a:ea typeface="黑体" pitchFamily="2" charset="-122"/>
              </a:rPr>
              <a:t>连</a:t>
            </a:r>
          </a:p>
        </p:txBody>
      </p:sp>
      <p:sp>
        <p:nvSpPr>
          <p:cNvPr id="16" name="Line 9"/>
          <p:cNvSpPr>
            <a:spLocks noChangeShapeType="1"/>
          </p:cNvSpPr>
          <p:nvPr/>
        </p:nvSpPr>
        <p:spPr bwMode="auto">
          <a:xfrm flipV="1">
            <a:off x="3197188" y="2610569"/>
            <a:ext cx="1384300" cy="733425"/>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7" name="Line 10"/>
          <p:cNvSpPr>
            <a:spLocks noChangeShapeType="1"/>
          </p:cNvSpPr>
          <p:nvPr/>
        </p:nvSpPr>
        <p:spPr bwMode="auto">
          <a:xfrm>
            <a:off x="4719600" y="2648669"/>
            <a:ext cx="1536700" cy="773113"/>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8" name="Line 11"/>
          <p:cNvSpPr>
            <a:spLocks noChangeShapeType="1"/>
          </p:cNvSpPr>
          <p:nvPr/>
        </p:nvSpPr>
        <p:spPr bwMode="auto">
          <a:xfrm>
            <a:off x="3055900" y="3393206"/>
            <a:ext cx="857250" cy="954087"/>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9" name="Line 12"/>
          <p:cNvSpPr>
            <a:spLocks noChangeShapeType="1"/>
          </p:cNvSpPr>
          <p:nvPr/>
        </p:nvSpPr>
        <p:spPr bwMode="auto">
          <a:xfrm flipV="1">
            <a:off x="4027450" y="4417142"/>
            <a:ext cx="1389989" cy="0"/>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20" name="Line 13"/>
          <p:cNvSpPr>
            <a:spLocks noChangeShapeType="1"/>
          </p:cNvSpPr>
          <p:nvPr/>
        </p:nvSpPr>
        <p:spPr bwMode="auto">
          <a:xfrm flipV="1">
            <a:off x="5364125" y="3388442"/>
            <a:ext cx="895350" cy="939800"/>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1" name="Line 14"/>
          <p:cNvSpPr>
            <a:spLocks noChangeShapeType="1"/>
          </p:cNvSpPr>
          <p:nvPr/>
        </p:nvSpPr>
        <p:spPr bwMode="auto">
          <a:xfrm>
            <a:off x="4633875" y="2647080"/>
            <a:ext cx="627063" cy="1770062"/>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2" name="Line 15"/>
          <p:cNvSpPr>
            <a:spLocks noChangeShapeType="1"/>
          </p:cNvSpPr>
          <p:nvPr/>
        </p:nvSpPr>
        <p:spPr bwMode="auto">
          <a:xfrm flipH="1">
            <a:off x="4011576" y="2664542"/>
            <a:ext cx="487363" cy="1741488"/>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3" name="Line 16"/>
          <p:cNvSpPr>
            <a:spLocks noChangeShapeType="1"/>
          </p:cNvSpPr>
          <p:nvPr/>
        </p:nvSpPr>
        <p:spPr bwMode="auto">
          <a:xfrm>
            <a:off x="3224175" y="3385267"/>
            <a:ext cx="2982913" cy="0"/>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4" name="Line 17"/>
          <p:cNvSpPr>
            <a:spLocks noChangeShapeType="1"/>
          </p:cNvSpPr>
          <p:nvPr/>
        </p:nvSpPr>
        <p:spPr bwMode="auto">
          <a:xfrm>
            <a:off x="3057488" y="3388442"/>
            <a:ext cx="2203450" cy="1009650"/>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5" name="Line 18"/>
          <p:cNvSpPr>
            <a:spLocks noChangeShapeType="1"/>
          </p:cNvSpPr>
          <p:nvPr/>
        </p:nvSpPr>
        <p:spPr bwMode="auto">
          <a:xfrm flipV="1">
            <a:off x="4059201" y="3436067"/>
            <a:ext cx="2125663" cy="966788"/>
          </a:xfrm>
          <a:prstGeom prst="line">
            <a:avLst/>
          </a:prstGeom>
          <a:noFill/>
          <a:ln w="28575">
            <a:solidFill>
              <a:srgbClr val="333399"/>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nvGrpSpPr>
          <p:cNvPr id="5" name="Group 20"/>
          <p:cNvGrpSpPr>
            <a:grpSpLocks/>
          </p:cNvGrpSpPr>
          <p:nvPr/>
        </p:nvGrpSpPr>
        <p:grpSpPr bwMode="auto">
          <a:xfrm>
            <a:off x="2719350" y="2207343"/>
            <a:ext cx="3975099" cy="2416176"/>
            <a:chOff x="1824" y="1570"/>
            <a:chExt cx="2504" cy="1522"/>
          </a:xfrm>
        </p:grpSpPr>
        <p:sp>
          <p:nvSpPr>
            <p:cNvPr id="11" name="Text Box 4"/>
            <p:cNvSpPr txBox="1">
              <a:spLocks noChangeArrowheads="1"/>
            </p:cNvSpPr>
            <p:nvPr/>
          </p:nvSpPr>
          <p:spPr bwMode="auto">
            <a:xfrm>
              <a:off x="2792" y="1570"/>
              <a:ext cx="504" cy="4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85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3600">
                  <a:latin typeface="Times New Roman" pitchFamily="18" charset="0"/>
                  <a:sym typeface="Wingdings" pitchFamily="2" charset="2"/>
                </a:rPr>
                <a:t></a:t>
              </a:r>
              <a:r>
                <a:rPr kumimoji="1" lang="en-US" altLang="zh-CN" sz="3600">
                  <a:latin typeface="Times New Roman" pitchFamily="18" charset="0"/>
                </a:rPr>
                <a:t> </a:t>
              </a:r>
            </a:p>
          </p:txBody>
        </p:sp>
        <p:sp>
          <p:nvSpPr>
            <p:cNvPr id="12" name="Text Box 5"/>
            <p:cNvSpPr txBox="1">
              <a:spLocks noChangeArrowheads="1"/>
            </p:cNvSpPr>
            <p:nvPr/>
          </p:nvSpPr>
          <p:spPr bwMode="auto">
            <a:xfrm>
              <a:off x="1824" y="2058"/>
              <a:ext cx="504" cy="4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85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3600" dirty="0">
                  <a:latin typeface="Times New Roman" pitchFamily="18" charset="0"/>
                  <a:sym typeface="Wingdings" pitchFamily="2" charset="2"/>
                </a:rPr>
                <a:t></a:t>
              </a:r>
              <a:r>
                <a:rPr kumimoji="1" lang="en-US" altLang="zh-CN" sz="3600" dirty="0">
                  <a:latin typeface="Times New Roman" pitchFamily="18" charset="0"/>
                </a:rPr>
                <a:t> </a:t>
              </a:r>
            </a:p>
          </p:txBody>
        </p:sp>
        <p:sp>
          <p:nvSpPr>
            <p:cNvPr id="14" name="Text Box 7"/>
            <p:cNvSpPr txBox="1">
              <a:spLocks noChangeArrowheads="1"/>
            </p:cNvSpPr>
            <p:nvPr/>
          </p:nvSpPr>
          <p:spPr bwMode="auto">
            <a:xfrm>
              <a:off x="3824" y="2058"/>
              <a:ext cx="504" cy="4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85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3600" dirty="0">
                  <a:latin typeface="Times New Roman" pitchFamily="18" charset="0"/>
                  <a:sym typeface="Wingdings" pitchFamily="2" charset="2"/>
                </a:rPr>
                <a:t></a:t>
              </a:r>
              <a:r>
                <a:rPr kumimoji="1" lang="en-US" altLang="zh-CN" sz="3600" dirty="0">
                  <a:latin typeface="Times New Roman" pitchFamily="18" charset="0"/>
                </a:rPr>
                <a:t> </a:t>
              </a:r>
            </a:p>
          </p:txBody>
        </p:sp>
        <p:sp>
          <p:nvSpPr>
            <p:cNvPr id="15" name="Text Box 8"/>
            <p:cNvSpPr txBox="1">
              <a:spLocks noChangeArrowheads="1"/>
            </p:cNvSpPr>
            <p:nvPr/>
          </p:nvSpPr>
          <p:spPr bwMode="auto">
            <a:xfrm>
              <a:off x="3244" y="2685"/>
              <a:ext cx="504" cy="4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85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3600">
                  <a:latin typeface="Times New Roman" pitchFamily="18" charset="0"/>
                  <a:sym typeface="Wingdings" pitchFamily="2" charset="2"/>
                </a:rPr>
                <a:t></a:t>
              </a:r>
              <a:r>
                <a:rPr kumimoji="1" lang="en-US" altLang="zh-CN" sz="3600">
                  <a:latin typeface="Times New Roman" pitchFamily="18" charset="0"/>
                </a:rPr>
                <a:t> </a:t>
              </a:r>
            </a:p>
          </p:txBody>
        </p:sp>
        <p:sp>
          <p:nvSpPr>
            <p:cNvPr id="13" name="Text Box 6"/>
            <p:cNvSpPr txBox="1">
              <a:spLocks noChangeArrowheads="1"/>
            </p:cNvSpPr>
            <p:nvPr/>
          </p:nvSpPr>
          <p:spPr bwMode="auto">
            <a:xfrm>
              <a:off x="2405" y="2685"/>
              <a:ext cx="504" cy="4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857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3600" dirty="0">
                  <a:latin typeface="Times New Roman" pitchFamily="18" charset="0"/>
                  <a:sym typeface="Wingdings" pitchFamily="2" charset="2"/>
                </a:rPr>
                <a:t></a:t>
              </a:r>
              <a:r>
                <a:rPr kumimoji="1" lang="en-US" altLang="zh-CN" sz="3600" dirty="0">
                  <a:latin typeface="Times New Roman" pitchFamily="18" charset="0"/>
                </a:rPr>
                <a:t> </a:t>
              </a:r>
            </a:p>
          </p:txBody>
        </p:sp>
      </p:grpSp>
    </p:spTree>
    <p:extLst>
      <p:ext uri="{BB962C8B-B14F-4D97-AF65-F5344CB8AC3E}">
        <p14:creationId xmlns:p14="http://schemas.microsoft.com/office/powerpoint/2010/main" xmlns="" val="209141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30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300"/>
                            </p:stCondLst>
                            <p:childTnLst>
                              <p:par>
                                <p:cTn id="11" presetID="1" presetClass="entr" presetSubtype="0" fill="hold" grpId="0" nodeType="afterEffect">
                                  <p:stCondLst>
                                    <p:cond delay="300"/>
                                  </p:stCondLst>
                                  <p:childTnLst>
                                    <p:set>
                                      <p:cBhvr>
                                        <p:cTn id="12" dur="1" fill="hold">
                                          <p:stCondLst>
                                            <p:cond delay="0"/>
                                          </p:stCondLst>
                                        </p:cTn>
                                        <p:tgtEl>
                                          <p:spTgt spid="23"/>
                                        </p:tgtEl>
                                        <p:attrNameLst>
                                          <p:attrName>style.visibility</p:attrName>
                                        </p:attrNameLst>
                                      </p:cBhvr>
                                      <p:to>
                                        <p:strVal val="visible"/>
                                      </p:to>
                                    </p:set>
                                  </p:childTnLst>
                                </p:cTn>
                              </p:par>
                            </p:childTnLst>
                          </p:cTn>
                        </p:par>
                        <p:par>
                          <p:cTn id="13" fill="hold">
                            <p:stCondLst>
                              <p:cond delay="600"/>
                            </p:stCondLst>
                            <p:childTnLst>
                              <p:par>
                                <p:cTn id="14" presetID="1" presetClass="entr" presetSubtype="0" fill="hold" grpId="0" nodeType="afterEffect">
                                  <p:stCondLst>
                                    <p:cond delay="300"/>
                                  </p:stCondLst>
                                  <p:childTnLst>
                                    <p:set>
                                      <p:cBhvr>
                                        <p:cTn id="15" dur="1" fill="hold">
                                          <p:stCondLst>
                                            <p:cond delay="0"/>
                                          </p:stCondLst>
                                        </p:cTn>
                                        <p:tgtEl>
                                          <p:spTgt spid="24"/>
                                        </p:tgtEl>
                                        <p:attrNameLst>
                                          <p:attrName>style.visibility</p:attrName>
                                        </p:attrNameLst>
                                      </p:cBhvr>
                                      <p:to>
                                        <p:strVal val="visible"/>
                                      </p:to>
                                    </p:set>
                                  </p:childTnLst>
                                </p:cTn>
                              </p:par>
                            </p:childTnLst>
                          </p:cTn>
                        </p:par>
                        <p:par>
                          <p:cTn id="16" fill="hold">
                            <p:stCondLst>
                              <p:cond delay="900"/>
                            </p:stCondLst>
                            <p:childTnLst>
                              <p:par>
                                <p:cTn id="17" presetID="1" presetClass="entr" presetSubtype="0" fill="hold" grpId="0" nodeType="afterEffect">
                                  <p:stCondLst>
                                    <p:cond delay="300"/>
                                  </p:stCondLst>
                                  <p:childTnLst>
                                    <p:set>
                                      <p:cBhvr>
                                        <p:cTn id="18" dur="1" fill="hold">
                                          <p:stCondLst>
                                            <p:cond delay="0"/>
                                          </p:stCondLst>
                                        </p:cTn>
                                        <p:tgtEl>
                                          <p:spTgt spid="18"/>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grpId="0" nodeType="afterEffect">
                                  <p:stCondLst>
                                    <p:cond delay="300"/>
                                  </p:stCondLst>
                                  <p:childTnLst>
                                    <p:set>
                                      <p:cBhvr>
                                        <p:cTn id="21" dur="1" fill="hold">
                                          <p:stCondLst>
                                            <p:cond delay="0"/>
                                          </p:stCondLst>
                                        </p:cTn>
                                        <p:tgtEl>
                                          <p:spTgt spid="22"/>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grpId="0" nodeType="afterEffect">
                                  <p:stCondLst>
                                    <p:cond delay="300"/>
                                  </p:stCondLst>
                                  <p:childTnLst>
                                    <p:set>
                                      <p:cBhvr>
                                        <p:cTn id="24" dur="1" fill="hold">
                                          <p:stCondLst>
                                            <p:cond delay="0"/>
                                          </p:stCondLst>
                                        </p:cTn>
                                        <p:tgtEl>
                                          <p:spTgt spid="21"/>
                                        </p:tgtEl>
                                        <p:attrNameLst>
                                          <p:attrName>style.visibility</p:attrName>
                                        </p:attrNameLst>
                                      </p:cBhvr>
                                      <p:to>
                                        <p:strVal val="visible"/>
                                      </p:to>
                                    </p:set>
                                  </p:childTnLst>
                                </p:cTn>
                              </p:par>
                            </p:childTnLst>
                          </p:cTn>
                        </p:par>
                        <p:par>
                          <p:cTn id="25" fill="hold">
                            <p:stCondLst>
                              <p:cond delay="1800"/>
                            </p:stCondLst>
                            <p:childTnLst>
                              <p:par>
                                <p:cTn id="26" presetID="1" presetClass="entr" presetSubtype="0" fill="hold" grpId="0" nodeType="afterEffect">
                                  <p:stCondLst>
                                    <p:cond delay="300"/>
                                  </p:stCondLst>
                                  <p:childTnLst>
                                    <p:set>
                                      <p:cBhvr>
                                        <p:cTn id="27" dur="1" fill="hold">
                                          <p:stCondLst>
                                            <p:cond delay="0"/>
                                          </p:stCondLst>
                                        </p:cTn>
                                        <p:tgtEl>
                                          <p:spTgt spid="17"/>
                                        </p:tgtEl>
                                        <p:attrNameLst>
                                          <p:attrName>style.visibility</p:attrName>
                                        </p:attrNameLst>
                                      </p:cBhvr>
                                      <p:to>
                                        <p:strVal val="visible"/>
                                      </p:to>
                                    </p:set>
                                  </p:childTnLst>
                                </p:cTn>
                              </p:par>
                            </p:childTnLst>
                          </p:cTn>
                        </p:par>
                        <p:par>
                          <p:cTn id="28" fill="hold">
                            <p:stCondLst>
                              <p:cond delay="2100"/>
                            </p:stCondLst>
                            <p:childTnLst>
                              <p:par>
                                <p:cTn id="29" presetID="1" presetClass="entr" presetSubtype="0" fill="hold" grpId="0" nodeType="afterEffect">
                                  <p:stCondLst>
                                    <p:cond delay="300"/>
                                  </p:stCondLst>
                                  <p:childTnLst>
                                    <p:set>
                                      <p:cBhvr>
                                        <p:cTn id="30" dur="1" fill="hold">
                                          <p:stCondLst>
                                            <p:cond delay="0"/>
                                          </p:stCondLst>
                                        </p:cTn>
                                        <p:tgtEl>
                                          <p:spTgt spid="25"/>
                                        </p:tgtEl>
                                        <p:attrNameLst>
                                          <p:attrName>style.visibility</p:attrName>
                                        </p:attrNameLst>
                                      </p:cBhvr>
                                      <p:to>
                                        <p:strVal val="visible"/>
                                      </p:to>
                                    </p:set>
                                  </p:childTnLst>
                                </p:cTn>
                              </p:par>
                            </p:childTnLst>
                          </p:cTn>
                        </p:par>
                        <p:par>
                          <p:cTn id="31" fill="hold">
                            <p:stCondLst>
                              <p:cond delay="2400"/>
                            </p:stCondLst>
                            <p:childTnLst>
                              <p:par>
                                <p:cTn id="32" presetID="1" presetClass="entr" presetSubtype="0" fill="hold" grpId="0" nodeType="afterEffect">
                                  <p:stCondLst>
                                    <p:cond delay="300"/>
                                  </p:stCondLst>
                                  <p:childTnLst>
                                    <p:set>
                                      <p:cBhvr>
                                        <p:cTn id="33" dur="1" fill="hold">
                                          <p:stCondLst>
                                            <p:cond delay="0"/>
                                          </p:stCondLst>
                                        </p:cTn>
                                        <p:tgtEl>
                                          <p:spTgt spid="19"/>
                                        </p:tgtEl>
                                        <p:attrNameLst>
                                          <p:attrName>style.visibility</p:attrName>
                                        </p:attrNameLst>
                                      </p:cBhvr>
                                      <p:to>
                                        <p:strVal val="visible"/>
                                      </p:to>
                                    </p:set>
                                  </p:childTnLst>
                                </p:cTn>
                              </p:par>
                            </p:childTnLst>
                          </p:cTn>
                        </p:par>
                        <p:par>
                          <p:cTn id="34" fill="hold">
                            <p:stCondLst>
                              <p:cond delay="2700"/>
                            </p:stCondLst>
                            <p:childTnLst>
                              <p:par>
                                <p:cTn id="35" presetID="1" presetClass="entr" presetSubtype="0" fill="hold" grpId="0" nodeType="afterEffect">
                                  <p:stCondLst>
                                    <p:cond delay="30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zh-CN" dirty="0"/>
              <a:t>1. </a:t>
            </a:r>
            <a:r>
              <a:rPr lang="zh-CN" altLang="en-US" dirty="0"/>
              <a:t>电路交换的主要特点</a:t>
            </a:r>
          </a:p>
        </p:txBody>
      </p:sp>
      <p:sp>
        <p:nvSpPr>
          <p:cNvPr id="2" name="矩形 1"/>
          <p:cNvSpPr/>
          <p:nvPr/>
        </p:nvSpPr>
        <p:spPr>
          <a:xfrm>
            <a:off x="650333" y="1268760"/>
            <a:ext cx="7976271" cy="1446550"/>
          </a:xfrm>
          <a:prstGeom prst="rect">
            <a:avLst/>
          </a:prstGeom>
          <a:solidFill>
            <a:srgbClr val="66FF66"/>
          </a:solidFill>
          <a:ln>
            <a:solidFill>
              <a:schemeClr val="tx1"/>
            </a:solidFill>
          </a:ln>
        </p:spPr>
        <p:txBody>
          <a:bodyPr wrap="square">
            <a:spAutoFit/>
          </a:bodyPr>
          <a:lstStyle/>
          <a:p>
            <a:r>
              <a:rPr lang="en-US" altLang="zh-CN" sz="2800" dirty="0">
                <a:latin typeface="+mn-lt"/>
                <a:ea typeface="黑体" pitchFamily="2" charset="-122"/>
              </a:rPr>
              <a:t>N </a:t>
            </a:r>
            <a:r>
              <a:rPr lang="zh-CN" altLang="en-US" sz="2800" dirty="0">
                <a:latin typeface="+mn-lt"/>
                <a:ea typeface="黑体" pitchFamily="2" charset="-122"/>
              </a:rPr>
              <a:t>部电话机两两直接相连，需 </a:t>
            </a:r>
            <a:r>
              <a:rPr lang="en-US" altLang="zh-CN" sz="2800" dirty="0">
                <a:solidFill>
                  <a:srgbClr val="FF0000"/>
                </a:solidFill>
                <a:latin typeface="+mn-lt"/>
                <a:ea typeface="黑体" pitchFamily="2" charset="-122"/>
              </a:rPr>
              <a:t>N(N – 1)/2 </a:t>
            </a:r>
            <a:r>
              <a:rPr lang="zh-CN" altLang="en-US" sz="2800" dirty="0">
                <a:latin typeface="+mn-lt"/>
                <a:ea typeface="黑体" pitchFamily="2" charset="-122"/>
              </a:rPr>
              <a:t>对电线。</a:t>
            </a:r>
            <a:r>
              <a:rPr lang="zh-CN" altLang="en-US" sz="2800" dirty="0">
                <a:ea typeface="黑体" pitchFamily="2" charset="-122"/>
              </a:rPr>
              <a:t>这种直接连接方法</a:t>
            </a:r>
            <a:r>
              <a:rPr lang="zh-CN" altLang="en-US" sz="2800" dirty="0">
                <a:latin typeface="+mn-lt"/>
                <a:ea typeface="黑体" pitchFamily="2" charset="-122"/>
              </a:rPr>
              <a:t>所需要的电线对的数量与电话机数量的平方</a:t>
            </a:r>
            <a:r>
              <a:rPr lang="en-US" altLang="zh-CN" sz="2800" dirty="0">
                <a:solidFill>
                  <a:srgbClr val="FF0000"/>
                </a:solidFill>
                <a:latin typeface="+mn-lt"/>
                <a:ea typeface="黑体" pitchFamily="2" charset="-122"/>
              </a:rPr>
              <a:t>(</a:t>
            </a:r>
            <a:r>
              <a:rPr lang="zh-CN" altLang="en-US" sz="2800" dirty="0">
                <a:solidFill>
                  <a:srgbClr val="FF0000"/>
                </a:solidFill>
                <a:latin typeface="+mn-lt"/>
                <a:ea typeface="黑体" pitchFamily="2" charset="-122"/>
              </a:rPr>
              <a:t> </a:t>
            </a:r>
            <a:r>
              <a:rPr lang="en-US" altLang="zh-CN" sz="2800" dirty="0">
                <a:solidFill>
                  <a:srgbClr val="FF0000"/>
                </a:solidFill>
                <a:latin typeface="+mn-lt"/>
                <a:ea typeface="黑体" pitchFamily="2" charset="-122"/>
              </a:rPr>
              <a:t>N</a:t>
            </a:r>
            <a:r>
              <a:rPr lang="en-US" altLang="zh-CN" sz="2800" baseline="30000" dirty="0">
                <a:solidFill>
                  <a:srgbClr val="FF0000"/>
                </a:solidFill>
                <a:latin typeface="+mn-lt"/>
                <a:ea typeface="黑体" pitchFamily="2" charset="-122"/>
              </a:rPr>
              <a:t>2</a:t>
            </a:r>
            <a:r>
              <a:rPr lang="en-US" altLang="zh-CN" sz="2800" dirty="0">
                <a:solidFill>
                  <a:srgbClr val="FF0000"/>
                </a:solidFill>
                <a:latin typeface="+mn-lt"/>
                <a:ea typeface="黑体" pitchFamily="2" charset="-122"/>
              </a:rPr>
              <a:t>)</a:t>
            </a:r>
            <a:r>
              <a:rPr lang="zh-CN" altLang="en-US" sz="2800" dirty="0">
                <a:latin typeface="+mn-lt"/>
                <a:ea typeface="黑体" pitchFamily="2" charset="-122"/>
              </a:rPr>
              <a:t>成正比</a:t>
            </a:r>
            <a:r>
              <a:rPr lang="zh-CN" altLang="en-US" sz="3200" b="1" dirty="0">
                <a:latin typeface="+mn-lt"/>
                <a:ea typeface="黑体" pitchFamily="2" charset="-122"/>
              </a:rPr>
              <a:t>。</a:t>
            </a:r>
            <a:endParaRPr lang="en-US" altLang="zh-CN" sz="3200" b="1" dirty="0">
              <a:latin typeface="+mn-lt"/>
              <a:ea typeface="黑体" pitchFamily="2" charset="-122"/>
            </a:endParaRPr>
          </a:p>
        </p:txBody>
      </p:sp>
      <p:sp>
        <p:nvSpPr>
          <p:cNvPr id="5" name="AutoShape 2" descr="N 部话机两两直接相连 的图像结果"/>
          <p:cNvSpPr>
            <a:spLocks noChangeAspect="1" noChangeArrowheads="1"/>
          </p:cNvSpPr>
          <p:nvPr/>
        </p:nvSpPr>
        <p:spPr bwMode="auto">
          <a:xfrm>
            <a:off x="143608" y="-144463"/>
            <a:ext cx="281354"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xmlns="" val="0"/>
              </a:ext>
            </a:extLst>
          </a:blip>
          <a:srcRect l="53340" t="21760" b="5148"/>
          <a:stretch/>
        </p:blipFill>
        <p:spPr>
          <a:xfrm>
            <a:off x="3325676" y="2996952"/>
            <a:ext cx="2625585" cy="3132946"/>
          </a:xfrm>
          <a:prstGeom prst="rect">
            <a:avLst/>
          </a:prstGeom>
        </p:spPr>
      </p:pic>
    </p:spTree>
    <p:extLst>
      <p:ext uri="{BB962C8B-B14F-4D97-AF65-F5344CB8AC3E}">
        <p14:creationId xmlns:p14="http://schemas.microsoft.com/office/powerpoint/2010/main" xmlns="" val="235347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lgn="ctr"/>
            <a:r>
              <a:rPr lang="zh-CN" altLang="en-US" dirty="0"/>
              <a:t>使用交换机</a:t>
            </a:r>
          </a:p>
        </p:txBody>
      </p:sp>
      <p:sp>
        <p:nvSpPr>
          <p:cNvPr id="35843" name="Rectangle 3"/>
          <p:cNvSpPr>
            <a:spLocks noGrp="1" noChangeArrowheads="1"/>
          </p:cNvSpPr>
          <p:nvPr>
            <p:ph idx="1"/>
          </p:nvPr>
        </p:nvSpPr>
        <p:spPr/>
        <p:txBody>
          <a:bodyPr/>
          <a:lstStyle/>
          <a:p>
            <a:r>
              <a:rPr lang="zh-CN" altLang="en-US" dirty="0"/>
              <a:t>当电话机的数量增多时，就要使用</a:t>
            </a:r>
            <a:r>
              <a:rPr lang="zh-CN" altLang="en-US" dirty="0">
                <a:solidFill>
                  <a:srgbClr val="FF0000"/>
                </a:solidFill>
              </a:rPr>
              <a:t>交换机</a:t>
            </a:r>
            <a:r>
              <a:rPr lang="zh-CN" altLang="en-US" dirty="0"/>
              <a:t>来完成全网的交换任务。</a:t>
            </a:r>
            <a:endParaRPr lang="en-US" altLang="zh-CN" dirty="0"/>
          </a:p>
        </p:txBody>
      </p:sp>
      <p:sp>
        <p:nvSpPr>
          <p:cNvPr id="35859" name="Text Box 19"/>
          <p:cNvSpPr txBox="1">
            <a:spLocks noChangeArrowheads="1"/>
          </p:cNvSpPr>
          <p:nvPr/>
        </p:nvSpPr>
        <p:spPr bwMode="auto">
          <a:xfrm rot="1458061">
            <a:off x="3450490" y="2270959"/>
            <a:ext cx="800219"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4800" b="1">
                <a:solidFill>
                  <a:srgbClr val="333399"/>
                </a:solidFill>
                <a:latin typeface="Times New Roman" pitchFamily="18" charset="0"/>
              </a:rPr>
              <a:t>…</a:t>
            </a:r>
          </a:p>
        </p:txBody>
      </p:sp>
      <p:sp>
        <p:nvSpPr>
          <p:cNvPr id="35844" name="Line 4"/>
          <p:cNvSpPr>
            <a:spLocks noChangeShapeType="1"/>
          </p:cNvSpPr>
          <p:nvPr/>
        </p:nvSpPr>
        <p:spPr bwMode="auto">
          <a:xfrm flipH="1" flipV="1">
            <a:off x="3021130" y="3929469"/>
            <a:ext cx="1265238" cy="49371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5845" name="Line 5"/>
          <p:cNvSpPr>
            <a:spLocks noChangeShapeType="1"/>
          </p:cNvSpPr>
          <p:nvPr/>
        </p:nvSpPr>
        <p:spPr bwMode="auto">
          <a:xfrm flipV="1">
            <a:off x="2660768" y="3929471"/>
            <a:ext cx="73025" cy="100647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5846" name="Line 6"/>
          <p:cNvSpPr>
            <a:spLocks noChangeShapeType="1"/>
          </p:cNvSpPr>
          <p:nvPr/>
        </p:nvSpPr>
        <p:spPr bwMode="auto">
          <a:xfrm flipV="1">
            <a:off x="933568" y="3929469"/>
            <a:ext cx="1584325" cy="26035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5847" name="Line 7"/>
          <p:cNvSpPr>
            <a:spLocks noChangeShapeType="1"/>
          </p:cNvSpPr>
          <p:nvPr/>
        </p:nvSpPr>
        <p:spPr bwMode="auto">
          <a:xfrm>
            <a:off x="1797168" y="2634069"/>
            <a:ext cx="615950" cy="90805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5848" name="Text Box 8"/>
          <p:cNvSpPr txBox="1">
            <a:spLocks noChangeArrowheads="1"/>
          </p:cNvSpPr>
          <p:nvPr/>
        </p:nvSpPr>
        <p:spPr bwMode="auto">
          <a:xfrm>
            <a:off x="2479793" y="2146707"/>
            <a:ext cx="800219"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3600">
                <a:latin typeface="Times New Roman" pitchFamily="18" charset="0"/>
                <a:sym typeface="Wingdings" pitchFamily="2" charset="2"/>
              </a:rPr>
              <a:t></a:t>
            </a:r>
            <a:r>
              <a:rPr kumimoji="1" lang="en-US" altLang="zh-CN" sz="3600">
                <a:latin typeface="Times New Roman" pitchFamily="18" charset="0"/>
              </a:rPr>
              <a:t> </a:t>
            </a:r>
          </a:p>
        </p:txBody>
      </p:sp>
      <p:sp>
        <p:nvSpPr>
          <p:cNvPr id="35849" name="Text Box 9"/>
          <p:cNvSpPr txBox="1">
            <a:spLocks noChangeArrowheads="1"/>
          </p:cNvSpPr>
          <p:nvPr/>
        </p:nvSpPr>
        <p:spPr bwMode="auto">
          <a:xfrm>
            <a:off x="614480" y="2849970"/>
            <a:ext cx="800219"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3600">
                <a:latin typeface="Times New Roman" pitchFamily="18" charset="0"/>
                <a:sym typeface="Wingdings" pitchFamily="2" charset="2"/>
              </a:rPr>
              <a:t></a:t>
            </a:r>
            <a:r>
              <a:rPr kumimoji="1" lang="en-US" altLang="zh-CN" sz="3600">
                <a:latin typeface="Times New Roman" pitchFamily="18" charset="0"/>
              </a:rPr>
              <a:t> </a:t>
            </a:r>
          </a:p>
        </p:txBody>
      </p:sp>
      <p:sp>
        <p:nvSpPr>
          <p:cNvPr id="35850" name="Text Box 10"/>
          <p:cNvSpPr txBox="1">
            <a:spLocks noChangeArrowheads="1"/>
          </p:cNvSpPr>
          <p:nvPr/>
        </p:nvSpPr>
        <p:spPr bwMode="auto">
          <a:xfrm>
            <a:off x="1278055" y="4432707"/>
            <a:ext cx="800219"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3600">
                <a:latin typeface="Times New Roman" pitchFamily="18" charset="0"/>
                <a:sym typeface="Wingdings" pitchFamily="2" charset="2"/>
              </a:rPr>
              <a:t></a:t>
            </a:r>
            <a:r>
              <a:rPr kumimoji="1" lang="en-US" altLang="zh-CN" sz="3600">
                <a:latin typeface="Times New Roman" pitchFamily="18" charset="0"/>
              </a:rPr>
              <a:t> </a:t>
            </a:r>
          </a:p>
        </p:txBody>
      </p:sp>
      <p:sp>
        <p:nvSpPr>
          <p:cNvPr id="35851" name="Text Box 11"/>
          <p:cNvSpPr txBox="1">
            <a:spLocks noChangeArrowheads="1"/>
          </p:cNvSpPr>
          <p:nvPr/>
        </p:nvSpPr>
        <p:spPr bwMode="auto">
          <a:xfrm>
            <a:off x="4251443" y="3129370"/>
            <a:ext cx="800219"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3600">
                <a:latin typeface="Times New Roman" pitchFamily="18" charset="0"/>
                <a:sym typeface="Wingdings" pitchFamily="2" charset="2"/>
              </a:rPr>
              <a:t></a:t>
            </a:r>
            <a:r>
              <a:rPr kumimoji="1" lang="en-US" altLang="zh-CN" sz="3600">
                <a:latin typeface="Times New Roman" pitchFamily="18" charset="0"/>
              </a:rPr>
              <a:t> </a:t>
            </a:r>
          </a:p>
        </p:txBody>
      </p:sp>
      <p:sp>
        <p:nvSpPr>
          <p:cNvPr id="35852" name="Text Box 12"/>
          <p:cNvSpPr txBox="1">
            <a:spLocks noChangeArrowheads="1"/>
          </p:cNvSpPr>
          <p:nvPr/>
        </p:nvSpPr>
        <p:spPr bwMode="auto">
          <a:xfrm>
            <a:off x="3237030" y="4369207"/>
            <a:ext cx="800219"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3600">
                <a:latin typeface="Times New Roman" pitchFamily="18" charset="0"/>
                <a:sym typeface="Wingdings" pitchFamily="2" charset="2"/>
              </a:rPr>
              <a:t></a:t>
            </a:r>
            <a:r>
              <a:rPr kumimoji="1" lang="en-US" altLang="zh-CN" sz="3600">
                <a:latin typeface="Times New Roman" pitchFamily="18" charset="0"/>
              </a:rPr>
              <a:t> </a:t>
            </a:r>
          </a:p>
        </p:txBody>
      </p:sp>
      <p:sp>
        <p:nvSpPr>
          <p:cNvPr id="35853" name="Line 13"/>
          <p:cNvSpPr>
            <a:spLocks noChangeShapeType="1"/>
          </p:cNvSpPr>
          <p:nvPr/>
        </p:nvSpPr>
        <p:spPr bwMode="auto">
          <a:xfrm flipH="1" flipV="1">
            <a:off x="2805230" y="2489606"/>
            <a:ext cx="12700" cy="115570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5854" name="Line 14"/>
          <p:cNvSpPr>
            <a:spLocks noChangeShapeType="1"/>
          </p:cNvSpPr>
          <p:nvPr/>
        </p:nvSpPr>
        <p:spPr bwMode="auto">
          <a:xfrm flipV="1">
            <a:off x="3165594" y="3497670"/>
            <a:ext cx="1425575" cy="25717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5855" name="Line 15"/>
          <p:cNvSpPr>
            <a:spLocks noChangeShapeType="1"/>
          </p:cNvSpPr>
          <p:nvPr/>
        </p:nvSpPr>
        <p:spPr bwMode="auto">
          <a:xfrm>
            <a:off x="1005005" y="3281769"/>
            <a:ext cx="1466850" cy="46196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5856" name="Line 16"/>
          <p:cNvSpPr>
            <a:spLocks noChangeShapeType="1"/>
          </p:cNvSpPr>
          <p:nvPr/>
        </p:nvSpPr>
        <p:spPr bwMode="auto">
          <a:xfrm flipV="1">
            <a:off x="1652706" y="4002494"/>
            <a:ext cx="936625" cy="86360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5857" name="Line 17"/>
          <p:cNvSpPr>
            <a:spLocks noChangeShapeType="1"/>
          </p:cNvSpPr>
          <p:nvPr/>
        </p:nvSpPr>
        <p:spPr bwMode="auto">
          <a:xfrm flipH="1" flipV="1">
            <a:off x="2733793" y="3785006"/>
            <a:ext cx="850900" cy="93503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5860" name="Text Box 20"/>
          <p:cNvSpPr txBox="1">
            <a:spLocks noChangeArrowheads="1"/>
          </p:cNvSpPr>
          <p:nvPr/>
        </p:nvSpPr>
        <p:spPr bwMode="auto">
          <a:xfrm>
            <a:off x="501768" y="3769132"/>
            <a:ext cx="800219"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3600">
                <a:latin typeface="Times New Roman" pitchFamily="18" charset="0"/>
                <a:sym typeface="Wingdings" pitchFamily="2" charset="2"/>
              </a:rPr>
              <a:t></a:t>
            </a:r>
            <a:r>
              <a:rPr kumimoji="1" lang="en-US" altLang="zh-CN" sz="3600">
                <a:latin typeface="Times New Roman" pitchFamily="18" charset="0"/>
              </a:rPr>
              <a:t> </a:t>
            </a:r>
          </a:p>
        </p:txBody>
      </p:sp>
      <p:sp>
        <p:nvSpPr>
          <p:cNvPr id="35861" name="Text Box 21"/>
          <p:cNvSpPr txBox="1">
            <a:spLocks noChangeArrowheads="1"/>
          </p:cNvSpPr>
          <p:nvPr/>
        </p:nvSpPr>
        <p:spPr bwMode="auto">
          <a:xfrm>
            <a:off x="1482843" y="2287995"/>
            <a:ext cx="800219"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3600">
                <a:latin typeface="Times New Roman" pitchFamily="18" charset="0"/>
                <a:sym typeface="Wingdings" pitchFamily="2" charset="2"/>
              </a:rPr>
              <a:t></a:t>
            </a:r>
            <a:r>
              <a:rPr kumimoji="1" lang="en-US" altLang="zh-CN" sz="3600">
                <a:latin typeface="Times New Roman" pitchFamily="18" charset="0"/>
              </a:rPr>
              <a:t> </a:t>
            </a:r>
          </a:p>
        </p:txBody>
      </p:sp>
      <p:sp>
        <p:nvSpPr>
          <p:cNvPr id="35862" name="Text Box 22"/>
          <p:cNvSpPr txBox="1">
            <a:spLocks noChangeArrowheads="1"/>
          </p:cNvSpPr>
          <p:nvPr/>
        </p:nvSpPr>
        <p:spPr bwMode="auto">
          <a:xfrm>
            <a:off x="2290880" y="4558120"/>
            <a:ext cx="800219"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3600">
                <a:latin typeface="Times New Roman" pitchFamily="18" charset="0"/>
                <a:sym typeface="Wingdings" pitchFamily="2" charset="2"/>
              </a:rPr>
              <a:t></a:t>
            </a:r>
            <a:r>
              <a:rPr kumimoji="1" lang="en-US" altLang="zh-CN" sz="3600">
                <a:latin typeface="Times New Roman" pitchFamily="18" charset="0"/>
              </a:rPr>
              <a:t> </a:t>
            </a:r>
          </a:p>
        </p:txBody>
      </p:sp>
      <p:sp>
        <p:nvSpPr>
          <p:cNvPr id="35863" name="Text Box 23"/>
          <p:cNvSpPr txBox="1">
            <a:spLocks noChangeArrowheads="1"/>
          </p:cNvSpPr>
          <p:nvPr/>
        </p:nvSpPr>
        <p:spPr bwMode="auto">
          <a:xfrm>
            <a:off x="3919655" y="4034245"/>
            <a:ext cx="800219"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3600">
                <a:latin typeface="Times New Roman" pitchFamily="18" charset="0"/>
                <a:sym typeface="Wingdings" pitchFamily="2" charset="2"/>
              </a:rPr>
              <a:t></a:t>
            </a:r>
            <a:r>
              <a:rPr kumimoji="1" lang="en-US" altLang="zh-CN" sz="3600">
                <a:latin typeface="Times New Roman" pitchFamily="18" charset="0"/>
              </a:rPr>
              <a:t> </a:t>
            </a:r>
          </a:p>
        </p:txBody>
      </p:sp>
      <p:sp>
        <p:nvSpPr>
          <p:cNvPr id="35858" name="AutoShape 18"/>
          <p:cNvSpPr>
            <a:spLocks noChangeArrowheads="1"/>
          </p:cNvSpPr>
          <p:nvPr/>
        </p:nvSpPr>
        <p:spPr bwMode="auto">
          <a:xfrm>
            <a:off x="2267068" y="3353206"/>
            <a:ext cx="1185862" cy="730250"/>
          </a:xfrm>
          <a:prstGeom prst="cube">
            <a:avLst>
              <a:gd name="adj" fmla="val 250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kumimoji="1" lang="zh-CN" altLang="zh-CN" sz="2400">
              <a:solidFill>
                <a:srgbClr val="333399"/>
              </a:solidFill>
              <a:latin typeface="Times New Roman" pitchFamily="18" charset="0"/>
            </a:endParaRPr>
          </a:p>
        </p:txBody>
      </p:sp>
      <p:sp>
        <p:nvSpPr>
          <p:cNvPr id="35864" name="Text Box 24"/>
          <p:cNvSpPr txBox="1">
            <a:spLocks noChangeArrowheads="1"/>
          </p:cNvSpPr>
          <p:nvPr/>
        </p:nvSpPr>
        <p:spPr bwMode="auto">
          <a:xfrm>
            <a:off x="2254368" y="3546882"/>
            <a:ext cx="1112805" cy="461665"/>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Times New Roman" pitchFamily="18" charset="0"/>
                <a:ea typeface="黑体" pitchFamily="2" charset="-122"/>
              </a:rPr>
              <a:t>交换机</a:t>
            </a:r>
          </a:p>
        </p:txBody>
      </p:sp>
      <p:sp>
        <p:nvSpPr>
          <p:cNvPr id="2" name="矩形 1"/>
          <p:cNvSpPr/>
          <p:nvPr/>
        </p:nvSpPr>
        <p:spPr>
          <a:xfrm>
            <a:off x="4929190" y="2857496"/>
            <a:ext cx="4000528" cy="2308324"/>
          </a:xfrm>
          <a:prstGeom prst="rect">
            <a:avLst/>
          </a:prstGeom>
          <a:solidFill>
            <a:srgbClr val="FFFF66"/>
          </a:solidFill>
        </p:spPr>
        <p:txBody>
          <a:bodyPr wrap="square">
            <a:spAutoFit/>
          </a:bodyPr>
          <a:lstStyle/>
          <a:p>
            <a:r>
              <a:rPr lang="zh-CN" altLang="zh-CN" sz="2400" dirty="0">
                <a:latin typeface="+mn-lt"/>
                <a:ea typeface="黑体" pitchFamily="2" charset="-122"/>
              </a:rPr>
              <a:t>每一部电话都</a:t>
            </a:r>
            <a:r>
              <a:rPr lang="zh-CN" altLang="en-US" sz="2400" dirty="0">
                <a:latin typeface="+mn-lt"/>
                <a:ea typeface="黑体" pitchFamily="2" charset="-122"/>
              </a:rPr>
              <a:t>直接</a:t>
            </a:r>
            <a:r>
              <a:rPr lang="zh-CN" altLang="zh-CN" sz="2400" dirty="0">
                <a:latin typeface="+mn-lt"/>
                <a:ea typeface="黑体" pitchFamily="2" charset="-122"/>
              </a:rPr>
              <a:t>连接到交换机上，而交换机使用</a:t>
            </a:r>
            <a:r>
              <a:rPr lang="zh-CN" altLang="zh-CN" sz="2400" dirty="0">
                <a:solidFill>
                  <a:srgbClr val="FF0000"/>
                </a:solidFill>
                <a:latin typeface="+mn-lt"/>
                <a:ea typeface="黑体" pitchFamily="2" charset="-122"/>
              </a:rPr>
              <a:t>交换</a:t>
            </a:r>
            <a:r>
              <a:rPr lang="zh-CN" altLang="zh-CN" sz="2400" dirty="0">
                <a:latin typeface="+mn-lt"/>
                <a:ea typeface="黑体" pitchFamily="2" charset="-122"/>
              </a:rPr>
              <a:t>的方法，让电话用户彼此之间可以很方便地通信。</a:t>
            </a:r>
            <a:r>
              <a:rPr lang="zh-CN" altLang="en-US" sz="2400" dirty="0">
                <a:latin typeface="+mn-lt"/>
                <a:ea typeface="黑体" pitchFamily="2" charset="-122"/>
              </a:rPr>
              <a:t> </a:t>
            </a:r>
            <a:endParaRPr lang="en-US" altLang="zh-CN" sz="2400" dirty="0">
              <a:latin typeface="+mn-lt"/>
              <a:ea typeface="黑体" pitchFamily="2" charset="-122"/>
            </a:endParaRPr>
          </a:p>
          <a:p>
            <a:r>
              <a:rPr lang="zh-CN" altLang="en-US" sz="2400" dirty="0">
                <a:latin typeface="+mn-lt"/>
                <a:ea typeface="黑体" pitchFamily="2" charset="-122"/>
              </a:rPr>
              <a:t>所采用的</a:t>
            </a:r>
            <a:r>
              <a:rPr lang="zh-CN" altLang="zh-CN" sz="2400" dirty="0">
                <a:latin typeface="+mn-lt"/>
                <a:ea typeface="黑体" pitchFamily="2" charset="-122"/>
              </a:rPr>
              <a:t>交换方式</a:t>
            </a:r>
            <a:r>
              <a:rPr lang="zh-CN" altLang="en-US" sz="2400" dirty="0">
                <a:latin typeface="+mn-lt"/>
                <a:ea typeface="黑体" pitchFamily="2" charset="-122"/>
              </a:rPr>
              <a:t>就</a:t>
            </a:r>
            <a:r>
              <a:rPr lang="zh-CN" altLang="zh-CN" sz="2400" dirty="0">
                <a:latin typeface="+mn-lt"/>
                <a:ea typeface="黑体" pitchFamily="2" charset="-122"/>
              </a:rPr>
              <a:t>是</a:t>
            </a:r>
            <a:r>
              <a:rPr lang="zh-CN" altLang="zh-CN" sz="2400" dirty="0">
                <a:solidFill>
                  <a:srgbClr val="FF0000"/>
                </a:solidFill>
                <a:latin typeface="+mn-lt"/>
                <a:ea typeface="黑体" pitchFamily="2" charset="-122"/>
              </a:rPr>
              <a:t>电路交换</a:t>
            </a:r>
            <a:r>
              <a:rPr lang="en-US" altLang="zh-CN" sz="2400" dirty="0">
                <a:solidFill>
                  <a:srgbClr val="FF0000"/>
                </a:solidFill>
                <a:latin typeface="+mn-lt"/>
                <a:ea typeface="黑体" pitchFamily="2" charset="-122"/>
              </a:rPr>
              <a:t> (circuit switching)</a:t>
            </a:r>
            <a:r>
              <a:rPr lang="zh-CN" altLang="en-US" sz="2400" dirty="0">
                <a:solidFill>
                  <a:srgbClr val="FF0000"/>
                </a:solidFill>
                <a:latin typeface="+mn-lt"/>
                <a:ea typeface="黑体" pitchFamily="2" charset="-122"/>
              </a:rPr>
              <a:t>。</a:t>
            </a:r>
          </a:p>
        </p:txBody>
      </p:sp>
      <p:sp>
        <p:nvSpPr>
          <p:cNvPr id="27" name="矩形 26"/>
          <p:cNvSpPr/>
          <p:nvPr/>
        </p:nvSpPr>
        <p:spPr>
          <a:xfrm>
            <a:off x="642910" y="5643578"/>
            <a:ext cx="3786214" cy="461665"/>
          </a:xfrm>
          <a:prstGeom prst="rect">
            <a:avLst/>
          </a:prstGeom>
        </p:spPr>
        <p:txBody>
          <a:bodyPr wrap="square">
            <a:spAutoFit/>
          </a:bodyPr>
          <a:lstStyle/>
          <a:p>
            <a:pPr algn="ctr"/>
            <a:r>
              <a:rPr lang="zh-CN" altLang="zh-CN" sz="2400" dirty="0">
                <a:latin typeface="+mn-lt"/>
                <a:ea typeface="黑体" pitchFamily="2" charset="-122"/>
              </a:rPr>
              <a:t>电话机的不同连接方法</a:t>
            </a:r>
            <a:endParaRPr lang="zh-CN" altLang="en-US" sz="2400" dirty="0">
              <a:latin typeface="+mn-lt"/>
              <a:ea typeface="黑体" pitchFamily="2" charset="-122"/>
            </a:endParaRPr>
          </a:p>
        </p:txBody>
      </p:sp>
      <p:sp>
        <p:nvSpPr>
          <p:cNvPr id="28" name="矩形 27"/>
          <p:cNvSpPr/>
          <p:nvPr/>
        </p:nvSpPr>
        <p:spPr>
          <a:xfrm>
            <a:off x="614480" y="5127381"/>
            <a:ext cx="3843876" cy="400110"/>
          </a:xfrm>
          <a:prstGeom prst="rect">
            <a:avLst/>
          </a:prstGeom>
        </p:spPr>
        <p:txBody>
          <a:bodyPr wrap="square">
            <a:spAutoFit/>
          </a:bodyPr>
          <a:lstStyle/>
          <a:p>
            <a:pPr algn="ctr"/>
            <a:r>
              <a:rPr lang="en-US" altLang="zh-CN" sz="2000" b="1" dirty="0">
                <a:latin typeface="+mn-lt"/>
                <a:ea typeface="黑体" pitchFamily="2" charset="-122"/>
              </a:rPr>
              <a:t> </a:t>
            </a:r>
            <a:r>
              <a:rPr lang="en-US" altLang="zh-CN" sz="2000" dirty="0">
                <a:latin typeface="+mn-lt"/>
                <a:ea typeface="黑体" pitchFamily="2" charset="-122"/>
              </a:rPr>
              <a:t>(c) </a:t>
            </a:r>
            <a:r>
              <a:rPr lang="zh-CN" altLang="en-US" sz="2000" dirty="0">
                <a:latin typeface="+mn-lt"/>
                <a:ea typeface="黑体" pitchFamily="2" charset="-122"/>
              </a:rPr>
              <a:t>用交换机连接许多</a:t>
            </a:r>
            <a:r>
              <a:rPr lang="zh-CN" altLang="zh-CN" sz="2000" dirty="0">
                <a:latin typeface="+mn-lt"/>
                <a:ea typeface="黑体" pitchFamily="2" charset="-122"/>
              </a:rPr>
              <a:t>部电话</a:t>
            </a:r>
            <a:endParaRPr lang="zh-CN" altLang="en-US" sz="2000" dirty="0">
              <a:latin typeface="+mn-lt"/>
              <a:ea typeface="黑体" pitchFamily="2" charset="-122"/>
            </a:endParaRPr>
          </a:p>
        </p:txBody>
      </p:sp>
    </p:spTree>
    <p:extLst>
      <p:ext uri="{BB962C8B-B14F-4D97-AF65-F5344CB8AC3E}">
        <p14:creationId xmlns:p14="http://schemas.microsoft.com/office/powerpoint/2010/main" xmlns="" val="1102090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300"/>
                                  </p:stCondLst>
                                  <p:childTnLst>
                                    <p:set>
                                      <p:cBhvr>
                                        <p:cTn id="6" dur="1" fill="hold">
                                          <p:stCondLst>
                                            <p:cond delay="0"/>
                                          </p:stCondLst>
                                        </p:cTn>
                                        <p:tgtEl>
                                          <p:spTgt spid="35853"/>
                                        </p:tgtEl>
                                        <p:attrNameLst>
                                          <p:attrName>style.visibility</p:attrName>
                                        </p:attrNameLst>
                                      </p:cBhvr>
                                      <p:to>
                                        <p:strVal val="visible"/>
                                      </p:to>
                                    </p:set>
                                  </p:childTnLst>
                                </p:cTn>
                              </p:par>
                            </p:childTnLst>
                          </p:cTn>
                        </p:par>
                        <p:par>
                          <p:cTn id="7" fill="hold" nodeType="afterGroup">
                            <p:stCondLst>
                              <p:cond delay="300"/>
                            </p:stCondLst>
                            <p:childTnLst>
                              <p:par>
                                <p:cTn id="8" presetID="1" presetClass="entr" presetSubtype="0" fill="hold" grpId="0" nodeType="afterEffect">
                                  <p:stCondLst>
                                    <p:cond delay="300"/>
                                  </p:stCondLst>
                                  <p:childTnLst>
                                    <p:set>
                                      <p:cBhvr>
                                        <p:cTn id="9" dur="1" fill="hold">
                                          <p:stCondLst>
                                            <p:cond delay="0"/>
                                          </p:stCondLst>
                                        </p:cTn>
                                        <p:tgtEl>
                                          <p:spTgt spid="35847"/>
                                        </p:tgtEl>
                                        <p:attrNameLst>
                                          <p:attrName>style.visibility</p:attrName>
                                        </p:attrNameLst>
                                      </p:cBhvr>
                                      <p:to>
                                        <p:strVal val="visible"/>
                                      </p:to>
                                    </p:set>
                                  </p:childTnLst>
                                </p:cTn>
                              </p:par>
                            </p:childTnLst>
                          </p:cTn>
                        </p:par>
                        <p:par>
                          <p:cTn id="10" fill="hold" nodeType="afterGroup">
                            <p:stCondLst>
                              <p:cond delay="600"/>
                            </p:stCondLst>
                            <p:childTnLst>
                              <p:par>
                                <p:cTn id="11" presetID="1" presetClass="entr" presetSubtype="0" fill="hold" grpId="0" nodeType="afterEffect">
                                  <p:stCondLst>
                                    <p:cond delay="300"/>
                                  </p:stCondLst>
                                  <p:childTnLst>
                                    <p:set>
                                      <p:cBhvr>
                                        <p:cTn id="12" dur="1" fill="hold">
                                          <p:stCondLst>
                                            <p:cond delay="0"/>
                                          </p:stCondLst>
                                        </p:cTn>
                                        <p:tgtEl>
                                          <p:spTgt spid="35855"/>
                                        </p:tgtEl>
                                        <p:attrNameLst>
                                          <p:attrName>style.visibility</p:attrName>
                                        </p:attrNameLst>
                                      </p:cBhvr>
                                      <p:to>
                                        <p:strVal val="visible"/>
                                      </p:to>
                                    </p:set>
                                  </p:childTnLst>
                                </p:cTn>
                              </p:par>
                            </p:childTnLst>
                          </p:cTn>
                        </p:par>
                        <p:par>
                          <p:cTn id="13" fill="hold" nodeType="afterGroup">
                            <p:stCondLst>
                              <p:cond delay="900"/>
                            </p:stCondLst>
                            <p:childTnLst>
                              <p:par>
                                <p:cTn id="14" presetID="1" presetClass="entr" presetSubtype="0" fill="hold" grpId="0" nodeType="afterEffect">
                                  <p:stCondLst>
                                    <p:cond delay="300"/>
                                  </p:stCondLst>
                                  <p:childTnLst>
                                    <p:set>
                                      <p:cBhvr>
                                        <p:cTn id="15" dur="1" fill="hold">
                                          <p:stCondLst>
                                            <p:cond delay="0"/>
                                          </p:stCondLst>
                                        </p:cTn>
                                        <p:tgtEl>
                                          <p:spTgt spid="35846"/>
                                        </p:tgtEl>
                                        <p:attrNameLst>
                                          <p:attrName>style.visibility</p:attrName>
                                        </p:attrNameLst>
                                      </p:cBhvr>
                                      <p:to>
                                        <p:strVal val="visible"/>
                                      </p:to>
                                    </p:set>
                                  </p:childTnLst>
                                </p:cTn>
                              </p:par>
                            </p:childTnLst>
                          </p:cTn>
                        </p:par>
                        <p:par>
                          <p:cTn id="16" fill="hold" nodeType="afterGroup">
                            <p:stCondLst>
                              <p:cond delay="1200"/>
                            </p:stCondLst>
                            <p:childTnLst>
                              <p:par>
                                <p:cTn id="17" presetID="1" presetClass="entr" presetSubtype="0" fill="hold" grpId="0" nodeType="afterEffect">
                                  <p:stCondLst>
                                    <p:cond delay="300"/>
                                  </p:stCondLst>
                                  <p:childTnLst>
                                    <p:set>
                                      <p:cBhvr>
                                        <p:cTn id="18" dur="1" fill="hold">
                                          <p:stCondLst>
                                            <p:cond delay="0"/>
                                          </p:stCondLst>
                                        </p:cTn>
                                        <p:tgtEl>
                                          <p:spTgt spid="35856"/>
                                        </p:tgtEl>
                                        <p:attrNameLst>
                                          <p:attrName>style.visibility</p:attrName>
                                        </p:attrNameLst>
                                      </p:cBhvr>
                                      <p:to>
                                        <p:strVal val="visible"/>
                                      </p:to>
                                    </p:set>
                                  </p:childTnLst>
                                </p:cTn>
                              </p:par>
                            </p:childTnLst>
                          </p:cTn>
                        </p:par>
                        <p:par>
                          <p:cTn id="19" fill="hold" nodeType="afterGroup">
                            <p:stCondLst>
                              <p:cond delay="1500"/>
                            </p:stCondLst>
                            <p:childTnLst>
                              <p:par>
                                <p:cTn id="20" presetID="1" presetClass="entr" presetSubtype="0" fill="hold" grpId="0" nodeType="afterEffect">
                                  <p:stCondLst>
                                    <p:cond delay="300"/>
                                  </p:stCondLst>
                                  <p:childTnLst>
                                    <p:set>
                                      <p:cBhvr>
                                        <p:cTn id="21" dur="1" fill="hold">
                                          <p:stCondLst>
                                            <p:cond delay="0"/>
                                          </p:stCondLst>
                                        </p:cTn>
                                        <p:tgtEl>
                                          <p:spTgt spid="35845"/>
                                        </p:tgtEl>
                                        <p:attrNameLst>
                                          <p:attrName>style.visibility</p:attrName>
                                        </p:attrNameLst>
                                      </p:cBhvr>
                                      <p:to>
                                        <p:strVal val="visible"/>
                                      </p:to>
                                    </p:set>
                                  </p:childTnLst>
                                </p:cTn>
                              </p:par>
                            </p:childTnLst>
                          </p:cTn>
                        </p:par>
                        <p:par>
                          <p:cTn id="22" fill="hold" nodeType="afterGroup">
                            <p:stCondLst>
                              <p:cond delay="1800"/>
                            </p:stCondLst>
                            <p:childTnLst>
                              <p:par>
                                <p:cTn id="23" presetID="1" presetClass="entr" presetSubtype="0" fill="hold" grpId="0" nodeType="afterEffect">
                                  <p:stCondLst>
                                    <p:cond delay="300"/>
                                  </p:stCondLst>
                                  <p:childTnLst>
                                    <p:set>
                                      <p:cBhvr>
                                        <p:cTn id="24" dur="1" fill="hold">
                                          <p:stCondLst>
                                            <p:cond delay="0"/>
                                          </p:stCondLst>
                                        </p:cTn>
                                        <p:tgtEl>
                                          <p:spTgt spid="35857"/>
                                        </p:tgtEl>
                                        <p:attrNameLst>
                                          <p:attrName>style.visibility</p:attrName>
                                        </p:attrNameLst>
                                      </p:cBhvr>
                                      <p:to>
                                        <p:strVal val="visible"/>
                                      </p:to>
                                    </p:set>
                                  </p:childTnLst>
                                </p:cTn>
                              </p:par>
                            </p:childTnLst>
                          </p:cTn>
                        </p:par>
                        <p:par>
                          <p:cTn id="25" fill="hold" nodeType="afterGroup">
                            <p:stCondLst>
                              <p:cond delay="2100"/>
                            </p:stCondLst>
                            <p:childTnLst>
                              <p:par>
                                <p:cTn id="26" presetID="1" presetClass="entr" presetSubtype="0" fill="hold" grpId="0" nodeType="afterEffect">
                                  <p:stCondLst>
                                    <p:cond delay="300"/>
                                  </p:stCondLst>
                                  <p:childTnLst>
                                    <p:set>
                                      <p:cBhvr>
                                        <p:cTn id="27" dur="1" fill="hold">
                                          <p:stCondLst>
                                            <p:cond delay="0"/>
                                          </p:stCondLst>
                                        </p:cTn>
                                        <p:tgtEl>
                                          <p:spTgt spid="35844"/>
                                        </p:tgtEl>
                                        <p:attrNameLst>
                                          <p:attrName>style.visibility</p:attrName>
                                        </p:attrNameLst>
                                      </p:cBhvr>
                                      <p:to>
                                        <p:strVal val="visible"/>
                                      </p:to>
                                    </p:set>
                                  </p:childTnLst>
                                </p:cTn>
                              </p:par>
                            </p:childTnLst>
                          </p:cTn>
                        </p:par>
                        <p:par>
                          <p:cTn id="28" fill="hold" nodeType="afterGroup">
                            <p:stCondLst>
                              <p:cond delay="2400"/>
                            </p:stCondLst>
                            <p:childTnLst>
                              <p:par>
                                <p:cTn id="29" presetID="1" presetClass="entr" presetSubtype="0" fill="hold" grpId="0" nodeType="afterEffect">
                                  <p:stCondLst>
                                    <p:cond delay="300"/>
                                  </p:stCondLst>
                                  <p:childTnLst>
                                    <p:set>
                                      <p:cBhvr>
                                        <p:cTn id="30" dur="1" fill="hold">
                                          <p:stCondLst>
                                            <p:cond delay="0"/>
                                          </p:stCondLst>
                                        </p:cTn>
                                        <p:tgtEl>
                                          <p:spTgt spid="358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5" grpId="0" animBg="1"/>
      <p:bldP spid="35846" grpId="0" animBg="1"/>
      <p:bldP spid="35847" grpId="0" animBg="1"/>
      <p:bldP spid="35853" grpId="0" animBg="1"/>
      <p:bldP spid="35854" grpId="0" animBg="1"/>
      <p:bldP spid="35855" grpId="0" animBg="1"/>
      <p:bldP spid="35856" grpId="0" animBg="1"/>
      <p:bldP spid="3585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idx="4294967295"/>
          </p:nvPr>
        </p:nvSpPr>
        <p:spPr/>
        <p:txBody>
          <a:bodyPr/>
          <a:lstStyle/>
          <a:p>
            <a:r>
              <a:rPr lang="en-US" altLang="zh-CN">
                <a:latin typeface="Arial" pitchFamily="34" charset="0"/>
              </a:rPr>
              <a:t>“</a:t>
            </a:r>
            <a:r>
              <a:rPr lang="zh-CN" altLang="en-US"/>
              <a:t>交换</a:t>
            </a:r>
            <a:r>
              <a:rPr lang="zh-CN" altLang="en-US">
                <a:latin typeface="Arial" pitchFamily="34" charset="0"/>
              </a:rPr>
              <a:t>”</a:t>
            </a:r>
            <a:r>
              <a:rPr lang="zh-CN" altLang="en-US"/>
              <a:t>的含义</a:t>
            </a:r>
          </a:p>
        </p:txBody>
      </p:sp>
      <p:sp>
        <p:nvSpPr>
          <p:cNvPr id="40963" name="Rectangle 3"/>
          <p:cNvSpPr>
            <a:spLocks noGrp="1" noChangeArrowheads="1"/>
          </p:cNvSpPr>
          <p:nvPr>
            <p:ph type="body" idx="4294967295"/>
          </p:nvPr>
        </p:nvSpPr>
        <p:spPr/>
        <p:txBody>
          <a:bodyPr/>
          <a:lstStyle/>
          <a:p>
            <a:pPr>
              <a:spcBef>
                <a:spcPts val="600"/>
              </a:spcBef>
            </a:pPr>
            <a:r>
              <a:rPr lang="zh-CN" altLang="en-US" dirty="0"/>
              <a:t>在这里，</a:t>
            </a:r>
            <a:r>
              <a:rPr lang="zh-CN" altLang="en-US" dirty="0">
                <a:latin typeface="Arial" pitchFamily="34" charset="0"/>
              </a:rPr>
              <a:t>“</a:t>
            </a:r>
            <a:r>
              <a:rPr lang="zh-CN" altLang="en-US" dirty="0">
                <a:solidFill>
                  <a:schemeClr val="hlink"/>
                </a:solidFill>
              </a:rPr>
              <a:t>交换</a:t>
            </a:r>
            <a:r>
              <a:rPr lang="zh-CN" altLang="en-US" dirty="0">
                <a:latin typeface="Arial" pitchFamily="34" charset="0"/>
              </a:rPr>
              <a:t>”</a:t>
            </a:r>
            <a:r>
              <a:rPr lang="en-US" altLang="zh-CN" dirty="0"/>
              <a:t>(switching)</a:t>
            </a:r>
            <a:r>
              <a:rPr lang="zh-CN" altLang="en-US" dirty="0"/>
              <a:t>的含义就是</a:t>
            </a:r>
            <a:r>
              <a:rPr lang="zh-CN" altLang="en-US" dirty="0">
                <a:solidFill>
                  <a:schemeClr val="hlink"/>
                </a:solidFill>
              </a:rPr>
              <a:t>转接 </a:t>
            </a:r>
            <a:r>
              <a:rPr lang="en-US" altLang="zh-CN" dirty="0">
                <a:latin typeface="Arial" pitchFamily="34" charset="0"/>
              </a:rPr>
              <a:t>—— </a:t>
            </a:r>
            <a:r>
              <a:rPr lang="zh-CN" altLang="en-US" dirty="0"/>
              <a:t>把一条电话线转接到另一条电话线，使它们连通起来。</a:t>
            </a:r>
          </a:p>
          <a:p>
            <a:pPr>
              <a:spcBef>
                <a:spcPts val="600"/>
              </a:spcBef>
            </a:pPr>
            <a:endParaRPr lang="zh-CN" altLang="en-US" dirty="0"/>
          </a:p>
          <a:p>
            <a:pPr>
              <a:spcBef>
                <a:spcPts val="600"/>
              </a:spcBef>
            </a:pPr>
            <a:r>
              <a:rPr lang="zh-CN" altLang="en-US" dirty="0"/>
              <a:t>从通信资源的分配角度来看，</a:t>
            </a:r>
            <a:r>
              <a:rPr lang="zh-CN" altLang="en-US" dirty="0">
                <a:latin typeface="Arial" pitchFamily="34" charset="0"/>
              </a:rPr>
              <a:t>“</a:t>
            </a:r>
            <a:r>
              <a:rPr lang="zh-CN" altLang="en-US" dirty="0"/>
              <a:t>交换</a:t>
            </a:r>
            <a:r>
              <a:rPr lang="zh-CN" altLang="en-US" dirty="0">
                <a:latin typeface="Arial" pitchFamily="34" charset="0"/>
              </a:rPr>
              <a:t>”</a:t>
            </a:r>
            <a:r>
              <a:rPr lang="zh-CN" altLang="en-US" dirty="0"/>
              <a:t>就是按照某种方式</a:t>
            </a:r>
            <a:r>
              <a:rPr lang="zh-CN" altLang="en-US" dirty="0">
                <a:solidFill>
                  <a:schemeClr val="hlink"/>
                </a:solidFill>
              </a:rPr>
              <a:t>动态地分配</a:t>
            </a:r>
            <a:r>
              <a:rPr lang="zh-CN" altLang="en-US" dirty="0"/>
              <a:t>传输线路的资源。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algn="ctr"/>
            <a:r>
              <a:rPr lang="zh-CN" altLang="en-US" dirty="0"/>
              <a:t>电路交换特点</a:t>
            </a:r>
          </a:p>
        </p:txBody>
      </p:sp>
      <p:sp>
        <p:nvSpPr>
          <p:cNvPr id="41987" name="Rectangle 3"/>
          <p:cNvSpPr>
            <a:spLocks noGrp="1" noChangeArrowheads="1"/>
          </p:cNvSpPr>
          <p:nvPr>
            <p:ph idx="1"/>
          </p:nvPr>
        </p:nvSpPr>
        <p:spPr/>
        <p:txBody>
          <a:bodyPr/>
          <a:lstStyle/>
          <a:p>
            <a:pPr marL="342000" indent="-342000"/>
            <a:r>
              <a:rPr lang="zh-CN" altLang="en-US" dirty="0"/>
              <a:t>电路交换必定是</a:t>
            </a:r>
            <a:r>
              <a:rPr lang="zh-CN" altLang="en-US" dirty="0">
                <a:solidFill>
                  <a:srgbClr val="FF0000"/>
                </a:solidFill>
              </a:rPr>
              <a:t>面向连接</a:t>
            </a:r>
            <a:r>
              <a:rPr lang="zh-CN" altLang="en-US" dirty="0"/>
              <a:t>的。 </a:t>
            </a:r>
          </a:p>
          <a:p>
            <a:pPr marL="342000" indent="-342000"/>
            <a:endParaRPr lang="en-US" altLang="zh-CN" dirty="0"/>
          </a:p>
          <a:p>
            <a:pPr marL="342000" indent="-342000"/>
            <a:r>
              <a:rPr lang="zh-CN" altLang="en-US" dirty="0"/>
              <a:t>电路交换分为三个阶段：</a:t>
            </a:r>
          </a:p>
          <a:p>
            <a:pPr marL="742050" lvl="2" indent="-342000"/>
            <a:r>
              <a:rPr lang="zh-CN" altLang="en-US" dirty="0">
                <a:solidFill>
                  <a:srgbClr val="FF0000"/>
                </a:solidFill>
                <a:ea typeface="黑体" pitchFamily="2" charset="-122"/>
              </a:rPr>
              <a:t>建立连接：</a:t>
            </a:r>
            <a:r>
              <a:rPr lang="zh-CN" altLang="en-US" dirty="0"/>
              <a:t>建立</a:t>
            </a:r>
            <a:r>
              <a:rPr lang="zh-CN" altLang="zh-CN" dirty="0"/>
              <a:t>一条专用的物理通路</a:t>
            </a:r>
            <a:r>
              <a:rPr lang="zh-CN" altLang="en-US" dirty="0"/>
              <a:t>，以</a:t>
            </a:r>
            <a:r>
              <a:rPr lang="zh-CN" altLang="zh-CN" dirty="0"/>
              <a:t>保证双方通话时所需的</a:t>
            </a:r>
            <a:r>
              <a:rPr lang="zh-CN" altLang="zh-CN" dirty="0">
                <a:solidFill>
                  <a:srgbClr val="FF0000"/>
                </a:solidFill>
              </a:rPr>
              <a:t>通信资源</a:t>
            </a:r>
            <a:r>
              <a:rPr lang="zh-CN" altLang="zh-CN" dirty="0"/>
              <a:t>在通信时不会被其他用户占用</a:t>
            </a:r>
            <a:r>
              <a:rPr lang="zh-CN" altLang="en-US" dirty="0"/>
              <a:t>；</a:t>
            </a:r>
            <a:endParaRPr lang="en-US" altLang="zh-CN" dirty="0"/>
          </a:p>
          <a:p>
            <a:pPr marL="742050" lvl="2" indent="-342000"/>
            <a:endParaRPr lang="zh-CN" altLang="en-US" dirty="0">
              <a:solidFill>
                <a:srgbClr val="0000CC"/>
              </a:solidFill>
              <a:ea typeface="黑体" pitchFamily="2" charset="-122"/>
            </a:endParaRPr>
          </a:p>
          <a:p>
            <a:pPr marL="742050" lvl="2" indent="-342000"/>
            <a:r>
              <a:rPr lang="zh-CN" altLang="en-US" dirty="0">
                <a:solidFill>
                  <a:srgbClr val="FF0000"/>
                </a:solidFill>
                <a:ea typeface="黑体" pitchFamily="2" charset="-122"/>
              </a:rPr>
              <a:t>通信</a:t>
            </a:r>
            <a:r>
              <a:rPr lang="zh-CN" altLang="en-US" dirty="0">
                <a:solidFill>
                  <a:srgbClr val="FF0000"/>
                </a:solidFill>
              </a:rPr>
              <a:t>：</a:t>
            </a:r>
            <a:r>
              <a:rPr lang="zh-CN" altLang="zh-CN" dirty="0"/>
              <a:t>主叫和被叫双方就能互相通电话</a:t>
            </a:r>
            <a:r>
              <a:rPr lang="zh-CN" altLang="en-US" dirty="0"/>
              <a:t>；</a:t>
            </a:r>
            <a:endParaRPr lang="en-US" altLang="zh-CN" dirty="0"/>
          </a:p>
          <a:p>
            <a:pPr marL="742050" lvl="2" indent="-342000"/>
            <a:endParaRPr lang="zh-CN" altLang="en-US" dirty="0">
              <a:solidFill>
                <a:srgbClr val="0000CC"/>
              </a:solidFill>
              <a:ea typeface="黑体" pitchFamily="2" charset="-122"/>
            </a:endParaRPr>
          </a:p>
          <a:p>
            <a:pPr marL="742050" lvl="2" indent="-342000"/>
            <a:r>
              <a:rPr lang="zh-CN" altLang="en-US" dirty="0">
                <a:solidFill>
                  <a:srgbClr val="FF0000"/>
                </a:solidFill>
                <a:ea typeface="黑体" pitchFamily="2" charset="-122"/>
              </a:rPr>
              <a:t>释放连接</a:t>
            </a:r>
            <a:r>
              <a:rPr lang="zh-CN" altLang="en-US" dirty="0">
                <a:solidFill>
                  <a:srgbClr val="FF0000"/>
                </a:solidFill>
              </a:rPr>
              <a:t>：</a:t>
            </a:r>
            <a:r>
              <a:rPr lang="zh-CN" altLang="zh-CN" dirty="0"/>
              <a:t>释放刚才使用的这条专用的物理通路</a:t>
            </a:r>
            <a:r>
              <a:rPr lang="en-US" altLang="zh-CN" dirty="0"/>
              <a:t>(</a:t>
            </a:r>
            <a:r>
              <a:rPr lang="zh-CN" altLang="en-US" dirty="0"/>
              <a:t>释放</a:t>
            </a:r>
            <a:r>
              <a:rPr lang="zh-CN" altLang="zh-CN" dirty="0"/>
              <a:t>刚才占用的所有通信资源</a:t>
            </a:r>
            <a:r>
              <a:rPr lang="en-US" altLang="zh-CN" dirty="0"/>
              <a:t>)</a:t>
            </a:r>
            <a:r>
              <a:rPr lang="zh-CN" altLang="en-US" dirty="0"/>
              <a:t>。</a:t>
            </a:r>
            <a:endParaRPr lang="zh-CN" altLang="en-US" dirty="0">
              <a:solidFill>
                <a:srgbClr val="0000CC"/>
              </a:solidFill>
              <a:ea typeface="黑体" pitchFamily="2" charset="-122"/>
            </a:endParaRPr>
          </a:p>
        </p:txBody>
      </p:sp>
    </p:spTree>
    <p:extLst>
      <p:ext uri="{BB962C8B-B14F-4D97-AF65-F5344CB8AC3E}">
        <p14:creationId xmlns:p14="http://schemas.microsoft.com/office/powerpoint/2010/main" xmlns="" val="30178528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8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98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987">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9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algn="ctr"/>
            <a:r>
              <a:rPr lang="zh-CN" altLang="en-US"/>
              <a:t>电路交换举例</a:t>
            </a:r>
          </a:p>
        </p:txBody>
      </p:sp>
      <p:sp>
        <p:nvSpPr>
          <p:cNvPr id="43011" name="Rectangle 3"/>
          <p:cNvSpPr>
            <a:spLocks noGrp="1" noChangeArrowheads="1"/>
          </p:cNvSpPr>
          <p:nvPr>
            <p:ph idx="1"/>
          </p:nvPr>
        </p:nvSpPr>
        <p:spPr/>
        <p:txBody>
          <a:bodyPr/>
          <a:lstStyle/>
          <a:p>
            <a:r>
              <a:rPr lang="en-US" altLang="zh-CN" dirty="0"/>
              <a:t>A </a:t>
            </a:r>
            <a:r>
              <a:rPr lang="zh-CN" altLang="en-US" dirty="0"/>
              <a:t>和 </a:t>
            </a:r>
            <a:r>
              <a:rPr lang="en-US" altLang="zh-CN" dirty="0"/>
              <a:t>B </a:t>
            </a:r>
            <a:r>
              <a:rPr lang="zh-CN" altLang="en-US" dirty="0"/>
              <a:t>通话经过四个交换机</a:t>
            </a:r>
          </a:p>
          <a:p>
            <a:r>
              <a:rPr lang="zh-CN" altLang="en-US" dirty="0"/>
              <a:t>通话在 </a:t>
            </a:r>
            <a:r>
              <a:rPr lang="en-US" altLang="zh-CN" dirty="0"/>
              <a:t>A </a:t>
            </a:r>
            <a:r>
              <a:rPr lang="zh-CN" altLang="en-US" dirty="0"/>
              <a:t>到 </a:t>
            </a:r>
            <a:r>
              <a:rPr lang="en-US" altLang="zh-CN" dirty="0"/>
              <a:t>B </a:t>
            </a:r>
            <a:r>
              <a:rPr lang="zh-CN" altLang="en-US" dirty="0"/>
              <a:t>的连接上进行</a:t>
            </a:r>
          </a:p>
        </p:txBody>
      </p:sp>
      <p:sp>
        <p:nvSpPr>
          <p:cNvPr id="43088" name="Rectangle 80"/>
          <p:cNvSpPr>
            <a:spLocks noChangeArrowheads="1"/>
          </p:cNvSpPr>
          <p:nvPr/>
        </p:nvSpPr>
        <p:spPr bwMode="auto">
          <a:xfrm>
            <a:off x="0" y="2658547"/>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2" name="组合 1"/>
          <p:cNvGrpSpPr/>
          <p:nvPr/>
        </p:nvGrpSpPr>
        <p:grpSpPr>
          <a:xfrm>
            <a:off x="982403" y="2564558"/>
            <a:ext cx="7511263" cy="2376611"/>
            <a:chOff x="1064270" y="2564557"/>
            <a:chExt cx="7777162" cy="2160587"/>
          </a:xfrm>
        </p:grpSpPr>
        <p:grpSp>
          <p:nvGrpSpPr>
            <p:cNvPr id="4" name="Group 6"/>
            <p:cNvGrpSpPr>
              <a:grpSpLocks/>
            </p:cNvGrpSpPr>
            <p:nvPr/>
          </p:nvGrpSpPr>
          <p:grpSpPr bwMode="auto">
            <a:xfrm>
              <a:off x="2743845" y="2564557"/>
              <a:ext cx="4535487" cy="2160587"/>
              <a:chOff x="1680" y="240"/>
              <a:chExt cx="2529" cy="1270"/>
            </a:xfrm>
          </p:grpSpPr>
          <p:sp>
            <p:nvSpPr>
              <p:cNvPr id="9" name="Oval 7"/>
              <p:cNvSpPr>
                <a:spLocks noChangeArrowheads="1"/>
              </p:cNvSpPr>
              <p:nvPr/>
            </p:nvSpPr>
            <p:spPr bwMode="auto">
              <a:xfrm>
                <a:off x="2554" y="240"/>
                <a:ext cx="1088" cy="513"/>
              </a:xfrm>
              <a:prstGeom prst="ellipse">
                <a:avLst/>
              </a:prstGeom>
              <a:solidFill>
                <a:srgbClr val="DDDDDD"/>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zh-CN" altLang="en-US" b="1"/>
              </a:p>
            </p:txBody>
          </p:sp>
          <p:sp>
            <p:nvSpPr>
              <p:cNvPr id="10" name="Oval 8"/>
              <p:cNvSpPr>
                <a:spLocks noChangeArrowheads="1"/>
              </p:cNvSpPr>
              <p:nvPr/>
            </p:nvSpPr>
            <p:spPr bwMode="auto">
              <a:xfrm>
                <a:off x="1941" y="381"/>
                <a:ext cx="827" cy="513"/>
              </a:xfrm>
              <a:prstGeom prst="ellipse">
                <a:avLst/>
              </a:prstGeom>
              <a:solidFill>
                <a:srgbClr val="DDDDDD"/>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zh-CN" altLang="en-US" b="1"/>
              </a:p>
            </p:txBody>
          </p:sp>
          <p:sp>
            <p:nvSpPr>
              <p:cNvPr id="11" name="Oval 9"/>
              <p:cNvSpPr>
                <a:spLocks noChangeArrowheads="1"/>
              </p:cNvSpPr>
              <p:nvPr/>
            </p:nvSpPr>
            <p:spPr bwMode="auto">
              <a:xfrm>
                <a:off x="1680" y="702"/>
                <a:ext cx="552" cy="411"/>
              </a:xfrm>
              <a:prstGeom prst="ellipse">
                <a:avLst/>
              </a:prstGeom>
              <a:solidFill>
                <a:srgbClr val="DDDDDD"/>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zh-CN" altLang="en-US" b="1"/>
              </a:p>
            </p:txBody>
          </p:sp>
          <p:sp>
            <p:nvSpPr>
              <p:cNvPr id="12" name="Oval 10"/>
              <p:cNvSpPr>
                <a:spLocks noChangeArrowheads="1"/>
              </p:cNvSpPr>
              <p:nvPr/>
            </p:nvSpPr>
            <p:spPr bwMode="auto">
              <a:xfrm>
                <a:off x="1849" y="894"/>
                <a:ext cx="842" cy="450"/>
              </a:xfrm>
              <a:prstGeom prst="ellipse">
                <a:avLst/>
              </a:prstGeom>
              <a:solidFill>
                <a:srgbClr val="DDDDDD"/>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zh-CN" altLang="en-US" b="1"/>
              </a:p>
            </p:txBody>
          </p:sp>
          <p:sp>
            <p:nvSpPr>
              <p:cNvPr id="13" name="Oval 11"/>
              <p:cNvSpPr>
                <a:spLocks noChangeArrowheads="1"/>
              </p:cNvSpPr>
              <p:nvPr/>
            </p:nvSpPr>
            <p:spPr bwMode="auto">
              <a:xfrm>
                <a:off x="2462" y="971"/>
                <a:ext cx="1272" cy="539"/>
              </a:xfrm>
              <a:prstGeom prst="ellipse">
                <a:avLst/>
              </a:prstGeom>
              <a:solidFill>
                <a:srgbClr val="DDDDDD"/>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zh-CN" altLang="en-US" b="1"/>
              </a:p>
            </p:txBody>
          </p:sp>
          <p:sp>
            <p:nvSpPr>
              <p:cNvPr id="14" name="Oval 12"/>
              <p:cNvSpPr>
                <a:spLocks noChangeArrowheads="1"/>
              </p:cNvSpPr>
              <p:nvPr/>
            </p:nvSpPr>
            <p:spPr bwMode="auto">
              <a:xfrm>
                <a:off x="3289" y="394"/>
                <a:ext cx="797" cy="398"/>
              </a:xfrm>
              <a:prstGeom prst="ellipse">
                <a:avLst/>
              </a:prstGeom>
              <a:solidFill>
                <a:srgbClr val="DDDDDD"/>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zh-CN" altLang="en-US" b="1"/>
              </a:p>
            </p:txBody>
          </p:sp>
          <p:sp>
            <p:nvSpPr>
              <p:cNvPr id="15" name="Oval 13"/>
              <p:cNvSpPr>
                <a:spLocks noChangeArrowheads="1"/>
              </p:cNvSpPr>
              <p:nvPr/>
            </p:nvSpPr>
            <p:spPr bwMode="auto">
              <a:xfrm>
                <a:off x="3412" y="663"/>
                <a:ext cx="797" cy="398"/>
              </a:xfrm>
              <a:prstGeom prst="ellipse">
                <a:avLst/>
              </a:prstGeom>
              <a:solidFill>
                <a:srgbClr val="DDDDDD"/>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zh-CN" altLang="en-US" b="1"/>
              </a:p>
            </p:txBody>
          </p:sp>
          <p:sp>
            <p:nvSpPr>
              <p:cNvPr id="16" name="Oval 14"/>
              <p:cNvSpPr>
                <a:spLocks noChangeArrowheads="1"/>
              </p:cNvSpPr>
              <p:nvPr/>
            </p:nvSpPr>
            <p:spPr bwMode="auto">
              <a:xfrm>
                <a:off x="3335" y="753"/>
                <a:ext cx="797" cy="668"/>
              </a:xfrm>
              <a:prstGeom prst="ellipse">
                <a:avLst/>
              </a:prstGeom>
              <a:solidFill>
                <a:srgbClr val="DDDDDD"/>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zh-CN" altLang="en-US" b="1"/>
              </a:p>
            </p:txBody>
          </p:sp>
          <p:sp>
            <p:nvSpPr>
              <p:cNvPr id="17" name="Oval 15"/>
              <p:cNvSpPr>
                <a:spLocks noChangeArrowheads="1"/>
              </p:cNvSpPr>
              <p:nvPr/>
            </p:nvSpPr>
            <p:spPr bwMode="auto">
              <a:xfrm>
                <a:off x="2140" y="548"/>
                <a:ext cx="1640" cy="667"/>
              </a:xfrm>
              <a:prstGeom prst="ellipse">
                <a:avLst/>
              </a:prstGeom>
              <a:solidFill>
                <a:srgbClr val="DDDDDD"/>
              </a:solidFill>
              <a:ln>
                <a:noFill/>
              </a:ln>
              <a:effectLst/>
              <a:extLs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endParaRPr lang="zh-CN" altLang="en-US" b="1"/>
              </a:p>
            </p:txBody>
          </p:sp>
        </p:grpSp>
        <p:sp>
          <p:nvSpPr>
            <p:cNvPr id="18" name="Line 23"/>
            <p:cNvSpPr>
              <a:spLocks noChangeShapeType="1"/>
            </p:cNvSpPr>
            <p:nvPr/>
          </p:nvSpPr>
          <p:spPr bwMode="auto">
            <a:xfrm>
              <a:off x="3175645" y="3717082"/>
              <a:ext cx="3527425" cy="0"/>
            </a:xfrm>
            <a:prstGeom prst="line">
              <a:avLst/>
            </a:prstGeom>
            <a:noFill/>
            <a:ln w="38100" cmpd="dbl">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19" name="Text Box 4"/>
            <p:cNvSpPr txBox="1">
              <a:spLocks noChangeArrowheads="1"/>
            </p:cNvSpPr>
            <p:nvPr/>
          </p:nvSpPr>
          <p:spPr bwMode="auto">
            <a:xfrm>
              <a:off x="1064270" y="3352008"/>
              <a:ext cx="698500" cy="1091224"/>
            </a:xfrm>
            <a:prstGeom prst="rect">
              <a:avLst/>
            </a:prstGeom>
            <a:noFill/>
            <a:ln>
              <a:noFill/>
            </a:ln>
            <a:extLst>
              <a:ext uri="{909E8E84-426E-40DD-AFC4-6F175D3DCCD1}">
                <a14:hiddenFill xmlns:a14="http://schemas.microsoft.com/office/drawing/2010/main" xmlns="">
                  <a:solidFill>
                    <a:srgbClr val="00CC99"/>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a:r>
                <a:rPr kumimoji="1" lang="en-US" altLang="zh-CN" sz="3600" b="1" dirty="0">
                  <a:solidFill>
                    <a:srgbClr val="000000"/>
                  </a:solidFill>
                  <a:latin typeface="Times New Roman" pitchFamily="18" charset="0"/>
                  <a:sym typeface="Wingdings" pitchFamily="2" charset="2"/>
                </a:rPr>
                <a:t></a:t>
              </a:r>
              <a:r>
                <a:rPr kumimoji="1" lang="en-US" altLang="zh-CN" sz="3600" b="1" dirty="0">
                  <a:solidFill>
                    <a:srgbClr val="000000"/>
                  </a:solidFill>
                  <a:latin typeface="Times New Roman" pitchFamily="18" charset="0"/>
                </a:rPr>
                <a:t> </a:t>
              </a:r>
              <a:endParaRPr kumimoji="1" lang="en-US" altLang="zh-CN" sz="3200" b="1" dirty="0">
                <a:latin typeface="Times New Roman" pitchFamily="18" charset="0"/>
              </a:endParaRPr>
            </a:p>
          </p:txBody>
        </p:sp>
        <p:sp>
          <p:nvSpPr>
            <p:cNvPr id="20" name="Text Box 5"/>
            <p:cNvSpPr txBox="1">
              <a:spLocks noChangeArrowheads="1"/>
            </p:cNvSpPr>
            <p:nvPr/>
          </p:nvSpPr>
          <p:spPr bwMode="auto">
            <a:xfrm>
              <a:off x="8142932" y="3352008"/>
              <a:ext cx="698500" cy="1091224"/>
            </a:xfrm>
            <a:prstGeom prst="rect">
              <a:avLst/>
            </a:prstGeom>
            <a:noFill/>
            <a:ln>
              <a:noFill/>
            </a:ln>
            <a:extLst>
              <a:ext uri="{909E8E84-426E-40DD-AFC4-6F175D3DCCD1}">
                <a14:hiddenFill xmlns:a14="http://schemas.microsoft.com/office/drawing/2010/main" xmlns="">
                  <a:solidFill>
                    <a:srgbClr val="00CC99"/>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just"/>
              <a:r>
                <a:rPr kumimoji="1" lang="en-US" altLang="zh-CN" sz="3600" b="1">
                  <a:solidFill>
                    <a:srgbClr val="000000"/>
                  </a:solidFill>
                  <a:latin typeface="Times New Roman" pitchFamily="18" charset="0"/>
                  <a:sym typeface="Wingdings" pitchFamily="2" charset="2"/>
                </a:rPr>
                <a:t></a:t>
              </a:r>
              <a:r>
                <a:rPr kumimoji="1" lang="en-US" altLang="zh-CN" sz="3600" b="1">
                  <a:solidFill>
                    <a:srgbClr val="000000"/>
                  </a:solidFill>
                  <a:latin typeface="Times New Roman" pitchFamily="18" charset="0"/>
                </a:rPr>
                <a:t> </a:t>
              </a:r>
              <a:endParaRPr kumimoji="1" lang="en-US" altLang="zh-CN" sz="3200" b="1">
                <a:latin typeface="Times New Roman" pitchFamily="18" charset="0"/>
              </a:endParaRPr>
            </a:p>
          </p:txBody>
        </p:sp>
        <p:sp>
          <p:nvSpPr>
            <p:cNvPr id="21" name="Text Box 24"/>
            <p:cNvSpPr txBox="1">
              <a:spLocks noChangeArrowheads="1"/>
            </p:cNvSpPr>
            <p:nvPr/>
          </p:nvSpPr>
          <p:spPr bwMode="auto">
            <a:xfrm>
              <a:off x="1238895" y="3140819"/>
              <a:ext cx="343900" cy="3077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sz="1600" b="1">
                  <a:latin typeface="Times New Roman" pitchFamily="18" charset="0"/>
                </a:rPr>
                <a:t>A</a:t>
              </a:r>
            </a:p>
          </p:txBody>
        </p:sp>
        <p:sp>
          <p:nvSpPr>
            <p:cNvPr id="22" name="Text Box 25"/>
            <p:cNvSpPr txBox="1">
              <a:spLocks noChangeArrowheads="1"/>
            </p:cNvSpPr>
            <p:nvPr/>
          </p:nvSpPr>
          <p:spPr bwMode="auto">
            <a:xfrm>
              <a:off x="8328670" y="3140819"/>
              <a:ext cx="332283" cy="3077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sz="1600" b="1">
                  <a:latin typeface="Times New Roman" pitchFamily="18" charset="0"/>
                </a:rPr>
                <a:t>B</a:t>
              </a:r>
            </a:p>
          </p:txBody>
        </p:sp>
        <p:sp>
          <p:nvSpPr>
            <p:cNvPr id="23" name="Line 26"/>
            <p:cNvSpPr>
              <a:spLocks noChangeShapeType="1"/>
            </p:cNvSpPr>
            <p:nvPr/>
          </p:nvSpPr>
          <p:spPr bwMode="auto">
            <a:xfrm>
              <a:off x="1496070" y="3717082"/>
              <a:ext cx="1535112"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24" name="Line 27"/>
            <p:cNvSpPr>
              <a:spLocks noChangeShapeType="1"/>
            </p:cNvSpPr>
            <p:nvPr/>
          </p:nvSpPr>
          <p:spPr bwMode="auto">
            <a:xfrm>
              <a:off x="6776095" y="3717082"/>
              <a:ext cx="1633537"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25" name="AutoShape 16"/>
            <p:cNvSpPr>
              <a:spLocks noChangeArrowheads="1"/>
            </p:cNvSpPr>
            <p:nvPr/>
          </p:nvSpPr>
          <p:spPr bwMode="auto">
            <a:xfrm>
              <a:off x="2959745" y="3501182"/>
              <a:ext cx="431800" cy="431800"/>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600" b="1">
                  <a:latin typeface="Times New Roman" pitchFamily="18" charset="0"/>
                </a:rPr>
                <a:t>C</a:t>
              </a:r>
            </a:p>
          </p:txBody>
        </p:sp>
        <p:sp>
          <p:nvSpPr>
            <p:cNvPr id="26" name="AutoShape 20"/>
            <p:cNvSpPr>
              <a:spLocks noChangeArrowheads="1"/>
            </p:cNvSpPr>
            <p:nvPr/>
          </p:nvSpPr>
          <p:spPr bwMode="auto">
            <a:xfrm>
              <a:off x="4159895" y="3501182"/>
              <a:ext cx="431800" cy="431800"/>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600" b="1">
                  <a:latin typeface="Times New Roman" pitchFamily="18" charset="0"/>
                </a:rPr>
                <a:t>D</a:t>
              </a:r>
            </a:p>
          </p:txBody>
        </p:sp>
        <p:sp>
          <p:nvSpPr>
            <p:cNvPr id="27" name="AutoShape 21"/>
            <p:cNvSpPr>
              <a:spLocks noChangeArrowheads="1"/>
            </p:cNvSpPr>
            <p:nvPr/>
          </p:nvSpPr>
          <p:spPr bwMode="auto">
            <a:xfrm>
              <a:off x="5360045" y="3501182"/>
              <a:ext cx="431800" cy="431800"/>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600" b="1">
                  <a:latin typeface="Times New Roman" pitchFamily="18" charset="0"/>
                </a:rPr>
                <a:t>E</a:t>
              </a:r>
            </a:p>
          </p:txBody>
        </p:sp>
        <p:sp>
          <p:nvSpPr>
            <p:cNvPr id="28" name="AutoShape 22"/>
            <p:cNvSpPr>
              <a:spLocks noChangeArrowheads="1"/>
            </p:cNvSpPr>
            <p:nvPr/>
          </p:nvSpPr>
          <p:spPr bwMode="auto">
            <a:xfrm>
              <a:off x="6560195" y="3501182"/>
              <a:ext cx="431800" cy="431800"/>
            </a:xfrm>
            <a:prstGeom prst="cube">
              <a:avLst>
                <a:gd name="adj" fmla="val 25000"/>
              </a:avLst>
            </a:prstGeom>
            <a:solidFill>
              <a:srgbClr val="DDDDDD"/>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600" b="1">
                  <a:latin typeface="Times New Roman" pitchFamily="18" charset="0"/>
                </a:rPr>
                <a:t>F</a:t>
              </a:r>
            </a:p>
          </p:txBody>
        </p:sp>
        <p:sp>
          <p:nvSpPr>
            <p:cNvPr id="29" name="Text Box 28"/>
            <p:cNvSpPr txBox="1">
              <a:spLocks noChangeArrowheads="1"/>
            </p:cNvSpPr>
            <p:nvPr/>
          </p:nvSpPr>
          <p:spPr bwMode="auto">
            <a:xfrm>
              <a:off x="4831407" y="2564557"/>
              <a:ext cx="833527" cy="3077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1600" b="1">
                  <a:latin typeface="Times New Roman" pitchFamily="18" charset="0"/>
                </a:rPr>
                <a:t>电信网</a:t>
              </a:r>
            </a:p>
          </p:txBody>
        </p:sp>
        <p:sp>
          <p:nvSpPr>
            <p:cNvPr id="30" name="Text Box 29"/>
            <p:cNvSpPr txBox="1">
              <a:spLocks noChangeArrowheads="1"/>
            </p:cNvSpPr>
            <p:nvPr/>
          </p:nvSpPr>
          <p:spPr bwMode="auto">
            <a:xfrm>
              <a:off x="2815282" y="3140819"/>
              <a:ext cx="833527" cy="3077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1600" b="1">
                  <a:latin typeface="Times New Roman" pitchFamily="18" charset="0"/>
                </a:rPr>
                <a:t>交换机</a:t>
              </a:r>
            </a:p>
          </p:txBody>
        </p:sp>
        <p:sp>
          <p:nvSpPr>
            <p:cNvPr id="31" name="Text Box 30"/>
            <p:cNvSpPr txBox="1">
              <a:spLocks noChangeArrowheads="1"/>
            </p:cNvSpPr>
            <p:nvPr/>
          </p:nvSpPr>
          <p:spPr bwMode="auto">
            <a:xfrm>
              <a:off x="3966220" y="3140819"/>
              <a:ext cx="833527" cy="3077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1600" b="1">
                  <a:latin typeface="Times New Roman" pitchFamily="18" charset="0"/>
                </a:rPr>
                <a:t>交换机</a:t>
              </a:r>
            </a:p>
          </p:txBody>
        </p:sp>
        <p:sp>
          <p:nvSpPr>
            <p:cNvPr id="32" name="Text Box 31"/>
            <p:cNvSpPr txBox="1">
              <a:spLocks noChangeArrowheads="1"/>
            </p:cNvSpPr>
            <p:nvPr/>
          </p:nvSpPr>
          <p:spPr bwMode="auto">
            <a:xfrm>
              <a:off x="5190182" y="3140819"/>
              <a:ext cx="833527" cy="3077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1600" b="1">
                  <a:latin typeface="Times New Roman" pitchFamily="18" charset="0"/>
                </a:rPr>
                <a:t>交换机</a:t>
              </a:r>
            </a:p>
          </p:txBody>
        </p:sp>
        <p:sp>
          <p:nvSpPr>
            <p:cNvPr id="33" name="Text Box 32"/>
            <p:cNvSpPr txBox="1">
              <a:spLocks noChangeArrowheads="1"/>
            </p:cNvSpPr>
            <p:nvPr/>
          </p:nvSpPr>
          <p:spPr bwMode="auto">
            <a:xfrm>
              <a:off x="6414145" y="3140819"/>
              <a:ext cx="833527" cy="3077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1600" b="1">
                  <a:latin typeface="Times New Roman" pitchFamily="18" charset="0"/>
                </a:rPr>
                <a:t>交换机</a:t>
              </a:r>
            </a:p>
          </p:txBody>
        </p:sp>
        <p:sp>
          <p:nvSpPr>
            <p:cNvPr id="34" name="Text Box 34"/>
            <p:cNvSpPr txBox="1">
              <a:spLocks noChangeArrowheads="1"/>
            </p:cNvSpPr>
            <p:nvPr/>
          </p:nvSpPr>
          <p:spPr bwMode="auto">
            <a:xfrm>
              <a:off x="4615507" y="4364782"/>
              <a:ext cx="833527" cy="3077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1600" b="1">
                  <a:latin typeface="Times New Roman" pitchFamily="18" charset="0"/>
                </a:rPr>
                <a:t>中继线</a:t>
              </a:r>
            </a:p>
          </p:txBody>
        </p:sp>
        <p:sp>
          <p:nvSpPr>
            <p:cNvPr id="35" name="Line 35"/>
            <p:cNvSpPr>
              <a:spLocks noChangeShapeType="1"/>
            </p:cNvSpPr>
            <p:nvPr/>
          </p:nvSpPr>
          <p:spPr bwMode="auto">
            <a:xfrm>
              <a:off x="3691582" y="3739307"/>
              <a:ext cx="966788" cy="70961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36" name="Line 36"/>
            <p:cNvSpPr>
              <a:spLocks noChangeShapeType="1"/>
            </p:cNvSpPr>
            <p:nvPr/>
          </p:nvSpPr>
          <p:spPr bwMode="auto">
            <a:xfrm>
              <a:off x="5006032" y="3753594"/>
              <a:ext cx="0" cy="6429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37" name="Line 37"/>
            <p:cNvSpPr>
              <a:spLocks noChangeShapeType="1"/>
            </p:cNvSpPr>
            <p:nvPr/>
          </p:nvSpPr>
          <p:spPr bwMode="auto">
            <a:xfrm flipH="1">
              <a:off x="5198120" y="3753594"/>
              <a:ext cx="1030287" cy="6429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38" name="Line 38"/>
            <p:cNvSpPr>
              <a:spLocks noChangeShapeType="1"/>
            </p:cNvSpPr>
            <p:nvPr/>
          </p:nvSpPr>
          <p:spPr bwMode="auto">
            <a:xfrm>
              <a:off x="2467620" y="3726607"/>
              <a:ext cx="65087" cy="47783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39" name="Line 39"/>
            <p:cNvSpPr>
              <a:spLocks noChangeShapeType="1"/>
            </p:cNvSpPr>
            <p:nvPr/>
          </p:nvSpPr>
          <p:spPr bwMode="auto">
            <a:xfrm>
              <a:off x="7478298" y="3725584"/>
              <a:ext cx="133350" cy="4349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40" name="Text Box 40"/>
            <p:cNvSpPr txBox="1">
              <a:spLocks noChangeArrowheads="1"/>
            </p:cNvSpPr>
            <p:nvPr/>
          </p:nvSpPr>
          <p:spPr bwMode="auto">
            <a:xfrm>
              <a:off x="2167582" y="4148882"/>
              <a:ext cx="833527" cy="3077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1600" b="1">
                  <a:latin typeface="Times New Roman" pitchFamily="18" charset="0"/>
                </a:rPr>
                <a:t>用户线</a:t>
              </a:r>
            </a:p>
          </p:txBody>
        </p:sp>
        <p:sp>
          <p:nvSpPr>
            <p:cNvPr id="41" name="Text Box 41"/>
            <p:cNvSpPr txBox="1">
              <a:spLocks noChangeArrowheads="1"/>
            </p:cNvSpPr>
            <p:nvPr/>
          </p:nvSpPr>
          <p:spPr bwMode="auto">
            <a:xfrm>
              <a:off x="7134870" y="4148882"/>
              <a:ext cx="833527" cy="3077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1600" b="1">
                  <a:latin typeface="Times New Roman" pitchFamily="18" charset="0"/>
                </a:rPr>
                <a:t>用户线</a:t>
              </a:r>
            </a:p>
          </p:txBody>
        </p:sp>
        <p:grpSp>
          <p:nvGrpSpPr>
            <p:cNvPr id="5" name="Group 56"/>
            <p:cNvGrpSpPr>
              <a:grpSpLocks/>
            </p:cNvGrpSpPr>
            <p:nvPr/>
          </p:nvGrpSpPr>
          <p:grpSpPr bwMode="auto">
            <a:xfrm flipH="1">
              <a:off x="7185670" y="3528169"/>
              <a:ext cx="1008062" cy="146050"/>
              <a:chOff x="1519" y="2160"/>
              <a:chExt cx="953" cy="227"/>
            </a:xfrm>
          </p:grpSpPr>
          <p:sp>
            <p:nvSpPr>
              <p:cNvPr id="43" name="Freeform 57"/>
              <p:cNvSpPr>
                <a:spLocks/>
              </p:cNvSpPr>
              <p:nvPr/>
            </p:nvSpPr>
            <p:spPr bwMode="auto">
              <a:xfrm>
                <a:off x="1519" y="2237"/>
                <a:ext cx="104"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4763">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b="1"/>
              </a:p>
            </p:txBody>
          </p:sp>
          <p:sp>
            <p:nvSpPr>
              <p:cNvPr id="44" name="Freeform 58"/>
              <p:cNvSpPr>
                <a:spLocks/>
              </p:cNvSpPr>
              <p:nvPr/>
            </p:nvSpPr>
            <p:spPr bwMode="auto">
              <a:xfrm>
                <a:off x="1623" y="2160"/>
                <a:ext cx="179"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4763">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b="1"/>
              </a:p>
            </p:txBody>
          </p:sp>
          <p:sp>
            <p:nvSpPr>
              <p:cNvPr id="45" name="Freeform 59"/>
              <p:cNvSpPr>
                <a:spLocks/>
              </p:cNvSpPr>
              <p:nvPr/>
            </p:nvSpPr>
            <p:spPr bwMode="auto">
              <a:xfrm>
                <a:off x="1978" y="2237"/>
                <a:ext cx="104"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4763">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b="1"/>
              </a:p>
            </p:txBody>
          </p:sp>
          <p:sp>
            <p:nvSpPr>
              <p:cNvPr id="46" name="Freeform 60"/>
              <p:cNvSpPr>
                <a:spLocks/>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4763">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b="1"/>
              </a:p>
            </p:txBody>
          </p:sp>
          <p:sp>
            <p:nvSpPr>
              <p:cNvPr id="47" name="Line 61"/>
              <p:cNvSpPr>
                <a:spLocks noChangeShapeType="1"/>
              </p:cNvSpPr>
              <p:nvPr/>
            </p:nvSpPr>
            <p:spPr bwMode="auto">
              <a:xfrm>
                <a:off x="2109" y="2259"/>
                <a:ext cx="36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grpSp>
        <p:grpSp>
          <p:nvGrpSpPr>
            <p:cNvPr id="6" name="Group 64"/>
            <p:cNvGrpSpPr>
              <a:grpSpLocks/>
            </p:cNvGrpSpPr>
            <p:nvPr/>
          </p:nvGrpSpPr>
          <p:grpSpPr bwMode="auto">
            <a:xfrm>
              <a:off x="1713557" y="3501182"/>
              <a:ext cx="1008063" cy="146050"/>
              <a:chOff x="1519" y="2160"/>
              <a:chExt cx="953" cy="227"/>
            </a:xfrm>
          </p:grpSpPr>
          <p:sp>
            <p:nvSpPr>
              <p:cNvPr id="49" name="Freeform 65"/>
              <p:cNvSpPr>
                <a:spLocks/>
              </p:cNvSpPr>
              <p:nvPr/>
            </p:nvSpPr>
            <p:spPr bwMode="auto">
              <a:xfrm>
                <a:off x="1519" y="2237"/>
                <a:ext cx="104"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4763">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b="1"/>
              </a:p>
            </p:txBody>
          </p:sp>
          <p:sp>
            <p:nvSpPr>
              <p:cNvPr id="50" name="Freeform 66"/>
              <p:cNvSpPr>
                <a:spLocks/>
              </p:cNvSpPr>
              <p:nvPr/>
            </p:nvSpPr>
            <p:spPr bwMode="auto">
              <a:xfrm>
                <a:off x="1623" y="2160"/>
                <a:ext cx="179"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4763">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b="1"/>
              </a:p>
            </p:txBody>
          </p:sp>
          <p:sp>
            <p:nvSpPr>
              <p:cNvPr id="51" name="Freeform 67"/>
              <p:cNvSpPr>
                <a:spLocks/>
              </p:cNvSpPr>
              <p:nvPr/>
            </p:nvSpPr>
            <p:spPr bwMode="auto">
              <a:xfrm>
                <a:off x="1978" y="2237"/>
                <a:ext cx="104"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4763">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b="1"/>
              </a:p>
            </p:txBody>
          </p:sp>
          <p:sp>
            <p:nvSpPr>
              <p:cNvPr id="52" name="Freeform 68"/>
              <p:cNvSpPr>
                <a:spLocks/>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4763">
                <a:solidFill>
                  <a:schemeClr val="tx1"/>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b="1"/>
              </a:p>
            </p:txBody>
          </p:sp>
          <p:sp>
            <p:nvSpPr>
              <p:cNvPr id="53" name="Line 69"/>
              <p:cNvSpPr>
                <a:spLocks noChangeShapeType="1"/>
              </p:cNvSpPr>
              <p:nvPr/>
            </p:nvSpPr>
            <p:spPr bwMode="auto">
              <a:xfrm>
                <a:off x="2109" y="2259"/>
                <a:ext cx="36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grpSp>
        <p:sp>
          <p:nvSpPr>
            <p:cNvPr id="54" name="Freeform 71"/>
            <p:cNvSpPr>
              <a:spLocks/>
            </p:cNvSpPr>
            <p:nvPr/>
          </p:nvSpPr>
          <p:spPr bwMode="auto">
            <a:xfrm>
              <a:off x="3440757" y="3572619"/>
              <a:ext cx="719138" cy="7143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55" name="Freeform 72"/>
            <p:cNvSpPr>
              <a:spLocks/>
            </p:cNvSpPr>
            <p:nvPr/>
          </p:nvSpPr>
          <p:spPr bwMode="auto">
            <a:xfrm>
              <a:off x="4664720" y="3572619"/>
              <a:ext cx="719137" cy="7143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56" name="Freeform 73"/>
            <p:cNvSpPr>
              <a:spLocks/>
            </p:cNvSpPr>
            <p:nvPr/>
          </p:nvSpPr>
          <p:spPr bwMode="auto">
            <a:xfrm>
              <a:off x="5817245" y="3572619"/>
              <a:ext cx="719137" cy="7143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12700"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grpSp>
      <p:sp>
        <p:nvSpPr>
          <p:cNvPr id="3" name="矩形 2"/>
          <p:cNvSpPr/>
          <p:nvPr/>
        </p:nvSpPr>
        <p:spPr>
          <a:xfrm>
            <a:off x="1151058" y="5301209"/>
            <a:ext cx="7143613" cy="461665"/>
          </a:xfrm>
          <a:prstGeom prst="rect">
            <a:avLst/>
          </a:prstGeom>
        </p:spPr>
        <p:txBody>
          <a:bodyPr wrap="square">
            <a:spAutoFit/>
          </a:bodyPr>
          <a:lstStyle/>
          <a:p>
            <a:pPr algn="ctr"/>
            <a:r>
              <a:rPr lang="zh-CN" altLang="zh-CN" sz="2400" dirty="0">
                <a:latin typeface="+mn-lt"/>
                <a:ea typeface="+mn-ea"/>
              </a:rPr>
              <a:t>电路交换的用户始终占用端到端的通信资源</a:t>
            </a:r>
            <a:endParaRPr lang="zh-CN" altLang="en-US" sz="2400" dirty="0">
              <a:latin typeface="+mn-lt"/>
              <a:ea typeface="+mn-ea"/>
            </a:endParaRPr>
          </a:p>
        </p:txBody>
      </p:sp>
    </p:spTree>
    <p:extLst>
      <p:ext uri="{BB962C8B-B14F-4D97-AF65-F5344CB8AC3E}">
        <p14:creationId xmlns:p14="http://schemas.microsoft.com/office/powerpoint/2010/main" xmlns="" val="37255910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0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2"/>
          <p:cNvSpPr>
            <a:spLocks noGrp="1" noChangeArrowheads="1"/>
          </p:cNvSpPr>
          <p:nvPr>
            <p:ph type="title" idx="4294967295"/>
          </p:nvPr>
        </p:nvSpPr>
        <p:spPr/>
        <p:txBody>
          <a:bodyPr/>
          <a:lstStyle/>
          <a:p>
            <a:r>
              <a:rPr lang="zh-CN" altLang="en-US" dirty="0"/>
              <a:t>电路交换举例</a:t>
            </a:r>
          </a:p>
        </p:txBody>
      </p:sp>
      <p:sp>
        <p:nvSpPr>
          <p:cNvPr id="43011" name="Rectangle 3"/>
          <p:cNvSpPr>
            <a:spLocks noGrp="1" noChangeArrowheads="1"/>
          </p:cNvSpPr>
          <p:nvPr>
            <p:ph type="body" idx="4294967295"/>
          </p:nvPr>
        </p:nvSpPr>
        <p:spPr/>
        <p:txBody>
          <a:bodyPr/>
          <a:lstStyle/>
          <a:p>
            <a:r>
              <a:rPr lang="en-US" altLang="zh-CN" dirty="0"/>
              <a:t>A </a:t>
            </a:r>
            <a:r>
              <a:rPr lang="zh-CN" altLang="en-US" dirty="0"/>
              <a:t>和 </a:t>
            </a:r>
            <a:r>
              <a:rPr lang="en-US" altLang="zh-CN" dirty="0"/>
              <a:t>B </a:t>
            </a:r>
            <a:r>
              <a:rPr lang="zh-CN" altLang="en-US" dirty="0"/>
              <a:t>通话经过四个交换机</a:t>
            </a:r>
          </a:p>
          <a:p>
            <a:endParaRPr lang="en-US" altLang="zh-CN" dirty="0"/>
          </a:p>
          <a:p>
            <a:r>
              <a:rPr lang="zh-CN" altLang="en-US" dirty="0"/>
              <a:t>通话在 </a:t>
            </a:r>
            <a:r>
              <a:rPr lang="en-US" altLang="zh-CN" dirty="0"/>
              <a:t>A </a:t>
            </a:r>
            <a:r>
              <a:rPr lang="zh-CN" altLang="en-US" dirty="0"/>
              <a:t>到 </a:t>
            </a:r>
            <a:r>
              <a:rPr lang="en-US" altLang="zh-CN" dirty="0"/>
              <a:t>B </a:t>
            </a:r>
            <a:r>
              <a:rPr lang="zh-CN" altLang="en-US" dirty="0"/>
              <a:t>的连接上进行</a:t>
            </a:r>
          </a:p>
        </p:txBody>
      </p:sp>
      <p:sp>
        <p:nvSpPr>
          <p:cNvPr id="573444" name="Freeform 4"/>
          <p:cNvSpPr>
            <a:spLocks/>
          </p:cNvSpPr>
          <p:nvPr/>
        </p:nvSpPr>
        <p:spPr bwMode="auto">
          <a:xfrm>
            <a:off x="1593850" y="4960938"/>
            <a:ext cx="212725" cy="325437"/>
          </a:xfrm>
          <a:custGeom>
            <a:avLst/>
            <a:gdLst>
              <a:gd name="T0" fmla="*/ 9 w 136"/>
              <a:gd name="T1" fmla="*/ 0 h 210"/>
              <a:gd name="T2" fmla="*/ 57 w 136"/>
              <a:gd name="T3" fmla="*/ 6 h 210"/>
              <a:gd name="T4" fmla="*/ 99 w 136"/>
              <a:gd name="T5" fmla="*/ 27 h 210"/>
              <a:gd name="T6" fmla="*/ 129 w 136"/>
              <a:gd name="T7" fmla="*/ 63 h 210"/>
              <a:gd name="T8" fmla="*/ 132 w 136"/>
              <a:gd name="T9" fmla="*/ 114 h 210"/>
              <a:gd name="T10" fmla="*/ 102 w 136"/>
              <a:gd name="T11" fmla="*/ 168 h 210"/>
              <a:gd name="T12" fmla="*/ 51 w 136"/>
              <a:gd name="T13" fmla="*/ 198 h 210"/>
              <a:gd name="T14" fmla="*/ 0 w 136"/>
              <a:gd name="T15" fmla="*/ 210 h 210"/>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210"/>
              <a:gd name="T26" fmla="*/ 136 w 136"/>
              <a:gd name="T27" fmla="*/ 210 h 2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210">
                <a:moveTo>
                  <a:pt x="9" y="0"/>
                </a:moveTo>
                <a:cubicBezTo>
                  <a:pt x="17" y="1"/>
                  <a:pt x="42" y="2"/>
                  <a:pt x="57" y="6"/>
                </a:cubicBezTo>
                <a:cubicBezTo>
                  <a:pt x="72" y="10"/>
                  <a:pt x="87" y="18"/>
                  <a:pt x="99" y="27"/>
                </a:cubicBezTo>
                <a:cubicBezTo>
                  <a:pt x="111" y="36"/>
                  <a:pt x="124" y="49"/>
                  <a:pt x="129" y="63"/>
                </a:cubicBezTo>
                <a:cubicBezTo>
                  <a:pt x="134" y="77"/>
                  <a:pt x="136" y="97"/>
                  <a:pt x="132" y="114"/>
                </a:cubicBezTo>
                <a:cubicBezTo>
                  <a:pt x="128" y="131"/>
                  <a:pt x="115" y="154"/>
                  <a:pt x="102" y="168"/>
                </a:cubicBezTo>
                <a:cubicBezTo>
                  <a:pt x="89" y="182"/>
                  <a:pt x="68" y="191"/>
                  <a:pt x="51" y="198"/>
                </a:cubicBezTo>
                <a:cubicBezTo>
                  <a:pt x="34" y="205"/>
                  <a:pt x="11" y="208"/>
                  <a:pt x="0" y="210"/>
                </a:cubicBezTo>
              </a:path>
            </a:pathLst>
          </a:custGeom>
          <a:noFill/>
          <a:ln w="38100">
            <a:solidFill>
              <a:schemeClr val="tx1"/>
            </a:solidFill>
            <a:round/>
            <a:headEnd/>
            <a:tailEnd/>
          </a:ln>
        </p:spPr>
        <p:txBody>
          <a:bodyPr/>
          <a:lstStyle/>
          <a:p>
            <a:endParaRPr lang="zh-CN" altLang="zh-CN"/>
          </a:p>
        </p:txBody>
      </p:sp>
      <p:sp>
        <p:nvSpPr>
          <p:cNvPr id="573445" name="Line 5"/>
          <p:cNvSpPr>
            <a:spLocks noChangeShapeType="1"/>
          </p:cNvSpPr>
          <p:nvPr/>
        </p:nvSpPr>
        <p:spPr bwMode="auto">
          <a:xfrm flipV="1">
            <a:off x="873125" y="5286375"/>
            <a:ext cx="711200" cy="488950"/>
          </a:xfrm>
          <a:prstGeom prst="line">
            <a:avLst/>
          </a:prstGeom>
          <a:noFill/>
          <a:ln w="9525">
            <a:solidFill>
              <a:schemeClr val="tx1"/>
            </a:solidFill>
            <a:round/>
            <a:headEnd/>
            <a:tailEnd/>
          </a:ln>
        </p:spPr>
        <p:txBody>
          <a:bodyPr/>
          <a:lstStyle/>
          <a:p>
            <a:endParaRPr lang="zh-CN" altLang="en-US"/>
          </a:p>
        </p:txBody>
      </p:sp>
      <p:sp>
        <p:nvSpPr>
          <p:cNvPr id="573446" name="Line 6"/>
          <p:cNvSpPr>
            <a:spLocks noChangeShapeType="1"/>
          </p:cNvSpPr>
          <p:nvPr/>
        </p:nvSpPr>
        <p:spPr bwMode="auto">
          <a:xfrm flipV="1">
            <a:off x="877888" y="4964113"/>
            <a:ext cx="711200" cy="139700"/>
          </a:xfrm>
          <a:prstGeom prst="line">
            <a:avLst/>
          </a:prstGeom>
          <a:noFill/>
          <a:ln w="9525">
            <a:solidFill>
              <a:schemeClr val="tx1"/>
            </a:solidFill>
            <a:round/>
            <a:headEnd/>
            <a:tailEnd/>
          </a:ln>
        </p:spPr>
        <p:txBody>
          <a:bodyPr/>
          <a:lstStyle/>
          <a:p>
            <a:endParaRPr lang="zh-CN" altLang="en-US"/>
          </a:p>
        </p:txBody>
      </p:sp>
      <p:sp>
        <p:nvSpPr>
          <p:cNvPr id="573447" name="Line 7"/>
          <p:cNvSpPr>
            <a:spLocks noChangeShapeType="1"/>
          </p:cNvSpPr>
          <p:nvPr/>
        </p:nvSpPr>
        <p:spPr bwMode="auto">
          <a:xfrm flipV="1">
            <a:off x="7473950" y="4570413"/>
            <a:ext cx="927100" cy="285750"/>
          </a:xfrm>
          <a:prstGeom prst="line">
            <a:avLst/>
          </a:prstGeom>
          <a:noFill/>
          <a:ln w="9525">
            <a:solidFill>
              <a:schemeClr val="tx1"/>
            </a:solidFill>
            <a:round/>
            <a:headEnd/>
            <a:tailEnd/>
          </a:ln>
        </p:spPr>
        <p:txBody>
          <a:bodyPr/>
          <a:lstStyle/>
          <a:p>
            <a:endParaRPr lang="zh-CN" altLang="en-US"/>
          </a:p>
        </p:txBody>
      </p:sp>
      <p:sp>
        <p:nvSpPr>
          <p:cNvPr id="573448" name="Line 8"/>
          <p:cNvSpPr>
            <a:spLocks noChangeShapeType="1"/>
          </p:cNvSpPr>
          <p:nvPr/>
        </p:nvSpPr>
        <p:spPr bwMode="auto">
          <a:xfrm>
            <a:off x="731838" y="4456113"/>
            <a:ext cx="847725" cy="169862"/>
          </a:xfrm>
          <a:prstGeom prst="line">
            <a:avLst/>
          </a:prstGeom>
          <a:noFill/>
          <a:ln w="9525">
            <a:solidFill>
              <a:schemeClr val="tx1"/>
            </a:solidFill>
            <a:round/>
            <a:headEnd/>
            <a:tailEnd/>
          </a:ln>
        </p:spPr>
        <p:txBody>
          <a:bodyPr/>
          <a:lstStyle/>
          <a:p>
            <a:endParaRPr lang="zh-CN" altLang="en-US"/>
          </a:p>
        </p:txBody>
      </p:sp>
      <p:sp>
        <p:nvSpPr>
          <p:cNvPr id="573449" name="Freeform 9"/>
          <p:cNvSpPr>
            <a:spLocks/>
          </p:cNvSpPr>
          <p:nvPr/>
        </p:nvSpPr>
        <p:spPr bwMode="auto">
          <a:xfrm>
            <a:off x="1565275" y="3894138"/>
            <a:ext cx="5930900" cy="1524000"/>
          </a:xfrm>
          <a:custGeom>
            <a:avLst/>
            <a:gdLst>
              <a:gd name="T0" fmla="*/ 0 w 3776"/>
              <a:gd name="T1" fmla="*/ 462 h 981"/>
              <a:gd name="T2" fmla="*/ 3 w 3776"/>
              <a:gd name="T3" fmla="*/ 463 h 981"/>
              <a:gd name="T4" fmla="*/ 558 w 3776"/>
              <a:gd name="T5" fmla="*/ 690 h 981"/>
              <a:gd name="T6" fmla="*/ 1167 w 3776"/>
              <a:gd name="T7" fmla="*/ 0 h 981"/>
              <a:gd name="T8" fmla="*/ 1712 w 3776"/>
              <a:gd name="T9" fmla="*/ 209 h 981"/>
              <a:gd name="T10" fmla="*/ 2167 w 3776"/>
              <a:gd name="T11" fmla="*/ 754 h 981"/>
              <a:gd name="T12" fmla="*/ 2712 w 3776"/>
              <a:gd name="T13" fmla="*/ 981 h 981"/>
              <a:gd name="T14" fmla="*/ 3230 w 3776"/>
              <a:gd name="T15" fmla="*/ 500 h 981"/>
              <a:gd name="T16" fmla="*/ 3776 w 3776"/>
              <a:gd name="T17" fmla="*/ 618 h 981"/>
              <a:gd name="T18" fmla="*/ 3766 w 3776"/>
              <a:gd name="T19" fmla="*/ 608 h 9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76"/>
              <a:gd name="T31" fmla="*/ 0 h 981"/>
              <a:gd name="T32" fmla="*/ 3776 w 3776"/>
              <a:gd name="T33" fmla="*/ 981 h 9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76" h="981">
                <a:moveTo>
                  <a:pt x="0" y="462"/>
                </a:moveTo>
                <a:lnTo>
                  <a:pt x="3" y="463"/>
                </a:lnTo>
                <a:lnTo>
                  <a:pt x="558" y="690"/>
                </a:lnTo>
                <a:lnTo>
                  <a:pt x="1167" y="0"/>
                </a:lnTo>
                <a:lnTo>
                  <a:pt x="1712" y="209"/>
                </a:lnTo>
                <a:lnTo>
                  <a:pt x="2167" y="754"/>
                </a:lnTo>
                <a:lnTo>
                  <a:pt x="2712" y="981"/>
                </a:lnTo>
                <a:lnTo>
                  <a:pt x="3230" y="500"/>
                </a:lnTo>
                <a:lnTo>
                  <a:pt x="3776" y="618"/>
                </a:lnTo>
                <a:lnTo>
                  <a:pt x="3766" y="608"/>
                </a:lnTo>
              </a:path>
            </a:pathLst>
          </a:custGeom>
          <a:noFill/>
          <a:ln w="38100">
            <a:solidFill>
              <a:schemeClr val="tx1"/>
            </a:solidFill>
            <a:round/>
            <a:headEnd/>
            <a:tailEnd/>
          </a:ln>
        </p:spPr>
        <p:txBody>
          <a:bodyPr wrap="none" anchor="ctr"/>
          <a:lstStyle/>
          <a:p>
            <a:endParaRPr lang="zh-CN" altLang="zh-CN"/>
          </a:p>
        </p:txBody>
      </p:sp>
      <p:sp>
        <p:nvSpPr>
          <p:cNvPr id="573450" name="Rectangle 10"/>
          <p:cNvSpPr>
            <a:spLocks noChangeArrowheads="1"/>
          </p:cNvSpPr>
          <p:nvPr/>
        </p:nvSpPr>
        <p:spPr bwMode="auto">
          <a:xfrm>
            <a:off x="1627188" y="4438650"/>
            <a:ext cx="754062" cy="1042988"/>
          </a:xfrm>
          <a:prstGeom prst="rect">
            <a:avLst/>
          </a:prstGeom>
          <a:noFill/>
          <a:ln w="12700">
            <a:solidFill>
              <a:schemeClr val="tx1"/>
            </a:solidFill>
            <a:miter lim="800000"/>
            <a:headEnd/>
            <a:tailEnd/>
          </a:ln>
        </p:spPr>
        <p:txBody>
          <a:bodyPr wrap="none" anchor="ctr"/>
          <a:lstStyle/>
          <a:p>
            <a:endParaRPr lang="zh-CN" altLang="zh-CN"/>
          </a:p>
        </p:txBody>
      </p:sp>
      <p:sp>
        <p:nvSpPr>
          <p:cNvPr id="573451" name="Oval 11"/>
          <p:cNvSpPr>
            <a:spLocks noChangeArrowheads="1"/>
          </p:cNvSpPr>
          <p:nvPr/>
        </p:nvSpPr>
        <p:spPr bwMode="auto">
          <a:xfrm>
            <a:off x="1533525" y="4568825"/>
            <a:ext cx="93663" cy="93663"/>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52" name="Oval 12"/>
          <p:cNvSpPr>
            <a:spLocks noChangeArrowheads="1"/>
          </p:cNvSpPr>
          <p:nvPr/>
        </p:nvSpPr>
        <p:spPr bwMode="auto">
          <a:xfrm>
            <a:off x="1533525" y="4737100"/>
            <a:ext cx="93663"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53" name="Oval 13"/>
          <p:cNvSpPr>
            <a:spLocks noChangeArrowheads="1"/>
          </p:cNvSpPr>
          <p:nvPr/>
        </p:nvSpPr>
        <p:spPr bwMode="auto">
          <a:xfrm>
            <a:off x="1533525" y="4913313"/>
            <a:ext cx="93663" cy="93662"/>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54" name="Oval 14"/>
          <p:cNvSpPr>
            <a:spLocks noChangeArrowheads="1"/>
          </p:cNvSpPr>
          <p:nvPr/>
        </p:nvSpPr>
        <p:spPr bwMode="auto">
          <a:xfrm>
            <a:off x="1533525" y="5070475"/>
            <a:ext cx="93663" cy="95250"/>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55" name="Oval 15"/>
          <p:cNvSpPr>
            <a:spLocks noChangeArrowheads="1"/>
          </p:cNvSpPr>
          <p:nvPr/>
        </p:nvSpPr>
        <p:spPr bwMode="auto">
          <a:xfrm>
            <a:off x="1533525" y="5238750"/>
            <a:ext cx="93663" cy="95250"/>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56" name="Oval 16"/>
          <p:cNvSpPr>
            <a:spLocks noChangeArrowheads="1"/>
          </p:cNvSpPr>
          <p:nvPr/>
        </p:nvSpPr>
        <p:spPr bwMode="auto">
          <a:xfrm>
            <a:off x="2381250" y="4568825"/>
            <a:ext cx="93663" cy="93663"/>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57" name="Oval 17"/>
          <p:cNvSpPr>
            <a:spLocks noChangeArrowheads="1"/>
          </p:cNvSpPr>
          <p:nvPr/>
        </p:nvSpPr>
        <p:spPr bwMode="auto">
          <a:xfrm>
            <a:off x="2381250" y="4737100"/>
            <a:ext cx="93663"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58" name="Oval 18"/>
          <p:cNvSpPr>
            <a:spLocks noChangeArrowheads="1"/>
          </p:cNvSpPr>
          <p:nvPr/>
        </p:nvSpPr>
        <p:spPr bwMode="auto">
          <a:xfrm>
            <a:off x="2381250" y="4913313"/>
            <a:ext cx="93663" cy="93662"/>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59" name="Oval 19"/>
          <p:cNvSpPr>
            <a:spLocks noChangeArrowheads="1"/>
          </p:cNvSpPr>
          <p:nvPr/>
        </p:nvSpPr>
        <p:spPr bwMode="auto">
          <a:xfrm>
            <a:off x="2381250" y="5070475"/>
            <a:ext cx="93663" cy="95250"/>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60" name="Oval 20"/>
          <p:cNvSpPr>
            <a:spLocks noChangeArrowheads="1"/>
          </p:cNvSpPr>
          <p:nvPr/>
        </p:nvSpPr>
        <p:spPr bwMode="auto">
          <a:xfrm>
            <a:off x="2381250" y="5238750"/>
            <a:ext cx="93663" cy="95250"/>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61" name="Rectangle 21"/>
          <p:cNvSpPr>
            <a:spLocks noChangeArrowheads="1"/>
          </p:cNvSpPr>
          <p:nvPr/>
        </p:nvSpPr>
        <p:spPr bwMode="auto">
          <a:xfrm>
            <a:off x="3436938" y="3541713"/>
            <a:ext cx="752475" cy="1044575"/>
          </a:xfrm>
          <a:prstGeom prst="rect">
            <a:avLst/>
          </a:prstGeom>
          <a:noFill/>
          <a:ln w="12700">
            <a:solidFill>
              <a:schemeClr val="tx1"/>
            </a:solidFill>
            <a:miter lim="800000"/>
            <a:headEnd/>
            <a:tailEnd/>
          </a:ln>
        </p:spPr>
        <p:txBody>
          <a:bodyPr wrap="none" anchor="ctr"/>
          <a:lstStyle/>
          <a:p>
            <a:endParaRPr lang="zh-CN" altLang="zh-CN"/>
          </a:p>
        </p:txBody>
      </p:sp>
      <p:sp>
        <p:nvSpPr>
          <p:cNvPr id="573462" name="Oval 22"/>
          <p:cNvSpPr>
            <a:spLocks noChangeArrowheads="1"/>
          </p:cNvSpPr>
          <p:nvPr/>
        </p:nvSpPr>
        <p:spPr bwMode="auto">
          <a:xfrm>
            <a:off x="3341688" y="3673475"/>
            <a:ext cx="95250"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63" name="Oval 23"/>
          <p:cNvSpPr>
            <a:spLocks noChangeArrowheads="1"/>
          </p:cNvSpPr>
          <p:nvPr/>
        </p:nvSpPr>
        <p:spPr bwMode="auto">
          <a:xfrm>
            <a:off x="3341688" y="3841750"/>
            <a:ext cx="95250"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64" name="Oval 24"/>
          <p:cNvSpPr>
            <a:spLocks noChangeArrowheads="1"/>
          </p:cNvSpPr>
          <p:nvPr/>
        </p:nvSpPr>
        <p:spPr bwMode="auto">
          <a:xfrm>
            <a:off x="3341688" y="4019550"/>
            <a:ext cx="95250"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65" name="Oval 25"/>
          <p:cNvSpPr>
            <a:spLocks noChangeArrowheads="1"/>
          </p:cNvSpPr>
          <p:nvPr/>
        </p:nvSpPr>
        <p:spPr bwMode="auto">
          <a:xfrm>
            <a:off x="3341688" y="4176713"/>
            <a:ext cx="95250" cy="93662"/>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66" name="Oval 26"/>
          <p:cNvSpPr>
            <a:spLocks noChangeArrowheads="1"/>
          </p:cNvSpPr>
          <p:nvPr/>
        </p:nvSpPr>
        <p:spPr bwMode="auto">
          <a:xfrm>
            <a:off x="3341688" y="4344988"/>
            <a:ext cx="95250" cy="93662"/>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67" name="Oval 27"/>
          <p:cNvSpPr>
            <a:spLocks noChangeArrowheads="1"/>
          </p:cNvSpPr>
          <p:nvPr/>
        </p:nvSpPr>
        <p:spPr bwMode="auto">
          <a:xfrm>
            <a:off x="4189413" y="3673475"/>
            <a:ext cx="95250"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68" name="Oval 28"/>
          <p:cNvSpPr>
            <a:spLocks noChangeArrowheads="1"/>
          </p:cNvSpPr>
          <p:nvPr/>
        </p:nvSpPr>
        <p:spPr bwMode="auto">
          <a:xfrm>
            <a:off x="4189413" y="3841750"/>
            <a:ext cx="95250"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69" name="Oval 29"/>
          <p:cNvSpPr>
            <a:spLocks noChangeArrowheads="1"/>
          </p:cNvSpPr>
          <p:nvPr/>
        </p:nvSpPr>
        <p:spPr bwMode="auto">
          <a:xfrm>
            <a:off x="4189413" y="4019550"/>
            <a:ext cx="95250"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70" name="Oval 30"/>
          <p:cNvSpPr>
            <a:spLocks noChangeArrowheads="1"/>
          </p:cNvSpPr>
          <p:nvPr/>
        </p:nvSpPr>
        <p:spPr bwMode="auto">
          <a:xfrm>
            <a:off x="4189413" y="4176713"/>
            <a:ext cx="95250" cy="93662"/>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71" name="Oval 31"/>
          <p:cNvSpPr>
            <a:spLocks noChangeArrowheads="1"/>
          </p:cNvSpPr>
          <p:nvPr/>
        </p:nvSpPr>
        <p:spPr bwMode="auto">
          <a:xfrm>
            <a:off x="4189413" y="4344988"/>
            <a:ext cx="95250" cy="93662"/>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72" name="Rectangle 32"/>
          <p:cNvSpPr>
            <a:spLocks noChangeArrowheads="1"/>
          </p:cNvSpPr>
          <p:nvPr/>
        </p:nvSpPr>
        <p:spPr bwMode="auto">
          <a:xfrm>
            <a:off x="5019675" y="4886325"/>
            <a:ext cx="754063" cy="1042988"/>
          </a:xfrm>
          <a:prstGeom prst="rect">
            <a:avLst/>
          </a:prstGeom>
          <a:noFill/>
          <a:ln w="12700">
            <a:solidFill>
              <a:schemeClr val="tx1"/>
            </a:solidFill>
            <a:miter lim="800000"/>
            <a:headEnd/>
            <a:tailEnd/>
          </a:ln>
        </p:spPr>
        <p:txBody>
          <a:bodyPr wrap="none" anchor="ctr"/>
          <a:lstStyle/>
          <a:p>
            <a:endParaRPr lang="zh-CN" altLang="zh-CN"/>
          </a:p>
        </p:txBody>
      </p:sp>
      <p:sp>
        <p:nvSpPr>
          <p:cNvPr id="573473" name="Oval 33"/>
          <p:cNvSpPr>
            <a:spLocks noChangeArrowheads="1"/>
          </p:cNvSpPr>
          <p:nvPr/>
        </p:nvSpPr>
        <p:spPr bwMode="auto">
          <a:xfrm>
            <a:off x="4924425" y="5016500"/>
            <a:ext cx="95250" cy="93663"/>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74" name="Oval 34"/>
          <p:cNvSpPr>
            <a:spLocks noChangeArrowheads="1"/>
          </p:cNvSpPr>
          <p:nvPr/>
        </p:nvSpPr>
        <p:spPr bwMode="auto">
          <a:xfrm>
            <a:off x="4924425" y="5183188"/>
            <a:ext cx="95250" cy="93662"/>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75" name="Oval 35"/>
          <p:cNvSpPr>
            <a:spLocks noChangeArrowheads="1"/>
          </p:cNvSpPr>
          <p:nvPr/>
        </p:nvSpPr>
        <p:spPr bwMode="auto">
          <a:xfrm>
            <a:off x="4924425" y="5360988"/>
            <a:ext cx="95250"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76" name="Oval 36"/>
          <p:cNvSpPr>
            <a:spLocks noChangeArrowheads="1"/>
          </p:cNvSpPr>
          <p:nvPr/>
        </p:nvSpPr>
        <p:spPr bwMode="auto">
          <a:xfrm>
            <a:off x="4924425" y="5518150"/>
            <a:ext cx="95250" cy="95250"/>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77" name="Oval 37"/>
          <p:cNvSpPr>
            <a:spLocks noChangeArrowheads="1"/>
          </p:cNvSpPr>
          <p:nvPr/>
        </p:nvSpPr>
        <p:spPr bwMode="auto">
          <a:xfrm>
            <a:off x="4924425" y="5686425"/>
            <a:ext cx="95250" cy="95250"/>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78" name="Oval 38"/>
          <p:cNvSpPr>
            <a:spLocks noChangeArrowheads="1"/>
          </p:cNvSpPr>
          <p:nvPr/>
        </p:nvSpPr>
        <p:spPr bwMode="auto">
          <a:xfrm>
            <a:off x="5773738" y="5016500"/>
            <a:ext cx="93662" cy="93663"/>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79" name="Oval 39"/>
          <p:cNvSpPr>
            <a:spLocks noChangeArrowheads="1"/>
          </p:cNvSpPr>
          <p:nvPr/>
        </p:nvSpPr>
        <p:spPr bwMode="auto">
          <a:xfrm>
            <a:off x="5773738" y="5183188"/>
            <a:ext cx="93662" cy="93662"/>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80" name="Oval 40"/>
          <p:cNvSpPr>
            <a:spLocks noChangeArrowheads="1"/>
          </p:cNvSpPr>
          <p:nvPr/>
        </p:nvSpPr>
        <p:spPr bwMode="auto">
          <a:xfrm>
            <a:off x="5773738" y="5360988"/>
            <a:ext cx="93662"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81" name="Oval 41"/>
          <p:cNvSpPr>
            <a:spLocks noChangeArrowheads="1"/>
          </p:cNvSpPr>
          <p:nvPr/>
        </p:nvSpPr>
        <p:spPr bwMode="auto">
          <a:xfrm>
            <a:off x="5773738" y="5518150"/>
            <a:ext cx="93662" cy="95250"/>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82" name="Oval 42"/>
          <p:cNvSpPr>
            <a:spLocks noChangeArrowheads="1"/>
          </p:cNvSpPr>
          <p:nvPr/>
        </p:nvSpPr>
        <p:spPr bwMode="auto">
          <a:xfrm>
            <a:off x="5773738" y="5686425"/>
            <a:ext cx="93662" cy="95250"/>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83" name="Text Box 43"/>
          <p:cNvSpPr txBox="1">
            <a:spLocks noChangeArrowheads="1"/>
          </p:cNvSpPr>
          <p:nvPr/>
        </p:nvSpPr>
        <p:spPr bwMode="auto">
          <a:xfrm>
            <a:off x="325438" y="3989388"/>
            <a:ext cx="790575" cy="762000"/>
          </a:xfrm>
          <a:prstGeom prst="rect">
            <a:avLst/>
          </a:prstGeom>
          <a:noFill/>
          <a:ln w="9525">
            <a:noFill/>
            <a:miter lim="800000"/>
            <a:headEnd/>
            <a:tailEnd/>
          </a:ln>
        </p:spPr>
        <p:txBody>
          <a:bodyPr wrap="none">
            <a:spAutoFit/>
          </a:bodyPr>
          <a:lstStyle/>
          <a:p>
            <a:r>
              <a:rPr kumimoji="1" lang="en-US" altLang="zh-CN" sz="4400" dirty="0">
                <a:latin typeface="Wingdings" pitchFamily="2" charset="2"/>
              </a:rPr>
              <a:t>(</a:t>
            </a:r>
          </a:p>
        </p:txBody>
      </p:sp>
      <p:sp>
        <p:nvSpPr>
          <p:cNvPr id="573484" name="Text Box 44"/>
          <p:cNvSpPr txBox="1">
            <a:spLocks noChangeArrowheads="1"/>
          </p:cNvSpPr>
          <p:nvPr/>
        </p:nvSpPr>
        <p:spPr bwMode="auto">
          <a:xfrm>
            <a:off x="8169275" y="4065588"/>
            <a:ext cx="790575" cy="762000"/>
          </a:xfrm>
          <a:prstGeom prst="rect">
            <a:avLst/>
          </a:prstGeom>
          <a:noFill/>
          <a:ln w="9525">
            <a:noFill/>
            <a:miter lim="800000"/>
            <a:headEnd/>
            <a:tailEnd/>
          </a:ln>
        </p:spPr>
        <p:txBody>
          <a:bodyPr wrap="none">
            <a:spAutoFit/>
          </a:bodyPr>
          <a:lstStyle/>
          <a:p>
            <a:r>
              <a:rPr kumimoji="1" lang="en-US" altLang="zh-CN" sz="4400" dirty="0">
                <a:latin typeface="Wingdings" pitchFamily="2" charset="2"/>
              </a:rPr>
              <a:t>(</a:t>
            </a:r>
          </a:p>
        </p:txBody>
      </p:sp>
      <p:sp>
        <p:nvSpPr>
          <p:cNvPr id="573485" name="Rectangle 45"/>
          <p:cNvSpPr>
            <a:spLocks noChangeArrowheads="1"/>
          </p:cNvSpPr>
          <p:nvPr/>
        </p:nvSpPr>
        <p:spPr bwMode="auto">
          <a:xfrm>
            <a:off x="6678613" y="3989388"/>
            <a:ext cx="754062" cy="1044575"/>
          </a:xfrm>
          <a:prstGeom prst="rect">
            <a:avLst/>
          </a:prstGeom>
          <a:noFill/>
          <a:ln w="12700">
            <a:solidFill>
              <a:schemeClr val="tx1"/>
            </a:solidFill>
            <a:miter lim="800000"/>
            <a:headEnd/>
            <a:tailEnd/>
          </a:ln>
        </p:spPr>
        <p:txBody>
          <a:bodyPr wrap="none" anchor="ctr"/>
          <a:lstStyle/>
          <a:p>
            <a:endParaRPr lang="zh-CN" altLang="zh-CN"/>
          </a:p>
        </p:txBody>
      </p:sp>
      <p:sp>
        <p:nvSpPr>
          <p:cNvPr id="573486" name="Oval 46"/>
          <p:cNvSpPr>
            <a:spLocks noChangeArrowheads="1"/>
          </p:cNvSpPr>
          <p:nvPr/>
        </p:nvSpPr>
        <p:spPr bwMode="auto">
          <a:xfrm>
            <a:off x="6583363" y="4121150"/>
            <a:ext cx="95250"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87" name="Oval 47"/>
          <p:cNvSpPr>
            <a:spLocks noChangeArrowheads="1"/>
          </p:cNvSpPr>
          <p:nvPr/>
        </p:nvSpPr>
        <p:spPr bwMode="auto">
          <a:xfrm>
            <a:off x="6583363" y="4289425"/>
            <a:ext cx="95250"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88" name="Oval 48"/>
          <p:cNvSpPr>
            <a:spLocks noChangeArrowheads="1"/>
          </p:cNvSpPr>
          <p:nvPr/>
        </p:nvSpPr>
        <p:spPr bwMode="auto">
          <a:xfrm>
            <a:off x="6583363" y="4467225"/>
            <a:ext cx="95250"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89" name="Oval 49"/>
          <p:cNvSpPr>
            <a:spLocks noChangeArrowheads="1"/>
          </p:cNvSpPr>
          <p:nvPr/>
        </p:nvSpPr>
        <p:spPr bwMode="auto">
          <a:xfrm>
            <a:off x="6583363" y="4624388"/>
            <a:ext cx="95250" cy="93662"/>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90" name="Oval 50"/>
          <p:cNvSpPr>
            <a:spLocks noChangeArrowheads="1"/>
          </p:cNvSpPr>
          <p:nvPr/>
        </p:nvSpPr>
        <p:spPr bwMode="auto">
          <a:xfrm>
            <a:off x="6583363" y="4792663"/>
            <a:ext cx="95250" cy="93662"/>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91" name="Oval 51"/>
          <p:cNvSpPr>
            <a:spLocks noChangeArrowheads="1"/>
          </p:cNvSpPr>
          <p:nvPr/>
        </p:nvSpPr>
        <p:spPr bwMode="auto">
          <a:xfrm>
            <a:off x="7432675" y="4121150"/>
            <a:ext cx="93663"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92" name="Oval 52"/>
          <p:cNvSpPr>
            <a:spLocks noChangeArrowheads="1"/>
          </p:cNvSpPr>
          <p:nvPr/>
        </p:nvSpPr>
        <p:spPr bwMode="auto">
          <a:xfrm>
            <a:off x="7432675" y="4289425"/>
            <a:ext cx="93663"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93" name="Oval 53"/>
          <p:cNvSpPr>
            <a:spLocks noChangeArrowheads="1"/>
          </p:cNvSpPr>
          <p:nvPr/>
        </p:nvSpPr>
        <p:spPr bwMode="auto">
          <a:xfrm>
            <a:off x="7432675" y="4467225"/>
            <a:ext cx="93663"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94" name="Oval 54"/>
          <p:cNvSpPr>
            <a:spLocks noChangeArrowheads="1"/>
          </p:cNvSpPr>
          <p:nvPr/>
        </p:nvSpPr>
        <p:spPr bwMode="auto">
          <a:xfrm>
            <a:off x="7432675" y="4624388"/>
            <a:ext cx="93663" cy="93662"/>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95" name="Oval 55"/>
          <p:cNvSpPr>
            <a:spLocks noChangeArrowheads="1"/>
          </p:cNvSpPr>
          <p:nvPr/>
        </p:nvSpPr>
        <p:spPr bwMode="auto">
          <a:xfrm>
            <a:off x="7432675" y="4792663"/>
            <a:ext cx="93663" cy="93662"/>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3496" name="Line 56"/>
          <p:cNvSpPr>
            <a:spLocks noChangeShapeType="1"/>
          </p:cNvSpPr>
          <p:nvPr/>
        </p:nvSpPr>
        <p:spPr bwMode="auto">
          <a:xfrm flipH="1">
            <a:off x="1220788" y="4000500"/>
            <a:ext cx="127000" cy="561975"/>
          </a:xfrm>
          <a:prstGeom prst="line">
            <a:avLst/>
          </a:prstGeom>
          <a:noFill/>
          <a:ln w="9525">
            <a:solidFill>
              <a:schemeClr val="tx1"/>
            </a:solidFill>
            <a:round/>
            <a:headEnd/>
            <a:tailEnd type="triangle" w="sm" len="lg"/>
          </a:ln>
        </p:spPr>
        <p:txBody>
          <a:bodyPr wrap="none" anchor="ctr"/>
          <a:lstStyle/>
          <a:p>
            <a:endParaRPr lang="zh-CN" altLang="en-US"/>
          </a:p>
        </p:txBody>
      </p:sp>
      <p:sp>
        <p:nvSpPr>
          <p:cNvPr id="573497" name="Line 57"/>
          <p:cNvSpPr>
            <a:spLocks noChangeShapeType="1"/>
          </p:cNvSpPr>
          <p:nvPr/>
        </p:nvSpPr>
        <p:spPr bwMode="auto">
          <a:xfrm flipH="1" flipV="1">
            <a:off x="7940675" y="4737100"/>
            <a:ext cx="184150" cy="484188"/>
          </a:xfrm>
          <a:prstGeom prst="line">
            <a:avLst/>
          </a:prstGeom>
          <a:noFill/>
          <a:ln w="9525">
            <a:solidFill>
              <a:schemeClr val="tx1"/>
            </a:solidFill>
            <a:round/>
            <a:headEnd/>
            <a:tailEnd type="triangle" w="sm" len="lg"/>
          </a:ln>
        </p:spPr>
        <p:txBody>
          <a:bodyPr wrap="none" anchor="ctr"/>
          <a:lstStyle/>
          <a:p>
            <a:endParaRPr lang="zh-CN" altLang="en-US"/>
          </a:p>
        </p:txBody>
      </p:sp>
      <p:sp>
        <p:nvSpPr>
          <p:cNvPr id="573498" name="Line 58"/>
          <p:cNvSpPr>
            <a:spLocks noChangeShapeType="1"/>
          </p:cNvSpPr>
          <p:nvPr/>
        </p:nvSpPr>
        <p:spPr bwMode="auto">
          <a:xfrm flipH="1">
            <a:off x="4699000" y="4065588"/>
            <a:ext cx="677863" cy="596900"/>
          </a:xfrm>
          <a:prstGeom prst="line">
            <a:avLst/>
          </a:prstGeom>
          <a:noFill/>
          <a:ln w="9525">
            <a:solidFill>
              <a:schemeClr val="tx1"/>
            </a:solidFill>
            <a:round/>
            <a:headEnd/>
            <a:tailEnd type="triangle" w="sm" len="lg"/>
          </a:ln>
        </p:spPr>
        <p:txBody>
          <a:bodyPr wrap="none" anchor="ctr"/>
          <a:lstStyle/>
          <a:p>
            <a:endParaRPr lang="zh-CN" altLang="en-US"/>
          </a:p>
        </p:txBody>
      </p:sp>
      <p:sp>
        <p:nvSpPr>
          <p:cNvPr id="573499" name="Line 59"/>
          <p:cNvSpPr>
            <a:spLocks noChangeShapeType="1"/>
          </p:cNvSpPr>
          <p:nvPr/>
        </p:nvSpPr>
        <p:spPr bwMode="auto">
          <a:xfrm>
            <a:off x="5754688" y="4065588"/>
            <a:ext cx="468312" cy="936625"/>
          </a:xfrm>
          <a:prstGeom prst="line">
            <a:avLst/>
          </a:prstGeom>
          <a:noFill/>
          <a:ln w="9525">
            <a:solidFill>
              <a:schemeClr val="tx1"/>
            </a:solidFill>
            <a:round/>
            <a:headEnd/>
            <a:tailEnd type="triangle" w="sm" len="lg"/>
          </a:ln>
        </p:spPr>
        <p:txBody>
          <a:bodyPr wrap="none" anchor="ctr"/>
          <a:lstStyle/>
          <a:p>
            <a:endParaRPr lang="zh-CN" altLang="en-US"/>
          </a:p>
        </p:txBody>
      </p:sp>
      <p:sp>
        <p:nvSpPr>
          <p:cNvPr id="573500" name="Line 60"/>
          <p:cNvSpPr>
            <a:spLocks noChangeShapeType="1"/>
          </p:cNvSpPr>
          <p:nvPr/>
        </p:nvSpPr>
        <p:spPr bwMode="auto">
          <a:xfrm>
            <a:off x="2663825" y="3692525"/>
            <a:ext cx="161925" cy="765175"/>
          </a:xfrm>
          <a:prstGeom prst="line">
            <a:avLst/>
          </a:prstGeom>
          <a:noFill/>
          <a:ln w="9525">
            <a:solidFill>
              <a:schemeClr val="tx1"/>
            </a:solidFill>
            <a:round/>
            <a:headEnd/>
            <a:tailEnd type="triangle" w="sm" len="lg"/>
          </a:ln>
        </p:spPr>
        <p:txBody>
          <a:bodyPr wrap="none" anchor="ctr"/>
          <a:lstStyle/>
          <a:p>
            <a:endParaRPr lang="zh-CN" altLang="en-US"/>
          </a:p>
        </p:txBody>
      </p:sp>
      <p:sp>
        <p:nvSpPr>
          <p:cNvPr id="573501" name="Text Box 61"/>
          <p:cNvSpPr txBox="1">
            <a:spLocks noChangeArrowheads="1"/>
          </p:cNvSpPr>
          <p:nvPr/>
        </p:nvSpPr>
        <p:spPr bwMode="auto">
          <a:xfrm>
            <a:off x="449263" y="4586288"/>
            <a:ext cx="790575" cy="762000"/>
          </a:xfrm>
          <a:prstGeom prst="rect">
            <a:avLst/>
          </a:prstGeom>
          <a:noFill/>
          <a:ln w="9525">
            <a:noFill/>
            <a:miter lim="800000"/>
            <a:headEnd/>
            <a:tailEnd/>
          </a:ln>
        </p:spPr>
        <p:txBody>
          <a:bodyPr wrap="none">
            <a:spAutoFit/>
          </a:bodyPr>
          <a:lstStyle/>
          <a:p>
            <a:r>
              <a:rPr kumimoji="1" lang="en-US" altLang="zh-CN" sz="4400" dirty="0">
                <a:latin typeface="Wingdings" pitchFamily="2" charset="2"/>
              </a:rPr>
              <a:t>(</a:t>
            </a:r>
          </a:p>
        </p:txBody>
      </p:sp>
      <p:sp>
        <p:nvSpPr>
          <p:cNvPr id="573502" name="Text Box 62"/>
          <p:cNvSpPr txBox="1">
            <a:spLocks noChangeArrowheads="1"/>
          </p:cNvSpPr>
          <p:nvPr/>
        </p:nvSpPr>
        <p:spPr bwMode="auto">
          <a:xfrm>
            <a:off x="449263" y="5259388"/>
            <a:ext cx="790575" cy="762000"/>
          </a:xfrm>
          <a:prstGeom prst="rect">
            <a:avLst/>
          </a:prstGeom>
          <a:noFill/>
          <a:ln w="9525">
            <a:noFill/>
            <a:miter lim="800000"/>
            <a:headEnd/>
            <a:tailEnd/>
          </a:ln>
        </p:spPr>
        <p:txBody>
          <a:bodyPr wrap="none">
            <a:spAutoFit/>
          </a:bodyPr>
          <a:lstStyle/>
          <a:p>
            <a:r>
              <a:rPr kumimoji="1" lang="en-US" altLang="zh-CN" sz="4400" dirty="0">
                <a:latin typeface="Wingdings" pitchFamily="2" charset="2"/>
              </a:rPr>
              <a:t>(</a:t>
            </a:r>
          </a:p>
        </p:txBody>
      </p:sp>
      <p:sp>
        <p:nvSpPr>
          <p:cNvPr id="573503" name="Text Box 63"/>
          <p:cNvSpPr txBox="1">
            <a:spLocks noChangeArrowheads="1"/>
          </p:cNvSpPr>
          <p:nvPr/>
        </p:nvSpPr>
        <p:spPr bwMode="auto">
          <a:xfrm>
            <a:off x="1555750" y="4013200"/>
            <a:ext cx="946150" cy="396875"/>
          </a:xfrm>
          <a:prstGeom prst="rect">
            <a:avLst/>
          </a:prstGeom>
          <a:noFill/>
          <a:ln w="9525">
            <a:noFill/>
            <a:miter lim="800000"/>
            <a:headEnd/>
            <a:tailEnd/>
          </a:ln>
        </p:spPr>
        <p:txBody>
          <a:bodyPr wrap="none">
            <a:spAutoFit/>
          </a:bodyPr>
          <a:lstStyle/>
          <a:p>
            <a:r>
              <a:rPr kumimoji="1" lang="zh-CN" altLang="en-US" sz="2000">
                <a:latin typeface="Times New Roman" pitchFamily="18" charset="0"/>
                <a:ea typeface="黑体" pitchFamily="49" charset="-122"/>
              </a:rPr>
              <a:t>交换机</a:t>
            </a:r>
          </a:p>
        </p:txBody>
      </p:sp>
      <p:sp>
        <p:nvSpPr>
          <p:cNvPr id="573504" name="Text Box 64"/>
          <p:cNvSpPr txBox="1">
            <a:spLocks noChangeArrowheads="1"/>
          </p:cNvSpPr>
          <p:nvPr/>
        </p:nvSpPr>
        <p:spPr bwMode="auto">
          <a:xfrm>
            <a:off x="3348038" y="3132138"/>
            <a:ext cx="946150" cy="396875"/>
          </a:xfrm>
          <a:prstGeom prst="rect">
            <a:avLst/>
          </a:prstGeom>
          <a:noFill/>
          <a:ln w="9525">
            <a:noFill/>
            <a:miter lim="800000"/>
            <a:headEnd/>
            <a:tailEnd/>
          </a:ln>
        </p:spPr>
        <p:txBody>
          <a:bodyPr wrap="none">
            <a:spAutoFit/>
          </a:bodyPr>
          <a:lstStyle/>
          <a:p>
            <a:r>
              <a:rPr kumimoji="1" lang="zh-CN" altLang="en-US" sz="2000">
                <a:latin typeface="Times New Roman" pitchFamily="18" charset="0"/>
                <a:ea typeface="黑体" pitchFamily="49" charset="-122"/>
              </a:rPr>
              <a:t>交换机</a:t>
            </a:r>
          </a:p>
        </p:txBody>
      </p:sp>
      <p:sp>
        <p:nvSpPr>
          <p:cNvPr id="573505" name="Text Box 65"/>
          <p:cNvSpPr txBox="1">
            <a:spLocks noChangeArrowheads="1"/>
          </p:cNvSpPr>
          <p:nvPr/>
        </p:nvSpPr>
        <p:spPr bwMode="auto">
          <a:xfrm>
            <a:off x="4949825" y="4471988"/>
            <a:ext cx="946150" cy="396875"/>
          </a:xfrm>
          <a:prstGeom prst="rect">
            <a:avLst/>
          </a:prstGeom>
          <a:noFill/>
          <a:ln w="9525">
            <a:noFill/>
            <a:miter lim="800000"/>
            <a:headEnd/>
            <a:tailEnd/>
          </a:ln>
        </p:spPr>
        <p:txBody>
          <a:bodyPr wrap="none">
            <a:spAutoFit/>
          </a:bodyPr>
          <a:lstStyle/>
          <a:p>
            <a:r>
              <a:rPr kumimoji="1" lang="zh-CN" altLang="en-US" sz="2000">
                <a:latin typeface="Times New Roman" pitchFamily="18" charset="0"/>
                <a:ea typeface="黑体" pitchFamily="49" charset="-122"/>
              </a:rPr>
              <a:t>交换机</a:t>
            </a:r>
          </a:p>
        </p:txBody>
      </p:sp>
      <p:sp>
        <p:nvSpPr>
          <p:cNvPr id="573506" name="Text Box 66"/>
          <p:cNvSpPr txBox="1">
            <a:spLocks noChangeArrowheads="1"/>
          </p:cNvSpPr>
          <p:nvPr/>
        </p:nvSpPr>
        <p:spPr bwMode="auto">
          <a:xfrm>
            <a:off x="6554788" y="3560763"/>
            <a:ext cx="946150" cy="396875"/>
          </a:xfrm>
          <a:prstGeom prst="rect">
            <a:avLst/>
          </a:prstGeom>
          <a:noFill/>
          <a:ln w="9525">
            <a:noFill/>
            <a:miter lim="800000"/>
            <a:headEnd/>
            <a:tailEnd/>
          </a:ln>
        </p:spPr>
        <p:txBody>
          <a:bodyPr wrap="none">
            <a:spAutoFit/>
          </a:bodyPr>
          <a:lstStyle/>
          <a:p>
            <a:r>
              <a:rPr kumimoji="1" lang="zh-CN" altLang="en-US" sz="2000">
                <a:latin typeface="Times New Roman" pitchFamily="18" charset="0"/>
                <a:ea typeface="黑体" pitchFamily="49" charset="-122"/>
              </a:rPr>
              <a:t>交换机</a:t>
            </a:r>
          </a:p>
        </p:txBody>
      </p:sp>
      <p:sp>
        <p:nvSpPr>
          <p:cNvPr id="573507" name="Text Box 67"/>
          <p:cNvSpPr txBox="1">
            <a:spLocks noChangeArrowheads="1"/>
          </p:cNvSpPr>
          <p:nvPr/>
        </p:nvSpPr>
        <p:spPr bwMode="auto">
          <a:xfrm>
            <a:off x="977900" y="3606800"/>
            <a:ext cx="946150" cy="396875"/>
          </a:xfrm>
          <a:prstGeom prst="rect">
            <a:avLst/>
          </a:prstGeom>
          <a:noFill/>
          <a:ln w="9525">
            <a:noFill/>
            <a:miter lim="800000"/>
            <a:headEnd/>
            <a:tailEnd/>
          </a:ln>
        </p:spPr>
        <p:txBody>
          <a:bodyPr wrap="none">
            <a:spAutoFit/>
          </a:bodyPr>
          <a:lstStyle/>
          <a:p>
            <a:r>
              <a:rPr kumimoji="1" lang="zh-CN" altLang="en-US" sz="2000">
                <a:latin typeface="Times New Roman" pitchFamily="18" charset="0"/>
                <a:ea typeface="黑体" pitchFamily="49" charset="-122"/>
              </a:rPr>
              <a:t>用户线</a:t>
            </a:r>
          </a:p>
        </p:txBody>
      </p:sp>
      <p:sp>
        <p:nvSpPr>
          <p:cNvPr id="573508" name="Text Box 68"/>
          <p:cNvSpPr txBox="1">
            <a:spLocks noChangeArrowheads="1"/>
          </p:cNvSpPr>
          <p:nvPr/>
        </p:nvSpPr>
        <p:spPr bwMode="auto">
          <a:xfrm>
            <a:off x="7716838" y="5156200"/>
            <a:ext cx="946150" cy="396875"/>
          </a:xfrm>
          <a:prstGeom prst="rect">
            <a:avLst/>
          </a:prstGeom>
          <a:noFill/>
          <a:ln w="9525">
            <a:noFill/>
            <a:miter lim="800000"/>
            <a:headEnd/>
            <a:tailEnd/>
          </a:ln>
        </p:spPr>
        <p:txBody>
          <a:bodyPr wrap="none">
            <a:spAutoFit/>
          </a:bodyPr>
          <a:lstStyle/>
          <a:p>
            <a:r>
              <a:rPr kumimoji="1" lang="zh-CN" altLang="en-US" sz="2000">
                <a:latin typeface="Times New Roman" pitchFamily="18" charset="0"/>
                <a:ea typeface="黑体" pitchFamily="49" charset="-122"/>
              </a:rPr>
              <a:t>用户线</a:t>
            </a:r>
          </a:p>
        </p:txBody>
      </p:sp>
      <p:sp>
        <p:nvSpPr>
          <p:cNvPr id="573509" name="Text Box 69"/>
          <p:cNvSpPr txBox="1">
            <a:spLocks noChangeArrowheads="1"/>
          </p:cNvSpPr>
          <p:nvPr/>
        </p:nvSpPr>
        <p:spPr bwMode="auto">
          <a:xfrm>
            <a:off x="5227638" y="3665538"/>
            <a:ext cx="946150" cy="396875"/>
          </a:xfrm>
          <a:prstGeom prst="rect">
            <a:avLst/>
          </a:prstGeom>
          <a:noFill/>
          <a:ln w="9525">
            <a:noFill/>
            <a:miter lim="800000"/>
            <a:headEnd/>
            <a:tailEnd/>
          </a:ln>
        </p:spPr>
        <p:txBody>
          <a:bodyPr wrap="none">
            <a:spAutoFit/>
          </a:bodyPr>
          <a:lstStyle/>
          <a:p>
            <a:r>
              <a:rPr kumimoji="1" lang="zh-CN" altLang="en-US" sz="2000">
                <a:latin typeface="Times New Roman" pitchFamily="18" charset="0"/>
                <a:ea typeface="黑体" pitchFamily="49" charset="-122"/>
              </a:rPr>
              <a:t>中继线</a:t>
            </a:r>
          </a:p>
        </p:txBody>
      </p:sp>
      <p:sp>
        <p:nvSpPr>
          <p:cNvPr id="573510" name="Text Box 70"/>
          <p:cNvSpPr txBox="1">
            <a:spLocks noChangeArrowheads="1"/>
          </p:cNvSpPr>
          <p:nvPr/>
        </p:nvSpPr>
        <p:spPr bwMode="auto">
          <a:xfrm>
            <a:off x="2211388" y="3294063"/>
            <a:ext cx="946150" cy="396875"/>
          </a:xfrm>
          <a:prstGeom prst="rect">
            <a:avLst/>
          </a:prstGeom>
          <a:noFill/>
          <a:ln w="9525">
            <a:noFill/>
            <a:miter lim="800000"/>
            <a:headEnd/>
            <a:tailEnd/>
          </a:ln>
        </p:spPr>
        <p:txBody>
          <a:bodyPr wrap="none">
            <a:spAutoFit/>
          </a:bodyPr>
          <a:lstStyle/>
          <a:p>
            <a:r>
              <a:rPr kumimoji="1" lang="zh-CN" altLang="en-US" sz="2000">
                <a:latin typeface="Times New Roman" pitchFamily="18" charset="0"/>
                <a:ea typeface="黑体" pitchFamily="49" charset="-122"/>
              </a:rPr>
              <a:t>中继线</a:t>
            </a:r>
          </a:p>
        </p:txBody>
      </p:sp>
      <p:sp>
        <p:nvSpPr>
          <p:cNvPr id="573511" name="Text Box 71"/>
          <p:cNvSpPr txBox="1">
            <a:spLocks noChangeArrowheads="1"/>
          </p:cNvSpPr>
          <p:nvPr/>
        </p:nvSpPr>
        <p:spPr bwMode="auto">
          <a:xfrm>
            <a:off x="8362950" y="3829050"/>
            <a:ext cx="354013" cy="396875"/>
          </a:xfrm>
          <a:prstGeom prst="rect">
            <a:avLst/>
          </a:prstGeom>
          <a:noFill/>
          <a:ln w="9525">
            <a:noFill/>
            <a:miter lim="800000"/>
            <a:headEnd/>
            <a:tailEnd/>
          </a:ln>
        </p:spPr>
        <p:txBody>
          <a:bodyPr wrap="none">
            <a:spAutoFit/>
          </a:bodyPr>
          <a:lstStyle/>
          <a:p>
            <a:r>
              <a:rPr kumimoji="1" lang="en-US" altLang="zh-CN" sz="2000"/>
              <a:t>B</a:t>
            </a:r>
          </a:p>
        </p:txBody>
      </p:sp>
      <p:sp>
        <p:nvSpPr>
          <p:cNvPr id="573512" name="Text Box 72"/>
          <p:cNvSpPr txBox="1">
            <a:spLocks noChangeArrowheads="1"/>
          </p:cNvSpPr>
          <p:nvPr/>
        </p:nvSpPr>
        <p:spPr bwMode="auto">
          <a:xfrm>
            <a:off x="282575" y="5399088"/>
            <a:ext cx="368300" cy="396875"/>
          </a:xfrm>
          <a:prstGeom prst="rect">
            <a:avLst/>
          </a:prstGeom>
          <a:noFill/>
          <a:ln w="9525">
            <a:noFill/>
            <a:miter lim="800000"/>
            <a:headEnd/>
            <a:tailEnd/>
          </a:ln>
        </p:spPr>
        <p:txBody>
          <a:bodyPr wrap="none">
            <a:spAutoFit/>
          </a:bodyPr>
          <a:lstStyle/>
          <a:p>
            <a:r>
              <a:rPr kumimoji="1" lang="en-US" altLang="zh-CN" sz="2000"/>
              <a:t>D</a:t>
            </a:r>
          </a:p>
        </p:txBody>
      </p:sp>
      <p:sp>
        <p:nvSpPr>
          <p:cNvPr id="573513" name="Text Box 73"/>
          <p:cNvSpPr txBox="1">
            <a:spLocks noChangeArrowheads="1"/>
          </p:cNvSpPr>
          <p:nvPr/>
        </p:nvSpPr>
        <p:spPr bwMode="auto">
          <a:xfrm>
            <a:off x="250825" y="4702175"/>
            <a:ext cx="368300" cy="396875"/>
          </a:xfrm>
          <a:prstGeom prst="rect">
            <a:avLst/>
          </a:prstGeom>
          <a:noFill/>
          <a:ln w="9525">
            <a:noFill/>
            <a:miter lim="800000"/>
            <a:headEnd/>
            <a:tailEnd/>
          </a:ln>
        </p:spPr>
        <p:txBody>
          <a:bodyPr wrap="none">
            <a:spAutoFit/>
          </a:bodyPr>
          <a:lstStyle/>
          <a:p>
            <a:r>
              <a:rPr kumimoji="1" lang="en-US" altLang="zh-CN" sz="2000"/>
              <a:t>C</a:t>
            </a:r>
          </a:p>
        </p:txBody>
      </p:sp>
      <p:sp>
        <p:nvSpPr>
          <p:cNvPr id="573514" name="Text Box 74"/>
          <p:cNvSpPr txBox="1">
            <a:spLocks noChangeArrowheads="1"/>
          </p:cNvSpPr>
          <p:nvPr/>
        </p:nvSpPr>
        <p:spPr bwMode="auto">
          <a:xfrm>
            <a:off x="574675" y="3756025"/>
            <a:ext cx="354013" cy="396875"/>
          </a:xfrm>
          <a:prstGeom prst="rect">
            <a:avLst/>
          </a:prstGeom>
          <a:noFill/>
          <a:ln w="9525">
            <a:noFill/>
            <a:miter lim="800000"/>
            <a:headEnd/>
            <a:tailEnd/>
          </a:ln>
        </p:spPr>
        <p:txBody>
          <a:bodyPr wrap="none">
            <a:spAutoFit/>
          </a:bodyPr>
          <a:lstStyle/>
          <a:p>
            <a:r>
              <a:rPr kumimoji="1" lang="en-US" altLang="zh-CN" sz="2000"/>
              <a:t>A</a:t>
            </a:r>
          </a:p>
        </p:txBody>
      </p:sp>
      <p:sp>
        <p:nvSpPr>
          <p:cNvPr id="43084" name="Freeform 76"/>
          <p:cNvSpPr>
            <a:spLocks/>
          </p:cNvSpPr>
          <p:nvPr/>
        </p:nvSpPr>
        <p:spPr bwMode="auto">
          <a:xfrm>
            <a:off x="827088" y="3889375"/>
            <a:ext cx="7561262" cy="1524000"/>
          </a:xfrm>
          <a:custGeom>
            <a:avLst/>
            <a:gdLst>
              <a:gd name="T0" fmla="*/ 0 w 4763"/>
              <a:gd name="T1" fmla="*/ 345 h 960"/>
              <a:gd name="T2" fmla="*/ 476 w 4763"/>
              <a:gd name="T3" fmla="*/ 448 h 960"/>
              <a:gd name="T4" fmla="*/ 1006 w 4763"/>
              <a:gd name="T5" fmla="*/ 686 h 960"/>
              <a:gd name="T6" fmla="*/ 1609 w 4763"/>
              <a:gd name="T7" fmla="*/ 0 h 960"/>
              <a:gd name="T8" fmla="*/ 2158 w 4763"/>
              <a:gd name="T9" fmla="*/ 211 h 960"/>
              <a:gd name="T10" fmla="*/ 2606 w 4763"/>
              <a:gd name="T11" fmla="*/ 750 h 960"/>
              <a:gd name="T12" fmla="*/ 3145 w 4763"/>
              <a:gd name="T13" fmla="*/ 960 h 960"/>
              <a:gd name="T14" fmla="*/ 3657 w 4763"/>
              <a:gd name="T15" fmla="*/ 485 h 960"/>
              <a:gd name="T16" fmla="*/ 4197 w 4763"/>
              <a:gd name="T17" fmla="*/ 604 h 960"/>
              <a:gd name="T18" fmla="*/ 4763 w 4763"/>
              <a:gd name="T19" fmla="*/ 436 h 96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63"/>
              <a:gd name="T31" fmla="*/ 0 h 960"/>
              <a:gd name="T32" fmla="*/ 4763 w 4763"/>
              <a:gd name="T33" fmla="*/ 960 h 96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63" h="960">
                <a:moveTo>
                  <a:pt x="0" y="345"/>
                </a:moveTo>
                <a:lnTo>
                  <a:pt x="476" y="448"/>
                </a:lnTo>
                <a:lnTo>
                  <a:pt x="1006" y="686"/>
                </a:lnTo>
                <a:lnTo>
                  <a:pt x="1609" y="0"/>
                </a:lnTo>
                <a:lnTo>
                  <a:pt x="2158" y="211"/>
                </a:lnTo>
                <a:lnTo>
                  <a:pt x="2606" y="750"/>
                </a:lnTo>
                <a:lnTo>
                  <a:pt x="3145" y="960"/>
                </a:lnTo>
                <a:lnTo>
                  <a:pt x="3657" y="485"/>
                </a:lnTo>
                <a:lnTo>
                  <a:pt x="4197" y="604"/>
                </a:lnTo>
                <a:lnTo>
                  <a:pt x="4763" y="436"/>
                </a:lnTo>
              </a:path>
            </a:pathLst>
          </a:custGeom>
          <a:noFill/>
          <a:ln w="76200">
            <a:solidFill>
              <a:schemeClr val="hlink"/>
            </a:solidFill>
            <a:round/>
            <a:headEnd/>
            <a:tailEnd/>
          </a:ln>
        </p:spPr>
        <p:txBody>
          <a:bodyPr/>
          <a:lstStyle/>
          <a:p>
            <a:endParaRPr lang="zh-CN"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0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3084"/>
                                        </p:tgtEl>
                                        <p:attrNameLst>
                                          <p:attrName>style.visibility</p:attrName>
                                        </p:attrNameLst>
                                      </p:cBhvr>
                                      <p:to>
                                        <p:strVal val="visible"/>
                                      </p:to>
                                    </p:set>
                                    <p:animEffect transition="in" filter="wipe(left)">
                                      <p:cBhvr>
                                        <p:cTn id="15" dur="2000"/>
                                        <p:tgtEl>
                                          <p:spTgt spid="43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build="p"/>
      <p:bldP spid="4308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idx="4294967295"/>
          </p:nvPr>
        </p:nvSpPr>
        <p:spPr/>
        <p:txBody>
          <a:bodyPr/>
          <a:lstStyle/>
          <a:p>
            <a:r>
              <a:rPr lang="zh-CN" altLang="en-US"/>
              <a:t>电路交换举例</a:t>
            </a:r>
          </a:p>
        </p:txBody>
      </p:sp>
      <p:sp>
        <p:nvSpPr>
          <p:cNvPr id="46083" name="Rectangle 3"/>
          <p:cNvSpPr>
            <a:spLocks noGrp="1" noChangeArrowheads="1"/>
          </p:cNvSpPr>
          <p:nvPr>
            <p:ph type="body" idx="4294967295"/>
          </p:nvPr>
        </p:nvSpPr>
        <p:spPr/>
        <p:txBody>
          <a:bodyPr/>
          <a:lstStyle/>
          <a:p>
            <a:r>
              <a:rPr lang="en-US" altLang="zh-CN" dirty="0"/>
              <a:t>C </a:t>
            </a:r>
            <a:r>
              <a:rPr lang="zh-CN" altLang="en-US" dirty="0"/>
              <a:t>和 </a:t>
            </a:r>
            <a:r>
              <a:rPr lang="en-US" altLang="zh-CN" dirty="0"/>
              <a:t>D </a:t>
            </a:r>
            <a:r>
              <a:rPr lang="zh-CN" altLang="en-US" dirty="0"/>
              <a:t>通话只经过一个本地交换机</a:t>
            </a:r>
          </a:p>
          <a:p>
            <a:r>
              <a:rPr lang="zh-CN" altLang="en-US" dirty="0"/>
              <a:t>通话在 </a:t>
            </a:r>
            <a:r>
              <a:rPr lang="en-US" altLang="zh-CN" dirty="0"/>
              <a:t>C </a:t>
            </a:r>
            <a:r>
              <a:rPr lang="zh-CN" altLang="en-US" dirty="0"/>
              <a:t>到 </a:t>
            </a:r>
            <a:r>
              <a:rPr lang="en-US" altLang="zh-CN" dirty="0"/>
              <a:t>D </a:t>
            </a:r>
            <a:r>
              <a:rPr lang="zh-CN" altLang="en-US" dirty="0"/>
              <a:t>的连接上进行</a:t>
            </a:r>
          </a:p>
        </p:txBody>
      </p:sp>
      <p:sp>
        <p:nvSpPr>
          <p:cNvPr id="575492" name="Freeform 4"/>
          <p:cNvSpPr>
            <a:spLocks/>
          </p:cNvSpPr>
          <p:nvPr/>
        </p:nvSpPr>
        <p:spPr bwMode="auto">
          <a:xfrm>
            <a:off x="1593850" y="4960938"/>
            <a:ext cx="212725" cy="325437"/>
          </a:xfrm>
          <a:custGeom>
            <a:avLst/>
            <a:gdLst>
              <a:gd name="T0" fmla="*/ 9 w 136"/>
              <a:gd name="T1" fmla="*/ 0 h 210"/>
              <a:gd name="T2" fmla="*/ 57 w 136"/>
              <a:gd name="T3" fmla="*/ 6 h 210"/>
              <a:gd name="T4" fmla="*/ 99 w 136"/>
              <a:gd name="T5" fmla="*/ 27 h 210"/>
              <a:gd name="T6" fmla="*/ 129 w 136"/>
              <a:gd name="T7" fmla="*/ 63 h 210"/>
              <a:gd name="T8" fmla="*/ 132 w 136"/>
              <a:gd name="T9" fmla="*/ 114 h 210"/>
              <a:gd name="T10" fmla="*/ 102 w 136"/>
              <a:gd name="T11" fmla="*/ 168 h 210"/>
              <a:gd name="T12" fmla="*/ 51 w 136"/>
              <a:gd name="T13" fmla="*/ 198 h 210"/>
              <a:gd name="T14" fmla="*/ 0 w 136"/>
              <a:gd name="T15" fmla="*/ 210 h 210"/>
              <a:gd name="T16" fmla="*/ 0 60000 65536"/>
              <a:gd name="T17" fmla="*/ 0 60000 65536"/>
              <a:gd name="T18" fmla="*/ 0 60000 65536"/>
              <a:gd name="T19" fmla="*/ 0 60000 65536"/>
              <a:gd name="T20" fmla="*/ 0 60000 65536"/>
              <a:gd name="T21" fmla="*/ 0 60000 65536"/>
              <a:gd name="T22" fmla="*/ 0 60000 65536"/>
              <a:gd name="T23" fmla="*/ 0 60000 65536"/>
              <a:gd name="T24" fmla="*/ 0 w 136"/>
              <a:gd name="T25" fmla="*/ 0 h 210"/>
              <a:gd name="T26" fmla="*/ 136 w 136"/>
              <a:gd name="T27" fmla="*/ 210 h 2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6" h="210">
                <a:moveTo>
                  <a:pt x="9" y="0"/>
                </a:moveTo>
                <a:cubicBezTo>
                  <a:pt x="17" y="1"/>
                  <a:pt x="42" y="2"/>
                  <a:pt x="57" y="6"/>
                </a:cubicBezTo>
                <a:cubicBezTo>
                  <a:pt x="72" y="10"/>
                  <a:pt x="87" y="18"/>
                  <a:pt x="99" y="27"/>
                </a:cubicBezTo>
                <a:cubicBezTo>
                  <a:pt x="111" y="36"/>
                  <a:pt x="124" y="49"/>
                  <a:pt x="129" y="63"/>
                </a:cubicBezTo>
                <a:cubicBezTo>
                  <a:pt x="134" y="77"/>
                  <a:pt x="136" y="97"/>
                  <a:pt x="132" y="114"/>
                </a:cubicBezTo>
                <a:cubicBezTo>
                  <a:pt x="128" y="131"/>
                  <a:pt x="115" y="154"/>
                  <a:pt x="102" y="168"/>
                </a:cubicBezTo>
                <a:cubicBezTo>
                  <a:pt x="89" y="182"/>
                  <a:pt x="68" y="191"/>
                  <a:pt x="51" y="198"/>
                </a:cubicBezTo>
                <a:cubicBezTo>
                  <a:pt x="34" y="205"/>
                  <a:pt x="11" y="208"/>
                  <a:pt x="0" y="210"/>
                </a:cubicBezTo>
              </a:path>
            </a:pathLst>
          </a:custGeom>
          <a:noFill/>
          <a:ln w="38100">
            <a:solidFill>
              <a:schemeClr val="tx1"/>
            </a:solidFill>
            <a:round/>
            <a:headEnd/>
            <a:tailEnd/>
          </a:ln>
        </p:spPr>
        <p:txBody>
          <a:bodyPr/>
          <a:lstStyle/>
          <a:p>
            <a:endParaRPr lang="zh-CN" altLang="zh-CN"/>
          </a:p>
        </p:txBody>
      </p:sp>
      <p:sp>
        <p:nvSpPr>
          <p:cNvPr id="575493" name="Line 5"/>
          <p:cNvSpPr>
            <a:spLocks noChangeShapeType="1"/>
          </p:cNvSpPr>
          <p:nvPr/>
        </p:nvSpPr>
        <p:spPr bwMode="auto">
          <a:xfrm flipV="1">
            <a:off x="873125" y="5286375"/>
            <a:ext cx="711200" cy="488950"/>
          </a:xfrm>
          <a:prstGeom prst="line">
            <a:avLst/>
          </a:prstGeom>
          <a:noFill/>
          <a:ln w="9525">
            <a:solidFill>
              <a:schemeClr val="tx1"/>
            </a:solidFill>
            <a:round/>
            <a:headEnd/>
            <a:tailEnd/>
          </a:ln>
        </p:spPr>
        <p:txBody>
          <a:bodyPr/>
          <a:lstStyle/>
          <a:p>
            <a:endParaRPr lang="zh-CN" altLang="en-US"/>
          </a:p>
        </p:txBody>
      </p:sp>
      <p:sp>
        <p:nvSpPr>
          <p:cNvPr id="575494" name="Line 6"/>
          <p:cNvSpPr>
            <a:spLocks noChangeShapeType="1"/>
          </p:cNvSpPr>
          <p:nvPr/>
        </p:nvSpPr>
        <p:spPr bwMode="auto">
          <a:xfrm flipV="1">
            <a:off x="877888" y="4964113"/>
            <a:ext cx="711200" cy="139700"/>
          </a:xfrm>
          <a:prstGeom prst="line">
            <a:avLst/>
          </a:prstGeom>
          <a:noFill/>
          <a:ln w="9525">
            <a:solidFill>
              <a:schemeClr val="tx1"/>
            </a:solidFill>
            <a:round/>
            <a:headEnd/>
            <a:tailEnd/>
          </a:ln>
        </p:spPr>
        <p:txBody>
          <a:bodyPr/>
          <a:lstStyle/>
          <a:p>
            <a:endParaRPr lang="zh-CN" altLang="en-US"/>
          </a:p>
        </p:txBody>
      </p:sp>
      <p:sp>
        <p:nvSpPr>
          <p:cNvPr id="575495" name="Line 7"/>
          <p:cNvSpPr>
            <a:spLocks noChangeShapeType="1"/>
          </p:cNvSpPr>
          <p:nvPr/>
        </p:nvSpPr>
        <p:spPr bwMode="auto">
          <a:xfrm flipV="1">
            <a:off x="7473950" y="4570413"/>
            <a:ext cx="927100" cy="285750"/>
          </a:xfrm>
          <a:prstGeom prst="line">
            <a:avLst/>
          </a:prstGeom>
          <a:noFill/>
          <a:ln w="9525">
            <a:solidFill>
              <a:schemeClr val="tx1"/>
            </a:solidFill>
            <a:round/>
            <a:headEnd/>
            <a:tailEnd/>
          </a:ln>
        </p:spPr>
        <p:txBody>
          <a:bodyPr/>
          <a:lstStyle/>
          <a:p>
            <a:endParaRPr lang="zh-CN" altLang="en-US"/>
          </a:p>
        </p:txBody>
      </p:sp>
      <p:sp>
        <p:nvSpPr>
          <p:cNvPr id="575496" name="Line 8"/>
          <p:cNvSpPr>
            <a:spLocks noChangeShapeType="1"/>
          </p:cNvSpPr>
          <p:nvPr/>
        </p:nvSpPr>
        <p:spPr bwMode="auto">
          <a:xfrm>
            <a:off x="731838" y="4456113"/>
            <a:ext cx="847725" cy="169862"/>
          </a:xfrm>
          <a:prstGeom prst="line">
            <a:avLst/>
          </a:prstGeom>
          <a:noFill/>
          <a:ln w="9525">
            <a:solidFill>
              <a:schemeClr val="tx1"/>
            </a:solidFill>
            <a:round/>
            <a:headEnd/>
            <a:tailEnd/>
          </a:ln>
        </p:spPr>
        <p:txBody>
          <a:bodyPr/>
          <a:lstStyle/>
          <a:p>
            <a:endParaRPr lang="zh-CN" altLang="en-US"/>
          </a:p>
        </p:txBody>
      </p:sp>
      <p:sp>
        <p:nvSpPr>
          <p:cNvPr id="575497" name="Freeform 9"/>
          <p:cNvSpPr>
            <a:spLocks/>
          </p:cNvSpPr>
          <p:nvPr/>
        </p:nvSpPr>
        <p:spPr bwMode="auto">
          <a:xfrm>
            <a:off x="1565275" y="3894138"/>
            <a:ext cx="5930900" cy="1524000"/>
          </a:xfrm>
          <a:custGeom>
            <a:avLst/>
            <a:gdLst>
              <a:gd name="T0" fmla="*/ 0 w 3776"/>
              <a:gd name="T1" fmla="*/ 462 h 981"/>
              <a:gd name="T2" fmla="*/ 3 w 3776"/>
              <a:gd name="T3" fmla="*/ 463 h 981"/>
              <a:gd name="T4" fmla="*/ 558 w 3776"/>
              <a:gd name="T5" fmla="*/ 690 h 981"/>
              <a:gd name="T6" fmla="*/ 1167 w 3776"/>
              <a:gd name="T7" fmla="*/ 0 h 981"/>
              <a:gd name="T8" fmla="*/ 1712 w 3776"/>
              <a:gd name="T9" fmla="*/ 209 h 981"/>
              <a:gd name="T10" fmla="*/ 2167 w 3776"/>
              <a:gd name="T11" fmla="*/ 754 h 981"/>
              <a:gd name="T12" fmla="*/ 2712 w 3776"/>
              <a:gd name="T13" fmla="*/ 981 h 981"/>
              <a:gd name="T14" fmla="*/ 3230 w 3776"/>
              <a:gd name="T15" fmla="*/ 500 h 981"/>
              <a:gd name="T16" fmla="*/ 3776 w 3776"/>
              <a:gd name="T17" fmla="*/ 618 h 981"/>
              <a:gd name="T18" fmla="*/ 3766 w 3776"/>
              <a:gd name="T19" fmla="*/ 608 h 9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76"/>
              <a:gd name="T31" fmla="*/ 0 h 981"/>
              <a:gd name="T32" fmla="*/ 3776 w 3776"/>
              <a:gd name="T33" fmla="*/ 981 h 9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76" h="981">
                <a:moveTo>
                  <a:pt x="0" y="462"/>
                </a:moveTo>
                <a:lnTo>
                  <a:pt x="3" y="463"/>
                </a:lnTo>
                <a:lnTo>
                  <a:pt x="558" y="690"/>
                </a:lnTo>
                <a:lnTo>
                  <a:pt x="1167" y="0"/>
                </a:lnTo>
                <a:lnTo>
                  <a:pt x="1712" y="209"/>
                </a:lnTo>
                <a:lnTo>
                  <a:pt x="2167" y="754"/>
                </a:lnTo>
                <a:lnTo>
                  <a:pt x="2712" y="981"/>
                </a:lnTo>
                <a:lnTo>
                  <a:pt x="3230" y="500"/>
                </a:lnTo>
                <a:lnTo>
                  <a:pt x="3776" y="618"/>
                </a:lnTo>
                <a:lnTo>
                  <a:pt x="3766" y="608"/>
                </a:lnTo>
              </a:path>
            </a:pathLst>
          </a:custGeom>
          <a:noFill/>
          <a:ln w="38100">
            <a:solidFill>
              <a:schemeClr val="tx1"/>
            </a:solidFill>
            <a:round/>
            <a:headEnd/>
            <a:tailEnd/>
          </a:ln>
        </p:spPr>
        <p:txBody>
          <a:bodyPr wrap="none" anchor="ctr"/>
          <a:lstStyle/>
          <a:p>
            <a:endParaRPr lang="zh-CN" altLang="zh-CN"/>
          </a:p>
        </p:txBody>
      </p:sp>
      <p:sp>
        <p:nvSpPr>
          <p:cNvPr id="575498" name="Rectangle 10"/>
          <p:cNvSpPr>
            <a:spLocks noChangeArrowheads="1"/>
          </p:cNvSpPr>
          <p:nvPr/>
        </p:nvSpPr>
        <p:spPr bwMode="auto">
          <a:xfrm>
            <a:off x="1627188" y="4438650"/>
            <a:ext cx="754062" cy="1042988"/>
          </a:xfrm>
          <a:prstGeom prst="rect">
            <a:avLst/>
          </a:prstGeom>
          <a:noFill/>
          <a:ln w="12700">
            <a:solidFill>
              <a:schemeClr val="tx1"/>
            </a:solidFill>
            <a:miter lim="800000"/>
            <a:headEnd/>
            <a:tailEnd/>
          </a:ln>
        </p:spPr>
        <p:txBody>
          <a:bodyPr wrap="none" anchor="ctr"/>
          <a:lstStyle/>
          <a:p>
            <a:endParaRPr lang="zh-CN" altLang="zh-CN"/>
          </a:p>
        </p:txBody>
      </p:sp>
      <p:sp>
        <p:nvSpPr>
          <p:cNvPr id="575499" name="Oval 11"/>
          <p:cNvSpPr>
            <a:spLocks noChangeArrowheads="1"/>
          </p:cNvSpPr>
          <p:nvPr/>
        </p:nvSpPr>
        <p:spPr bwMode="auto">
          <a:xfrm>
            <a:off x="1533525" y="4568825"/>
            <a:ext cx="93663" cy="93663"/>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00" name="Oval 12"/>
          <p:cNvSpPr>
            <a:spLocks noChangeArrowheads="1"/>
          </p:cNvSpPr>
          <p:nvPr/>
        </p:nvSpPr>
        <p:spPr bwMode="auto">
          <a:xfrm>
            <a:off x="1533525" y="4737100"/>
            <a:ext cx="93663"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01" name="Oval 13"/>
          <p:cNvSpPr>
            <a:spLocks noChangeArrowheads="1"/>
          </p:cNvSpPr>
          <p:nvPr/>
        </p:nvSpPr>
        <p:spPr bwMode="auto">
          <a:xfrm>
            <a:off x="1533525" y="4913313"/>
            <a:ext cx="93663" cy="93662"/>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02" name="Oval 14"/>
          <p:cNvSpPr>
            <a:spLocks noChangeArrowheads="1"/>
          </p:cNvSpPr>
          <p:nvPr/>
        </p:nvSpPr>
        <p:spPr bwMode="auto">
          <a:xfrm>
            <a:off x="1533525" y="5070475"/>
            <a:ext cx="93663" cy="95250"/>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03" name="Oval 15"/>
          <p:cNvSpPr>
            <a:spLocks noChangeArrowheads="1"/>
          </p:cNvSpPr>
          <p:nvPr/>
        </p:nvSpPr>
        <p:spPr bwMode="auto">
          <a:xfrm>
            <a:off x="1533525" y="5238750"/>
            <a:ext cx="93663" cy="95250"/>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04" name="Oval 16"/>
          <p:cNvSpPr>
            <a:spLocks noChangeArrowheads="1"/>
          </p:cNvSpPr>
          <p:nvPr/>
        </p:nvSpPr>
        <p:spPr bwMode="auto">
          <a:xfrm>
            <a:off x="2381250" y="4568825"/>
            <a:ext cx="93663" cy="93663"/>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05" name="Oval 17"/>
          <p:cNvSpPr>
            <a:spLocks noChangeArrowheads="1"/>
          </p:cNvSpPr>
          <p:nvPr/>
        </p:nvSpPr>
        <p:spPr bwMode="auto">
          <a:xfrm>
            <a:off x="2381250" y="4737100"/>
            <a:ext cx="93663"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06" name="Oval 18"/>
          <p:cNvSpPr>
            <a:spLocks noChangeArrowheads="1"/>
          </p:cNvSpPr>
          <p:nvPr/>
        </p:nvSpPr>
        <p:spPr bwMode="auto">
          <a:xfrm>
            <a:off x="2381250" y="4913313"/>
            <a:ext cx="93663" cy="93662"/>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07" name="Oval 19"/>
          <p:cNvSpPr>
            <a:spLocks noChangeArrowheads="1"/>
          </p:cNvSpPr>
          <p:nvPr/>
        </p:nvSpPr>
        <p:spPr bwMode="auto">
          <a:xfrm>
            <a:off x="2381250" y="5070475"/>
            <a:ext cx="93663" cy="95250"/>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08" name="Oval 20"/>
          <p:cNvSpPr>
            <a:spLocks noChangeArrowheads="1"/>
          </p:cNvSpPr>
          <p:nvPr/>
        </p:nvSpPr>
        <p:spPr bwMode="auto">
          <a:xfrm>
            <a:off x="2381250" y="5238750"/>
            <a:ext cx="93663" cy="95250"/>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09" name="Rectangle 21"/>
          <p:cNvSpPr>
            <a:spLocks noChangeArrowheads="1"/>
          </p:cNvSpPr>
          <p:nvPr/>
        </p:nvSpPr>
        <p:spPr bwMode="auto">
          <a:xfrm>
            <a:off x="3436938" y="3541713"/>
            <a:ext cx="752475" cy="1044575"/>
          </a:xfrm>
          <a:prstGeom prst="rect">
            <a:avLst/>
          </a:prstGeom>
          <a:noFill/>
          <a:ln w="12700">
            <a:solidFill>
              <a:schemeClr val="tx1"/>
            </a:solidFill>
            <a:miter lim="800000"/>
            <a:headEnd/>
            <a:tailEnd/>
          </a:ln>
        </p:spPr>
        <p:txBody>
          <a:bodyPr wrap="none" anchor="ctr"/>
          <a:lstStyle/>
          <a:p>
            <a:endParaRPr lang="zh-CN" altLang="zh-CN"/>
          </a:p>
        </p:txBody>
      </p:sp>
      <p:sp>
        <p:nvSpPr>
          <p:cNvPr id="575510" name="Oval 22"/>
          <p:cNvSpPr>
            <a:spLocks noChangeArrowheads="1"/>
          </p:cNvSpPr>
          <p:nvPr/>
        </p:nvSpPr>
        <p:spPr bwMode="auto">
          <a:xfrm>
            <a:off x="3341688" y="3673475"/>
            <a:ext cx="95250"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11" name="Oval 23"/>
          <p:cNvSpPr>
            <a:spLocks noChangeArrowheads="1"/>
          </p:cNvSpPr>
          <p:nvPr/>
        </p:nvSpPr>
        <p:spPr bwMode="auto">
          <a:xfrm>
            <a:off x="3341688" y="3841750"/>
            <a:ext cx="95250"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12" name="Oval 24"/>
          <p:cNvSpPr>
            <a:spLocks noChangeArrowheads="1"/>
          </p:cNvSpPr>
          <p:nvPr/>
        </p:nvSpPr>
        <p:spPr bwMode="auto">
          <a:xfrm>
            <a:off x="3341688" y="4019550"/>
            <a:ext cx="95250"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13" name="Oval 25"/>
          <p:cNvSpPr>
            <a:spLocks noChangeArrowheads="1"/>
          </p:cNvSpPr>
          <p:nvPr/>
        </p:nvSpPr>
        <p:spPr bwMode="auto">
          <a:xfrm>
            <a:off x="3341688" y="4176713"/>
            <a:ext cx="95250" cy="93662"/>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14" name="Oval 26"/>
          <p:cNvSpPr>
            <a:spLocks noChangeArrowheads="1"/>
          </p:cNvSpPr>
          <p:nvPr/>
        </p:nvSpPr>
        <p:spPr bwMode="auto">
          <a:xfrm>
            <a:off x="3341688" y="4344988"/>
            <a:ext cx="95250" cy="93662"/>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15" name="Oval 27"/>
          <p:cNvSpPr>
            <a:spLocks noChangeArrowheads="1"/>
          </p:cNvSpPr>
          <p:nvPr/>
        </p:nvSpPr>
        <p:spPr bwMode="auto">
          <a:xfrm>
            <a:off x="4189413" y="3673475"/>
            <a:ext cx="95250"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16" name="Oval 28"/>
          <p:cNvSpPr>
            <a:spLocks noChangeArrowheads="1"/>
          </p:cNvSpPr>
          <p:nvPr/>
        </p:nvSpPr>
        <p:spPr bwMode="auto">
          <a:xfrm>
            <a:off x="4189413" y="3841750"/>
            <a:ext cx="95250"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17" name="Oval 29"/>
          <p:cNvSpPr>
            <a:spLocks noChangeArrowheads="1"/>
          </p:cNvSpPr>
          <p:nvPr/>
        </p:nvSpPr>
        <p:spPr bwMode="auto">
          <a:xfrm>
            <a:off x="4189413" y="4019550"/>
            <a:ext cx="95250"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18" name="Oval 30"/>
          <p:cNvSpPr>
            <a:spLocks noChangeArrowheads="1"/>
          </p:cNvSpPr>
          <p:nvPr/>
        </p:nvSpPr>
        <p:spPr bwMode="auto">
          <a:xfrm>
            <a:off x="4189413" y="4176713"/>
            <a:ext cx="95250" cy="93662"/>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19" name="Oval 31"/>
          <p:cNvSpPr>
            <a:spLocks noChangeArrowheads="1"/>
          </p:cNvSpPr>
          <p:nvPr/>
        </p:nvSpPr>
        <p:spPr bwMode="auto">
          <a:xfrm>
            <a:off x="4189413" y="4344988"/>
            <a:ext cx="95250" cy="93662"/>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20" name="Rectangle 32"/>
          <p:cNvSpPr>
            <a:spLocks noChangeArrowheads="1"/>
          </p:cNvSpPr>
          <p:nvPr/>
        </p:nvSpPr>
        <p:spPr bwMode="auto">
          <a:xfrm>
            <a:off x="5019675" y="4886325"/>
            <a:ext cx="754063" cy="1042988"/>
          </a:xfrm>
          <a:prstGeom prst="rect">
            <a:avLst/>
          </a:prstGeom>
          <a:noFill/>
          <a:ln w="12700">
            <a:solidFill>
              <a:schemeClr val="tx1"/>
            </a:solidFill>
            <a:miter lim="800000"/>
            <a:headEnd/>
            <a:tailEnd/>
          </a:ln>
        </p:spPr>
        <p:txBody>
          <a:bodyPr wrap="none" anchor="ctr"/>
          <a:lstStyle/>
          <a:p>
            <a:endParaRPr lang="zh-CN" altLang="zh-CN"/>
          </a:p>
        </p:txBody>
      </p:sp>
      <p:sp>
        <p:nvSpPr>
          <p:cNvPr id="575521" name="Oval 33"/>
          <p:cNvSpPr>
            <a:spLocks noChangeArrowheads="1"/>
          </p:cNvSpPr>
          <p:nvPr/>
        </p:nvSpPr>
        <p:spPr bwMode="auto">
          <a:xfrm>
            <a:off x="4924425" y="5016500"/>
            <a:ext cx="95250" cy="93663"/>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22" name="Oval 34"/>
          <p:cNvSpPr>
            <a:spLocks noChangeArrowheads="1"/>
          </p:cNvSpPr>
          <p:nvPr/>
        </p:nvSpPr>
        <p:spPr bwMode="auto">
          <a:xfrm>
            <a:off x="4924425" y="5183188"/>
            <a:ext cx="95250" cy="93662"/>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23" name="Oval 35"/>
          <p:cNvSpPr>
            <a:spLocks noChangeArrowheads="1"/>
          </p:cNvSpPr>
          <p:nvPr/>
        </p:nvSpPr>
        <p:spPr bwMode="auto">
          <a:xfrm>
            <a:off x="4924425" y="5360988"/>
            <a:ext cx="95250"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24" name="Oval 36"/>
          <p:cNvSpPr>
            <a:spLocks noChangeArrowheads="1"/>
          </p:cNvSpPr>
          <p:nvPr/>
        </p:nvSpPr>
        <p:spPr bwMode="auto">
          <a:xfrm>
            <a:off x="4924425" y="5518150"/>
            <a:ext cx="95250" cy="95250"/>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25" name="Oval 37"/>
          <p:cNvSpPr>
            <a:spLocks noChangeArrowheads="1"/>
          </p:cNvSpPr>
          <p:nvPr/>
        </p:nvSpPr>
        <p:spPr bwMode="auto">
          <a:xfrm>
            <a:off x="4924425" y="5686425"/>
            <a:ext cx="95250" cy="95250"/>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26" name="Oval 38"/>
          <p:cNvSpPr>
            <a:spLocks noChangeArrowheads="1"/>
          </p:cNvSpPr>
          <p:nvPr/>
        </p:nvSpPr>
        <p:spPr bwMode="auto">
          <a:xfrm>
            <a:off x="5773738" y="5016500"/>
            <a:ext cx="93662" cy="93663"/>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27" name="Oval 39"/>
          <p:cNvSpPr>
            <a:spLocks noChangeArrowheads="1"/>
          </p:cNvSpPr>
          <p:nvPr/>
        </p:nvSpPr>
        <p:spPr bwMode="auto">
          <a:xfrm>
            <a:off x="5773738" y="5183188"/>
            <a:ext cx="93662" cy="93662"/>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28" name="Oval 40"/>
          <p:cNvSpPr>
            <a:spLocks noChangeArrowheads="1"/>
          </p:cNvSpPr>
          <p:nvPr/>
        </p:nvSpPr>
        <p:spPr bwMode="auto">
          <a:xfrm>
            <a:off x="5773738" y="5360988"/>
            <a:ext cx="93662"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29" name="Oval 41"/>
          <p:cNvSpPr>
            <a:spLocks noChangeArrowheads="1"/>
          </p:cNvSpPr>
          <p:nvPr/>
        </p:nvSpPr>
        <p:spPr bwMode="auto">
          <a:xfrm>
            <a:off x="5773738" y="5518150"/>
            <a:ext cx="93662" cy="95250"/>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30" name="Oval 42"/>
          <p:cNvSpPr>
            <a:spLocks noChangeArrowheads="1"/>
          </p:cNvSpPr>
          <p:nvPr/>
        </p:nvSpPr>
        <p:spPr bwMode="auto">
          <a:xfrm>
            <a:off x="5773738" y="5686425"/>
            <a:ext cx="93662" cy="95250"/>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31" name="Text Box 43"/>
          <p:cNvSpPr txBox="1">
            <a:spLocks noChangeArrowheads="1"/>
          </p:cNvSpPr>
          <p:nvPr/>
        </p:nvSpPr>
        <p:spPr bwMode="auto">
          <a:xfrm>
            <a:off x="325438" y="3989388"/>
            <a:ext cx="790575" cy="762000"/>
          </a:xfrm>
          <a:prstGeom prst="rect">
            <a:avLst/>
          </a:prstGeom>
          <a:noFill/>
          <a:ln w="9525">
            <a:noFill/>
            <a:miter lim="800000"/>
            <a:headEnd/>
            <a:tailEnd/>
          </a:ln>
        </p:spPr>
        <p:txBody>
          <a:bodyPr wrap="none">
            <a:spAutoFit/>
          </a:bodyPr>
          <a:lstStyle/>
          <a:p>
            <a:r>
              <a:rPr kumimoji="1" lang="en-US" altLang="zh-CN" sz="4400" dirty="0">
                <a:latin typeface="Wingdings" pitchFamily="2" charset="2"/>
              </a:rPr>
              <a:t>(</a:t>
            </a:r>
          </a:p>
        </p:txBody>
      </p:sp>
      <p:sp>
        <p:nvSpPr>
          <p:cNvPr id="575532" name="Text Box 44"/>
          <p:cNvSpPr txBox="1">
            <a:spLocks noChangeArrowheads="1"/>
          </p:cNvSpPr>
          <p:nvPr/>
        </p:nvSpPr>
        <p:spPr bwMode="auto">
          <a:xfrm>
            <a:off x="8169275" y="4065588"/>
            <a:ext cx="790575" cy="762000"/>
          </a:xfrm>
          <a:prstGeom prst="rect">
            <a:avLst/>
          </a:prstGeom>
          <a:noFill/>
          <a:ln w="9525">
            <a:noFill/>
            <a:miter lim="800000"/>
            <a:headEnd/>
            <a:tailEnd/>
          </a:ln>
        </p:spPr>
        <p:txBody>
          <a:bodyPr wrap="none">
            <a:spAutoFit/>
          </a:bodyPr>
          <a:lstStyle/>
          <a:p>
            <a:r>
              <a:rPr kumimoji="1" lang="en-US" altLang="zh-CN" sz="4400" dirty="0">
                <a:latin typeface="Wingdings" pitchFamily="2" charset="2"/>
              </a:rPr>
              <a:t>(</a:t>
            </a:r>
          </a:p>
        </p:txBody>
      </p:sp>
      <p:sp>
        <p:nvSpPr>
          <p:cNvPr id="575533" name="Rectangle 45"/>
          <p:cNvSpPr>
            <a:spLocks noChangeArrowheads="1"/>
          </p:cNvSpPr>
          <p:nvPr/>
        </p:nvSpPr>
        <p:spPr bwMode="auto">
          <a:xfrm>
            <a:off x="6678613" y="3989388"/>
            <a:ext cx="754062" cy="1044575"/>
          </a:xfrm>
          <a:prstGeom prst="rect">
            <a:avLst/>
          </a:prstGeom>
          <a:noFill/>
          <a:ln w="12700">
            <a:solidFill>
              <a:schemeClr val="tx1"/>
            </a:solidFill>
            <a:miter lim="800000"/>
            <a:headEnd/>
            <a:tailEnd/>
          </a:ln>
        </p:spPr>
        <p:txBody>
          <a:bodyPr wrap="none" anchor="ctr"/>
          <a:lstStyle/>
          <a:p>
            <a:endParaRPr lang="zh-CN" altLang="zh-CN"/>
          </a:p>
        </p:txBody>
      </p:sp>
      <p:sp>
        <p:nvSpPr>
          <p:cNvPr id="575534" name="Oval 46"/>
          <p:cNvSpPr>
            <a:spLocks noChangeArrowheads="1"/>
          </p:cNvSpPr>
          <p:nvPr/>
        </p:nvSpPr>
        <p:spPr bwMode="auto">
          <a:xfrm>
            <a:off x="6583363" y="4121150"/>
            <a:ext cx="95250"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35" name="Oval 47"/>
          <p:cNvSpPr>
            <a:spLocks noChangeArrowheads="1"/>
          </p:cNvSpPr>
          <p:nvPr/>
        </p:nvSpPr>
        <p:spPr bwMode="auto">
          <a:xfrm>
            <a:off x="6583363" y="4289425"/>
            <a:ext cx="95250"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36" name="Oval 48"/>
          <p:cNvSpPr>
            <a:spLocks noChangeArrowheads="1"/>
          </p:cNvSpPr>
          <p:nvPr/>
        </p:nvSpPr>
        <p:spPr bwMode="auto">
          <a:xfrm>
            <a:off x="6583363" y="4467225"/>
            <a:ext cx="95250"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37" name="Oval 49"/>
          <p:cNvSpPr>
            <a:spLocks noChangeArrowheads="1"/>
          </p:cNvSpPr>
          <p:nvPr/>
        </p:nvSpPr>
        <p:spPr bwMode="auto">
          <a:xfrm>
            <a:off x="6583363" y="4624388"/>
            <a:ext cx="95250" cy="93662"/>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38" name="Oval 50"/>
          <p:cNvSpPr>
            <a:spLocks noChangeArrowheads="1"/>
          </p:cNvSpPr>
          <p:nvPr/>
        </p:nvSpPr>
        <p:spPr bwMode="auto">
          <a:xfrm>
            <a:off x="6583363" y="4792663"/>
            <a:ext cx="95250" cy="93662"/>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39" name="Oval 51"/>
          <p:cNvSpPr>
            <a:spLocks noChangeArrowheads="1"/>
          </p:cNvSpPr>
          <p:nvPr/>
        </p:nvSpPr>
        <p:spPr bwMode="auto">
          <a:xfrm>
            <a:off x="7432675" y="4121150"/>
            <a:ext cx="93663"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40" name="Oval 52"/>
          <p:cNvSpPr>
            <a:spLocks noChangeArrowheads="1"/>
          </p:cNvSpPr>
          <p:nvPr/>
        </p:nvSpPr>
        <p:spPr bwMode="auto">
          <a:xfrm>
            <a:off x="7432675" y="4289425"/>
            <a:ext cx="93663"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41" name="Oval 53"/>
          <p:cNvSpPr>
            <a:spLocks noChangeArrowheads="1"/>
          </p:cNvSpPr>
          <p:nvPr/>
        </p:nvSpPr>
        <p:spPr bwMode="auto">
          <a:xfrm>
            <a:off x="7432675" y="4467225"/>
            <a:ext cx="93663" cy="92075"/>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42" name="Oval 54"/>
          <p:cNvSpPr>
            <a:spLocks noChangeArrowheads="1"/>
          </p:cNvSpPr>
          <p:nvPr/>
        </p:nvSpPr>
        <p:spPr bwMode="auto">
          <a:xfrm>
            <a:off x="7432675" y="4624388"/>
            <a:ext cx="93663" cy="93662"/>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43" name="Oval 55"/>
          <p:cNvSpPr>
            <a:spLocks noChangeArrowheads="1"/>
          </p:cNvSpPr>
          <p:nvPr/>
        </p:nvSpPr>
        <p:spPr bwMode="auto">
          <a:xfrm>
            <a:off x="7432675" y="4792663"/>
            <a:ext cx="93663" cy="93662"/>
          </a:xfrm>
          <a:prstGeom prst="ellipse">
            <a:avLst/>
          </a:prstGeom>
          <a:solidFill>
            <a:schemeClr val="bg1"/>
          </a:solidFill>
          <a:ln w="12700">
            <a:solidFill>
              <a:schemeClr val="tx1"/>
            </a:solidFill>
            <a:round/>
            <a:headEnd/>
            <a:tailEnd/>
          </a:ln>
        </p:spPr>
        <p:txBody>
          <a:bodyPr wrap="none" anchor="ctr"/>
          <a:lstStyle/>
          <a:p>
            <a:endParaRPr lang="zh-CN" altLang="zh-CN"/>
          </a:p>
        </p:txBody>
      </p:sp>
      <p:sp>
        <p:nvSpPr>
          <p:cNvPr id="575544" name="Line 56"/>
          <p:cNvSpPr>
            <a:spLocks noChangeShapeType="1"/>
          </p:cNvSpPr>
          <p:nvPr/>
        </p:nvSpPr>
        <p:spPr bwMode="auto">
          <a:xfrm flipH="1">
            <a:off x="1220788" y="4000500"/>
            <a:ext cx="127000" cy="561975"/>
          </a:xfrm>
          <a:prstGeom prst="line">
            <a:avLst/>
          </a:prstGeom>
          <a:noFill/>
          <a:ln w="9525">
            <a:solidFill>
              <a:schemeClr val="tx1"/>
            </a:solidFill>
            <a:round/>
            <a:headEnd/>
            <a:tailEnd type="triangle" w="sm" len="lg"/>
          </a:ln>
        </p:spPr>
        <p:txBody>
          <a:bodyPr wrap="none" anchor="ctr"/>
          <a:lstStyle/>
          <a:p>
            <a:endParaRPr lang="zh-CN" altLang="en-US"/>
          </a:p>
        </p:txBody>
      </p:sp>
      <p:sp>
        <p:nvSpPr>
          <p:cNvPr id="575545" name="Line 57"/>
          <p:cNvSpPr>
            <a:spLocks noChangeShapeType="1"/>
          </p:cNvSpPr>
          <p:nvPr/>
        </p:nvSpPr>
        <p:spPr bwMode="auto">
          <a:xfrm flipH="1" flipV="1">
            <a:off x="7940675" y="4737100"/>
            <a:ext cx="184150" cy="484188"/>
          </a:xfrm>
          <a:prstGeom prst="line">
            <a:avLst/>
          </a:prstGeom>
          <a:noFill/>
          <a:ln w="9525">
            <a:solidFill>
              <a:schemeClr val="tx1"/>
            </a:solidFill>
            <a:round/>
            <a:headEnd/>
            <a:tailEnd type="triangle" w="sm" len="lg"/>
          </a:ln>
        </p:spPr>
        <p:txBody>
          <a:bodyPr wrap="none" anchor="ctr"/>
          <a:lstStyle/>
          <a:p>
            <a:endParaRPr lang="zh-CN" altLang="en-US"/>
          </a:p>
        </p:txBody>
      </p:sp>
      <p:sp>
        <p:nvSpPr>
          <p:cNvPr id="575546" name="Line 58"/>
          <p:cNvSpPr>
            <a:spLocks noChangeShapeType="1"/>
          </p:cNvSpPr>
          <p:nvPr/>
        </p:nvSpPr>
        <p:spPr bwMode="auto">
          <a:xfrm flipH="1">
            <a:off x="4699000" y="4065588"/>
            <a:ext cx="677863" cy="596900"/>
          </a:xfrm>
          <a:prstGeom prst="line">
            <a:avLst/>
          </a:prstGeom>
          <a:noFill/>
          <a:ln w="9525">
            <a:solidFill>
              <a:schemeClr val="tx1"/>
            </a:solidFill>
            <a:round/>
            <a:headEnd/>
            <a:tailEnd type="triangle" w="sm" len="lg"/>
          </a:ln>
        </p:spPr>
        <p:txBody>
          <a:bodyPr wrap="none" anchor="ctr"/>
          <a:lstStyle/>
          <a:p>
            <a:endParaRPr lang="zh-CN" altLang="en-US"/>
          </a:p>
        </p:txBody>
      </p:sp>
      <p:sp>
        <p:nvSpPr>
          <p:cNvPr id="575547" name="Line 59"/>
          <p:cNvSpPr>
            <a:spLocks noChangeShapeType="1"/>
          </p:cNvSpPr>
          <p:nvPr/>
        </p:nvSpPr>
        <p:spPr bwMode="auto">
          <a:xfrm>
            <a:off x="5754688" y="4065588"/>
            <a:ext cx="468312" cy="936625"/>
          </a:xfrm>
          <a:prstGeom prst="line">
            <a:avLst/>
          </a:prstGeom>
          <a:noFill/>
          <a:ln w="9525">
            <a:solidFill>
              <a:schemeClr val="tx1"/>
            </a:solidFill>
            <a:round/>
            <a:headEnd/>
            <a:tailEnd type="triangle" w="sm" len="lg"/>
          </a:ln>
        </p:spPr>
        <p:txBody>
          <a:bodyPr wrap="none" anchor="ctr"/>
          <a:lstStyle/>
          <a:p>
            <a:endParaRPr lang="zh-CN" altLang="en-US"/>
          </a:p>
        </p:txBody>
      </p:sp>
      <p:sp>
        <p:nvSpPr>
          <p:cNvPr id="575548" name="Line 60"/>
          <p:cNvSpPr>
            <a:spLocks noChangeShapeType="1"/>
          </p:cNvSpPr>
          <p:nvPr/>
        </p:nvSpPr>
        <p:spPr bwMode="auto">
          <a:xfrm>
            <a:off x="2663825" y="3692525"/>
            <a:ext cx="161925" cy="765175"/>
          </a:xfrm>
          <a:prstGeom prst="line">
            <a:avLst/>
          </a:prstGeom>
          <a:noFill/>
          <a:ln w="9525">
            <a:solidFill>
              <a:schemeClr val="tx1"/>
            </a:solidFill>
            <a:round/>
            <a:headEnd/>
            <a:tailEnd type="triangle" w="sm" len="lg"/>
          </a:ln>
        </p:spPr>
        <p:txBody>
          <a:bodyPr wrap="none" anchor="ctr"/>
          <a:lstStyle/>
          <a:p>
            <a:endParaRPr lang="zh-CN" altLang="en-US"/>
          </a:p>
        </p:txBody>
      </p:sp>
      <p:sp>
        <p:nvSpPr>
          <p:cNvPr id="575549" name="Text Box 61"/>
          <p:cNvSpPr txBox="1">
            <a:spLocks noChangeArrowheads="1"/>
          </p:cNvSpPr>
          <p:nvPr/>
        </p:nvSpPr>
        <p:spPr bwMode="auto">
          <a:xfrm>
            <a:off x="449263" y="4586288"/>
            <a:ext cx="790575" cy="762000"/>
          </a:xfrm>
          <a:prstGeom prst="rect">
            <a:avLst/>
          </a:prstGeom>
          <a:noFill/>
          <a:ln w="9525">
            <a:noFill/>
            <a:miter lim="800000"/>
            <a:headEnd/>
            <a:tailEnd/>
          </a:ln>
        </p:spPr>
        <p:txBody>
          <a:bodyPr wrap="none">
            <a:spAutoFit/>
          </a:bodyPr>
          <a:lstStyle/>
          <a:p>
            <a:r>
              <a:rPr kumimoji="1" lang="en-US" altLang="zh-CN" sz="4400" dirty="0">
                <a:latin typeface="Wingdings" pitchFamily="2" charset="2"/>
              </a:rPr>
              <a:t>(</a:t>
            </a:r>
          </a:p>
        </p:txBody>
      </p:sp>
      <p:sp>
        <p:nvSpPr>
          <p:cNvPr id="575550" name="Text Box 62"/>
          <p:cNvSpPr txBox="1">
            <a:spLocks noChangeArrowheads="1"/>
          </p:cNvSpPr>
          <p:nvPr/>
        </p:nvSpPr>
        <p:spPr bwMode="auto">
          <a:xfrm>
            <a:off x="449263" y="5259388"/>
            <a:ext cx="790575" cy="762000"/>
          </a:xfrm>
          <a:prstGeom prst="rect">
            <a:avLst/>
          </a:prstGeom>
          <a:noFill/>
          <a:ln w="9525">
            <a:noFill/>
            <a:miter lim="800000"/>
            <a:headEnd/>
            <a:tailEnd/>
          </a:ln>
        </p:spPr>
        <p:txBody>
          <a:bodyPr wrap="none">
            <a:spAutoFit/>
          </a:bodyPr>
          <a:lstStyle/>
          <a:p>
            <a:r>
              <a:rPr kumimoji="1" lang="en-US" altLang="zh-CN" sz="4400" dirty="0">
                <a:latin typeface="Wingdings" pitchFamily="2" charset="2"/>
              </a:rPr>
              <a:t>(</a:t>
            </a:r>
          </a:p>
        </p:txBody>
      </p:sp>
      <p:sp>
        <p:nvSpPr>
          <p:cNvPr id="575551" name="Text Box 63"/>
          <p:cNvSpPr txBox="1">
            <a:spLocks noChangeArrowheads="1"/>
          </p:cNvSpPr>
          <p:nvPr/>
        </p:nvSpPr>
        <p:spPr bwMode="auto">
          <a:xfrm>
            <a:off x="1555750" y="4013200"/>
            <a:ext cx="946150" cy="396875"/>
          </a:xfrm>
          <a:prstGeom prst="rect">
            <a:avLst/>
          </a:prstGeom>
          <a:noFill/>
          <a:ln w="9525">
            <a:noFill/>
            <a:miter lim="800000"/>
            <a:headEnd/>
            <a:tailEnd/>
          </a:ln>
        </p:spPr>
        <p:txBody>
          <a:bodyPr wrap="none">
            <a:spAutoFit/>
          </a:bodyPr>
          <a:lstStyle/>
          <a:p>
            <a:r>
              <a:rPr kumimoji="1" lang="zh-CN" altLang="en-US" sz="2000">
                <a:latin typeface="Times New Roman" pitchFamily="18" charset="0"/>
                <a:ea typeface="黑体" pitchFamily="49" charset="-122"/>
              </a:rPr>
              <a:t>交换机</a:t>
            </a:r>
          </a:p>
        </p:txBody>
      </p:sp>
      <p:sp>
        <p:nvSpPr>
          <p:cNvPr id="575552" name="Text Box 64"/>
          <p:cNvSpPr txBox="1">
            <a:spLocks noChangeArrowheads="1"/>
          </p:cNvSpPr>
          <p:nvPr/>
        </p:nvSpPr>
        <p:spPr bwMode="auto">
          <a:xfrm>
            <a:off x="3348038" y="3132138"/>
            <a:ext cx="946150" cy="396875"/>
          </a:xfrm>
          <a:prstGeom prst="rect">
            <a:avLst/>
          </a:prstGeom>
          <a:noFill/>
          <a:ln w="9525">
            <a:noFill/>
            <a:miter lim="800000"/>
            <a:headEnd/>
            <a:tailEnd/>
          </a:ln>
        </p:spPr>
        <p:txBody>
          <a:bodyPr wrap="none">
            <a:spAutoFit/>
          </a:bodyPr>
          <a:lstStyle/>
          <a:p>
            <a:r>
              <a:rPr kumimoji="1" lang="zh-CN" altLang="en-US" sz="2000">
                <a:latin typeface="Times New Roman" pitchFamily="18" charset="0"/>
                <a:ea typeface="黑体" pitchFamily="49" charset="-122"/>
              </a:rPr>
              <a:t>交换机</a:t>
            </a:r>
          </a:p>
        </p:txBody>
      </p:sp>
      <p:sp>
        <p:nvSpPr>
          <p:cNvPr id="575553" name="Text Box 65"/>
          <p:cNvSpPr txBox="1">
            <a:spLocks noChangeArrowheads="1"/>
          </p:cNvSpPr>
          <p:nvPr/>
        </p:nvSpPr>
        <p:spPr bwMode="auto">
          <a:xfrm>
            <a:off x="4949825" y="4471988"/>
            <a:ext cx="946150" cy="396875"/>
          </a:xfrm>
          <a:prstGeom prst="rect">
            <a:avLst/>
          </a:prstGeom>
          <a:noFill/>
          <a:ln w="9525">
            <a:noFill/>
            <a:miter lim="800000"/>
            <a:headEnd/>
            <a:tailEnd/>
          </a:ln>
        </p:spPr>
        <p:txBody>
          <a:bodyPr wrap="none">
            <a:spAutoFit/>
          </a:bodyPr>
          <a:lstStyle/>
          <a:p>
            <a:r>
              <a:rPr kumimoji="1" lang="zh-CN" altLang="en-US" sz="2000">
                <a:latin typeface="Times New Roman" pitchFamily="18" charset="0"/>
                <a:ea typeface="黑体" pitchFamily="49" charset="-122"/>
              </a:rPr>
              <a:t>交换机</a:t>
            </a:r>
          </a:p>
        </p:txBody>
      </p:sp>
      <p:sp>
        <p:nvSpPr>
          <p:cNvPr id="575554" name="Text Box 66"/>
          <p:cNvSpPr txBox="1">
            <a:spLocks noChangeArrowheads="1"/>
          </p:cNvSpPr>
          <p:nvPr/>
        </p:nvSpPr>
        <p:spPr bwMode="auto">
          <a:xfrm>
            <a:off x="6554788" y="3560763"/>
            <a:ext cx="946150" cy="396875"/>
          </a:xfrm>
          <a:prstGeom prst="rect">
            <a:avLst/>
          </a:prstGeom>
          <a:noFill/>
          <a:ln w="9525">
            <a:noFill/>
            <a:miter lim="800000"/>
            <a:headEnd/>
            <a:tailEnd/>
          </a:ln>
        </p:spPr>
        <p:txBody>
          <a:bodyPr wrap="none">
            <a:spAutoFit/>
          </a:bodyPr>
          <a:lstStyle/>
          <a:p>
            <a:r>
              <a:rPr kumimoji="1" lang="zh-CN" altLang="en-US" sz="2000">
                <a:latin typeface="Times New Roman" pitchFamily="18" charset="0"/>
                <a:ea typeface="黑体" pitchFamily="49" charset="-122"/>
              </a:rPr>
              <a:t>交换机</a:t>
            </a:r>
          </a:p>
        </p:txBody>
      </p:sp>
      <p:sp>
        <p:nvSpPr>
          <p:cNvPr id="575555" name="Text Box 67"/>
          <p:cNvSpPr txBox="1">
            <a:spLocks noChangeArrowheads="1"/>
          </p:cNvSpPr>
          <p:nvPr/>
        </p:nvSpPr>
        <p:spPr bwMode="auto">
          <a:xfrm>
            <a:off x="977900" y="3606800"/>
            <a:ext cx="946150" cy="396875"/>
          </a:xfrm>
          <a:prstGeom prst="rect">
            <a:avLst/>
          </a:prstGeom>
          <a:noFill/>
          <a:ln w="9525">
            <a:noFill/>
            <a:miter lim="800000"/>
            <a:headEnd/>
            <a:tailEnd/>
          </a:ln>
        </p:spPr>
        <p:txBody>
          <a:bodyPr wrap="none">
            <a:spAutoFit/>
          </a:bodyPr>
          <a:lstStyle/>
          <a:p>
            <a:r>
              <a:rPr kumimoji="1" lang="zh-CN" altLang="en-US" sz="2000">
                <a:latin typeface="Times New Roman" pitchFamily="18" charset="0"/>
                <a:ea typeface="黑体" pitchFamily="49" charset="-122"/>
              </a:rPr>
              <a:t>用户线</a:t>
            </a:r>
          </a:p>
        </p:txBody>
      </p:sp>
      <p:sp>
        <p:nvSpPr>
          <p:cNvPr id="575556" name="Text Box 68"/>
          <p:cNvSpPr txBox="1">
            <a:spLocks noChangeArrowheads="1"/>
          </p:cNvSpPr>
          <p:nvPr/>
        </p:nvSpPr>
        <p:spPr bwMode="auto">
          <a:xfrm>
            <a:off x="7716838" y="5156200"/>
            <a:ext cx="946150" cy="396875"/>
          </a:xfrm>
          <a:prstGeom prst="rect">
            <a:avLst/>
          </a:prstGeom>
          <a:noFill/>
          <a:ln w="9525">
            <a:noFill/>
            <a:miter lim="800000"/>
            <a:headEnd/>
            <a:tailEnd/>
          </a:ln>
        </p:spPr>
        <p:txBody>
          <a:bodyPr wrap="none">
            <a:spAutoFit/>
          </a:bodyPr>
          <a:lstStyle/>
          <a:p>
            <a:r>
              <a:rPr kumimoji="1" lang="zh-CN" altLang="en-US" sz="2000">
                <a:latin typeface="Times New Roman" pitchFamily="18" charset="0"/>
                <a:ea typeface="黑体" pitchFamily="49" charset="-122"/>
              </a:rPr>
              <a:t>用户线</a:t>
            </a:r>
          </a:p>
        </p:txBody>
      </p:sp>
      <p:sp>
        <p:nvSpPr>
          <p:cNvPr id="575557" name="Text Box 69"/>
          <p:cNvSpPr txBox="1">
            <a:spLocks noChangeArrowheads="1"/>
          </p:cNvSpPr>
          <p:nvPr/>
        </p:nvSpPr>
        <p:spPr bwMode="auto">
          <a:xfrm>
            <a:off x="5227638" y="3665538"/>
            <a:ext cx="946150" cy="396875"/>
          </a:xfrm>
          <a:prstGeom prst="rect">
            <a:avLst/>
          </a:prstGeom>
          <a:noFill/>
          <a:ln w="9525">
            <a:noFill/>
            <a:miter lim="800000"/>
            <a:headEnd/>
            <a:tailEnd/>
          </a:ln>
        </p:spPr>
        <p:txBody>
          <a:bodyPr wrap="none">
            <a:spAutoFit/>
          </a:bodyPr>
          <a:lstStyle/>
          <a:p>
            <a:r>
              <a:rPr kumimoji="1" lang="zh-CN" altLang="en-US" sz="2000">
                <a:latin typeface="Times New Roman" pitchFamily="18" charset="0"/>
                <a:ea typeface="黑体" pitchFamily="49" charset="-122"/>
              </a:rPr>
              <a:t>中继线</a:t>
            </a:r>
          </a:p>
        </p:txBody>
      </p:sp>
      <p:sp>
        <p:nvSpPr>
          <p:cNvPr id="575558" name="Text Box 70"/>
          <p:cNvSpPr txBox="1">
            <a:spLocks noChangeArrowheads="1"/>
          </p:cNvSpPr>
          <p:nvPr/>
        </p:nvSpPr>
        <p:spPr bwMode="auto">
          <a:xfrm>
            <a:off x="2211388" y="3294063"/>
            <a:ext cx="946150" cy="396875"/>
          </a:xfrm>
          <a:prstGeom prst="rect">
            <a:avLst/>
          </a:prstGeom>
          <a:noFill/>
          <a:ln w="9525">
            <a:noFill/>
            <a:miter lim="800000"/>
            <a:headEnd/>
            <a:tailEnd/>
          </a:ln>
        </p:spPr>
        <p:txBody>
          <a:bodyPr wrap="none">
            <a:spAutoFit/>
          </a:bodyPr>
          <a:lstStyle/>
          <a:p>
            <a:r>
              <a:rPr kumimoji="1" lang="zh-CN" altLang="en-US" sz="2000">
                <a:latin typeface="Times New Roman" pitchFamily="18" charset="0"/>
                <a:ea typeface="黑体" pitchFamily="49" charset="-122"/>
              </a:rPr>
              <a:t>中继线</a:t>
            </a:r>
          </a:p>
        </p:txBody>
      </p:sp>
      <p:sp>
        <p:nvSpPr>
          <p:cNvPr id="575559" name="Text Box 71"/>
          <p:cNvSpPr txBox="1">
            <a:spLocks noChangeArrowheads="1"/>
          </p:cNvSpPr>
          <p:nvPr/>
        </p:nvSpPr>
        <p:spPr bwMode="auto">
          <a:xfrm>
            <a:off x="8362950" y="3829050"/>
            <a:ext cx="354013" cy="396875"/>
          </a:xfrm>
          <a:prstGeom prst="rect">
            <a:avLst/>
          </a:prstGeom>
          <a:noFill/>
          <a:ln w="9525">
            <a:noFill/>
            <a:miter lim="800000"/>
            <a:headEnd/>
            <a:tailEnd/>
          </a:ln>
        </p:spPr>
        <p:txBody>
          <a:bodyPr wrap="none">
            <a:spAutoFit/>
          </a:bodyPr>
          <a:lstStyle/>
          <a:p>
            <a:r>
              <a:rPr kumimoji="1" lang="en-US" altLang="zh-CN" sz="2000"/>
              <a:t>B</a:t>
            </a:r>
          </a:p>
        </p:txBody>
      </p:sp>
      <p:sp>
        <p:nvSpPr>
          <p:cNvPr id="575560" name="Text Box 72"/>
          <p:cNvSpPr txBox="1">
            <a:spLocks noChangeArrowheads="1"/>
          </p:cNvSpPr>
          <p:nvPr/>
        </p:nvSpPr>
        <p:spPr bwMode="auto">
          <a:xfrm>
            <a:off x="282575" y="5399088"/>
            <a:ext cx="368300" cy="396875"/>
          </a:xfrm>
          <a:prstGeom prst="rect">
            <a:avLst/>
          </a:prstGeom>
          <a:noFill/>
          <a:ln w="9525">
            <a:noFill/>
            <a:miter lim="800000"/>
            <a:headEnd/>
            <a:tailEnd/>
          </a:ln>
        </p:spPr>
        <p:txBody>
          <a:bodyPr wrap="none">
            <a:spAutoFit/>
          </a:bodyPr>
          <a:lstStyle/>
          <a:p>
            <a:r>
              <a:rPr kumimoji="1" lang="en-US" altLang="zh-CN" sz="2000"/>
              <a:t>D</a:t>
            </a:r>
          </a:p>
        </p:txBody>
      </p:sp>
      <p:sp>
        <p:nvSpPr>
          <p:cNvPr id="575561" name="Text Box 73"/>
          <p:cNvSpPr txBox="1">
            <a:spLocks noChangeArrowheads="1"/>
          </p:cNvSpPr>
          <p:nvPr/>
        </p:nvSpPr>
        <p:spPr bwMode="auto">
          <a:xfrm>
            <a:off x="250825" y="4702175"/>
            <a:ext cx="368300" cy="396875"/>
          </a:xfrm>
          <a:prstGeom prst="rect">
            <a:avLst/>
          </a:prstGeom>
          <a:noFill/>
          <a:ln w="9525">
            <a:noFill/>
            <a:miter lim="800000"/>
            <a:headEnd/>
            <a:tailEnd/>
          </a:ln>
        </p:spPr>
        <p:txBody>
          <a:bodyPr wrap="none">
            <a:spAutoFit/>
          </a:bodyPr>
          <a:lstStyle/>
          <a:p>
            <a:r>
              <a:rPr kumimoji="1" lang="en-US" altLang="zh-CN" sz="2000"/>
              <a:t>C</a:t>
            </a:r>
          </a:p>
        </p:txBody>
      </p:sp>
      <p:sp>
        <p:nvSpPr>
          <p:cNvPr id="575562" name="Text Box 74"/>
          <p:cNvSpPr txBox="1">
            <a:spLocks noChangeArrowheads="1"/>
          </p:cNvSpPr>
          <p:nvPr/>
        </p:nvSpPr>
        <p:spPr bwMode="auto">
          <a:xfrm>
            <a:off x="574675" y="3756025"/>
            <a:ext cx="354013" cy="396875"/>
          </a:xfrm>
          <a:prstGeom prst="rect">
            <a:avLst/>
          </a:prstGeom>
          <a:noFill/>
          <a:ln w="9525">
            <a:noFill/>
            <a:miter lim="800000"/>
            <a:headEnd/>
            <a:tailEnd/>
          </a:ln>
        </p:spPr>
        <p:txBody>
          <a:bodyPr wrap="none">
            <a:spAutoFit/>
          </a:bodyPr>
          <a:lstStyle/>
          <a:p>
            <a:r>
              <a:rPr kumimoji="1" lang="en-US" altLang="zh-CN" sz="2000"/>
              <a:t>A</a:t>
            </a:r>
          </a:p>
        </p:txBody>
      </p:sp>
      <p:grpSp>
        <p:nvGrpSpPr>
          <p:cNvPr id="2" name="Group 79"/>
          <p:cNvGrpSpPr>
            <a:grpSpLocks/>
          </p:cNvGrpSpPr>
          <p:nvPr/>
        </p:nvGrpSpPr>
        <p:grpSpPr bwMode="auto">
          <a:xfrm>
            <a:off x="971550" y="4940300"/>
            <a:ext cx="849313" cy="720725"/>
            <a:chOff x="612" y="3112"/>
            <a:chExt cx="535" cy="454"/>
          </a:xfrm>
        </p:grpSpPr>
        <p:sp>
          <p:nvSpPr>
            <p:cNvPr id="575564" name="Freeform 75"/>
            <p:cNvSpPr>
              <a:spLocks/>
            </p:cNvSpPr>
            <p:nvPr/>
          </p:nvSpPr>
          <p:spPr bwMode="auto">
            <a:xfrm>
              <a:off x="1014" y="3112"/>
              <a:ext cx="133" cy="227"/>
            </a:xfrm>
            <a:custGeom>
              <a:avLst/>
              <a:gdLst>
                <a:gd name="T0" fmla="*/ 0 w 133"/>
                <a:gd name="T1" fmla="*/ 2 h 227"/>
                <a:gd name="T2" fmla="*/ 54 w 133"/>
                <a:gd name="T3" fmla="*/ 5 h 227"/>
                <a:gd name="T4" fmla="*/ 97 w 133"/>
                <a:gd name="T5" fmla="*/ 30 h 227"/>
                <a:gd name="T6" fmla="*/ 126 w 133"/>
                <a:gd name="T7" fmla="*/ 66 h 227"/>
                <a:gd name="T8" fmla="*/ 129 w 133"/>
                <a:gd name="T9" fmla="*/ 115 h 227"/>
                <a:gd name="T10" fmla="*/ 100 w 133"/>
                <a:gd name="T11" fmla="*/ 168 h 227"/>
                <a:gd name="T12" fmla="*/ 66 w 133"/>
                <a:gd name="T13" fmla="*/ 194 h 227"/>
                <a:gd name="T14" fmla="*/ 9 w 133"/>
                <a:gd name="T15" fmla="*/ 227 h 227"/>
                <a:gd name="T16" fmla="*/ 0 60000 65536"/>
                <a:gd name="T17" fmla="*/ 0 60000 65536"/>
                <a:gd name="T18" fmla="*/ 0 60000 65536"/>
                <a:gd name="T19" fmla="*/ 0 60000 65536"/>
                <a:gd name="T20" fmla="*/ 0 60000 65536"/>
                <a:gd name="T21" fmla="*/ 0 60000 65536"/>
                <a:gd name="T22" fmla="*/ 0 60000 65536"/>
                <a:gd name="T23" fmla="*/ 0 60000 65536"/>
                <a:gd name="T24" fmla="*/ 0 w 133"/>
                <a:gd name="T25" fmla="*/ 0 h 227"/>
                <a:gd name="T26" fmla="*/ 133 w 133"/>
                <a:gd name="T27" fmla="*/ 227 h 2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33" h="227">
                  <a:moveTo>
                    <a:pt x="0" y="2"/>
                  </a:moveTo>
                  <a:cubicBezTo>
                    <a:pt x="9" y="2"/>
                    <a:pt x="38" y="0"/>
                    <a:pt x="54" y="5"/>
                  </a:cubicBezTo>
                  <a:cubicBezTo>
                    <a:pt x="70" y="10"/>
                    <a:pt x="85" y="20"/>
                    <a:pt x="97" y="30"/>
                  </a:cubicBezTo>
                  <a:cubicBezTo>
                    <a:pt x="109" y="40"/>
                    <a:pt x="121" y="52"/>
                    <a:pt x="126" y="66"/>
                  </a:cubicBezTo>
                  <a:cubicBezTo>
                    <a:pt x="131" y="79"/>
                    <a:pt x="133" y="99"/>
                    <a:pt x="129" y="115"/>
                  </a:cubicBezTo>
                  <a:cubicBezTo>
                    <a:pt x="125" y="132"/>
                    <a:pt x="110" y="155"/>
                    <a:pt x="100" y="168"/>
                  </a:cubicBezTo>
                  <a:cubicBezTo>
                    <a:pt x="90" y="181"/>
                    <a:pt x="81" y="184"/>
                    <a:pt x="66" y="194"/>
                  </a:cubicBezTo>
                  <a:cubicBezTo>
                    <a:pt x="51" y="204"/>
                    <a:pt x="21" y="220"/>
                    <a:pt x="9" y="227"/>
                  </a:cubicBezTo>
                </a:path>
              </a:pathLst>
            </a:custGeom>
            <a:noFill/>
            <a:ln w="76200">
              <a:solidFill>
                <a:schemeClr val="hlink"/>
              </a:solidFill>
              <a:round/>
              <a:headEnd/>
              <a:tailEnd/>
            </a:ln>
          </p:spPr>
          <p:txBody>
            <a:bodyPr/>
            <a:lstStyle/>
            <a:p>
              <a:endParaRPr lang="zh-CN" altLang="zh-CN"/>
            </a:p>
          </p:txBody>
        </p:sp>
        <p:sp>
          <p:nvSpPr>
            <p:cNvPr id="575565" name="Line 76"/>
            <p:cNvSpPr>
              <a:spLocks noChangeShapeType="1"/>
            </p:cNvSpPr>
            <p:nvPr/>
          </p:nvSpPr>
          <p:spPr bwMode="auto">
            <a:xfrm flipV="1">
              <a:off x="612" y="3113"/>
              <a:ext cx="408" cy="90"/>
            </a:xfrm>
            <a:prstGeom prst="line">
              <a:avLst/>
            </a:prstGeom>
            <a:noFill/>
            <a:ln w="76200">
              <a:solidFill>
                <a:schemeClr val="hlink"/>
              </a:solidFill>
              <a:round/>
              <a:headEnd/>
              <a:tailEnd/>
            </a:ln>
          </p:spPr>
          <p:txBody>
            <a:bodyPr/>
            <a:lstStyle/>
            <a:p>
              <a:endParaRPr lang="zh-CN" altLang="en-US"/>
            </a:p>
          </p:txBody>
        </p:sp>
        <p:sp>
          <p:nvSpPr>
            <p:cNvPr id="575566" name="Line 77"/>
            <p:cNvSpPr>
              <a:spLocks noChangeShapeType="1"/>
            </p:cNvSpPr>
            <p:nvPr/>
          </p:nvSpPr>
          <p:spPr bwMode="auto">
            <a:xfrm flipV="1">
              <a:off x="612" y="3333"/>
              <a:ext cx="420" cy="233"/>
            </a:xfrm>
            <a:prstGeom prst="line">
              <a:avLst/>
            </a:prstGeom>
            <a:noFill/>
            <a:ln w="76200">
              <a:solidFill>
                <a:schemeClr val="hlink"/>
              </a:solidFill>
              <a:round/>
              <a:headEnd/>
              <a:tailE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0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9234" name="Picture 2"/>
          <p:cNvPicPr>
            <a:picLocks noChangeAspect="1" noChangeArrowheads="1"/>
          </p:cNvPicPr>
          <p:nvPr/>
        </p:nvPicPr>
        <p:blipFill>
          <a:blip r:embed="rId2" cstate="print"/>
          <a:srcRect/>
          <a:stretch>
            <a:fillRect/>
          </a:stretch>
        </p:blipFill>
        <p:spPr bwMode="auto">
          <a:xfrm>
            <a:off x="1763713" y="260350"/>
            <a:ext cx="6324600" cy="6102350"/>
          </a:xfrm>
          <a:prstGeom prst="rect">
            <a:avLst/>
          </a:prstGeom>
          <a:noFill/>
          <a:ln w="9525">
            <a:noFill/>
            <a:miter lim="800000"/>
            <a:headEnd/>
            <a:tailEnd/>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body" idx="4294967295"/>
          </p:nvPr>
        </p:nvSpPr>
        <p:spPr>
          <a:xfrm>
            <a:off x="323850" y="1052513"/>
            <a:ext cx="8534430" cy="5126037"/>
          </a:xfrm>
        </p:spPr>
        <p:txBody>
          <a:bodyPr/>
          <a:lstStyle/>
          <a:p>
            <a:pPr>
              <a:spcBef>
                <a:spcPts val="600"/>
              </a:spcBef>
            </a:pPr>
            <a:r>
              <a:rPr lang="zh-CN" altLang="en-US" dirty="0"/>
              <a:t>计算机数据具有突发性 </a:t>
            </a:r>
            <a:r>
              <a:rPr lang="en-US" altLang="zh-CN" dirty="0"/>
              <a:t>(arrives in bursts or be bursty)</a:t>
            </a:r>
            <a:r>
              <a:rPr lang="zh-CN" altLang="en-US" dirty="0"/>
              <a:t>。</a:t>
            </a:r>
          </a:p>
          <a:p>
            <a:pPr>
              <a:spcBef>
                <a:spcPts val="600"/>
              </a:spcBef>
            </a:pPr>
            <a:endParaRPr lang="zh-CN" altLang="en-US" dirty="0"/>
          </a:p>
          <a:p>
            <a:pPr>
              <a:spcBef>
                <a:spcPts val="600"/>
              </a:spcBef>
            </a:pPr>
            <a:r>
              <a:rPr lang="zh-CN" altLang="en-US" dirty="0"/>
              <a:t>这导致在传送计算机数据时，通信线路的利用率</a:t>
            </a:r>
            <a:r>
              <a:rPr lang="en-US" altLang="zh-CN" dirty="0"/>
              <a:t>(utilization rate)</a:t>
            </a:r>
            <a:r>
              <a:rPr lang="zh-CN" altLang="en-US" dirty="0"/>
              <a:t>很低 </a:t>
            </a:r>
            <a:r>
              <a:rPr lang="en-US" altLang="zh-CN" dirty="0"/>
              <a:t>(</a:t>
            </a:r>
            <a:r>
              <a:rPr lang="zh-CN" altLang="zh-CN" dirty="0"/>
              <a:t>用来传送数据的时间往往不到</a:t>
            </a:r>
            <a:r>
              <a:rPr lang="en-US" altLang="zh-CN" dirty="0"/>
              <a:t>10%</a:t>
            </a:r>
            <a:r>
              <a:rPr lang="zh-CN" altLang="zh-CN" dirty="0"/>
              <a:t>甚至</a:t>
            </a:r>
            <a:r>
              <a:rPr lang="en-US" altLang="zh-CN" dirty="0"/>
              <a:t>1%) </a:t>
            </a:r>
            <a:r>
              <a:rPr lang="zh-CN" altLang="en-US" dirty="0"/>
              <a:t>。</a:t>
            </a:r>
          </a:p>
        </p:txBody>
      </p:sp>
      <p:sp>
        <p:nvSpPr>
          <p:cNvPr id="577539" name="Rectangle 75"/>
          <p:cNvSpPr>
            <a:spLocks noGrp="1" noChangeArrowheads="1"/>
          </p:cNvSpPr>
          <p:nvPr>
            <p:ph type="title" idx="4294967295"/>
          </p:nvPr>
        </p:nvSpPr>
        <p:spPr/>
        <p:txBody>
          <a:bodyPr/>
          <a:lstStyle/>
          <a:p>
            <a:r>
              <a:rPr lang="zh-CN" altLang="en-US" dirty="0"/>
              <a:t>电路交换传送计算机数据效率低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1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Line 8"/>
          <p:cNvSpPr>
            <a:spLocks noChangeShapeType="1"/>
          </p:cNvSpPr>
          <p:nvPr/>
        </p:nvSpPr>
        <p:spPr bwMode="auto">
          <a:xfrm>
            <a:off x="1979613" y="3286125"/>
            <a:ext cx="5184775" cy="0"/>
          </a:xfrm>
          <a:prstGeom prst="line">
            <a:avLst/>
          </a:prstGeom>
          <a:noFill/>
          <a:ln w="9525">
            <a:solidFill>
              <a:schemeClr val="tx1"/>
            </a:solidFill>
            <a:round/>
            <a:headEnd type="triangle" w="sm" len="lg"/>
            <a:tailEnd type="triangle" w="sm" len="lg"/>
          </a:ln>
        </p:spPr>
        <p:txBody>
          <a:bodyPr wrap="none" anchor="ctr"/>
          <a:lstStyle/>
          <a:p>
            <a:endParaRPr lang="zh-CN" altLang="en-US"/>
          </a:p>
        </p:txBody>
      </p:sp>
      <p:sp>
        <p:nvSpPr>
          <p:cNvPr id="579587" name="Text Box 9"/>
          <p:cNvSpPr txBox="1">
            <a:spLocks noChangeArrowheads="1"/>
          </p:cNvSpPr>
          <p:nvPr/>
        </p:nvSpPr>
        <p:spPr bwMode="auto">
          <a:xfrm>
            <a:off x="4284663" y="3046413"/>
            <a:ext cx="692150" cy="396875"/>
          </a:xfrm>
          <a:prstGeom prst="rect">
            <a:avLst/>
          </a:prstGeom>
          <a:solidFill>
            <a:schemeClr val="bg1"/>
          </a:solidFill>
          <a:ln w="9525">
            <a:noFill/>
            <a:miter lim="800000"/>
            <a:headEnd/>
            <a:tailEnd/>
          </a:ln>
        </p:spPr>
        <p:txBody>
          <a:bodyPr wrap="none">
            <a:spAutoFit/>
          </a:bodyPr>
          <a:lstStyle/>
          <a:p>
            <a:r>
              <a:rPr kumimoji="1" lang="zh-CN" altLang="en-US" sz="2000" dirty="0">
                <a:latin typeface="Times New Roman" pitchFamily="18" charset="0"/>
                <a:ea typeface="黑体" pitchFamily="49" charset="-122"/>
              </a:rPr>
              <a:t>报文</a:t>
            </a:r>
          </a:p>
        </p:txBody>
      </p:sp>
      <p:sp>
        <p:nvSpPr>
          <p:cNvPr id="579588" name="Rectangle 2"/>
          <p:cNvSpPr>
            <a:spLocks noGrp="1" noChangeArrowheads="1"/>
          </p:cNvSpPr>
          <p:nvPr>
            <p:ph type="title" idx="4294967295"/>
          </p:nvPr>
        </p:nvSpPr>
        <p:spPr/>
        <p:txBody>
          <a:bodyPr/>
          <a:lstStyle/>
          <a:p>
            <a:r>
              <a:rPr lang="en-US" altLang="zh-CN" dirty="0"/>
              <a:t>2. </a:t>
            </a:r>
            <a:r>
              <a:rPr lang="zh-CN" altLang="en-US" dirty="0"/>
              <a:t>分组交换的主要特点 </a:t>
            </a:r>
          </a:p>
        </p:txBody>
      </p:sp>
      <p:sp>
        <p:nvSpPr>
          <p:cNvPr id="579589" name="Rectangle 3"/>
          <p:cNvSpPr>
            <a:spLocks noGrp="1" noChangeArrowheads="1"/>
          </p:cNvSpPr>
          <p:nvPr>
            <p:ph type="body" idx="4294967295"/>
          </p:nvPr>
        </p:nvSpPr>
        <p:spPr>
          <a:xfrm>
            <a:off x="330200" y="1028701"/>
            <a:ext cx="8456642" cy="1971672"/>
          </a:xfrm>
        </p:spPr>
        <p:txBody>
          <a:bodyPr/>
          <a:lstStyle/>
          <a:p>
            <a:r>
              <a:rPr lang="zh-CN" altLang="zh-CN" dirty="0"/>
              <a:t>分组交换则采用</a:t>
            </a:r>
            <a:r>
              <a:rPr lang="zh-CN" altLang="zh-CN" dirty="0">
                <a:solidFill>
                  <a:srgbClr val="FF0000"/>
                </a:solidFill>
              </a:rPr>
              <a:t>存储转发</a:t>
            </a:r>
            <a:r>
              <a:rPr lang="zh-CN" altLang="zh-CN" dirty="0"/>
              <a:t>技术</a:t>
            </a:r>
            <a:r>
              <a:rPr lang="zh-CN" altLang="en-US" dirty="0"/>
              <a:t>。</a:t>
            </a:r>
            <a:endParaRPr lang="en-US" altLang="zh-CN" dirty="0"/>
          </a:p>
          <a:p>
            <a:endParaRPr lang="en-US" altLang="zh-CN" dirty="0"/>
          </a:p>
          <a:p>
            <a:r>
              <a:rPr lang="zh-CN" altLang="en-US" dirty="0"/>
              <a:t>在发送端，先把较长的报文</a:t>
            </a:r>
            <a:r>
              <a:rPr lang="zh-CN" altLang="en-US" dirty="0">
                <a:solidFill>
                  <a:schemeClr val="hlink"/>
                </a:solidFill>
              </a:rPr>
              <a:t>划分成较短的、固定长度的数据段</a:t>
            </a:r>
            <a:r>
              <a:rPr lang="zh-CN" altLang="en-US" dirty="0"/>
              <a:t>。 </a:t>
            </a:r>
          </a:p>
        </p:txBody>
      </p:sp>
      <p:grpSp>
        <p:nvGrpSpPr>
          <p:cNvPr id="579590" name="Group 77"/>
          <p:cNvGrpSpPr>
            <a:grpSpLocks/>
          </p:cNvGrpSpPr>
          <p:nvPr/>
        </p:nvGrpSpPr>
        <p:grpSpPr bwMode="auto">
          <a:xfrm>
            <a:off x="1908175" y="3502025"/>
            <a:ext cx="5264150" cy="431800"/>
            <a:chOff x="1202" y="2206"/>
            <a:chExt cx="3316" cy="272"/>
          </a:xfrm>
        </p:grpSpPr>
        <p:grpSp>
          <p:nvGrpSpPr>
            <p:cNvPr id="579591" name="Group 75"/>
            <p:cNvGrpSpPr>
              <a:grpSpLocks/>
            </p:cNvGrpSpPr>
            <p:nvPr/>
          </p:nvGrpSpPr>
          <p:grpSpPr bwMode="auto">
            <a:xfrm>
              <a:off x="1247" y="2206"/>
              <a:ext cx="3266" cy="272"/>
              <a:chOff x="1247" y="2931"/>
              <a:chExt cx="3266" cy="272"/>
            </a:xfrm>
          </p:grpSpPr>
          <p:sp>
            <p:nvSpPr>
              <p:cNvPr id="579592" name="Rectangle 70"/>
              <p:cNvSpPr>
                <a:spLocks noChangeArrowheads="1"/>
              </p:cNvSpPr>
              <p:nvPr/>
            </p:nvSpPr>
            <p:spPr bwMode="auto">
              <a:xfrm>
                <a:off x="1248" y="2931"/>
                <a:ext cx="1088" cy="272"/>
              </a:xfrm>
              <a:prstGeom prst="rect">
                <a:avLst/>
              </a:prstGeom>
              <a:solidFill>
                <a:srgbClr val="CCECFF"/>
              </a:solidFill>
              <a:ln w="28575">
                <a:noFill/>
                <a:miter lim="800000"/>
                <a:headEnd/>
                <a:tailEnd/>
              </a:ln>
            </p:spPr>
            <p:txBody>
              <a:bodyPr wrap="none" anchor="ctr"/>
              <a:lstStyle/>
              <a:p>
                <a:pPr algn="ctr"/>
                <a:endParaRPr lang="zh-CN" altLang="zh-CN" sz="2000">
                  <a:ea typeface="黑体" pitchFamily="49" charset="-122"/>
                </a:endParaRPr>
              </a:p>
            </p:txBody>
          </p:sp>
          <p:sp>
            <p:nvSpPr>
              <p:cNvPr id="579593" name="Rectangle 71"/>
              <p:cNvSpPr>
                <a:spLocks noChangeArrowheads="1"/>
              </p:cNvSpPr>
              <p:nvPr/>
            </p:nvSpPr>
            <p:spPr bwMode="auto">
              <a:xfrm>
                <a:off x="2336" y="2931"/>
                <a:ext cx="1088" cy="272"/>
              </a:xfrm>
              <a:prstGeom prst="rect">
                <a:avLst/>
              </a:prstGeom>
              <a:solidFill>
                <a:srgbClr val="CCECFF"/>
              </a:solidFill>
              <a:ln w="28575">
                <a:noFill/>
                <a:miter lim="800000"/>
                <a:headEnd/>
                <a:tailEnd/>
              </a:ln>
            </p:spPr>
            <p:txBody>
              <a:bodyPr wrap="none" anchor="ctr"/>
              <a:lstStyle/>
              <a:p>
                <a:pPr algn="ctr"/>
                <a:endParaRPr lang="zh-CN" altLang="zh-CN" sz="2000">
                  <a:latin typeface="Tahoma" pitchFamily="34" charset="0"/>
                  <a:ea typeface="黑体" pitchFamily="49" charset="-122"/>
                </a:endParaRPr>
              </a:p>
            </p:txBody>
          </p:sp>
          <p:sp>
            <p:nvSpPr>
              <p:cNvPr id="579594" name="Rectangle 72"/>
              <p:cNvSpPr>
                <a:spLocks noChangeArrowheads="1"/>
              </p:cNvSpPr>
              <p:nvPr/>
            </p:nvSpPr>
            <p:spPr bwMode="auto">
              <a:xfrm>
                <a:off x="3425" y="2931"/>
                <a:ext cx="1088" cy="272"/>
              </a:xfrm>
              <a:prstGeom prst="rect">
                <a:avLst/>
              </a:prstGeom>
              <a:solidFill>
                <a:srgbClr val="CCECFF"/>
              </a:solidFill>
              <a:ln w="28575">
                <a:noFill/>
                <a:miter lim="800000"/>
                <a:headEnd/>
                <a:tailEnd/>
              </a:ln>
            </p:spPr>
            <p:txBody>
              <a:bodyPr wrap="none" anchor="ctr"/>
              <a:lstStyle/>
              <a:p>
                <a:pPr algn="ctr"/>
                <a:endParaRPr lang="zh-CN" altLang="zh-CN" sz="2000">
                  <a:ea typeface="黑体" pitchFamily="49" charset="-122"/>
                </a:endParaRPr>
              </a:p>
            </p:txBody>
          </p:sp>
          <p:sp>
            <p:nvSpPr>
              <p:cNvPr id="579595" name="Rectangle 74"/>
              <p:cNvSpPr>
                <a:spLocks noChangeArrowheads="1"/>
              </p:cNvSpPr>
              <p:nvPr/>
            </p:nvSpPr>
            <p:spPr bwMode="auto">
              <a:xfrm>
                <a:off x="1247" y="2931"/>
                <a:ext cx="3266" cy="272"/>
              </a:xfrm>
              <a:prstGeom prst="rect">
                <a:avLst/>
              </a:prstGeom>
              <a:noFill/>
              <a:ln w="28575">
                <a:solidFill>
                  <a:schemeClr val="tx1"/>
                </a:solidFill>
                <a:miter lim="800000"/>
                <a:headEnd/>
                <a:tailEnd/>
              </a:ln>
            </p:spPr>
            <p:txBody>
              <a:bodyPr wrap="none" anchor="ctr"/>
              <a:lstStyle/>
              <a:p>
                <a:endParaRPr lang="zh-CN" altLang="zh-CN"/>
              </a:p>
            </p:txBody>
          </p:sp>
        </p:grpSp>
        <p:sp>
          <p:nvSpPr>
            <p:cNvPr id="579596" name="Text Box 76"/>
            <p:cNvSpPr txBox="1">
              <a:spLocks noChangeArrowheads="1"/>
            </p:cNvSpPr>
            <p:nvPr/>
          </p:nvSpPr>
          <p:spPr bwMode="auto">
            <a:xfrm>
              <a:off x="1202" y="2219"/>
              <a:ext cx="3316" cy="231"/>
            </a:xfrm>
            <a:prstGeom prst="rect">
              <a:avLst/>
            </a:prstGeom>
            <a:noFill/>
            <a:ln w="9525">
              <a:noFill/>
              <a:miter lim="800000"/>
              <a:headEnd/>
              <a:tailEnd/>
            </a:ln>
          </p:spPr>
          <p:txBody>
            <a:bodyPr wrap="none">
              <a:spAutoFit/>
            </a:bodyPr>
            <a:lstStyle/>
            <a:p>
              <a:r>
                <a:rPr lang="en-US" altLang="zh-CN" dirty="0"/>
                <a:t>1101000110101010110101011100010011010010</a:t>
              </a:r>
            </a:p>
          </p:txBody>
        </p:sp>
      </p:grpSp>
      <p:grpSp>
        <p:nvGrpSpPr>
          <p:cNvPr id="4" name="Group 81"/>
          <p:cNvGrpSpPr>
            <a:grpSpLocks/>
          </p:cNvGrpSpPr>
          <p:nvPr/>
        </p:nvGrpSpPr>
        <p:grpSpPr bwMode="auto">
          <a:xfrm>
            <a:off x="3025775" y="3933825"/>
            <a:ext cx="3028950" cy="1416050"/>
            <a:chOff x="1906" y="2478"/>
            <a:chExt cx="1908" cy="892"/>
          </a:xfrm>
        </p:grpSpPr>
        <p:sp>
          <p:nvSpPr>
            <p:cNvPr id="579598" name="Text Box 78"/>
            <p:cNvSpPr txBox="1">
              <a:spLocks noChangeArrowheads="1"/>
            </p:cNvSpPr>
            <p:nvPr/>
          </p:nvSpPr>
          <p:spPr bwMode="auto">
            <a:xfrm>
              <a:off x="1906" y="2774"/>
              <a:ext cx="1908" cy="596"/>
            </a:xfrm>
            <a:prstGeom prst="rect">
              <a:avLst/>
            </a:prstGeom>
            <a:noFill/>
            <a:ln w="9525">
              <a:noFill/>
              <a:miter lim="800000"/>
              <a:headEnd/>
              <a:tailEnd/>
            </a:ln>
          </p:spPr>
          <p:txBody>
            <a:bodyPr wrap="none">
              <a:spAutoFit/>
            </a:bodyPr>
            <a:lstStyle/>
            <a:p>
              <a:pPr algn="ctr"/>
              <a:r>
                <a:rPr lang="zh-CN" altLang="en-US" sz="2800" dirty="0">
                  <a:latin typeface="Tahoma" pitchFamily="34" charset="0"/>
                  <a:ea typeface="黑体" pitchFamily="49" charset="-122"/>
                </a:rPr>
                <a:t>假定这个报文较长</a:t>
              </a:r>
            </a:p>
            <a:p>
              <a:pPr algn="ctr"/>
              <a:r>
                <a:rPr lang="zh-CN" altLang="en-US" sz="2800" dirty="0">
                  <a:latin typeface="Tahoma" pitchFamily="34" charset="0"/>
                  <a:ea typeface="黑体" pitchFamily="49" charset="-122"/>
                </a:rPr>
                <a:t>不便于传输</a:t>
              </a:r>
            </a:p>
          </p:txBody>
        </p:sp>
        <p:sp>
          <p:nvSpPr>
            <p:cNvPr id="579599" name="Line 79"/>
            <p:cNvSpPr>
              <a:spLocks noChangeShapeType="1"/>
            </p:cNvSpPr>
            <p:nvPr/>
          </p:nvSpPr>
          <p:spPr bwMode="auto">
            <a:xfrm flipV="1">
              <a:off x="2789" y="2478"/>
              <a:ext cx="91" cy="362"/>
            </a:xfrm>
            <a:prstGeom prst="line">
              <a:avLst/>
            </a:prstGeom>
            <a:noFill/>
            <a:ln w="28575">
              <a:solidFill>
                <a:srgbClr val="333399"/>
              </a:solidFill>
              <a:round/>
              <a:headEnd/>
              <a:tailEnd type="triangle" w="med" len="me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60" name="Rectangle 12"/>
          <p:cNvSpPr>
            <a:spLocks noChangeArrowheads="1"/>
          </p:cNvSpPr>
          <p:nvPr/>
        </p:nvSpPr>
        <p:spPr bwMode="auto">
          <a:xfrm>
            <a:off x="1979613" y="2228850"/>
            <a:ext cx="1727200" cy="431800"/>
          </a:xfrm>
          <a:prstGeom prst="rect">
            <a:avLst/>
          </a:prstGeom>
          <a:solidFill>
            <a:srgbClr val="CCECFF"/>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数     据</a:t>
            </a:r>
          </a:p>
        </p:txBody>
      </p:sp>
      <p:sp>
        <p:nvSpPr>
          <p:cNvPr id="53261" name="Rectangle 13"/>
          <p:cNvSpPr>
            <a:spLocks noChangeArrowheads="1"/>
          </p:cNvSpPr>
          <p:nvPr/>
        </p:nvSpPr>
        <p:spPr bwMode="auto">
          <a:xfrm>
            <a:off x="3708400" y="2228850"/>
            <a:ext cx="1727200" cy="431800"/>
          </a:xfrm>
          <a:prstGeom prst="rect">
            <a:avLst/>
          </a:prstGeom>
          <a:solidFill>
            <a:srgbClr val="CCECFF"/>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数     据</a:t>
            </a:r>
          </a:p>
        </p:txBody>
      </p:sp>
      <p:sp>
        <p:nvSpPr>
          <p:cNvPr id="53262" name="Rectangle 14"/>
          <p:cNvSpPr>
            <a:spLocks noChangeArrowheads="1"/>
          </p:cNvSpPr>
          <p:nvPr/>
        </p:nvSpPr>
        <p:spPr bwMode="auto">
          <a:xfrm>
            <a:off x="5437188" y="2228850"/>
            <a:ext cx="1727200" cy="431800"/>
          </a:xfrm>
          <a:prstGeom prst="rect">
            <a:avLst/>
          </a:prstGeom>
          <a:solidFill>
            <a:srgbClr val="CCECFF"/>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数     据</a:t>
            </a:r>
          </a:p>
        </p:txBody>
      </p:sp>
      <p:grpSp>
        <p:nvGrpSpPr>
          <p:cNvPr id="2" name="Group 15"/>
          <p:cNvGrpSpPr>
            <a:grpSpLocks/>
          </p:cNvGrpSpPr>
          <p:nvPr/>
        </p:nvGrpSpPr>
        <p:grpSpPr bwMode="auto">
          <a:xfrm>
            <a:off x="1979613" y="1773238"/>
            <a:ext cx="5184775" cy="396875"/>
            <a:chOff x="1247" y="1737"/>
            <a:chExt cx="3266" cy="250"/>
          </a:xfrm>
        </p:grpSpPr>
        <p:sp>
          <p:nvSpPr>
            <p:cNvPr id="581638" name="Line 2"/>
            <p:cNvSpPr>
              <a:spLocks noChangeShapeType="1"/>
            </p:cNvSpPr>
            <p:nvPr/>
          </p:nvSpPr>
          <p:spPr bwMode="auto">
            <a:xfrm>
              <a:off x="1247" y="1888"/>
              <a:ext cx="3266" cy="0"/>
            </a:xfrm>
            <a:prstGeom prst="line">
              <a:avLst/>
            </a:prstGeom>
            <a:noFill/>
            <a:ln w="9525">
              <a:solidFill>
                <a:schemeClr val="tx1"/>
              </a:solidFill>
              <a:round/>
              <a:headEnd type="triangle" w="sm" len="lg"/>
              <a:tailEnd type="triangle" w="sm" len="lg"/>
            </a:ln>
          </p:spPr>
          <p:txBody>
            <a:bodyPr wrap="none" anchor="ctr"/>
            <a:lstStyle/>
            <a:p>
              <a:endParaRPr lang="zh-CN" altLang="en-US"/>
            </a:p>
          </p:txBody>
        </p:sp>
        <p:sp>
          <p:nvSpPr>
            <p:cNvPr id="581639" name="Text Box 3"/>
            <p:cNvSpPr txBox="1">
              <a:spLocks noChangeArrowheads="1"/>
            </p:cNvSpPr>
            <p:nvPr/>
          </p:nvSpPr>
          <p:spPr bwMode="auto">
            <a:xfrm>
              <a:off x="2699" y="1737"/>
              <a:ext cx="436" cy="250"/>
            </a:xfrm>
            <a:prstGeom prst="rect">
              <a:avLst/>
            </a:prstGeom>
            <a:solidFill>
              <a:schemeClr val="bg1"/>
            </a:solidFill>
            <a:ln w="9525">
              <a:noFill/>
              <a:miter lim="800000"/>
              <a:headEnd/>
              <a:tailEnd/>
            </a:ln>
          </p:spPr>
          <p:txBody>
            <a:bodyPr wrap="none">
              <a:spAutoFit/>
            </a:bodyPr>
            <a:lstStyle/>
            <a:p>
              <a:r>
                <a:rPr kumimoji="1" lang="zh-CN" altLang="en-US" sz="2000">
                  <a:solidFill>
                    <a:srgbClr val="333399"/>
                  </a:solidFill>
                  <a:latin typeface="Times New Roman" pitchFamily="18" charset="0"/>
                  <a:ea typeface="黑体" pitchFamily="49" charset="-122"/>
                </a:rPr>
                <a:t>报文</a:t>
              </a:r>
            </a:p>
          </p:txBody>
        </p:sp>
      </p:grpSp>
      <p:sp>
        <p:nvSpPr>
          <p:cNvPr id="581640" name="Rectangle 4"/>
          <p:cNvSpPr>
            <a:spLocks noGrp="1" noChangeArrowheads="1"/>
          </p:cNvSpPr>
          <p:nvPr>
            <p:ph type="title" idx="4294967295"/>
          </p:nvPr>
        </p:nvSpPr>
        <p:spPr>
          <a:xfrm>
            <a:off x="355600" y="203200"/>
            <a:ext cx="7974013" cy="627063"/>
          </a:xfrm>
        </p:spPr>
        <p:txBody>
          <a:bodyPr/>
          <a:lstStyle/>
          <a:p>
            <a:r>
              <a:rPr lang="zh-CN" altLang="en-US"/>
              <a:t>添加首部构成分组</a:t>
            </a:r>
          </a:p>
        </p:txBody>
      </p:sp>
      <p:sp>
        <p:nvSpPr>
          <p:cNvPr id="581641" name="Rectangle 5"/>
          <p:cNvSpPr>
            <a:spLocks noGrp="1" noChangeArrowheads="1"/>
          </p:cNvSpPr>
          <p:nvPr>
            <p:ph type="body" idx="4294967295"/>
          </p:nvPr>
        </p:nvSpPr>
        <p:spPr>
          <a:xfrm>
            <a:off x="323850" y="1052513"/>
            <a:ext cx="8496300" cy="863600"/>
          </a:xfrm>
        </p:spPr>
        <p:txBody>
          <a:bodyPr/>
          <a:lstStyle/>
          <a:p>
            <a:r>
              <a:rPr lang="zh-CN" altLang="en-US"/>
              <a:t>每一个数据段前面添加上</a:t>
            </a:r>
            <a:r>
              <a:rPr lang="zh-CN" altLang="en-US">
                <a:solidFill>
                  <a:schemeClr val="hlink"/>
                </a:solidFill>
              </a:rPr>
              <a:t>首部</a:t>
            </a:r>
            <a:r>
              <a:rPr lang="zh-CN" altLang="en-US"/>
              <a:t>构成分组。</a:t>
            </a:r>
          </a:p>
        </p:txBody>
      </p:sp>
      <p:sp>
        <p:nvSpPr>
          <p:cNvPr id="53264" name="Rectangle 16"/>
          <p:cNvSpPr>
            <a:spLocks noChangeArrowheads="1"/>
          </p:cNvSpPr>
          <p:nvPr/>
        </p:nvSpPr>
        <p:spPr bwMode="auto">
          <a:xfrm>
            <a:off x="1405731" y="2887567"/>
            <a:ext cx="576263" cy="431800"/>
          </a:xfrm>
          <a:prstGeom prst="rect">
            <a:avLst/>
          </a:prstGeom>
          <a:solidFill>
            <a:schemeClr val="accent2"/>
          </a:solidFill>
          <a:ln w="28575">
            <a:solidFill>
              <a:schemeClr val="tx1"/>
            </a:solidFill>
            <a:miter lim="800000"/>
            <a:headEnd/>
            <a:tailEnd/>
          </a:ln>
        </p:spPr>
        <p:txBody>
          <a:bodyPr wrap="none" anchor="ctr"/>
          <a:lstStyle/>
          <a:p>
            <a:pPr algn="ctr"/>
            <a:r>
              <a:rPr lang="zh-CN" altLang="en-US" sz="2000" dirty="0">
                <a:solidFill>
                  <a:srgbClr val="333399"/>
                </a:solidFill>
                <a:latin typeface="Tahoma" pitchFamily="34" charset="0"/>
                <a:ea typeface="黑体" pitchFamily="49" charset="-122"/>
              </a:rPr>
              <a:t>首部</a:t>
            </a:r>
          </a:p>
        </p:txBody>
      </p:sp>
      <p:sp>
        <p:nvSpPr>
          <p:cNvPr id="53267" name="Rectangle 19"/>
          <p:cNvSpPr>
            <a:spLocks noChangeArrowheads="1"/>
          </p:cNvSpPr>
          <p:nvPr/>
        </p:nvSpPr>
        <p:spPr bwMode="auto">
          <a:xfrm>
            <a:off x="3132138" y="3741738"/>
            <a:ext cx="576262" cy="431800"/>
          </a:xfrm>
          <a:prstGeom prst="rect">
            <a:avLst/>
          </a:prstGeom>
          <a:solidFill>
            <a:schemeClr val="accent2"/>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首部</a:t>
            </a:r>
          </a:p>
        </p:txBody>
      </p:sp>
      <p:sp>
        <p:nvSpPr>
          <p:cNvPr id="53268" name="Rectangle 20"/>
          <p:cNvSpPr>
            <a:spLocks noChangeArrowheads="1"/>
          </p:cNvSpPr>
          <p:nvPr/>
        </p:nvSpPr>
        <p:spPr bwMode="auto">
          <a:xfrm>
            <a:off x="4859338" y="4604542"/>
            <a:ext cx="576262" cy="431800"/>
          </a:xfrm>
          <a:prstGeom prst="rect">
            <a:avLst/>
          </a:prstGeom>
          <a:solidFill>
            <a:schemeClr val="accent2"/>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首部</a:t>
            </a:r>
          </a:p>
        </p:txBody>
      </p:sp>
      <p:grpSp>
        <p:nvGrpSpPr>
          <p:cNvPr id="3" name="Group 25"/>
          <p:cNvGrpSpPr>
            <a:grpSpLocks/>
          </p:cNvGrpSpPr>
          <p:nvPr/>
        </p:nvGrpSpPr>
        <p:grpSpPr bwMode="auto">
          <a:xfrm>
            <a:off x="1404938" y="2314575"/>
            <a:ext cx="2303462" cy="488950"/>
            <a:chOff x="1973" y="2532"/>
            <a:chExt cx="1451" cy="308"/>
          </a:xfrm>
        </p:grpSpPr>
        <p:sp>
          <p:nvSpPr>
            <p:cNvPr id="581646" name="AutoShape 21"/>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p:spPr>
          <p:txBody>
            <a:bodyPr wrap="none" anchor="ctr"/>
            <a:lstStyle/>
            <a:p>
              <a:endParaRPr lang="zh-CN" altLang="zh-CN"/>
            </a:p>
          </p:txBody>
        </p:sp>
        <p:sp>
          <p:nvSpPr>
            <p:cNvPr id="581647" name="Text Box 24"/>
            <p:cNvSpPr txBox="1">
              <a:spLocks noChangeArrowheads="1"/>
            </p:cNvSpPr>
            <p:nvPr/>
          </p:nvSpPr>
          <p:spPr bwMode="auto">
            <a:xfrm>
              <a:off x="2489" y="2532"/>
              <a:ext cx="547" cy="250"/>
            </a:xfrm>
            <a:prstGeom prst="rect">
              <a:avLst/>
            </a:prstGeom>
            <a:noFill/>
            <a:ln w="9525">
              <a:noFill/>
              <a:miter lim="800000"/>
              <a:headEnd/>
              <a:tailEnd/>
            </a:ln>
          </p:spPr>
          <p:txBody>
            <a:bodyPr wrap="none">
              <a:spAutoFit/>
            </a:bodyPr>
            <a:lstStyle/>
            <a:p>
              <a:r>
                <a:rPr lang="zh-CN" altLang="en-US" sz="2000">
                  <a:solidFill>
                    <a:srgbClr val="333399"/>
                  </a:solidFill>
                  <a:latin typeface="Tahoma" pitchFamily="34" charset="0"/>
                  <a:ea typeface="黑体" pitchFamily="49" charset="-122"/>
                </a:rPr>
                <a:t>分组</a:t>
              </a:r>
              <a:r>
                <a:rPr lang="zh-CN" altLang="en-US" sz="1000">
                  <a:solidFill>
                    <a:srgbClr val="333399"/>
                  </a:solidFill>
                  <a:ea typeface="黑体" pitchFamily="49" charset="-122"/>
                </a:rPr>
                <a:t> </a:t>
              </a:r>
              <a:r>
                <a:rPr lang="en-US" altLang="zh-CN" sz="2000">
                  <a:solidFill>
                    <a:srgbClr val="333399"/>
                  </a:solidFill>
                  <a:ea typeface="黑体" pitchFamily="49" charset="-122"/>
                </a:rPr>
                <a:t>1</a:t>
              </a:r>
            </a:p>
          </p:txBody>
        </p:sp>
      </p:grpSp>
      <p:grpSp>
        <p:nvGrpSpPr>
          <p:cNvPr id="4" name="Group 26"/>
          <p:cNvGrpSpPr>
            <a:grpSpLocks/>
          </p:cNvGrpSpPr>
          <p:nvPr/>
        </p:nvGrpSpPr>
        <p:grpSpPr bwMode="auto">
          <a:xfrm>
            <a:off x="3132138" y="3179763"/>
            <a:ext cx="2303462" cy="488950"/>
            <a:chOff x="1973" y="2532"/>
            <a:chExt cx="1451" cy="308"/>
          </a:xfrm>
        </p:grpSpPr>
        <p:sp>
          <p:nvSpPr>
            <p:cNvPr id="581649" name="AutoShape 27"/>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p:spPr>
          <p:txBody>
            <a:bodyPr wrap="none" anchor="ctr"/>
            <a:lstStyle/>
            <a:p>
              <a:endParaRPr lang="zh-CN" altLang="zh-CN"/>
            </a:p>
          </p:txBody>
        </p:sp>
        <p:sp>
          <p:nvSpPr>
            <p:cNvPr id="581650" name="Text Box 28"/>
            <p:cNvSpPr txBox="1">
              <a:spLocks noChangeArrowheads="1"/>
            </p:cNvSpPr>
            <p:nvPr/>
          </p:nvSpPr>
          <p:spPr bwMode="auto">
            <a:xfrm>
              <a:off x="2489" y="2532"/>
              <a:ext cx="547" cy="250"/>
            </a:xfrm>
            <a:prstGeom prst="rect">
              <a:avLst/>
            </a:prstGeom>
            <a:noFill/>
            <a:ln w="9525">
              <a:noFill/>
              <a:miter lim="800000"/>
              <a:headEnd/>
              <a:tailEnd/>
            </a:ln>
          </p:spPr>
          <p:txBody>
            <a:bodyPr wrap="none">
              <a:spAutoFit/>
            </a:bodyPr>
            <a:lstStyle/>
            <a:p>
              <a:r>
                <a:rPr lang="zh-CN" altLang="en-US" sz="2000">
                  <a:solidFill>
                    <a:srgbClr val="333399"/>
                  </a:solidFill>
                  <a:latin typeface="Tahoma" pitchFamily="34" charset="0"/>
                  <a:ea typeface="黑体" pitchFamily="49" charset="-122"/>
                </a:rPr>
                <a:t>分组</a:t>
              </a:r>
              <a:r>
                <a:rPr lang="zh-CN" altLang="en-US" sz="1000">
                  <a:solidFill>
                    <a:srgbClr val="333399"/>
                  </a:solidFill>
                  <a:ea typeface="黑体" pitchFamily="49" charset="-122"/>
                </a:rPr>
                <a:t> </a:t>
              </a:r>
              <a:r>
                <a:rPr lang="en-US" altLang="zh-CN" sz="2000">
                  <a:solidFill>
                    <a:srgbClr val="333399"/>
                  </a:solidFill>
                  <a:ea typeface="黑体" pitchFamily="49" charset="-122"/>
                </a:rPr>
                <a:t>2</a:t>
              </a:r>
            </a:p>
          </p:txBody>
        </p:sp>
      </p:grpSp>
      <p:grpSp>
        <p:nvGrpSpPr>
          <p:cNvPr id="5" name="Group 29"/>
          <p:cNvGrpSpPr>
            <a:grpSpLocks/>
          </p:cNvGrpSpPr>
          <p:nvPr/>
        </p:nvGrpSpPr>
        <p:grpSpPr bwMode="auto">
          <a:xfrm>
            <a:off x="4859338" y="4043363"/>
            <a:ext cx="2303462" cy="488950"/>
            <a:chOff x="1973" y="2532"/>
            <a:chExt cx="1451" cy="308"/>
          </a:xfrm>
        </p:grpSpPr>
        <p:sp>
          <p:nvSpPr>
            <p:cNvPr id="581652" name="AutoShape 30"/>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p:spPr>
          <p:txBody>
            <a:bodyPr wrap="none" anchor="ctr"/>
            <a:lstStyle/>
            <a:p>
              <a:endParaRPr lang="zh-CN" altLang="zh-CN"/>
            </a:p>
          </p:txBody>
        </p:sp>
        <p:sp>
          <p:nvSpPr>
            <p:cNvPr id="581653" name="Text Box 31"/>
            <p:cNvSpPr txBox="1">
              <a:spLocks noChangeArrowheads="1"/>
            </p:cNvSpPr>
            <p:nvPr/>
          </p:nvSpPr>
          <p:spPr bwMode="auto">
            <a:xfrm>
              <a:off x="2489" y="2532"/>
              <a:ext cx="547" cy="250"/>
            </a:xfrm>
            <a:prstGeom prst="rect">
              <a:avLst/>
            </a:prstGeom>
            <a:noFill/>
            <a:ln w="9525">
              <a:noFill/>
              <a:miter lim="800000"/>
              <a:headEnd/>
              <a:tailEnd/>
            </a:ln>
          </p:spPr>
          <p:txBody>
            <a:bodyPr wrap="none">
              <a:spAutoFit/>
            </a:bodyPr>
            <a:lstStyle/>
            <a:p>
              <a:r>
                <a:rPr lang="zh-CN" altLang="en-US" sz="2000">
                  <a:solidFill>
                    <a:srgbClr val="333399"/>
                  </a:solidFill>
                  <a:latin typeface="Tahoma" pitchFamily="34" charset="0"/>
                  <a:ea typeface="黑体" pitchFamily="49" charset="-122"/>
                </a:rPr>
                <a:t>分组</a:t>
              </a:r>
              <a:r>
                <a:rPr lang="zh-CN" altLang="en-US" sz="1000">
                  <a:solidFill>
                    <a:srgbClr val="333399"/>
                  </a:solidFill>
                  <a:ea typeface="黑体" pitchFamily="49" charset="-122"/>
                </a:rPr>
                <a:t> </a:t>
              </a:r>
              <a:r>
                <a:rPr lang="en-US" altLang="zh-CN" sz="2000">
                  <a:solidFill>
                    <a:srgbClr val="333399"/>
                  </a:solidFill>
                  <a:ea typeface="黑体" pitchFamily="49" charset="-122"/>
                </a:rPr>
                <a:t>3</a:t>
              </a:r>
            </a:p>
          </p:txBody>
        </p:sp>
      </p:grpSp>
      <p:sp>
        <p:nvSpPr>
          <p:cNvPr id="53281" name="Text Box 33"/>
          <p:cNvSpPr txBox="1">
            <a:spLocks noChangeArrowheads="1"/>
          </p:cNvSpPr>
          <p:nvPr/>
        </p:nvSpPr>
        <p:spPr bwMode="auto">
          <a:xfrm>
            <a:off x="1042988" y="5589588"/>
            <a:ext cx="4333875" cy="519112"/>
          </a:xfrm>
          <a:prstGeom prst="rect">
            <a:avLst/>
          </a:prstGeom>
          <a:noFill/>
          <a:ln w="9525">
            <a:noFill/>
            <a:miter lim="800000"/>
            <a:headEnd/>
            <a:tailEnd/>
          </a:ln>
        </p:spPr>
        <p:txBody>
          <a:bodyPr wrap="none">
            <a:spAutoFit/>
          </a:bodyPr>
          <a:lstStyle/>
          <a:p>
            <a:r>
              <a:rPr lang="zh-CN" altLang="en-US" sz="2800">
                <a:solidFill>
                  <a:schemeClr val="hlink"/>
                </a:solidFill>
                <a:latin typeface="Tahoma" pitchFamily="34" charset="0"/>
                <a:ea typeface="黑体" pitchFamily="49" charset="-122"/>
              </a:rPr>
              <a:t>请注意：现在左边是</a:t>
            </a:r>
            <a:r>
              <a:rPr lang="zh-CN" altLang="en-US" sz="2800">
                <a:solidFill>
                  <a:schemeClr val="hlink"/>
                </a:solidFill>
                <a:ea typeface="黑体" pitchFamily="49" charset="-122"/>
              </a:rPr>
              <a:t>“</a:t>
            </a:r>
            <a:r>
              <a:rPr lang="zh-CN" altLang="en-US" sz="2800">
                <a:solidFill>
                  <a:schemeClr val="hlink"/>
                </a:solidFill>
                <a:latin typeface="Tahoma" pitchFamily="34" charset="0"/>
                <a:ea typeface="黑体" pitchFamily="49" charset="-122"/>
              </a:rPr>
              <a:t>前面</a:t>
            </a:r>
            <a:r>
              <a:rPr lang="zh-CN" altLang="en-US" sz="2800">
                <a:solidFill>
                  <a:schemeClr val="hlink"/>
                </a:solidFill>
                <a:ea typeface="黑体" pitchFamily="49" charset="-122"/>
              </a:rPr>
              <a:t>”</a:t>
            </a:r>
            <a:endParaRPr lang="zh-CN" altLang="en-US" sz="2800">
              <a:solidFill>
                <a:schemeClr val="hlink"/>
              </a:solidFill>
              <a:latin typeface="Tahoma" pitchFamily="34" charset="0"/>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p:stCondLst>
                              <p:cond delay="0"/>
                            </p:stCondLst>
                            <p:childTnLst>
                              <p:par>
                                <p:cTn id="8" presetID="42" presetClass="path" presetSubtype="0" accel="50000" decel="50000" fill="hold" grpId="0" nodeType="afterEffect">
                                  <p:stCondLst>
                                    <p:cond delay="0"/>
                                  </p:stCondLst>
                                  <p:childTnLst>
                                    <p:animMotion origin="layout" path="M 2.5E-6 0.0 L 2.5E-6 0.09653 " pathEditMode="relative" rAng="0" ptsTypes="AA">
                                      <p:cBhvr>
                                        <p:cTn id="9" dur="1000" fill="hold"/>
                                        <p:tgtEl>
                                          <p:spTgt spid="53260"/>
                                        </p:tgtEl>
                                        <p:attrNameLst>
                                          <p:attrName>ppt_x</p:attrName>
                                          <p:attrName>ppt_y</p:attrName>
                                        </p:attrNameLst>
                                      </p:cBhvr>
                                      <p:rCtr x="0" y="48"/>
                                    </p:animMotion>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5326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3"/>
                                        </p:tgtEl>
                                        <p:attrNameLst>
                                          <p:attrName>style.visibility</p:attrName>
                                        </p:attrNameLst>
                                      </p:cBhvr>
                                      <p:to>
                                        <p:strVal val="visible"/>
                                      </p:to>
                                    </p:set>
                                  </p:childTnLst>
                                </p:cTn>
                              </p:par>
                            </p:childTnLst>
                          </p:cTn>
                        </p:par>
                        <p:par>
                          <p:cTn id="16" fill="hold">
                            <p:stCondLst>
                              <p:cond delay="2000"/>
                            </p:stCondLst>
                            <p:childTnLst>
                              <p:par>
                                <p:cTn id="17" presetID="42" presetClass="path" presetSubtype="0" accel="50000" decel="50000" fill="hold" grpId="0" nodeType="afterEffect">
                                  <p:stCondLst>
                                    <p:cond delay="500"/>
                                  </p:stCondLst>
                                  <p:childTnLst>
                                    <p:animMotion origin="layout" path="M 0.0 -1.96532E-6 L 0.0 0.22035 " pathEditMode="relative" rAng="0" ptsTypes="AA">
                                      <p:cBhvr>
                                        <p:cTn id="18" dur="1000" fill="hold"/>
                                        <p:tgtEl>
                                          <p:spTgt spid="53261"/>
                                        </p:tgtEl>
                                        <p:attrNameLst>
                                          <p:attrName>ppt_x</p:attrName>
                                          <p:attrName>ppt_y</p:attrName>
                                        </p:attrNameLst>
                                      </p:cBhvr>
                                      <p:rCtr x="0" y="110"/>
                                    </p:animMotion>
                                  </p:childTnLst>
                                </p:cTn>
                              </p:par>
                            </p:childTnLst>
                          </p:cTn>
                        </p:par>
                        <p:par>
                          <p:cTn id="19" fill="hold">
                            <p:stCondLst>
                              <p:cond delay="3500"/>
                            </p:stCondLst>
                            <p:childTnLst>
                              <p:par>
                                <p:cTn id="20" presetID="1" presetClass="entr" presetSubtype="0" fill="hold" grpId="0" nodeType="afterEffect">
                                  <p:stCondLst>
                                    <p:cond delay="500"/>
                                  </p:stCondLst>
                                  <p:childTnLst>
                                    <p:set>
                                      <p:cBhvr>
                                        <p:cTn id="21" dur="1" fill="hold">
                                          <p:stCondLst>
                                            <p:cond delay="0"/>
                                          </p:stCondLst>
                                        </p:cTn>
                                        <p:tgtEl>
                                          <p:spTgt spid="53267"/>
                                        </p:tgtEl>
                                        <p:attrNameLst>
                                          <p:attrName>style.visibility</p:attrName>
                                        </p:attrNameLst>
                                      </p:cBhvr>
                                      <p:to>
                                        <p:strVal val="visible"/>
                                      </p:to>
                                    </p:set>
                                  </p:childTnLst>
                                </p:cTn>
                              </p:par>
                            </p:childTnLst>
                          </p:cTn>
                        </p:par>
                        <p:par>
                          <p:cTn id="22" fill="hold">
                            <p:stCondLst>
                              <p:cond delay="4000"/>
                            </p:stCondLst>
                            <p:childTnLst>
                              <p:par>
                                <p:cTn id="23" presetID="1" presetClass="entr" presetSubtype="0" fill="hold" nodeType="afterEffect">
                                  <p:stCondLst>
                                    <p:cond delay="500"/>
                                  </p:stCondLst>
                                  <p:childTnLst>
                                    <p:set>
                                      <p:cBhvr>
                                        <p:cTn id="24" dur="1" fill="hold">
                                          <p:stCondLst>
                                            <p:cond delay="0"/>
                                          </p:stCondLst>
                                        </p:cTn>
                                        <p:tgtEl>
                                          <p:spTgt spid="4"/>
                                        </p:tgtEl>
                                        <p:attrNameLst>
                                          <p:attrName>style.visibility</p:attrName>
                                        </p:attrNameLst>
                                      </p:cBhvr>
                                      <p:to>
                                        <p:strVal val="visible"/>
                                      </p:to>
                                    </p:set>
                                  </p:childTnLst>
                                </p:cTn>
                              </p:par>
                            </p:childTnLst>
                          </p:cTn>
                        </p:par>
                        <p:par>
                          <p:cTn id="25" fill="hold">
                            <p:stCondLst>
                              <p:cond delay="4500"/>
                            </p:stCondLst>
                            <p:childTnLst>
                              <p:par>
                                <p:cTn id="26" presetID="42" presetClass="path" presetSubtype="0" accel="50000" decel="50000" fill="hold" grpId="0" nodeType="afterEffect">
                                  <p:stCondLst>
                                    <p:cond delay="500"/>
                                  </p:stCondLst>
                                  <p:childTnLst>
                                    <p:animMotion origin="layout" path="M -2.5E-6 -1.96532E-6 L -2.5E-6 0.34613 " pathEditMode="relative" rAng="0" ptsTypes="AA">
                                      <p:cBhvr>
                                        <p:cTn id="27" dur="1000" fill="hold"/>
                                        <p:tgtEl>
                                          <p:spTgt spid="53262"/>
                                        </p:tgtEl>
                                        <p:attrNameLst>
                                          <p:attrName>ppt_x</p:attrName>
                                          <p:attrName>ppt_y</p:attrName>
                                        </p:attrNameLst>
                                      </p:cBhvr>
                                      <p:rCtr x="0" y="173"/>
                                    </p:animMotion>
                                  </p:childTnLst>
                                </p:cTn>
                              </p:par>
                            </p:childTnLst>
                          </p:cTn>
                        </p:par>
                        <p:par>
                          <p:cTn id="28" fill="hold">
                            <p:stCondLst>
                              <p:cond delay="6000"/>
                            </p:stCondLst>
                            <p:childTnLst>
                              <p:par>
                                <p:cTn id="29" presetID="1" presetClass="entr" presetSubtype="0" fill="hold" grpId="0" nodeType="afterEffect">
                                  <p:stCondLst>
                                    <p:cond delay="500"/>
                                  </p:stCondLst>
                                  <p:childTnLst>
                                    <p:set>
                                      <p:cBhvr>
                                        <p:cTn id="30" dur="1" fill="hold">
                                          <p:stCondLst>
                                            <p:cond delay="0"/>
                                          </p:stCondLst>
                                        </p:cTn>
                                        <p:tgtEl>
                                          <p:spTgt spid="53268"/>
                                        </p:tgtEl>
                                        <p:attrNameLst>
                                          <p:attrName>style.visibility</p:attrName>
                                        </p:attrNameLst>
                                      </p:cBhvr>
                                      <p:to>
                                        <p:strVal val="visible"/>
                                      </p:to>
                                    </p:set>
                                  </p:childTnLst>
                                </p:cTn>
                              </p:par>
                            </p:childTnLst>
                          </p:cTn>
                        </p:par>
                        <p:par>
                          <p:cTn id="31" fill="hold">
                            <p:stCondLst>
                              <p:cond delay="6500"/>
                            </p:stCondLst>
                            <p:childTnLst>
                              <p:par>
                                <p:cTn id="32" presetID="1" presetClass="entr" presetSubtype="0" fill="hold" nodeType="afterEffect">
                                  <p:stCondLst>
                                    <p:cond delay="500"/>
                                  </p:stCondLst>
                                  <p:childTnLst>
                                    <p:set>
                                      <p:cBhvr>
                                        <p:cTn id="33" dur="1" fill="hold">
                                          <p:stCondLst>
                                            <p:cond delay="0"/>
                                          </p:stCondLst>
                                        </p:cTn>
                                        <p:tgtEl>
                                          <p:spTgt spid="5"/>
                                        </p:tgtEl>
                                        <p:attrNameLst>
                                          <p:attrName>style.visibility</p:attrName>
                                        </p:attrNameLst>
                                      </p:cBhvr>
                                      <p:to>
                                        <p:strVal val="visible"/>
                                      </p:to>
                                    </p:set>
                                  </p:childTnLst>
                                </p:cTn>
                              </p:par>
                            </p:childTnLst>
                          </p:cTn>
                        </p:par>
                        <p:par>
                          <p:cTn id="34" fill="hold">
                            <p:stCondLst>
                              <p:cond delay="7000"/>
                            </p:stCondLst>
                            <p:childTnLst>
                              <p:par>
                                <p:cTn id="35" presetID="1" presetClass="entr" presetSubtype="0" fill="hold" grpId="0" nodeType="afterEffect">
                                  <p:stCondLst>
                                    <p:cond delay="0"/>
                                  </p:stCondLst>
                                  <p:childTnLst>
                                    <p:set>
                                      <p:cBhvr>
                                        <p:cTn id="36" dur="1" fill="hold">
                                          <p:stCondLst>
                                            <p:cond delay="0"/>
                                          </p:stCondLst>
                                        </p:cTn>
                                        <p:tgtEl>
                                          <p:spTgt spid="53281"/>
                                        </p:tgtEl>
                                        <p:attrNameLst>
                                          <p:attrName>style.visibility</p:attrName>
                                        </p:attrNameLst>
                                      </p:cBhvr>
                                      <p:to>
                                        <p:strVal val="visible"/>
                                      </p:to>
                                    </p:set>
                                  </p:childTnLst>
                                </p:cTn>
                              </p:par>
                            </p:childTnLst>
                          </p:cTn>
                        </p:par>
                        <p:par>
                          <p:cTn id="37" fill="hold">
                            <p:stCondLst>
                              <p:cond delay="7000"/>
                            </p:stCondLst>
                            <p:childTnLst>
                              <p:par>
                                <p:cTn id="38" presetID="35" presetClass="emph" presetSubtype="0" repeatCount="3000" fill="hold" grpId="1" nodeType="afterEffect">
                                  <p:stCondLst>
                                    <p:cond delay="0"/>
                                  </p:stCondLst>
                                  <p:childTnLst>
                                    <p:anim calcmode="discrete" valueType="str">
                                      <p:cBhvr>
                                        <p:cTn id="39" dur="1000" fill="hold"/>
                                        <p:tgtEl>
                                          <p:spTgt spid="5328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60" grpId="0" animBg="1"/>
      <p:bldP spid="53261" grpId="0" animBg="1"/>
      <p:bldP spid="53262" grpId="0" animBg="1"/>
      <p:bldP spid="53264" grpId="0" animBg="1"/>
      <p:bldP spid="53267" grpId="0" animBg="1"/>
      <p:bldP spid="53268" grpId="0" animBg="1"/>
      <p:bldP spid="53281" grpId="0"/>
      <p:bldP spid="53281"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8"/>
          <p:cNvSpPr>
            <a:spLocks noGrp="1" noChangeArrowheads="1"/>
          </p:cNvSpPr>
          <p:nvPr>
            <p:ph type="title" idx="4294967295"/>
          </p:nvPr>
        </p:nvSpPr>
        <p:spPr/>
        <p:txBody>
          <a:bodyPr/>
          <a:lstStyle/>
          <a:p>
            <a:r>
              <a:rPr lang="zh-CN" altLang="en-US" dirty="0"/>
              <a:t>分组交换的传输单元</a:t>
            </a:r>
          </a:p>
        </p:txBody>
      </p:sp>
      <p:sp>
        <p:nvSpPr>
          <p:cNvPr id="57353" name="Rectangle 9"/>
          <p:cNvSpPr>
            <a:spLocks noGrp="1" noChangeArrowheads="1"/>
          </p:cNvSpPr>
          <p:nvPr>
            <p:ph type="body" idx="4294967295"/>
          </p:nvPr>
        </p:nvSpPr>
        <p:spPr>
          <a:xfrm>
            <a:off x="395288" y="1052513"/>
            <a:ext cx="8353425" cy="1584325"/>
          </a:xfrm>
        </p:spPr>
        <p:txBody>
          <a:bodyPr/>
          <a:lstStyle/>
          <a:p>
            <a:pPr>
              <a:spcBef>
                <a:spcPct val="10000"/>
              </a:spcBef>
            </a:pPr>
            <a:r>
              <a:rPr lang="zh-CN" altLang="en-US" dirty="0"/>
              <a:t>分组交换网以</a:t>
            </a:r>
            <a:r>
              <a:rPr lang="zh-CN" altLang="en-US" dirty="0">
                <a:latin typeface="Arial" pitchFamily="34" charset="0"/>
              </a:rPr>
              <a:t>“</a:t>
            </a:r>
            <a:r>
              <a:rPr lang="zh-CN" altLang="en-US" dirty="0">
                <a:solidFill>
                  <a:schemeClr val="hlink"/>
                </a:solidFill>
              </a:rPr>
              <a:t>分组</a:t>
            </a:r>
            <a:r>
              <a:rPr lang="zh-CN" altLang="en-US" dirty="0">
                <a:latin typeface="Arial" pitchFamily="34" charset="0"/>
              </a:rPr>
              <a:t>”</a:t>
            </a:r>
            <a:r>
              <a:rPr lang="zh-CN" altLang="en-US" dirty="0"/>
              <a:t>作为数据传输单元。</a:t>
            </a:r>
          </a:p>
          <a:p>
            <a:pPr>
              <a:spcBef>
                <a:spcPct val="10000"/>
              </a:spcBef>
            </a:pPr>
            <a:endParaRPr lang="zh-CN" altLang="en-US" dirty="0">
              <a:solidFill>
                <a:schemeClr val="hlink"/>
              </a:solidFill>
            </a:endParaRPr>
          </a:p>
          <a:p>
            <a:pPr>
              <a:spcBef>
                <a:spcPct val="10000"/>
              </a:spcBef>
            </a:pPr>
            <a:r>
              <a:rPr lang="zh-CN" altLang="en-US" dirty="0">
                <a:solidFill>
                  <a:schemeClr val="hlink"/>
                </a:solidFill>
              </a:rPr>
              <a:t>依次</a:t>
            </a:r>
            <a:r>
              <a:rPr lang="zh-CN" altLang="en-US" dirty="0"/>
              <a:t>把各分组发送到接收端 </a:t>
            </a:r>
            <a:r>
              <a:rPr lang="en-US" altLang="zh-CN" dirty="0"/>
              <a:t>(</a:t>
            </a:r>
            <a:r>
              <a:rPr lang="zh-CN" altLang="en-US" dirty="0"/>
              <a:t>假定接收端在左边</a:t>
            </a:r>
            <a:r>
              <a:rPr lang="en-US" altLang="zh-CN" dirty="0"/>
              <a:t>)</a:t>
            </a:r>
            <a:r>
              <a:rPr lang="zh-CN" altLang="en-US" dirty="0"/>
              <a:t>。</a:t>
            </a:r>
          </a:p>
        </p:txBody>
      </p:sp>
      <p:grpSp>
        <p:nvGrpSpPr>
          <p:cNvPr id="2" name="Group 22"/>
          <p:cNvGrpSpPr>
            <a:grpSpLocks/>
          </p:cNvGrpSpPr>
          <p:nvPr/>
        </p:nvGrpSpPr>
        <p:grpSpPr bwMode="auto">
          <a:xfrm>
            <a:off x="1403350" y="2643182"/>
            <a:ext cx="2305050" cy="993775"/>
            <a:chOff x="884" y="2078"/>
            <a:chExt cx="1452" cy="626"/>
          </a:xfrm>
        </p:grpSpPr>
        <p:sp>
          <p:nvSpPr>
            <p:cNvPr id="583685" name="Rectangle 2"/>
            <p:cNvSpPr>
              <a:spLocks noChangeArrowheads="1"/>
            </p:cNvSpPr>
            <p:nvPr/>
          </p:nvSpPr>
          <p:spPr bwMode="auto">
            <a:xfrm>
              <a:off x="1247" y="2432"/>
              <a:ext cx="1088" cy="272"/>
            </a:xfrm>
            <a:prstGeom prst="rect">
              <a:avLst/>
            </a:prstGeom>
            <a:solidFill>
              <a:srgbClr val="CCECFF"/>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数     据</a:t>
              </a:r>
            </a:p>
          </p:txBody>
        </p:sp>
        <p:sp>
          <p:nvSpPr>
            <p:cNvPr id="583686" name="Rectangle 10"/>
            <p:cNvSpPr>
              <a:spLocks noChangeArrowheads="1"/>
            </p:cNvSpPr>
            <p:nvPr/>
          </p:nvSpPr>
          <p:spPr bwMode="auto">
            <a:xfrm>
              <a:off x="884" y="2432"/>
              <a:ext cx="363" cy="272"/>
            </a:xfrm>
            <a:prstGeom prst="rect">
              <a:avLst/>
            </a:prstGeom>
            <a:solidFill>
              <a:schemeClr val="accent2"/>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首部</a:t>
              </a:r>
            </a:p>
          </p:txBody>
        </p:sp>
        <p:grpSp>
          <p:nvGrpSpPr>
            <p:cNvPr id="583687" name="Group 13"/>
            <p:cNvGrpSpPr>
              <a:grpSpLocks/>
            </p:cNvGrpSpPr>
            <p:nvPr/>
          </p:nvGrpSpPr>
          <p:grpSpPr bwMode="auto">
            <a:xfrm>
              <a:off x="885" y="2078"/>
              <a:ext cx="1451" cy="308"/>
              <a:chOff x="1973" y="2532"/>
              <a:chExt cx="1451" cy="308"/>
            </a:xfrm>
          </p:grpSpPr>
          <p:sp>
            <p:nvSpPr>
              <p:cNvPr id="583688" name="AutoShape 14"/>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p:spPr>
            <p:txBody>
              <a:bodyPr wrap="none" anchor="ctr"/>
              <a:lstStyle/>
              <a:p>
                <a:endParaRPr lang="zh-CN" altLang="zh-CN"/>
              </a:p>
            </p:txBody>
          </p:sp>
          <p:sp>
            <p:nvSpPr>
              <p:cNvPr id="583689" name="Text Box 15"/>
              <p:cNvSpPr txBox="1">
                <a:spLocks noChangeArrowheads="1"/>
              </p:cNvSpPr>
              <p:nvPr/>
            </p:nvSpPr>
            <p:spPr bwMode="auto">
              <a:xfrm>
                <a:off x="2489" y="2532"/>
                <a:ext cx="560" cy="250"/>
              </a:xfrm>
              <a:prstGeom prst="rect">
                <a:avLst/>
              </a:prstGeom>
              <a:noFill/>
              <a:ln w="9525">
                <a:noFill/>
                <a:miter lim="800000"/>
                <a:headEnd/>
                <a:tailEnd/>
              </a:ln>
            </p:spPr>
            <p:txBody>
              <a:bodyPr wrap="none">
                <a:spAutoFit/>
              </a:bodyPr>
              <a:lstStyle/>
              <a:p>
                <a:r>
                  <a:rPr lang="zh-CN" altLang="en-US" sz="2000">
                    <a:solidFill>
                      <a:srgbClr val="333399"/>
                    </a:solidFill>
                    <a:latin typeface="Tahoma" pitchFamily="34" charset="0"/>
                    <a:ea typeface="黑体" pitchFamily="49" charset="-122"/>
                  </a:rPr>
                  <a:t>分组</a:t>
                </a:r>
                <a:r>
                  <a:rPr lang="zh-CN" altLang="en-US" sz="1400">
                    <a:solidFill>
                      <a:srgbClr val="333399"/>
                    </a:solidFill>
                    <a:latin typeface="Tahoma" pitchFamily="34" charset="0"/>
                    <a:ea typeface="黑体" pitchFamily="49" charset="-122"/>
                  </a:rPr>
                  <a:t> </a:t>
                </a:r>
                <a:r>
                  <a:rPr lang="en-US" altLang="zh-CN" sz="2000">
                    <a:solidFill>
                      <a:srgbClr val="333399"/>
                    </a:solidFill>
                    <a:ea typeface="黑体" pitchFamily="49" charset="-122"/>
                  </a:rPr>
                  <a:t>1</a:t>
                </a:r>
              </a:p>
            </p:txBody>
          </p:sp>
        </p:grpSp>
      </p:grpSp>
      <p:grpSp>
        <p:nvGrpSpPr>
          <p:cNvPr id="4" name="Group 23"/>
          <p:cNvGrpSpPr>
            <a:grpSpLocks/>
          </p:cNvGrpSpPr>
          <p:nvPr/>
        </p:nvGrpSpPr>
        <p:grpSpPr bwMode="auto">
          <a:xfrm>
            <a:off x="3132138" y="3508370"/>
            <a:ext cx="2303462" cy="993775"/>
            <a:chOff x="1973" y="2623"/>
            <a:chExt cx="1451" cy="626"/>
          </a:xfrm>
        </p:grpSpPr>
        <p:sp>
          <p:nvSpPr>
            <p:cNvPr id="583691" name="Rectangle 3"/>
            <p:cNvSpPr>
              <a:spLocks noChangeArrowheads="1"/>
            </p:cNvSpPr>
            <p:nvPr/>
          </p:nvSpPr>
          <p:spPr bwMode="auto">
            <a:xfrm>
              <a:off x="2336" y="2977"/>
              <a:ext cx="1088" cy="272"/>
            </a:xfrm>
            <a:prstGeom prst="rect">
              <a:avLst/>
            </a:prstGeom>
            <a:solidFill>
              <a:srgbClr val="CCECFF"/>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数     据</a:t>
              </a:r>
            </a:p>
          </p:txBody>
        </p:sp>
        <p:sp>
          <p:nvSpPr>
            <p:cNvPr id="583692" name="Rectangle 11"/>
            <p:cNvSpPr>
              <a:spLocks noChangeArrowheads="1"/>
            </p:cNvSpPr>
            <p:nvPr/>
          </p:nvSpPr>
          <p:spPr bwMode="auto">
            <a:xfrm>
              <a:off x="1973" y="2977"/>
              <a:ext cx="363" cy="272"/>
            </a:xfrm>
            <a:prstGeom prst="rect">
              <a:avLst/>
            </a:prstGeom>
            <a:solidFill>
              <a:schemeClr val="accent2"/>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首部</a:t>
              </a:r>
            </a:p>
          </p:txBody>
        </p:sp>
        <p:grpSp>
          <p:nvGrpSpPr>
            <p:cNvPr id="583693" name="Group 16"/>
            <p:cNvGrpSpPr>
              <a:grpSpLocks/>
            </p:cNvGrpSpPr>
            <p:nvPr/>
          </p:nvGrpSpPr>
          <p:grpSpPr bwMode="auto">
            <a:xfrm>
              <a:off x="1973" y="2623"/>
              <a:ext cx="1451" cy="308"/>
              <a:chOff x="1973" y="2532"/>
              <a:chExt cx="1451" cy="308"/>
            </a:xfrm>
          </p:grpSpPr>
          <p:sp>
            <p:nvSpPr>
              <p:cNvPr id="583694" name="AutoShape 17"/>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p:spPr>
            <p:txBody>
              <a:bodyPr wrap="none" anchor="ctr"/>
              <a:lstStyle/>
              <a:p>
                <a:endParaRPr lang="zh-CN" altLang="zh-CN"/>
              </a:p>
            </p:txBody>
          </p:sp>
          <p:sp>
            <p:nvSpPr>
              <p:cNvPr id="583695" name="Text Box 18"/>
              <p:cNvSpPr txBox="1">
                <a:spLocks noChangeArrowheads="1"/>
              </p:cNvSpPr>
              <p:nvPr/>
            </p:nvSpPr>
            <p:spPr bwMode="auto">
              <a:xfrm>
                <a:off x="2489" y="2532"/>
                <a:ext cx="547" cy="250"/>
              </a:xfrm>
              <a:prstGeom prst="rect">
                <a:avLst/>
              </a:prstGeom>
              <a:noFill/>
              <a:ln w="9525">
                <a:noFill/>
                <a:miter lim="800000"/>
                <a:headEnd/>
                <a:tailEnd/>
              </a:ln>
            </p:spPr>
            <p:txBody>
              <a:bodyPr wrap="none">
                <a:spAutoFit/>
              </a:bodyPr>
              <a:lstStyle/>
              <a:p>
                <a:r>
                  <a:rPr lang="zh-CN" altLang="en-US" sz="2000">
                    <a:solidFill>
                      <a:srgbClr val="333399"/>
                    </a:solidFill>
                    <a:latin typeface="Tahoma" pitchFamily="34" charset="0"/>
                    <a:ea typeface="黑体" pitchFamily="49" charset="-122"/>
                  </a:rPr>
                  <a:t>分组</a:t>
                </a:r>
                <a:r>
                  <a:rPr lang="zh-CN" altLang="en-US" sz="1000">
                    <a:solidFill>
                      <a:srgbClr val="333399"/>
                    </a:solidFill>
                    <a:ea typeface="黑体" pitchFamily="49" charset="-122"/>
                  </a:rPr>
                  <a:t> </a:t>
                </a:r>
                <a:r>
                  <a:rPr lang="en-US" altLang="zh-CN" sz="2000">
                    <a:solidFill>
                      <a:srgbClr val="333399"/>
                    </a:solidFill>
                    <a:ea typeface="黑体" pitchFamily="49" charset="-122"/>
                  </a:rPr>
                  <a:t>2</a:t>
                </a:r>
              </a:p>
            </p:txBody>
          </p:sp>
        </p:grpSp>
      </p:grpSp>
      <p:grpSp>
        <p:nvGrpSpPr>
          <p:cNvPr id="6" name="Group 24"/>
          <p:cNvGrpSpPr>
            <a:grpSpLocks/>
          </p:cNvGrpSpPr>
          <p:nvPr/>
        </p:nvGrpSpPr>
        <p:grpSpPr bwMode="auto">
          <a:xfrm>
            <a:off x="4859338" y="4371970"/>
            <a:ext cx="2309812" cy="981075"/>
            <a:chOff x="3061" y="3167"/>
            <a:chExt cx="1455" cy="618"/>
          </a:xfrm>
        </p:grpSpPr>
        <p:sp>
          <p:nvSpPr>
            <p:cNvPr id="583697" name="Rectangle 4"/>
            <p:cNvSpPr>
              <a:spLocks noChangeArrowheads="1"/>
            </p:cNvSpPr>
            <p:nvPr/>
          </p:nvSpPr>
          <p:spPr bwMode="auto">
            <a:xfrm>
              <a:off x="3428" y="3513"/>
              <a:ext cx="1088" cy="272"/>
            </a:xfrm>
            <a:prstGeom prst="rect">
              <a:avLst/>
            </a:prstGeom>
            <a:solidFill>
              <a:srgbClr val="CCECFF"/>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数     据</a:t>
              </a:r>
            </a:p>
          </p:txBody>
        </p:sp>
        <p:sp>
          <p:nvSpPr>
            <p:cNvPr id="583698" name="Rectangle 12"/>
            <p:cNvSpPr>
              <a:spLocks noChangeArrowheads="1"/>
            </p:cNvSpPr>
            <p:nvPr/>
          </p:nvSpPr>
          <p:spPr bwMode="auto">
            <a:xfrm>
              <a:off x="3061" y="3512"/>
              <a:ext cx="363" cy="272"/>
            </a:xfrm>
            <a:prstGeom prst="rect">
              <a:avLst/>
            </a:prstGeom>
            <a:solidFill>
              <a:schemeClr val="accent2"/>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首部</a:t>
              </a:r>
            </a:p>
          </p:txBody>
        </p:sp>
        <p:grpSp>
          <p:nvGrpSpPr>
            <p:cNvPr id="583699" name="Group 19"/>
            <p:cNvGrpSpPr>
              <a:grpSpLocks/>
            </p:cNvGrpSpPr>
            <p:nvPr/>
          </p:nvGrpSpPr>
          <p:grpSpPr bwMode="auto">
            <a:xfrm>
              <a:off x="3061" y="3167"/>
              <a:ext cx="1451" cy="308"/>
              <a:chOff x="1973" y="2532"/>
              <a:chExt cx="1451" cy="308"/>
            </a:xfrm>
          </p:grpSpPr>
          <p:sp>
            <p:nvSpPr>
              <p:cNvPr id="583700" name="AutoShape 20"/>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p:spPr>
            <p:txBody>
              <a:bodyPr wrap="none" anchor="ctr"/>
              <a:lstStyle/>
              <a:p>
                <a:endParaRPr lang="zh-CN" altLang="zh-CN"/>
              </a:p>
            </p:txBody>
          </p:sp>
          <p:sp>
            <p:nvSpPr>
              <p:cNvPr id="583701" name="Text Box 21"/>
              <p:cNvSpPr txBox="1">
                <a:spLocks noChangeArrowheads="1"/>
              </p:cNvSpPr>
              <p:nvPr/>
            </p:nvSpPr>
            <p:spPr bwMode="auto">
              <a:xfrm>
                <a:off x="2489" y="2532"/>
                <a:ext cx="552" cy="250"/>
              </a:xfrm>
              <a:prstGeom prst="rect">
                <a:avLst/>
              </a:prstGeom>
              <a:noFill/>
              <a:ln w="9525">
                <a:noFill/>
                <a:miter lim="800000"/>
                <a:headEnd/>
                <a:tailEnd/>
              </a:ln>
            </p:spPr>
            <p:txBody>
              <a:bodyPr wrap="none">
                <a:spAutoFit/>
              </a:bodyPr>
              <a:lstStyle/>
              <a:p>
                <a:r>
                  <a:rPr lang="zh-CN" altLang="en-US" sz="2000">
                    <a:solidFill>
                      <a:srgbClr val="333399"/>
                    </a:solidFill>
                    <a:latin typeface="Tahoma" pitchFamily="34" charset="0"/>
                    <a:ea typeface="黑体" pitchFamily="49" charset="-122"/>
                  </a:rPr>
                  <a:t>分组</a:t>
                </a:r>
                <a:r>
                  <a:rPr lang="zh-CN" altLang="en-US" sz="1200">
                    <a:solidFill>
                      <a:srgbClr val="333399"/>
                    </a:solidFill>
                    <a:ea typeface="黑体" pitchFamily="49" charset="-122"/>
                  </a:rPr>
                  <a:t> </a:t>
                </a:r>
                <a:r>
                  <a:rPr lang="en-US" altLang="zh-CN" sz="2000">
                    <a:solidFill>
                      <a:srgbClr val="333399"/>
                    </a:solidFill>
                    <a:ea typeface="黑体" pitchFamily="49" charset="-122"/>
                  </a:rPr>
                  <a:t>3</a:t>
                </a:r>
              </a:p>
            </p:txBody>
          </p:sp>
        </p:grpSp>
      </p:grpSp>
      <p:sp>
        <p:nvSpPr>
          <p:cNvPr id="22" name="矩形 21"/>
          <p:cNvSpPr/>
          <p:nvPr/>
        </p:nvSpPr>
        <p:spPr>
          <a:xfrm>
            <a:off x="2571736" y="5610541"/>
            <a:ext cx="4515980" cy="461665"/>
          </a:xfrm>
          <a:prstGeom prst="rect">
            <a:avLst/>
          </a:prstGeom>
        </p:spPr>
        <p:txBody>
          <a:bodyPr wrap="none">
            <a:spAutoFit/>
          </a:bodyPr>
          <a:lstStyle/>
          <a:p>
            <a:pPr algn="ctr"/>
            <a:r>
              <a:rPr lang="zh-CN" altLang="zh-CN" sz="2400" dirty="0">
                <a:ea typeface="黑体" pitchFamily="2" charset="-122"/>
              </a:rPr>
              <a:t>以分组为基本单位在网络中传送</a:t>
            </a:r>
            <a:endParaRPr lang="zh-CN" altLang="en-US" sz="2400" dirty="0">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353">
                                            <p:txEl>
                                              <p:pRg st="2" end="2"/>
                                            </p:txEl>
                                          </p:spTgt>
                                        </p:tgtEl>
                                        <p:attrNameLst>
                                          <p:attrName>style.visibility</p:attrName>
                                        </p:attrNameLst>
                                      </p:cBhvr>
                                      <p:to>
                                        <p:strVal val="visible"/>
                                      </p:to>
                                    </p:set>
                                  </p:childTnLst>
                                </p:cTn>
                              </p:par>
                            </p:childTnLst>
                          </p:cTn>
                        </p:par>
                        <p:par>
                          <p:cTn id="17" fill="hold">
                            <p:stCondLst>
                              <p:cond delay="0"/>
                            </p:stCondLst>
                            <p:childTnLst>
                              <p:par>
                                <p:cTn id="18" presetID="2" presetClass="exit" presetSubtype="8" fill="hold" nodeType="afterEffect">
                                  <p:stCondLst>
                                    <p:cond delay="500"/>
                                  </p:stCondLst>
                                  <p:childTnLst>
                                    <p:anim calcmode="lin" valueType="num">
                                      <p:cBhvr additive="base">
                                        <p:cTn id="19" dur="2000"/>
                                        <p:tgtEl>
                                          <p:spTgt spid="2"/>
                                        </p:tgtEl>
                                        <p:attrNameLst>
                                          <p:attrName>ppt_x</p:attrName>
                                        </p:attrNameLst>
                                      </p:cBhvr>
                                      <p:tavLst>
                                        <p:tav tm="0">
                                          <p:val>
                                            <p:strVal val="ppt_x"/>
                                          </p:val>
                                        </p:tav>
                                        <p:tav tm="100000">
                                          <p:val>
                                            <p:strVal val="0-ppt_w/2"/>
                                          </p:val>
                                        </p:tav>
                                      </p:tavLst>
                                    </p:anim>
                                    <p:anim calcmode="lin" valueType="num">
                                      <p:cBhvr additive="base">
                                        <p:cTn id="20" dur="2000"/>
                                        <p:tgtEl>
                                          <p:spTgt spid="2"/>
                                        </p:tgtEl>
                                        <p:attrNameLst>
                                          <p:attrName>ppt_y</p:attrName>
                                        </p:attrNameLst>
                                      </p:cBhvr>
                                      <p:tavLst>
                                        <p:tav tm="0">
                                          <p:val>
                                            <p:strVal val="ppt_y"/>
                                          </p:val>
                                        </p:tav>
                                        <p:tav tm="100000">
                                          <p:val>
                                            <p:strVal val="ppt_y"/>
                                          </p:val>
                                        </p:tav>
                                      </p:tavLst>
                                    </p:anim>
                                    <p:set>
                                      <p:cBhvr>
                                        <p:cTn id="21" dur="1" fill="hold">
                                          <p:stCondLst>
                                            <p:cond delay="1999"/>
                                          </p:stCondLst>
                                        </p:cTn>
                                        <p:tgtEl>
                                          <p:spTgt spid="2"/>
                                        </p:tgtEl>
                                        <p:attrNameLst>
                                          <p:attrName>style.visibility</p:attrName>
                                        </p:attrNameLst>
                                      </p:cBhvr>
                                      <p:to>
                                        <p:strVal val="hidden"/>
                                      </p:to>
                                    </p:set>
                                  </p:childTnLst>
                                </p:cTn>
                              </p:par>
                            </p:childTnLst>
                          </p:cTn>
                        </p:par>
                        <p:par>
                          <p:cTn id="22" fill="hold">
                            <p:stCondLst>
                              <p:cond delay="2500"/>
                            </p:stCondLst>
                            <p:childTnLst>
                              <p:par>
                                <p:cTn id="23" presetID="2" presetClass="exit" presetSubtype="8" fill="hold" nodeType="afterEffect">
                                  <p:stCondLst>
                                    <p:cond delay="500"/>
                                  </p:stCondLst>
                                  <p:childTnLst>
                                    <p:anim calcmode="lin" valueType="num">
                                      <p:cBhvr additive="base">
                                        <p:cTn id="24" dur="2000"/>
                                        <p:tgtEl>
                                          <p:spTgt spid="4"/>
                                        </p:tgtEl>
                                        <p:attrNameLst>
                                          <p:attrName>ppt_x</p:attrName>
                                        </p:attrNameLst>
                                      </p:cBhvr>
                                      <p:tavLst>
                                        <p:tav tm="0">
                                          <p:val>
                                            <p:strVal val="ppt_x"/>
                                          </p:val>
                                        </p:tav>
                                        <p:tav tm="100000">
                                          <p:val>
                                            <p:strVal val="0-ppt_w/2"/>
                                          </p:val>
                                        </p:tav>
                                      </p:tavLst>
                                    </p:anim>
                                    <p:anim calcmode="lin" valueType="num">
                                      <p:cBhvr additive="base">
                                        <p:cTn id="25" dur="2000"/>
                                        <p:tgtEl>
                                          <p:spTgt spid="4"/>
                                        </p:tgtEl>
                                        <p:attrNameLst>
                                          <p:attrName>ppt_y</p:attrName>
                                        </p:attrNameLst>
                                      </p:cBhvr>
                                      <p:tavLst>
                                        <p:tav tm="0">
                                          <p:val>
                                            <p:strVal val="ppt_y"/>
                                          </p:val>
                                        </p:tav>
                                        <p:tav tm="100000">
                                          <p:val>
                                            <p:strVal val="ppt_y"/>
                                          </p:val>
                                        </p:tav>
                                      </p:tavLst>
                                    </p:anim>
                                    <p:set>
                                      <p:cBhvr>
                                        <p:cTn id="26" dur="1" fill="hold">
                                          <p:stCondLst>
                                            <p:cond delay="1999"/>
                                          </p:stCondLst>
                                        </p:cTn>
                                        <p:tgtEl>
                                          <p:spTgt spid="4"/>
                                        </p:tgtEl>
                                        <p:attrNameLst>
                                          <p:attrName>style.visibility</p:attrName>
                                        </p:attrNameLst>
                                      </p:cBhvr>
                                      <p:to>
                                        <p:strVal val="hidden"/>
                                      </p:to>
                                    </p:set>
                                  </p:childTnLst>
                                </p:cTn>
                              </p:par>
                            </p:childTnLst>
                          </p:cTn>
                        </p:par>
                        <p:par>
                          <p:cTn id="27" fill="hold">
                            <p:stCondLst>
                              <p:cond delay="5000"/>
                            </p:stCondLst>
                            <p:childTnLst>
                              <p:par>
                                <p:cTn id="28" presetID="2" presetClass="exit" presetSubtype="8" fill="hold" nodeType="afterEffect">
                                  <p:stCondLst>
                                    <p:cond delay="500"/>
                                  </p:stCondLst>
                                  <p:childTnLst>
                                    <p:anim calcmode="lin" valueType="num">
                                      <p:cBhvr additive="base">
                                        <p:cTn id="29" dur="2000"/>
                                        <p:tgtEl>
                                          <p:spTgt spid="6"/>
                                        </p:tgtEl>
                                        <p:attrNameLst>
                                          <p:attrName>ppt_x</p:attrName>
                                        </p:attrNameLst>
                                      </p:cBhvr>
                                      <p:tavLst>
                                        <p:tav tm="0">
                                          <p:val>
                                            <p:strVal val="ppt_x"/>
                                          </p:val>
                                        </p:tav>
                                        <p:tav tm="100000">
                                          <p:val>
                                            <p:strVal val="0-ppt_w/2"/>
                                          </p:val>
                                        </p:tav>
                                      </p:tavLst>
                                    </p:anim>
                                    <p:anim calcmode="lin" valueType="num">
                                      <p:cBhvr additive="base">
                                        <p:cTn id="30" dur="2000"/>
                                        <p:tgtEl>
                                          <p:spTgt spid="6"/>
                                        </p:tgtEl>
                                        <p:attrNameLst>
                                          <p:attrName>ppt_y</p:attrName>
                                        </p:attrNameLst>
                                      </p:cBhvr>
                                      <p:tavLst>
                                        <p:tav tm="0">
                                          <p:val>
                                            <p:strVal val="ppt_y"/>
                                          </p:val>
                                        </p:tav>
                                        <p:tav tm="100000">
                                          <p:val>
                                            <p:strVal val="ppt_y"/>
                                          </p:val>
                                        </p:tav>
                                      </p:tavLst>
                                    </p:anim>
                                    <p:set>
                                      <p:cBhvr>
                                        <p:cTn id="31"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type="title" idx="4294967295"/>
          </p:nvPr>
        </p:nvSpPr>
        <p:spPr/>
        <p:txBody>
          <a:bodyPr/>
          <a:lstStyle/>
          <a:p>
            <a:r>
              <a:rPr lang="zh-CN" altLang="en-US"/>
              <a:t>分组首部的重要性</a:t>
            </a:r>
          </a:p>
        </p:txBody>
      </p:sp>
      <p:sp>
        <p:nvSpPr>
          <p:cNvPr id="58371" name="Rectangle 3"/>
          <p:cNvSpPr>
            <a:spLocks noGrp="1" noChangeArrowheads="1"/>
          </p:cNvSpPr>
          <p:nvPr>
            <p:ph type="body" idx="4294967295"/>
          </p:nvPr>
        </p:nvSpPr>
        <p:spPr>
          <a:xfrm>
            <a:off x="323850" y="1052513"/>
            <a:ext cx="8496300" cy="5112791"/>
          </a:xfrm>
        </p:spPr>
        <p:txBody>
          <a:bodyPr/>
          <a:lstStyle/>
          <a:p>
            <a:pPr>
              <a:spcBef>
                <a:spcPts val="600"/>
              </a:spcBef>
            </a:pPr>
            <a:r>
              <a:rPr lang="zh-CN" altLang="en-US" dirty="0">
                <a:solidFill>
                  <a:srgbClr val="FF0000"/>
                </a:solidFill>
              </a:rPr>
              <a:t>每一个</a:t>
            </a:r>
            <a:r>
              <a:rPr lang="zh-CN" altLang="en-US" dirty="0"/>
              <a:t>分组的首部都含有</a:t>
            </a:r>
            <a:r>
              <a:rPr lang="zh-CN" altLang="en-US" dirty="0">
                <a:solidFill>
                  <a:srgbClr val="FF0000"/>
                </a:solidFill>
              </a:rPr>
              <a:t>地址</a:t>
            </a:r>
            <a:r>
              <a:rPr lang="en-US" altLang="zh-CN" dirty="0"/>
              <a:t>(</a:t>
            </a:r>
            <a:r>
              <a:rPr lang="zh-CN" altLang="zh-CN" dirty="0"/>
              <a:t>诸如目的地址和源地址</a:t>
            </a:r>
            <a:r>
              <a:rPr lang="en-US" altLang="zh-CN" dirty="0"/>
              <a:t>)</a:t>
            </a:r>
            <a:r>
              <a:rPr lang="zh-CN" altLang="en-US" dirty="0"/>
              <a:t>等控制信息。</a:t>
            </a:r>
          </a:p>
          <a:p>
            <a:pPr>
              <a:spcBef>
                <a:spcPts val="600"/>
              </a:spcBef>
            </a:pPr>
            <a:endParaRPr lang="en-US" altLang="zh-CN" dirty="0"/>
          </a:p>
          <a:p>
            <a:pPr>
              <a:spcBef>
                <a:spcPts val="600"/>
              </a:spcBef>
            </a:pPr>
            <a:r>
              <a:rPr lang="zh-CN" altLang="en-US" dirty="0"/>
              <a:t>分组交换网中的结点交换机根据收到的分组首部中的</a:t>
            </a:r>
            <a:r>
              <a:rPr lang="zh-CN" altLang="en-US" dirty="0">
                <a:solidFill>
                  <a:srgbClr val="FF0000"/>
                </a:solidFill>
              </a:rPr>
              <a:t>地址信息，</a:t>
            </a:r>
            <a:r>
              <a:rPr lang="zh-CN" altLang="en-US" dirty="0"/>
              <a:t>把分组</a:t>
            </a:r>
            <a:r>
              <a:rPr lang="zh-CN" altLang="en-US" dirty="0">
                <a:solidFill>
                  <a:srgbClr val="FF0000"/>
                </a:solidFill>
              </a:rPr>
              <a:t>转发</a:t>
            </a:r>
            <a:r>
              <a:rPr lang="zh-CN" altLang="en-US" dirty="0"/>
              <a:t>到下一个结点交换机。</a:t>
            </a:r>
            <a:endParaRPr lang="en-US" altLang="zh-CN" dirty="0"/>
          </a:p>
          <a:p>
            <a:pPr>
              <a:spcBef>
                <a:spcPts val="600"/>
              </a:spcBef>
            </a:pPr>
            <a:endParaRPr lang="en-US" altLang="zh-CN" dirty="0"/>
          </a:p>
          <a:p>
            <a:pPr>
              <a:spcBef>
                <a:spcPts val="600"/>
              </a:spcBef>
            </a:pPr>
            <a:r>
              <a:rPr lang="zh-CN" altLang="zh-CN" dirty="0"/>
              <a:t>每个分组在互联网中</a:t>
            </a:r>
            <a:r>
              <a:rPr lang="zh-CN" altLang="zh-CN" dirty="0">
                <a:solidFill>
                  <a:srgbClr val="FF0000"/>
                </a:solidFill>
              </a:rPr>
              <a:t>独立地选择传输路径</a:t>
            </a:r>
            <a:r>
              <a:rPr lang="zh-CN" altLang="en-US" dirty="0">
                <a:solidFill>
                  <a:srgbClr val="FF0000"/>
                </a:solidFill>
              </a:rPr>
              <a:t>。</a:t>
            </a:r>
            <a:endParaRPr lang="en-US" altLang="zh-CN" dirty="0">
              <a:solidFill>
                <a:srgbClr val="FF0000"/>
              </a:solidFill>
            </a:endParaRPr>
          </a:p>
          <a:p>
            <a:pPr>
              <a:spcBef>
                <a:spcPts val="600"/>
              </a:spcBef>
            </a:pPr>
            <a:endParaRPr lang="en-US" altLang="zh-CN" dirty="0"/>
          </a:p>
          <a:p>
            <a:pPr>
              <a:spcBef>
                <a:spcPts val="600"/>
              </a:spcBef>
            </a:pPr>
            <a:r>
              <a:rPr lang="zh-CN" altLang="en-US" dirty="0"/>
              <a:t>用这样的</a:t>
            </a:r>
            <a:r>
              <a:rPr lang="zh-CN" altLang="en-US" dirty="0">
                <a:solidFill>
                  <a:srgbClr val="FF0000"/>
                </a:solidFill>
              </a:rPr>
              <a:t>存储转发</a:t>
            </a:r>
            <a:r>
              <a:rPr lang="zh-CN" altLang="en-US" dirty="0"/>
              <a:t>方式，最后分组就能到达</a:t>
            </a:r>
            <a:r>
              <a:rPr lang="zh-CN" altLang="en-US" dirty="0">
                <a:solidFill>
                  <a:srgbClr val="FF0000"/>
                </a:solidFill>
              </a:rPr>
              <a:t>最终目的地。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3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37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3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2"/>
          <p:cNvSpPr>
            <a:spLocks noGrp="1" noChangeArrowheads="1"/>
          </p:cNvSpPr>
          <p:nvPr>
            <p:ph type="title" idx="4294967295"/>
          </p:nvPr>
        </p:nvSpPr>
        <p:spPr/>
        <p:txBody>
          <a:bodyPr/>
          <a:lstStyle/>
          <a:p>
            <a:r>
              <a:rPr lang="zh-CN" altLang="en-US"/>
              <a:t>收到分组后剥去首部</a:t>
            </a:r>
          </a:p>
        </p:txBody>
      </p:sp>
      <p:sp>
        <p:nvSpPr>
          <p:cNvPr id="587779" name="Rectangle 3"/>
          <p:cNvSpPr>
            <a:spLocks noGrp="1" noChangeArrowheads="1"/>
          </p:cNvSpPr>
          <p:nvPr>
            <p:ph type="body" idx="4294967295"/>
          </p:nvPr>
        </p:nvSpPr>
        <p:spPr>
          <a:xfrm>
            <a:off x="323850" y="1052513"/>
            <a:ext cx="8496300" cy="720725"/>
          </a:xfrm>
        </p:spPr>
        <p:txBody>
          <a:bodyPr/>
          <a:lstStyle/>
          <a:p>
            <a:r>
              <a:rPr lang="zh-CN" altLang="en-US" dirty="0"/>
              <a:t>接收端收到分组后剥去首部还原成报文。</a:t>
            </a:r>
          </a:p>
        </p:txBody>
      </p:sp>
      <p:sp>
        <p:nvSpPr>
          <p:cNvPr id="59397" name="Rectangle 5"/>
          <p:cNvSpPr>
            <a:spLocks noChangeArrowheads="1"/>
          </p:cNvSpPr>
          <p:nvPr/>
        </p:nvSpPr>
        <p:spPr bwMode="auto">
          <a:xfrm>
            <a:off x="2695575" y="2838450"/>
            <a:ext cx="1727200" cy="431800"/>
          </a:xfrm>
          <a:prstGeom prst="rect">
            <a:avLst/>
          </a:prstGeom>
          <a:solidFill>
            <a:srgbClr val="CCECFF"/>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数     据</a:t>
            </a:r>
          </a:p>
        </p:txBody>
      </p:sp>
      <p:sp>
        <p:nvSpPr>
          <p:cNvPr id="59398" name="Rectangle 6"/>
          <p:cNvSpPr>
            <a:spLocks noChangeArrowheads="1"/>
          </p:cNvSpPr>
          <p:nvPr/>
        </p:nvSpPr>
        <p:spPr bwMode="auto">
          <a:xfrm>
            <a:off x="2119313" y="2838450"/>
            <a:ext cx="576262" cy="431800"/>
          </a:xfrm>
          <a:prstGeom prst="rect">
            <a:avLst/>
          </a:prstGeom>
          <a:solidFill>
            <a:schemeClr val="accent2"/>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首部</a:t>
            </a:r>
          </a:p>
        </p:txBody>
      </p:sp>
      <p:grpSp>
        <p:nvGrpSpPr>
          <p:cNvPr id="2" name="Group 7"/>
          <p:cNvGrpSpPr>
            <a:grpSpLocks/>
          </p:cNvGrpSpPr>
          <p:nvPr/>
        </p:nvGrpSpPr>
        <p:grpSpPr bwMode="auto">
          <a:xfrm>
            <a:off x="2120900" y="2276475"/>
            <a:ext cx="2303463" cy="488950"/>
            <a:chOff x="1973" y="2532"/>
            <a:chExt cx="1451" cy="308"/>
          </a:xfrm>
        </p:grpSpPr>
        <p:sp>
          <p:nvSpPr>
            <p:cNvPr id="587783" name="AutoShape 8"/>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p:spPr>
          <p:txBody>
            <a:bodyPr wrap="none" anchor="ctr"/>
            <a:lstStyle/>
            <a:p>
              <a:endParaRPr lang="zh-CN" altLang="zh-CN"/>
            </a:p>
          </p:txBody>
        </p:sp>
        <p:sp>
          <p:nvSpPr>
            <p:cNvPr id="587784" name="Text Box 9"/>
            <p:cNvSpPr txBox="1">
              <a:spLocks noChangeArrowheads="1"/>
            </p:cNvSpPr>
            <p:nvPr/>
          </p:nvSpPr>
          <p:spPr bwMode="auto">
            <a:xfrm>
              <a:off x="2489" y="2532"/>
              <a:ext cx="547" cy="250"/>
            </a:xfrm>
            <a:prstGeom prst="rect">
              <a:avLst/>
            </a:prstGeom>
            <a:noFill/>
            <a:ln w="9525">
              <a:noFill/>
              <a:miter lim="800000"/>
              <a:headEnd/>
              <a:tailEnd/>
            </a:ln>
          </p:spPr>
          <p:txBody>
            <a:bodyPr wrap="none">
              <a:spAutoFit/>
            </a:bodyPr>
            <a:lstStyle/>
            <a:p>
              <a:r>
                <a:rPr lang="zh-CN" altLang="en-US" sz="2000">
                  <a:solidFill>
                    <a:srgbClr val="333399"/>
                  </a:solidFill>
                  <a:latin typeface="Tahoma" pitchFamily="34" charset="0"/>
                  <a:ea typeface="黑体" pitchFamily="49" charset="-122"/>
                </a:rPr>
                <a:t>分组</a:t>
              </a:r>
              <a:r>
                <a:rPr lang="zh-CN" altLang="en-US" sz="1000">
                  <a:solidFill>
                    <a:srgbClr val="333399"/>
                  </a:solidFill>
                  <a:ea typeface="黑体" pitchFamily="49" charset="-122"/>
                </a:rPr>
                <a:t> </a:t>
              </a:r>
              <a:r>
                <a:rPr lang="en-US" altLang="zh-CN" sz="2000">
                  <a:solidFill>
                    <a:srgbClr val="333399"/>
                  </a:solidFill>
                  <a:ea typeface="黑体" pitchFamily="49" charset="-122"/>
                </a:rPr>
                <a:t>1</a:t>
              </a:r>
            </a:p>
          </p:txBody>
        </p:sp>
      </p:grpSp>
      <p:sp>
        <p:nvSpPr>
          <p:cNvPr id="59403" name="Rectangle 11"/>
          <p:cNvSpPr>
            <a:spLocks noChangeArrowheads="1"/>
          </p:cNvSpPr>
          <p:nvPr/>
        </p:nvSpPr>
        <p:spPr bwMode="auto">
          <a:xfrm>
            <a:off x="4424363" y="3703638"/>
            <a:ext cx="1727200" cy="431800"/>
          </a:xfrm>
          <a:prstGeom prst="rect">
            <a:avLst/>
          </a:prstGeom>
          <a:solidFill>
            <a:srgbClr val="CCECFF"/>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数     据</a:t>
            </a:r>
          </a:p>
        </p:txBody>
      </p:sp>
      <p:sp>
        <p:nvSpPr>
          <p:cNvPr id="59404" name="Rectangle 12"/>
          <p:cNvSpPr>
            <a:spLocks noChangeArrowheads="1"/>
          </p:cNvSpPr>
          <p:nvPr/>
        </p:nvSpPr>
        <p:spPr bwMode="auto">
          <a:xfrm>
            <a:off x="3848100" y="3703638"/>
            <a:ext cx="576263" cy="431800"/>
          </a:xfrm>
          <a:prstGeom prst="rect">
            <a:avLst/>
          </a:prstGeom>
          <a:solidFill>
            <a:schemeClr val="accent2"/>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首部</a:t>
            </a:r>
          </a:p>
        </p:txBody>
      </p:sp>
      <p:grpSp>
        <p:nvGrpSpPr>
          <p:cNvPr id="3" name="Group 13"/>
          <p:cNvGrpSpPr>
            <a:grpSpLocks/>
          </p:cNvGrpSpPr>
          <p:nvPr/>
        </p:nvGrpSpPr>
        <p:grpSpPr bwMode="auto">
          <a:xfrm>
            <a:off x="3848100" y="3141663"/>
            <a:ext cx="2303463" cy="488950"/>
            <a:chOff x="1973" y="2532"/>
            <a:chExt cx="1451" cy="308"/>
          </a:xfrm>
        </p:grpSpPr>
        <p:sp>
          <p:nvSpPr>
            <p:cNvPr id="587788" name="AutoShape 14"/>
            <p:cNvSpPr>
              <a:spLocks/>
            </p:cNvSpPr>
            <p:nvPr/>
          </p:nvSpPr>
          <p:spPr bwMode="auto">
            <a:xfrm rot="5400000">
              <a:off x="2654" y="2069"/>
              <a:ext cx="90" cy="1451"/>
            </a:xfrm>
            <a:prstGeom prst="leftBrace">
              <a:avLst>
                <a:gd name="adj1" fmla="val 134352"/>
                <a:gd name="adj2" fmla="val 50000"/>
              </a:avLst>
            </a:prstGeom>
            <a:noFill/>
            <a:ln w="9525">
              <a:solidFill>
                <a:schemeClr val="tx1"/>
              </a:solidFill>
              <a:round/>
              <a:headEnd/>
              <a:tailEnd/>
            </a:ln>
          </p:spPr>
          <p:txBody>
            <a:bodyPr wrap="none" anchor="ctr"/>
            <a:lstStyle/>
            <a:p>
              <a:endParaRPr lang="zh-CN" altLang="zh-CN"/>
            </a:p>
          </p:txBody>
        </p:sp>
        <p:sp>
          <p:nvSpPr>
            <p:cNvPr id="587789" name="Text Box 15"/>
            <p:cNvSpPr txBox="1">
              <a:spLocks noChangeArrowheads="1"/>
            </p:cNvSpPr>
            <p:nvPr/>
          </p:nvSpPr>
          <p:spPr bwMode="auto">
            <a:xfrm>
              <a:off x="2489" y="2532"/>
              <a:ext cx="547" cy="250"/>
            </a:xfrm>
            <a:prstGeom prst="rect">
              <a:avLst/>
            </a:prstGeom>
            <a:noFill/>
            <a:ln w="9525">
              <a:noFill/>
              <a:miter lim="800000"/>
              <a:headEnd/>
              <a:tailEnd/>
            </a:ln>
          </p:spPr>
          <p:txBody>
            <a:bodyPr wrap="none">
              <a:spAutoFit/>
            </a:bodyPr>
            <a:lstStyle/>
            <a:p>
              <a:r>
                <a:rPr lang="zh-CN" altLang="en-US" sz="2000">
                  <a:solidFill>
                    <a:srgbClr val="333399"/>
                  </a:solidFill>
                  <a:latin typeface="Tahoma" pitchFamily="34" charset="0"/>
                  <a:ea typeface="黑体" pitchFamily="49" charset="-122"/>
                </a:rPr>
                <a:t>分组</a:t>
              </a:r>
              <a:r>
                <a:rPr lang="zh-CN" altLang="en-US" sz="1000">
                  <a:solidFill>
                    <a:srgbClr val="333399"/>
                  </a:solidFill>
                  <a:ea typeface="黑体" pitchFamily="49" charset="-122"/>
                </a:rPr>
                <a:t> </a:t>
              </a:r>
              <a:r>
                <a:rPr lang="en-US" altLang="zh-CN" sz="2000">
                  <a:solidFill>
                    <a:srgbClr val="333399"/>
                  </a:solidFill>
                  <a:ea typeface="黑体" pitchFamily="49" charset="-122"/>
                </a:rPr>
                <a:t>2</a:t>
              </a:r>
            </a:p>
          </p:txBody>
        </p:sp>
      </p:grpSp>
      <p:sp>
        <p:nvSpPr>
          <p:cNvPr id="59409" name="Rectangle 17"/>
          <p:cNvSpPr>
            <a:spLocks noChangeArrowheads="1"/>
          </p:cNvSpPr>
          <p:nvPr/>
        </p:nvSpPr>
        <p:spPr bwMode="auto">
          <a:xfrm>
            <a:off x="6157913" y="4554538"/>
            <a:ext cx="1727200" cy="431800"/>
          </a:xfrm>
          <a:prstGeom prst="rect">
            <a:avLst/>
          </a:prstGeom>
          <a:solidFill>
            <a:srgbClr val="CCECFF"/>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数     据</a:t>
            </a:r>
          </a:p>
        </p:txBody>
      </p:sp>
      <p:sp>
        <p:nvSpPr>
          <p:cNvPr id="59410" name="Rectangle 18"/>
          <p:cNvSpPr>
            <a:spLocks noChangeArrowheads="1"/>
          </p:cNvSpPr>
          <p:nvPr/>
        </p:nvSpPr>
        <p:spPr bwMode="auto">
          <a:xfrm>
            <a:off x="5575300" y="4552950"/>
            <a:ext cx="576263" cy="431800"/>
          </a:xfrm>
          <a:prstGeom prst="rect">
            <a:avLst/>
          </a:prstGeom>
          <a:solidFill>
            <a:schemeClr val="accent2"/>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首部</a:t>
            </a:r>
          </a:p>
        </p:txBody>
      </p:sp>
      <p:grpSp>
        <p:nvGrpSpPr>
          <p:cNvPr id="4" name="Group 31"/>
          <p:cNvGrpSpPr>
            <a:grpSpLocks/>
          </p:cNvGrpSpPr>
          <p:nvPr/>
        </p:nvGrpSpPr>
        <p:grpSpPr bwMode="auto">
          <a:xfrm>
            <a:off x="5575300" y="4005263"/>
            <a:ext cx="2303463" cy="488950"/>
            <a:chOff x="3061" y="2668"/>
            <a:chExt cx="1451" cy="308"/>
          </a:xfrm>
        </p:grpSpPr>
        <p:sp>
          <p:nvSpPr>
            <p:cNvPr id="587793" name="AutoShape 20"/>
            <p:cNvSpPr>
              <a:spLocks/>
            </p:cNvSpPr>
            <p:nvPr/>
          </p:nvSpPr>
          <p:spPr bwMode="auto">
            <a:xfrm rot="5400000">
              <a:off x="3742" y="2205"/>
              <a:ext cx="90" cy="1451"/>
            </a:xfrm>
            <a:prstGeom prst="leftBrace">
              <a:avLst>
                <a:gd name="adj1" fmla="val 134352"/>
                <a:gd name="adj2" fmla="val 50000"/>
              </a:avLst>
            </a:prstGeom>
            <a:noFill/>
            <a:ln w="9525">
              <a:solidFill>
                <a:schemeClr val="tx1"/>
              </a:solidFill>
              <a:round/>
              <a:headEnd/>
              <a:tailEnd/>
            </a:ln>
          </p:spPr>
          <p:txBody>
            <a:bodyPr wrap="none" anchor="ctr"/>
            <a:lstStyle/>
            <a:p>
              <a:endParaRPr lang="zh-CN" altLang="zh-CN"/>
            </a:p>
          </p:txBody>
        </p:sp>
        <p:sp>
          <p:nvSpPr>
            <p:cNvPr id="587794" name="Text Box 21"/>
            <p:cNvSpPr txBox="1">
              <a:spLocks noChangeArrowheads="1"/>
            </p:cNvSpPr>
            <p:nvPr/>
          </p:nvSpPr>
          <p:spPr bwMode="auto">
            <a:xfrm>
              <a:off x="3577" y="2668"/>
              <a:ext cx="547" cy="250"/>
            </a:xfrm>
            <a:prstGeom prst="rect">
              <a:avLst/>
            </a:prstGeom>
            <a:noFill/>
            <a:ln w="9525">
              <a:noFill/>
              <a:miter lim="800000"/>
              <a:headEnd/>
              <a:tailEnd/>
            </a:ln>
          </p:spPr>
          <p:txBody>
            <a:bodyPr wrap="none">
              <a:spAutoFit/>
            </a:bodyPr>
            <a:lstStyle/>
            <a:p>
              <a:r>
                <a:rPr lang="zh-CN" altLang="en-US" sz="2000">
                  <a:solidFill>
                    <a:srgbClr val="333399"/>
                  </a:solidFill>
                  <a:latin typeface="Tahoma" pitchFamily="34" charset="0"/>
                  <a:ea typeface="黑体" pitchFamily="49" charset="-122"/>
                </a:rPr>
                <a:t>分组</a:t>
              </a:r>
              <a:r>
                <a:rPr lang="zh-CN" altLang="en-US" sz="1000">
                  <a:solidFill>
                    <a:srgbClr val="333399"/>
                  </a:solidFill>
                  <a:ea typeface="黑体" pitchFamily="49" charset="-122"/>
                </a:rPr>
                <a:t> </a:t>
              </a:r>
              <a:r>
                <a:rPr lang="en-US" altLang="zh-CN" sz="2000">
                  <a:solidFill>
                    <a:srgbClr val="333399"/>
                  </a:solidFill>
                  <a:ea typeface="黑体" pitchFamily="49" charset="-122"/>
                </a:rPr>
                <a:t>3</a:t>
              </a:r>
            </a:p>
          </p:txBody>
        </p:sp>
      </p:grpSp>
      <p:sp>
        <p:nvSpPr>
          <p:cNvPr id="59424" name="Text Box 32"/>
          <p:cNvSpPr txBox="1">
            <a:spLocks noChangeArrowheads="1"/>
          </p:cNvSpPr>
          <p:nvPr/>
        </p:nvSpPr>
        <p:spPr bwMode="auto">
          <a:xfrm>
            <a:off x="395288" y="5589588"/>
            <a:ext cx="2016125" cy="519112"/>
          </a:xfrm>
          <a:prstGeom prst="rect">
            <a:avLst/>
          </a:prstGeom>
          <a:noFill/>
          <a:ln w="9525">
            <a:noFill/>
            <a:miter lim="800000"/>
            <a:headEnd/>
            <a:tailEnd/>
          </a:ln>
        </p:spPr>
        <p:txBody>
          <a:bodyPr>
            <a:spAutoFit/>
          </a:bodyPr>
          <a:lstStyle/>
          <a:p>
            <a:pPr>
              <a:spcBef>
                <a:spcPct val="50000"/>
              </a:spcBef>
            </a:pPr>
            <a:r>
              <a:rPr lang="zh-CN" altLang="en-US" sz="2800">
                <a:solidFill>
                  <a:srgbClr val="333399"/>
                </a:solidFill>
                <a:latin typeface="Tahoma" pitchFamily="34" charset="0"/>
                <a:ea typeface="黑体" pitchFamily="49" charset="-122"/>
              </a:rPr>
              <a:t>收到的数据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par>
                          <p:cTn id="7" fill="hold">
                            <p:stCondLst>
                              <p:cond delay="0"/>
                            </p:stCondLst>
                            <p:childTnLst>
                              <p:par>
                                <p:cTn id="8" presetID="29" presetClass="exit" presetSubtype="0" fill="hold" grpId="0" nodeType="afterEffect">
                                  <p:stCondLst>
                                    <p:cond delay="500"/>
                                  </p:stCondLst>
                                  <p:childTnLst>
                                    <p:anim calcmode="lin" valueType="num">
                                      <p:cBhvr>
                                        <p:cTn id="9" dur="1000"/>
                                        <p:tgtEl>
                                          <p:spTgt spid="59398"/>
                                        </p:tgtEl>
                                        <p:attrNameLst>
                                          <p:attrName>ppt_x</p:attrName>
                                        </p:attrNameLst>
                                      </p:cBhvr>
                                      <p:tavLst>
                                        <p:tav tm="0">
                                          <p:val>
                                            <p:strVal val="ppt_x"/>
                                          </p:val>
                                        </p:tav>
                                        <p:tav tm="100000">
                                          <p:val>
                                            <p:strVal val="ppt_x-.2"/>
                                          </p:val>
                                        </p:tav>
                                      </p:tavLst>
                                    </p:anim>
                                    <p:anim calcmode="lin" valueType="num">
                                      <p:cBhvr>
                                        <p:cTn id="10" dur="1000"/>
                                        <p:tgtEl>
                                          <p:spTgt spid="59398"/>
                                        </p:tgtEl>
                                        <p:attrNameLst>
                                          <p:attrName>ppt_y</p:attrName>
                                        </p:attrNameLst>
                                      </p:cBhvr>
                                      <p:tavLst>
                                        <p:tav tm="0">
                                          <p:val>
                                            <p:strVal val="ppt_y"/>
                                          </p:val>
                                        </p:tav>
                                        <p:tav tm="100000">
                                          <p:val>
                                            <p:strVal val="ppt_y"/>
                                          </p:val>
                                        </p:tav>
                                      </p:tavLst>
                                    </p:anim>
                                    <p:animEffect transition="out" filter="fade">
                                      <p:cBhvr>
                                        <p:cTn id="11" dur="1000"/>
                                        <p:tgtEl>
                                          <p:spTgt spid="59398"/>
                                        </p:tgtEl>
                                      </p:cBhvr>
                                    </p:animEffect>
                                    <p:set>
                                      <p:cBhvr>
                                        <p:cTn id="12" dur="1" fill="hold">
                                          <p:stCondLst>
                                            <p:cond delay="999"/>
                                          </p:stCondLst>
                                        </p:cTn>
                                        <p:tgtEl>
                                          <p:spTgt spid="59398"/>
                                        </p:tgtEl>
                                        <p:attrNameLst>
                                          <p:attrName>style.visibility</p:attrName>
                                        </p:attrNameLst>
                                      </p:cBhvr>
                                      <p:to>
                                        <p:strVal val="hidden"/>
                                      </p:to>
                                    </p:set>
                                  </p:childTnLst>
                                </p:cTn>
                              </p:par>
                            </p:childTnLst>
                          </p:cTn>
                        </p:par>
                        <p:par>
                          <p:cTn id="13" fill="hold">
                            <p:stCondLst>
                              <p:cond delay="1500"/>
                            </p:stCondLst>
                            <p:childTnLst>
                              <p:par>
                                <p:cTn id="14" presetID="42" presetClass="path" presetSubtype="0" accel="50000" decel="50000" fill="hold" grpId="0" nodeType="afterEffect">
                                  <p:stCondLst>
                                    <p:cond delay="0"/>
                                  </p:stCondLst>
                                  <p:childTnLst>
                                    <p:animMotion origin="layout" path="M 2.5E-6 -1.50289E-6 L 2.5E-6 0.37757 " pathEditMode="relative" rAng="0" ptsTypes="AA">
                                      <p:cBhvr>
                                        <p:cTn id="15" dur="1000" fill="hold"/>
                                        <p:tgtEl>
                                          <p:spTgt spid="59397"/>
                                        </p:tgtEl>
                                        <p:attrNameLst>
                                          <p:attrName>ppt_x</p:attrName>
                                          <p:attrName>ppt_y</p:attrName>
                                        </p:attrNameLst>
                                      </p:cBhvr>
                                      <p:rCtr x="0" y="189"/>
                                    </p:animMotion>
                                  </p:childTnLst>
                                </p:cTn>
                              </p:par>
                            </p:childTnLst>
                          </p:cTn>
                        </p:par>
                        <p:par>
                          <p:cTn id="16" fill="hold">
                            <p:stCondLst>
                              <p:cond delay="2500"/>
                            </p:stCondLst>
                            <p:childTnLst>
                              <p:par>
                                <p:cTn id="17" presetID="1" presetClass="exit" presetSubtype="0" fill="hold" nodeType="afterEffect">
                                  <p:stCondLst>
                                    <p:cond delay="500"/>
                                  </p:stCondLst>
                                  <p:childTnLst>
                                    <p:set>
                                      <p:cBhvr>
                                        <p:cTn id="18" dur="1" fill="hold">
                                          <p:stCondLst>
                                            <p:cond delay="0"/>
                                          </p:stCondLst>
                                        </p:cTn>
                                        <p:tgtEl>
                                          <p:spTgt spid="3"/>
                                        </p:tgtEl>
                                        <p:attrNameLst>
                                          <p:attrName>style.visibility</p:attrName>
                                        </p:attrNameLst>
                                      </p:cBhvr>
                                      <p:to>
                                        <p:strVal val="hidden"/>
                                      </p:to>
                                    </p:set>
                                  </p:childTnLst>
                                </p:cTn>
                              </p:par>
                            </p:childTnLst>
                          </p:cTn>
                        </p:par>
                        <p:par>
                          <p:cTn id="19" fill="hold">
                            <p:stCondLst>
                              <p:cond delay="3000"/>
                            </p:stCondLst>
                            <p:childTnLst>
                              <p:par>
                                <p:cTn id="20" presetID="29" presetClass="exit" presetSubtype="0" fill="hold" grpId="0" nodeType="afterEffect">
                                  <p:stCondLst>
                                    <p:cond delay="500"/>
                                  </p:stCondLst>
                                  <p:childTnLst>
                                    <p:anim calcmode="lin" valueType="num">
                                      <p:cBhvr>
                                        <p:cTn id="21" dur="500"/>
                                        <p:tgtEl>
                                          <p:spTgt spid="59404"/>
                                        </p:tgtEl>
                                        <p:attrNameLst>
                                          <p:attrName>ppt_x</p:attrName>
                                        </p:attrNameLst>
                                      </p:cBhvr>
                                      <p:tavLst>
                                        <p:tav tm="0">
                                          <p:val>
                                            <p:strVal val="ppt_x"/>
                                          </p:val>
                                        </p:tav>
                                        <p:tav tm="100000">
                                          <p:val>
                                            <p:strVal val="ppt_x-.2"/>
                                          </p:val>
                                        </p:tav>
                                      </p:tavLst>
                                    </p:anim>
                                    <p:anim calcmode="lin" valueType="num">
                                      <p:cBhvr>
                                        <p:cTn id="22" dur="500"/>
                                        <p:tgtEl>
                                          <p:spTgt spid="59404"/>
                                        </p:tgtEl>
                                        <p:attrNameLst>
                                          <p:attrName>ppt_y</p:attrName>
                                        </p:attrNameLst>
                                      </p:cBhvr>
                                      <p:tavLst>
                                        <p:tav tm="0">
                                          <p:val>
                                            <p:strVal val="ppt_y"/>
                                          </p:val>
                                        </p:tav>
                                        <p:tav tm="100000">
                                          <p:val>
                                            <p:strVal val="ppt_y"/>
                                          </p:val>
                                        </p:tav>
                                      </p:tavLst>
                                    </p:anim>
                                    <p:animEffect transition="out" filter="fade">
                                      <p:cBhvr>
                                        <p:cTn id="23" dur="500"/>
                                        <p:tgtEl>
                                          <p:spTgt spid="59404"/>
                                        </p:tgtEl>
                                      </p:cBhvr>
                                    </p:animEffect>
                                    <p:set>
                                      <p:cBhvr>
                                        <p:cTn id="24" dur="1" fill="hold">
                                          <p:stCondLst>
                                            <p:cond delay="499"/>
                                          </p:stCondLst>
                                        </p:cTn>
                                        <p:tgtEl>
                                          <p:spTgt spid="59404"/>
                                        </p:tgtEl>
                                        <p:attrNameLst>
                                          <p:attrName>style.visibility</p:attrName>
                                        </p:attrNameLst>
                                      </p:cBhvr>
                                      <p:to>
                                        <p:strVal val="hidden"/>
                                      </p:to>
                                    </p:set>
                                  </p:childTnLst>
                                </p:cTn>
                              </p:par>
                            </p:childTnLst>
                          </p:cTn>
                        </p:par>
                        <p:par>
                          <p:cTn id="25" fill="hold">
                            <p:stCondLst>
                              <p:cond delay="4000"/>
                            </p:stCondLst>
                            <p:childTnLst>
                              <p:par>
                                <p:cTn id="26" presetID="42" presetClass="path" presetSubtype="0" accel="50000" decel="50000" fill="hold" grpId="0" nodeType="afterEffect">
                                  <p:stCondLst>
                                    <p:cond delay="0"/>
                                  </p:stCondLst>
                                  <p:childTnLst>
                                    <p:animMotion origin="layout" path="M 0.0 -3.06358E-6 L 0.0 0.25156 " pathEditMode="relative" rAng="0" ptsTypes="AA">
                                      <p:cBhvr>
                                        <p:cTn id="27" dur="1000" fill="hold"/>
                                        <p:tgtEl>
                                          <p:spTgt spid="59403"/>
                                        </p:tgtEl>
                                        <p:attrNameLst>
                                          <p:attrName>ppt_x</p:attrName>
                                          <p:attrName>ppt_y</p:attrName>
                                        </p:attrNameLst>
                                      </p:cBhvr>
                                      <p:rCtr x="0" y="126"/>
                                    </p:animMotion>
                                  </p:childTnLst>
                                </p:cTn>
                              </p:par>
                            </p:childTnLst>
                          </p:cTn>
                        </p:par>
                        <p:par>
                          <p:cTn id="28" fill="hold">
                            <p:stCondLst>
                              <p:cond delay="5000"/>
                            </p:stCondLst>
                            <p:childTnLst>
                              <p:par>
                                <p:cTn id="29" presetID="1" presetClass="exit" presetSubtype="0" fill="hold" nodeType="afterEffect">
                                  <p:stCondLst>
                                    <p:cond delay="500"/>
                                  </p:stCondLst>
                                  <p:childTnLst>
                                    <p:set>
                                      <p:cBhvr>
                                        <p:cTn id="30" dur="1" fill="hold">
                                          <p:stCondLst>
                                            <p:cond delay="0"/>
                                          </p:stCondLst>
                                        </p:cTn>
                                        <p:tgtEl>
                                          <p:spTgt spid="4"/>
                                        </p:tgtEl>
                                        <p:attrNameLst>
                                          <p:attrName>style.visibility</p:attrName>
                                        </p:attrNameLst>
                                      </p:cBhvr>
                                      <p:to>
                                        <p:strVal val="hidden"/>
                                      </p:to>
                                    </p:set>
                                  </p:childTnLst>
                                </p:cTn>
                              </p:par>
                            </p:childTnLst>
                          </p:cTn>
                        </p:par>
                        <p:par>
                          <p:cTn id="31" fill="hold">
                            <p:stCondLst>
                              <p:cond delay="5500"/>
                            </p:stCondLst>
                            <p:childTnLst>
                              <p:par>
                                <p:cTn id="32" presetID="29" presetClass="exit" presetSubtype="0" fill="hold" grpId="0" nodeType="afterEffect">
                                  <p:stCondLst>
                                    <p:cond delay="500"/>
                                  </p:stCondLst>
                                  <p:childTnLst>
                                    <p:anim calcmode="lin" valueType="num">
                                      <p:cBhvr>
                                        <p:cTn id="33" dur="500"/>
                                        <p:tgtEl>
                                          <p:spTgt spid="59410"/>
                                        </p:tgtEl>
                                        <p:attrNameLst>
                                          <p:attrName>ppt_x</p:attrName>
                                        </p:attrNameLst>
                                      </p:cBhvr>
                                      <p:tavLst>
                                        <p:tav tm="0">
                                          <p:val>
                                            <p:strVal val="ppt_x"/>
                                          </p:val>
                                        </p:tav>
                                        <p:tav tm="100000">
                                          <p:val>
                                            <p:strVal val="ppt_x-.2"/>
                                          </p:val>
                                        </p:tav>
                                      </p:tavLst>
                                    </p:anim>
                                    <p:anim calcmode="lin" valueType="num">
                                      <p:cBhvr>
                                        <p:cTn id="34" dur="500"/>
                                        <p:tgtEl>
                                          <p:spTgt spid="59410"/>
                                        </p:tgtEl>
                                        <p:attrNameLst>
                                          <p:attrName>ppt_y</p:attrName>
                                        </p:attrNameLst>
                                      </p:cBhvr>
                                      <p:tavLst>
                                        <p:tav tm="0">
                                          <p:val>
                                            <p:strVal val="ppt_y"/>
                                          </p:val>
                                        </p:tav>
                                        <p:tav tm="100000">
                                          <p:val>
                                            <p:strVal val="ppt_y"/>
                                          </p:val>
                                        </p:tav>
                                      </p:tavLst>
                                    </p:anim>
                                    <p:animEffect transition="out" filter="fade">
                                      <p:cBhvr>
                                        <p:cTn id="35" dur="500"/>
                                        <p:tgtEl>
                                          <p:spTgt spid="59410"/>
                                        </p:tgtEl>
                                      </p:cBhvr>
                                    </p:animEffect>
                                    <p:set>
                                      <p:cBhvr>
                                        <p:cTn id="36" dur="1" fill="hold">
                                          <p:stCondLst>
                                            <p:cond delay="499"/>
                                          </p:stCondLst>
                                        </p:cTn>
                                        <p:tgtEl>
                                          <p:spTgt spid="59410"/>
                                        </p:tgtEl>
                                        <p:attrNameLst>
                                          <p:attrName>style.visibility</p:attrName>
                                        </p:attrNameLst>
                                      </p:cBhvr>
                                      <p:to>
                                        <p:strVal val="hidden"/>
                                      </p:to>
                                    </p:set>
                                  </p:childTnLst>
                                </p:cTn>
                              </p:par>
                            </p:childTnLst>
                          </p:cTn>
                        </p:par>
                        <p:par>
                          <p:cTn id="37" fill="hold">
                            <p:stCondLst>
                              <p:cond delay="6500"/>
                            </p:stCondLst>
                            <p:childTnLst>
                              <p:par>
                                <p:cTn id="38" presetID="42" presetClass="path" presetSubtype="0" accel="50000" decel="50000" fill="hold" grpId="0" nodeType="afterEffect">
                                  <p:stCondLst>
                                    <p:cond delay="0"/>
                                  </p:stCondLst>
                                  <p:childTnLst>
                                    <p:animMotion origin="layout" path="M -3.33333E-6 -3.69942E-6 L -0.00052 0.12763 " pathEditMode="relative" rAng="0" ptsTypes="AA">
                                      <p:cBhvr>
                                        <p:cTn id="39" dur="1000" fill="hold"/>
                                        <p:tgtEl>
                                          <p:spTgt spid="59409"/>
                                        </p:tgtEl>
                                        <p:attrNameLst>
                                          <p:attrName>ppt_x</p:attrName>
                                          <p:attrName>ppt_y</p:attrName>
                                        </p:attrNameLst>
                                      </p:cBhvr>
                                      <p:rCtr x="0" y="64"/>
                                    </p:animMotion>
                                  </p:childTnLst>
                                </p:cTn>
                              </p:par>
                            </p:childTnLst>
                          </p:cTn>
                        </p:par>
                        <p:par>
                          <p:cTn id="40" fill="hold">
                            <p:stCondLst>
                              <p:cond delay="7500"/>
                            </p:stCondLst>
                            <p:childTnLst>
                              <p:par>
                                <p:cTn id="41" presetID="1" presetClass="entr" presetSubtype="0" fill="hold" grpId="0" nodeType="afterEffect">
                                  <p:stCondLst>
                                    <p:cond delay="0"/>
                                  </p:stCondLst>
                                  <p:childTnLst>
                                    <p:set>
                                      <p:cBhvr>
                                        <p:cTn id="42" dur="1" fill="hold">
                                          <p:stCondLst>
                                            <p:cond delay="0"/>
                                          </p:stCondLst>
                                        </p:cTn>
                                        <p:tgtEl>
                                          <p:spTgt spid="59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7" grpId="0" animBg="1"/>
      <p:bldP spid="59398" grpId="0" animBg="1"/>
      <p:bldP spid="59403" grpId="0" animBg="1"/>
      <p:bldP spid="59404" grpId="0" animBg="1"/>
      <p:bldP spid="59409" grpId="0" animBg="1"/>
      <p:bldP spid="59410" grpId="0" animBg="1"/>
      <p:bldP spid="5942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2"/>
          <p:cNvSpPr>
            <a:spLocks noChangeArrowheads="1"/>
          </p:cNvSpPr>
          <p:nvPr/>
        </p:nvSpPr>
        <p:spPr bwMode="auto">
          <a:xfrm>
            <a:off x="1979613" y="3502025"/>
            <a:ext cx="1727200" cy="431800"/>
          </a:xfrm>
          <a:prstGeom prst="rect">
            <a:avLst/>
          </a:prstGeom>
          <a:solidFill>
            <a:srgbClr val="CCECFF"/>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数     据</a:t>
            </a:r>
          </a:p>
        </p:txBody>
      </p:sp>
      <p:sp>
        <p:nvSpPr>
          <p:cNvPr id="589827" name="Rectangle 3"/>
          <p:cNvSpPr>
            <a:spLocks noChangeArrowheads="1"/>
          </p:cNvSpPr>
          <p:nvPr/>
        </p:nvSpPr>
        <p:spPr bwMode="auto">
          <a:xfrm>
            <a:off x="3708400" y="3502025"/>
            <a:ext cx="1727200" cy="431800"/>
          </a:xfrm>
          <a:prstGeom prst="rect">
            <a:avLst/>
          </a:prstGeom>
          <a:solidFill>
            <a:srgbClr val="CCECFF"/>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数     据</a:t>
            </a:r>
          </a:p>
        </p:txBody>
      </p:sp>
      <p:sp>
        <p:nvSpPr>
          <p:cNvPr id="589828" name="Rectangle 4"/>
          <p:cNvSpPr>
            <a:spLocks noChangeArrowheads="1"/>
          </p:cNvSpPr>
          <p:nvPr/>
        </p:nvSpPr>
        <p:spPr bwMode="auto">
          <a:xfrm>
            <a:off x="5437188" y="3502025"/>
            <a:ext cx="1727200" cy="431800"/>
          </a:xfrm>
          <a:prstGeom prst="rect">
            <a:avLst/>
          </a:prstGeom>
          <a:solidFill>
            <a:srgbClr val="CCECFF"/>
          </a:solidFill>
          <a:ln w="28575">
            <a:solidFill>
              <a:schemeClr val="tx1"/>
            </a:solidFill>
            <a:miter lim="800000"/>
            <a:headEnd/>
            <a:tailEnd/>
          </a:ln>
        </p:spPr>
        <p:txBody>
          <a:bodyPr wrap="none" anchor="ctr"/>
          <a:lstStyle/>
          <a:p>
            <a:pPr algn="ctr"/>
            <a:r>
              <a:rPr lang="zh-CN" altLang="en-US" sz="2000">
                <a:solidFill>
                  <a:srgbClr val="333399"/>
                </a:solidFill>
                <a:latin typeface="Tahoma" pitchFamily="34" charset="0"/>
                <a:ea typeface="黑体" pitchFamily="49" charset="-122"/>
              </a:rPr>
              <a:t>数     据</a:t>
            </a:r>
          </a:p>
        </p:txBody>
      </p:sp>
      <p:sp>
        <p:nvSpPr>
          <p:cNvPr id="589829" name="Rectangle 8"/>
          <p:cNvSpPr>
            <a:spLocks noGrp="1" noChangeArrowheads="1"/>
          </p:cNvSpPr>
          <p:nvPr>
            <p:ph type="title" idx="4294967295"/>
          </p:nvPr>
        </p:nvSpPr>
        <p:spPr/>
        <p:txBody>
          <a:bodyPr/>
          <a:lstStyle/>
          <a:p>
            <a:r>
              <a:rPr lang="zh-CN" altLang="en-US"/>
              <a:t>最后还原成原来的报文</a:t>
            </a:r>
          </a:p>
        </p:txBody>
      </p:sp>
      <p:sp>
        <p:nvSpPr>
          <p:cNvPr id="60425" name="Rectangle 9"/>
          <p:cNvSpPr>
            <a:spLocks noGrp="1" noChangeArrowheads="1"/>
          </p:cNvSpPr>
          <p:nvPr>
            <p:ph type="body" idx="4294967295"/>
          </p:nvPr>
        </p:nvSpPr>
        <p:spPr>
          <a:xfrm>
            <a:off x="330200" y="1052513"/>
            <a:ext cx="8483600" cy="5113337"/>
          </a:xfrm>
        </p:spPr>
        <p:txBody>
          <a:bodyPr/>
          <a:lstStyle/>
          <a:p>
            <a:r>
              <a:rPr lang="zh-CN" altLang="en-US" dirty="0"/>
              <a:t>最后，在接收端把收到的数据</a:t>
            </a:r>
            <a:r>
              <a:rPr lang="zh-CN" altLang="en-US" dirty="0">
                <a:solidFill>
                  <a:schemeClr val="hlink"/>
                </a:solidFill>
              </a:rPr>
              <a:t>恢复成为原来的报文</a:t>
            </a:r>
            <a:r>
              <a:rPr lang="zh-CN" altLang="en-US" dirty="0"/>
              <a:t>。</a:t>
            </a:r>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a:p>
            <a:r>
              <a:rPr lang="zh-CN" altLang="en-US" dirty="0"/>
              <a:t>这里我们假定分组在传输过程中没有出现差错，在转发时也没有被丢弃。</a:t>
            </a:r>
          </a:p>
        </p:txBody>
      </p:sp>
      <p:grpSp>
        <p:nvGrpSpPr>
          <p:cNvPr id="2" name="Group 30"/>
          <p:cNvGrpSpPr>
            <a:grpSpLocks/>
          </p:cNvGrpSpPr>
          <p:nvPr/>
        </p:nvGrpSpPr>
        <p:grpSpPr bwMode="auto">
          <a:xfrm>
            <a:off x="1908175" y="3046413"/>
            <a:ext cx="5264150" cy="887412"/>
            <a:chOff x="1202" y="1919"/>
            <a:chExt cx="3316" cy="559"/>
          </a:xfrm>
        </p:grpSpPr>
        <p:grpSp>
          <p:nvGrpSpPr>
            <p:cNvPr id="589832" name="Group 5"/>
            <p:cNvGrpSpPr>
              <a:grpSpLocks/>
            </p:cNvGrpSpPr>
            <p:nvPr/>
          </p:nvGrpSpPr>
          <p:grpSpPr bwMode="auto">
            <a:xfrm>
              <a:off x="1247" y="1919"/>
              <a:ext cx="3266" cy="250"/>
              <a:chOff x="1247" y="1737"/>
              <a:chExt cx="3266" cy="250"/>
            </a:xfrm>
          </p:grpSpPr>
          <p:sp>
            <p:nvSpPr>
              <p:cNvPr id="589833" name="Line 6"/>
              <p:cNvSpPr>
                <a:spLocks noChangeShapeType="1"/>
              </p:cNvSpPr>
              <p:nvPr/>
            </p:nvSpPr>
            <p:spPr bwMode="auto">
              <a:xfrm>
                <a:off x="1247" y="1888"/>
                <a:ext cx="3266" cy="0"/>
              </a:xfrm>
              <a:prstGeom prst="line">
                <a:avLst/>
              </a:prstGeom>
              <a:noFill/>
              <a:ln w="9525">
                <a:solidFill>
                  <a:schemeClr val="tx1"/>
                </a:solidFill>
                <a:round/>
                <a:headEnd type="triangle" w="sm" len="lg"/>
                <a:tailEnd type="triangle" w="sm" len="lg"/>
              </a:ln>
            </p:spPr>
            <p:txBody>
              <a:bodyPr wrap="none" anchor="ctr"/>
              <a:lstStyle/>
              <a:p>
                <a:endParaRPr lang="zh-CN" altLang="en-US"/>
              </a:p>
            </p:txBody>
          </p:sp>
          <p:sp>
            <p:nvSpPr>
              <p:cNvPr id="589834" name="Text Box 7"/>
              <p:cNvSpPr txBox="1">
                <a:spLocks noChangeArrowheads="1"/>
              </p:cNvSpPr>
              <p:nvPr/>
            </p:nvSpPr>
            <p:spPr bwMode="auto">
              <a:xfrm>
                <a:off x="2699" y="1737"/>
                <a:ext cx="436" cy="250"/>
              </a:xfrm>
              <a:prstGeom prst="rect">
                <a:avLst/>
              </a:prstGeom>
              <a:solidFill>
                <a:schemeClr val="bg1"/>
              </a:solidFill>
              <a:ln w="9525">
                <a:noFill/>
                <a:miter lim="800000"/>
                <a:headEnd/>
                <a:tailEnd/>
              </a:ln>
            </p:spPr>
            <p:txBody>
              <a:bodyPr wrap="none">
                <a:spAutoFit/>
              </a:bodyPr>
              <a:lstStyle/>
              <a:p>
                <a:r>
                  <a:rPr kumimoji="1" lang="zh-CN" altLang="en-US" sz="2000">
                    <a:solidFill>
                      <a:srgbClr val="333399"/>
                    </a:solidFill>
                    <a:latin typeface="Times New Roman" pitchFamily="18" charset="0"/>
                    <a:ea typeface="黑体" pitchFamily="49" charset="-122"/>
                  </a:rPr>
                  <a:t>报文</a:t>
                </a:r>
              </a:p>
            </p:txBody>
          </p:sp>
        </p:grpSp>
        <p:grpSp>
          <p:nvGrpSpPr>
            <p:cNvPr id="589835" name="Group 23"/>
            <p:cNvGrpSpPr>
              <a:grpSpLocks/>
            </p:cNvGrpSpPr>
            <p:nvPr/>
          </p:nvGrpSpPr>
          <p:grpSpPr bwMode="auto">
            <a:xfrm>
              <a:off x="1202" y="2206"/>
              <a:ext cx="3316" cy="272"/>
              <a:chOff x="1202" y="2206"/>
              <a:chExt cx="3316" cy="272"/>
            </a:xfrm>
          </p:grpSpPr>
          <p:grpSp>
            <p:nvGrpSpPr>
              <p:cNvPr id="589836" name="Group 24"/>
              <p:cNvGrpSpPr>
                <a:grpSpLocks/>
              </p:cNvGrpSpPr>
              <p:nvPr/>
            </p:nvGrpSpPr>
            <p:grpSpPr bwMode="auto">
              <a:xfrm>
                <a:off x="1247" y="2206"/>
                <a:ext cx="3266" cy="272"/>
                <a:chOff x="1247" y="2931"/>
                <a:chExt cx="3266" cy="272"/>
              </a:xfrm>
            </p:grpSpPr>
            <p:sp>
              <p:nvSpPr>
                <p:cNvPr id="589837" name="Rectangle 25"/>
                <p:cNvSpPr>
                  <a:spLocks noChangeArrowheads="1"/>
                </p:cNvSpPr>
                <p:nvPr/>
              </p:nvSpPr>
              <p:spPr bwMode="auto">
                <a:xfrm>
                  <a:off x="1248" y="2931"/>
                  <a:ext cx="1088" cy="272"/>
                </a:xfrm>
                <a:prstGeom prst="rect">
                  <a:avLst/>
                </a:prstGeom>
                <a:solidFill>
                  <a:srgbClr val="CCECFF"/>
                </a:solidFill>
                <a:ln w="28575">
                  <a:noFill/>
                  <a:miter lim="800000"/>
                  <a:headEnd/>
                  <a:tailEnd/>
                </a:ln>
              </p:spPr>
              <p:txBody>
                <a:bodyPr wrap="none" anchor="ctr"/>
                <a:lstStyle/>
                <a:p>
                  <a:pPr algn="ctr"/>
                  <a:endParaRPr lang="zh-CN" altLang="zh-CN" sz="2000">
                    <a:solidFill>
                      <a:srgbClr val="333399"/>
                    </a:solidFill>
                    <a:ea typeface="黑体" pitchFamily="49" charset="-122"/>
                  </a:endParaRPr>
                </a:p>
              </p:txBody>
            </p:sp>
            <p:sp>
              <p:nvSpPr>
                <p:cNvPr id="589838" name="Rectangle 26"/>
                <p:cNvSpPr>
                  <a:spLocks noChangeArrowheads="1"/>
                </p:cNvSpPr>
                <p:nvPr/>
              </p:nvSpPr>
              <p:spPr bwMode="auto">
                <a:xfrm>
                  <a:off x="2336" y="2931"/>
                  <a:ext cx="1088" cy="272"/>
                </a:xfrm>
                <a:prstGeom prst="rect">
                  <a:avLst/>
                </a:prstGeom>
                <a:solidFill>
                  <a:srgbClr val="CCECFF"/>
                </a:solidFill>
                <a:ln w="28575">
                  <a:noFill/>
                  <a:miter lim="800000"/>
                  <a:headEnd/>
                  <a:tailEnd/>
                </a:ln>
              </p:spPr>
              <p:txBody>
                <a:bodyPr wrap="none" anchor="ctr"/>
                <a:lstStyle/>
                <a:p>
                  <a:pPr algn="ctr"/>
                  <a:endParaRPr lang="zh-CN" altLang="zh-CN" sz="2000">
                    <a:solidFill>
                      <a:srgbClr val="333399"/>
                    </a:solidFill>
                    <a:latin typeface="Tahoma" pitchFamily="34" charset="0"/>
                    <a:ea typeface="黑体" pitchFamily="49" charset="-122"/>
                  </a:endParaRPr>
                </a:p>
              </p:txBody>
            </p:sp>
            <p:sp>
              <p:nvSpPr>
                <p:cNvPr id="589839" name="Rectangle 27"/>
                <p:cNvSpPr>
                  <a:spLocks noChangeArrowheads="1"/>
                </p:cNvSpPr>
                <p:nvPr/>
              </p:nvSpPr>
              <p:spPr bwMode="auto">
                <a:xfrm>
                  <a:off x="3425" y="2931"/>
                  <a:ext cx="1088" cy="272"/>
                </a:xfrm>
                <a:prstGeom prst="rect">
                  <a:avLst/>
                </a:prstGeom>
                <a:solidFill>
                  <a:srgbClr val="CCECFF"/>
                </a:solidFill>
                <a:ln w="28575">
                  <a:noFill/>
                  <a:miter lim="800000"/>
                  <a:headEnd/>
                  <a:tailEnd/>
                </a:ln>
              </p:spPr>
              <p:txBody>
                <a:bodyPr wrap="none" anchor="ctr"/>
                <a:lstStyle/>
                <a:p>
                  <a:pPr algn="ctr"/>
                  <a:endParaRPr lang="zh-CN" altLang="zh-CN" sz="2000">
                    <a:solidFill>
                      <a:srgbClr val="333399"/>
                    </a:solidFill>
                    <a:ea typeface="黑体" pitchFamily="49" charset="-122"/>
                  </a:endParaRPr>
                </a:p>
              </p:txBody>
            </p:sp>
            <p:sp>
              <p:nvSpPr>
                <p:cNvPr id="589840" name="Rectangle 28"/>
                <p:cNvSpPr>
                  <a:spLocks noChangeArrowheads="1"/>
                </p:cNvSpPr>
                <p:nvPr/>
              </p:nvSpPr>
              <p:spPr bwMode="auto">
                <a:xfrm>
                  <a:off x="1247" y="2931"/>
                  <a:ext cx="3266" cy="272"/>
                </a:xfrm>
                <a:prstGeom prst="rect">
                  <a:avLst/>
                </a:prstGeom>
                <a:noFill/>
                <a:ln w="28575">
                  <a:solidFill>
                    <a:schemeClr val="tx1"/>
                  </a:solidFill>
                  <a:miter lim="800000"/>
                  <a:headEnd/>
                  <a:tailEnd/>
                </a:ln>
              </p:spPr>
              <p:txBody>
                <a:bodyPr wrap="none" anchor="ctr"/>
                <a:lstStyle/>
                <a:p>
                  <a:endParaRPr lang="zh-CN" altLang="zh-CN"/>
                </a:p>
              </p:txBody>
            </p:sp>
          </p:grpSp>
          <p:sp>
            <p:nvSpPr>
              <p:cNvPr id="589841" name="Text Box 29"/>
              <p:cNvSpPr txBox="1">
                <a:spLocks noChangeArrowheads="1"/>
              </p:cNvSpPr>
              <p:nvPr/>
            </p:nvSpPr>
            <p:spPr bwMode="auto">
              <a:xfrm>
                <a:off x="1202" y="2219"/>
                <a:ext cx="3316" cy="231"/>
              </a:xfrm>
              <a:prstGeom prst="rect">
                <a:avLst/>
              </a:prstGeom>
              <a:noFill/>
              <a:ln w="9525">
                <a:noFill/>
                <a:miter lim="800000"/>
                <a:headEnd/>
                <a:tailEnd/>
              </a:ln>
            </p:spPr>
            <p:txBody>
              <a:bodyPr wrap="none">
                <a:spAutoFit/>
              </a:bodyPr>
              <a:lstStyle/>
              <a:p>
                <a:r>
                  <a:rPr lang="en-US" altLang="zh-CN">
                    <a:solidFill>
                      <a:srgbClr val="333399"/>
                    </a:solidFill>
                  </a:rPr>
                  <a:t>1101000110101010110101011100010011010010</a:t>
                </a: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04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042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5"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2"/>
          <p:cNvSpPr>
            <a:spLocks noGrp="1" noChangeArrowheads="1"/>
          </p:cNvSpPr>
          <p:nvPr>
            <p:ph type="title" idx="4294967295"/>
          </p:nvPr>
        </p:nvSpPr>
        <p:spPr/>
        <p:txBody>
          <a:bodyPr/>
          <a:lstStyle/>
          <a:p>
            <a:r>
              <a:rPr lang="zh-CN" altLang="en-US" dirty="0"/>
              <a:t>互联网的核心部分</a:t>
            </a:r>
          </a:p>
        </p:txBody>
      </p:sp>
      <p:sp>
        <p:nvSpPr>
          <p:cNvPr id="591875" name="Rectangle 3"/>
          <p:cNvSpPr>
            <a:spLocks noGrp="1" noChangeArrowheads="1"/>
          </p:cNvSpPr>
          <p:nvPr>
            <p:ph type="body" idx="4294967295"/>
          </p:nvPr>
        </p:nvSpPr>
        <p:spPr/>
        <p:txBody>
          <a:bodyPr/>
          <a:lstStyle/>
          <a:p>
            <a:pPr>
              <a:spcBef>
                <a:spcPts val="600"/>
              </a:spcBef>
            </a:pPr>
            <a:r>
              <a:rPr lang="zh-CN" altLang="en-US" dirty="0"/>
              <a:t>互联网的核心部分是由许多</a:t>
            </a:r>
            <a:r>
              <a:rPr lang="zh-CN" altLang="en-US" dirty="0">
                <a:solidFill>
                  <a:srgbClr val="FF0000"/>
                </a:solidFill>
              </a:rPr>
              <a:t>网络</a:t>
            </a:r>
            <a:r>
              <a:rPr lang="zh-CN" altLang="en-US" dirty="0"/>
              <a:t>和把它们互连起来的</a:t>
            </a:r>
            <a:r>
              <a:rPr lang="zh-CN" altLang="en-US" dirty="0">
                <a:solidFill>
                  <a:srgbClr val="FF0000"/>
                </a:solidFill>
              </a:rPr>
              <a:t>路由器</a:t>
            </a:r>
            <a:r>
              <a:rPr lang="zh-CN" altLang="en-US" dirty="0"/>
              <a:t>组成，而主机处在互联网的边缘部分。</a:t>
            </a:r>
          </a:p>
          <a:p>
            <a:pPr>
              <a:spcBef>
                <a:spcPts val="600"/>
              </a:spcBef>
            </a:pPr>
            <a:endParaRPr lang="zh-CN" altLang="en-US" dirty="0"/>
          </a:p>
          <a:p>
            <a:pPr>
              <a:spcBef>
                <a:spcPts val="600"/>
              </a:spcBef>
            </a:pPr>
            <a:r>
              <a:rPr lang="zh-CN" altLang="en-US" dirty="0"/>
              <a:t>在互联网核心部分的路由器之间一般都用</a:t>
            </a:r>
            <a:r>
              <a:rPr lang="zh-CN" altLang="en-US" dirty="0">
                <a:solidFill>
                  <a:srgbClr val="FF0000"/>
                </a:solidFill>
              </a:rPr>
              <a:t>高速链路</a:t>
            </a:r>
            <a:r>
              <a:rPr lang="zh-CN" altLang="en-US" dirty="0"/>
              <a:t>相连接，</a:t>
            </a:r>
            <a:endParaRPr lang="en-US" altLang="zh-CN" dirty="0"/>
          </a:p>
          <a:p>
            <a:pPr>
              <a:spcBef>
                <a:spcPts val="600"/>
              </a:spcBef>
            </a:pPr>
            <a:endParaRPr lang="en-US" altLang="zh-CN" dirty="0"/>
          </a:p>
          <a:p>
            <a:pPr>
              <a:spcBef>
                <a:spcPts val="600"/>
              </a:spcBef>
            </a:pPr>
            <a:r>
              <a:rPr lang="zh-CN" altLang="en-US" dirty="0"/>
              <a:t>而在网络边缘的主机接入到核心部分则通常以</a:t>
            </a:r>
            <a:r>
              <a:rPr lang="zh-CN" altLang="en-US" dirty="0">
                <a:solidFill>
                  <a:srgbClr val="FF0000"/>
                </a:solidFill>
              </a:rPr>
              <a:t>相对较低速率的</a:t>
            </a:r>
            <a:r>
              <a:rPr lang="zh-CN" altLang="en-US" dirty="0"/>
              <a:t>链路相连接。</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ChangeArrowheads="1"/>
          </p:cNvSpPr>
          <p:nvPr>
            <p:ph type="title" idx="4294967295"/>
          </p:nvPr>
        </p:nvSpPr>
        <p:spPr/>
        <p:txBody>
          <a:bodyPr/>
          <a:lstStyle/>
          <a:p>
            <a:r>
              <a:rPr lang="zh-CN" altLang="en-US" dirty="0"/>
              <a:t>互联网的核心部分</a:t>
            </a:r>
          </a:p>
        </p:txBody>
      </p:sp>
      <p:sp>
        <p:nvSpPr>
          <p:cNvPr id="593923" name="Rectangle 3"/>
          <p:cNvSpPr>
            <a:spLocks noGrp="1" noChangeArrowheads="1"/>
          </p:cNvSpPr>
          <p:nvPr>
            <p:ph type="body" idx="4294967295"/>
          </p:nvPr>
        </p:nvSpPr>
        <p:spPr/>
        <p:txBody>
          <a:bodyPr/>
          <a:lstStyle/>
          <a:p>
            <a:pPr>
              <a:spcBef>
                <a:spcPts val="600"/>
              </a:spcBef>
            </a:pPr>
            <a:r>
              <a:rPr lang="zh-CN" altLang="en-US" dirty="0">
                <a:solidFill>
                  <a:srgbClr val="FF0000"/>
                </a:solidFill>
              </a:rPr>
              <a:t>主机</a:t>
            </a:r>
            <a:r>
              <a:rPr lang="zh-CN" altLang="en-US" dirty="0"/>
              <a:t>的用途是为用户进行信息处理的，并且可以和其他主机通过网络交换信息。</a:t>
            </a:r>
          </a:p>
          <a:p>
            <a:pPr>
              <a:spcBef>
                <a:spcPts val="600"/>
              </a:spcBef>
            </a:pPr>
            <a:endParaRPr lang="zh-CN" altLang="en-US" dirty="0"/>
          </a:p>
          <a:p>
            <a:pPr>
              <a:spcBef>
                <a:spcPts val="600"/>
              </a:spcBef>
            </a:pPr>
            <a:r>
              <a:rPr lang="zh-CN" altLang="en-US" dirty="0">
                <a:solidFill>
                  <a:srgbClr val="FF0000"/>
                </a:solidFill>
              </a:rPr>
              <a:t>路由器</a:t>
            </a:r>
            <a:r>
              <a:rPr lang="zh-CN" altLang="en-US" dirty="0"/>
              <a:t>的用途则是用来转发分组的，即进行分组交换的。 </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2700" name="Text Box 204"/>
          <p:cNvSpPr txBox="1">
            <a:spLocks noChangeArrowheads="1"/>
          </p:cNvSpPr>
          <p:nvPr/>
        </p:nvSpPr>
        <p:spPr bwMode="auto">
          <a:xfrm>
            <a:off x="3249822" y="35914"/>
            <a:ext cx="2656496"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3200" dirty="0">
                <a:solidFill>
                  <a:srgbClr val="C00000"/>
                </a:solidFill>
                <a:ea typeface="黑体" pitchFamily="2" charset="-122"/>
              </a:rPr>
              <a:t>网络核心部分</a:t>
            </a:r>
          </a:p>
        </p:txBody>
      </p:sp>
      <p:grpSp>
        <p:nvGrpSpPr>
          <p:cNvPr id="4" name="组合 3"/>
          <p:cNvGrpSpPr/>
          <p:nvPr/>
        </p:nvGrpSpPr>
        <p:grpSpPr>
          <a:xfrm>
            <a:off x="517396" y="263342"/>
            <a:ext cx="7414717" cy="5325899"/>
            <a:chOff x="488504" y="235124"/>
            <a:chExt cx="8639546" cy="6118225"/>
          </a:xfrm>
        </p:grpSpPr>
        <p:sp>
          <p:nvSpPr>
            <p:cNvPr id="362500" name="Oval 4"/>
            <p:cNvSpPr>
              <a:spLocks noChangeArrowheads="1"/>
            </p:cNvSpPr>
            <p:nvPr/>
          </p:nvSpPr>
          <p:spPr bwMode="auto">
            <a:xfrm rot="-1674972">
              <a:off x="2504099" y="1500362"/>
              <a:ext cx="2567650" cy="15843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01" name="Oval 5"/>
            <p:cNvSpPr>
              <a:spLocks noChangeArrowheads="1"/>
            </p:cNvSpPr>
            <p:nvPr/>
          </p:nvSpPr>
          <p:spPr bwMode="auto">
            <a:xfrm rot="-774972">
              <a:off x="4223891" y="1179686"/>
              <a:ext cx="2242608" cy="147161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02" name="Oval 6"/>
            <p:cNvSpPr>
              <a:spLocks noChangeArrowheads="1"/>
            </p:cNvSpPr>
            <p:nvPr/>
          </p:nvSpPr>
          <p:spPr bwMode="auto">
            <a:xfrm rot="-174972">
              <a:off x="5862853" y="1716261"/>
              <a:ext cx="1656159" cy="1903412"/>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03" name="Oval 7"/>
            <p:cNvSpPr>
              <a:spLocks noChangeArrowheads="1"/>
            </p:cNvSpPr>
            <p:nvPr/>
          </p:nvSpPr>
          <p:spPr bwMode="auto">
            <a:xfrm rot="18365028">
              <a:off x="6151051" y="2757860"/>
              <a:ext cx="1571625" cy="1542653"/>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04" name="Oval 8"/>
            <p:cNvSpPr>
              <a:spLocks noChangeArrowheads="1"/>
            </p:cNvSpPr>
            <p:nvPr/>
          </p:nvSpPr>
          <p:spPr bwMode="auto">
            <a:xfrm rot="-1674972">
              <a:off x="4290964" y="3603798"/>
              <a:ext cx="2808419" cy="1766888"/>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05" name="Oval 9"/>
            <p:cNvSpPr>
              <a:spLocks noChangeArrowheads="1"/>
            </p:cNvSpPr>
            <p:nvPr/>
          </p:nvSpPr>
          <p:spPr bwMode="auto">
            <a:xfrm rot="-594972">
              <a:off x="3188577" y="4349924"/>
              <a:ext cx="2006997" cy="122237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06" name="Oval 10"/>
            <p:cNvSpPr>
              <a:spLocks noChangeArrowheads="1"/>
            </p:cNvSpPr>
            <p:nvPr/>
          </p:nvSpPr>
          <p:spPr bwMode="auto">
            <a:xfrm rot="-1674972">
              <a:off x="2418110" y="3818112"/>
              <a:ext cx="1270927" cy="144462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07" name="Oval 11"/>
            <p:cNvSpPr>
              <a:spLocks noChangeArrowheads="1"/>
            </p:cNvSpPr>
            <p:nvPr/>
          </p:nvSpPr>
          <p:spPr bwMode="auto">
            <a:xfrm rot="18065028">
              <a:off x="2120653" y="2784054"/>
              <a:ext cx="1590675" cy="1274365"/>
            </a:xfrm>
            <a:prstGeom prst="ellipse">
              <a:avLst/>
            </a:prstGeom>
            <a:solidFill>
              <a:schemeClr val="bg1"/>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08" name="Freeform 12"/>
            <p:cNvSpPr>
              <a:spLocks/>
            </p:cNvSpPr>
            <p:nvPr/>
          </p:nvSpPr>
          <p:spPr bwMode="auto">
            <a:xfrm>
              <a:off x="2536776" y="1455911"/>
              <a:ext cx="4884208" cy="3852862"/>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09" name="Line 13"/>
            <p:cNvSpPr>
              <a:spLocks noChangeShapeType="1"/>
            </p:cNvSpPr>
            <p:nvPr/>
          </p:nvSpPr>
          <p:spPr bwMode="auto">
            <a:xfrm flipV="1">
              <a:off x="3780185" y="1462261"/>
              <a:ext cx="1699154" cy="665162"/>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10" name="Line 14"/>
            <p:cNvSpPr>
              <a:spLocks noChangeShapeType="1"/>
            </p:cNvSpPr>
            <p:nvPr/>
          </p:nvSpPr>
          <p:spPr bwMode="auto">
            <a:xfrm>
              <a:off x="5689154" y="1551162"/>
              <a:ext cx="1004358" cy="1671637"/>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11" name="Line 15"/>
            <p:cNvSpPr>
              <a:spLocks noChangeShapeType="1"/>
            </p:cNvSpPr>
            <p:nvPr/>
          </p:nvSpPr>
          <p:spPr bwMode="auto">
            <a:xfrm flipH="1">
              <a:off x="2779266" y="2235373"/>
              <a:ext cx="882254" cy="1506538"/>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12" name="Line 16"/>
            <p:cNvSpPr>
              <a:spLocks noChangeShapeType="1"/>
            </p:cNvSpPr>
            <p:nvPr/>
          </p:nvSpPr>
          <p:spPr bwMode="auto">
            <a:xfrm>
              <a:off x="2832580" y="3951461"/>
              <a:ext cx="2013876" cy="1058862"/>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13" name="Line 17"/>
            <p:cNvSpPr>
              <a:spLocks noChangeShapeType="1"/>
            </p:cNvSpPr>
            <p:nvPr/>
          </p:nvSpPr>
          <p:spPr bwMode="auto">
            <a:xfrm flipV="1">
              <a:off x="4932445" y="3554587"/>
              <a:ext cx="1761067" cy="1563687"/>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14" name="Line 18"/>
            <p:cNvSpPr>
              <a:spLocks noChangeShapeType="1"/>
            </p:cNvSpPr>
            <p:nvPr/>
          </p:nvSpPr>
          <p:spPr bwMode="auto">
            <a:xfrm>
              <a:off x="3848977" y="2243311"/>
              <a:ext cx="2823898" cy="1135062"/>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15" name="Line 19"/>
            <p:cNvSpPr>
              <a:spLocks noChangeShapeType="1"/>
            </p:cNvSpPr>
            <p:nvPr/>
          </p:nvSpPr>
          <p:spPr bwMode="auto">
            <a:xfrm>
              <a:off x="3714833" y="2051223"/>
              <a:ext cx="1327679" cy="295910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16" name="Line 20"/>
            <p:cNvSpPr>
              <a:spLocks noChangeShapeType="1"/>
            </p:cNvSpPr>
            <p:nvPr/>
          </p:nvSpPr>
          <p:spPr bwMode="auto">
            <a:xfrm flipV="1">
              <a:off x="4143062" y="5094462"/>
              <a:ext cx="849577" cy="655637"/>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17" name="Line 21"/>
            <p:cNvSpPr>
              <a:spLocks noChangeShapeType="1"/>
            </p:cNvSpPr>
            <p:nvPr/>
          </p:nvSpPr>
          <p:spPr bwMode="auto">
            <a:xfrm rot="-5400000">
              <a:off x="5896322" y="767730"/>
              <a:ext cx="493713" cy="107315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18" name="Line 22"/>
            <p:cNvSpPr>
              <a:spLocks noChangeShapeType="1"/>
            </p:cNvSpPr>
            <p:nvPr/>
          </p:nvSpPr>
          <p:spPr bwMode="auto">
            <a:xfrm>
              <a:off x="6817337" y="3554587"/>
              <a:ext cx="849577" cy="1208087"/>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19" name="Line 23"/>
            <p:cNvSpPr>
              <a:spLocks noChangeShapeType="1"/>
            </p:cNvSpPr>
            <p:nvPr/>
          </p:nvSpPr>
          <p:spPr bwMode="auto">
            <a:xfrm>
              <a:off x="1608089" y="3872086"/>
              <a:ext cx="1181496" cy="1905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20" name="Line 24"/>
            <p:cNvSpPr>
              <a:spLocks noChangeShapeType="1"/>
            </p:cNvSpPr>
            <p:nvPr/>
          </p:nvSpPr>
          <p:spPr bwMode="auto">
            <a:xfrm rot="5400000" flipH="1">
              <a:off x="3201278" y="1598654"/>
              <a:ext cx="923925" cy="344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21" name="Text Box 25"/>
            <p:cNvSpPr txBox="1">
              <a:spLocks noChangeArrowheads="1"/>
            </p:cNvSpPr>
            <p:nvPr/>
          </p:nvSpPr>
          <p:spPr bwMode="auto">
            <a:xfrm>
              <a:off x="488504" y="3540299"/>
              <a:ext cx="672782" cy="6010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2800">
                  <a:solidFill>
                    <a:srgbClr val="000099"/>
                  </a:solidFill>
                  <a:ea typeface="黑体" pitchFamily="2" charset="-122"/>
                </a:rPr>
                <a:t>H</a:t>
              </a:r>
              <a:r>
                <a:rPr kumimoji="1" lang="en-US" altLang="zh-CN" sz="2800" baseline="-25000">
                  <a:solidFill>
                    <a:srgbClr val="000099"/>
                  </a:solidFill>
                  <a:ea typeface="黑体" pitchFamily="2" charset="-122"/>
                </a:rPr>
                <a:t>1</a:t>
              </a:r>
              <a:endParaRPr kumimoji="1" lang="en-US" altLang="zh-CN" sz="2800">
                <a:solidFill>
                  <a:srgbClr val="000099"/>
                </a:solidFill>
                <a:ea typeface="黑体" pitchFamily="2" charset="-122"/>
              </a:endParaRPr>
            </a:p>
          </p:txBody>
        </p:sp>
        <p:sp>
          <p:nvSpPr>
            <p:cNvPr id="362522" name="Text Box 26"/>
            <p:cNvSpPr txBox="1">
              <a:spLocks noChangeArrowheads="1"/>
            </p:cNvSpPr>
            <p:nvPr/>
          </p:nvSpPr>
          <p:spPr bwMode="auto">
            <a:xfrm>
              <a:off x="8158775" y="4468986"/>
              <a:ext cx="672782" cy="6010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2800">
                  <a:solidFill>
                    <a:srgbClr val="000099"/>
                  </a:solidFill>
                  <a:ea typeface="黑体" pitchFamily="2" charset="-122"/>
                </a:rPr>
                <a:t>H</a:t>
              </a:r>
              <a:r>
                <a:rPr kumimoji="1" lang="en-US" altLang="zh-CN" sz="2800" baseline="-25000">
                  <a:solidFill>
                    <a:srgbClr val="000099"/>
                  </a:solidFill>
                  <a:ea typeface="黑体" pitchFamily="2" charset="-122"/>
                </a:rPr>
                <a:t>5</a:t>
              </a:r>
              <a:endParaRPr kumimoji="1" lang="en-US" altLang="zh-CN" sz="2800">
                <a:solidFill>
                  <a:srgbClr val="000099"/>
                </a:solidFill>
                <a:ea typeface="黑体" pitchFamily="2" charset="-122"/>
              </a:endParaRPr>
            </a:p>
          </p:txBody>
        </p:sp>
        <p:sp>
          <p:nvSpPr>
            <p:cNvPr id="362523" name="Text Box 27"/>
            <p:cNvSpPr txBox="1">
              <a:spLocks noChangeArrowheads="1"/>
            </p:cNvSpPr>
            <p:nvPr/>
          </p:nvSpPr>
          <p:spPr bwMode="auto">
            <a:xfrm>
              <a:off x="2787866" y="578025"/>
              <a:ext cx="672782" cy="6010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2800">
                  <a:solidFill>
                    <a:srgbClr val="000099"/>
                  </a:solidFill>
                  <a:ea typeface="黑体" pitchFamily="2" charset="-122"/>
                </a:rPr>
                <a:t>H</a:t>
              </a:r>
              <a:r>
                <a:rPr kumimoji="1" lang="en-US" altLang="zh-CN" sz="2800" baseline="-25000">
                  <a:solidFill>
                    <a:srgbClr val="000099"/>
                  </a:solidFill>
                  <a:ea typeface="黑体" pitchFamily="2" charset="-122"/>
                </a:rPr>
                <a:t>2</a:t>
              </a:r>
              <a:endParaRPr kumimoji="1" lang="en-US" altLang="zh-CN" sz="2800">
                <a:solidFill>
                  <a:srgbClr val="000099"/>
                </a:solidFill>
                <a:ea typeface="黑体" pitchFamily="2" charset="-122"/>
              </a:endParaRPr>
            </a:p>
          </p:txBody>
        </p:sp>
        <p:sp>
          <p:nvSpPr>
            <p:cNvPr id="362524" name="Text Box 28"/>
            <p:cNvSpPr txBox="1">
              <a:spLocks noChangeArrowheads="1"/>
            </p:cNvSpPr>
            <p:nvPr/>
          </p:nvSpPr>
          <p:spPr bwMode="auto">
            <a:xfrm>
              <a:off x="7004795" y="235124"/>
              <a:ext cx="672782" cy="6010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2800">
                  <a:solidFill>
                    <a:srgbClr val="000099"/>
                  </a:solidFill>
                  <a:ea typeface="黑体" pitchFamily="2" charset="-122"/>
                </a:rPr>
                <a:t>H</a:t>
              </a:r>
              <a:r>
                <a:rPr kumimoji="1" lang="en-US" altLang="zh-CN" sz="2800" baseline="-25000">
                  <a:solidFill>
                    <a:srgbClr val="000099"/>
                  </a:solidFill>
                  <a:ea typeface="黑体" pitchFamily="2" charset="-122"/>
                </a:rPr>
                <a:t>4</a:t>
              </a:r>
              <a:endParaRPr kumimoji="1" lang="en-US" altLang="zh-CN" sz="2800">
                <a:solidFill>
                  <a:srgbClr val="000099"/>
                </a:solidFill>
                <a:ea typeface="黑体" pitchFamily="2" charset="-122"/>
              </a:endParaRPr>
            </a:p>
          </p:txBody>
        </p:sp>
        <p:sp>
          <p:nvSpPr>
            <p:cNvPr id="362525" name="Text Box 29"/>
            <p:cNvSpPr txBox="1">
              <a:spLocks noChangeArrowheads="1"/>
            </p:cNvSpPr>
            <p:nvPr/>
          </p:nvSpPr>
          <p:spPr bwMode="auto">
            <a:xfrm>
              <a:off x="3142143" y="5618336"/>
              <a:ext cx="672782" cy="6010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2800">
                  <a:solidFill>
                    <a:srgbClr val="000099"/>
                  </a:solidFill>
                  <a:ea typeface="黑体" pitchFamily="2" charset="-122"/>
                </a:rPr>
                <a:t>H</a:t>
              </a:r>
              <a:r>
                <a:rPr kumimoji="1" lang="en-US" altLang="zh-CN" sz="2800" baseline="-25000">
                  <a:solidFill>
                    <a:srgbClr val="000099"/>
                  </a:solidFill>
                  <a:ea typeface="黑体" pitchFamily="2" charset="-122"/>
                </a:rPr>
                <a:t>3</a:t>
              </a:r>
              <a:endParaRPr kumimoji="1" lang="en-US" altLang="zh-CN" sz="2800">
                <a:solidFill>
                  <a:srgbClr val="000099"/>
                </a:solidFill>
                <a:ea typeface="黑体" pitchFamily="2" charset="-122"/>
              </a:endParaRPr>
            </a:p>
          </p:txBody>
        </p:sp>
        <p:sp>
          <p:nvSpPr>
            <p:cNvPr id="362526" name="Line 30"/>
            <p:cNvSpPr>
              <a:spLocks noChangeShapeType="1"/>
            </p:cNvSpPr>
            <p:nvPr/>
          </p:nvSpPr>
          <p:spPr bwMode="auto">
            <a:xfrm flipV="1">
              <a:off x="6817337" y="2536999"/>
              <a:ext cx="1200415" cy="796925"/>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27" name="Text Box 31"/>
            <p:cNvSpPr txBox="1">
              <a:spLocks noChangeArrowheads="1"/>
            </p:cNvSpPr>
            <p:nvPr/>
          </p:nvSpPr>
          <p:spPr bwMode="auto">
            <a:xfrm>
              <a:off x="8455268" y="1811878"/>
              <a:ext cx="672782" cy="6010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2800" dirty="0">
                  <a:solidFill>
                    <a:srgbClr val="000099"/>
                  </a:solidFill>
                  <a:ea typeface="黑体" pitchFamily="2" charset="-122"/>
                </a:rPr>
                <a:t>H</a:t>
              </a:r>
              <a:r>
                <a:rPr kumimoji="1" lang="en-US" altLang="zh-CN" sz="2800" baseline="-25000" dirty="0">
                  <a:solidFill>
                    <a:srgbClr val="000099"/>
                  </a:solidFill>
                  <a:ea typeface="黑体" pitchFamily="2" charset="-122"/>
                </a:rPr>
                <a:t>6</a:t>
              </a:r>
              <a:endParaRPr kumimoji="1" lang="en-US" altLang="zh-CN" sz="2800" dirty="0">
                <a:solidFill>
                  <a:srgbClr val="000099"/>
                </a:solidFill>
                <a:ea typeface="黑体" pitchFamily="2" charset="-122"/>
              </a:endParaRPr>
            </a:p>
          </p:txBody>
        </p:sp>
        <p:pic>
          <p:nvPicPr>
            <p:cNvPr id="362528" name="Picture 32"/>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42675" y="351012"/>
              <a:ext cx="773906" cy="714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62529" name="Picture 33"/>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733987" y="1944862"/>
              <a:ext cx="780785" cy="714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62530" name="Picture 34"/>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59474" y="3554586"/>
              <a:ext cx="777346" cy="71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62531" name="Picture 35"/>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661520" y="5638974"/>
              <a:ext cx="777346" cy="714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17961" dir="2700000" algn="ctr" rotWithShape="0">
                      <a:schemeClr val="tx1"/>
                    </a:outerShdw>
                  </a:effectLst>
                </a14:hiddenEffects>
              </a:ext>
            </a:extLst>
          </p:spPr>
        </p:pic>
        <p:pic>
          <p:nvPicPr>
            <p:cNvPr id="362532" name="Picture 3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420985" y="4545187"/>
              <a:ext cx="780785" cy="708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62533" name="Picture 37"/>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295204" y="590724"/>
              <a:ext cx="780785" cy="708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62534" name="Picture 38"/>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327880" y="1921048"/>
              <a:ext cx="825500" cy="528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362535" name="Picture 39"/>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204172" y="1303512"/>
              <a:ext cx="825500" cy="53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362536" name="Picture 40"/>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273883" y="3149774"/>
              <a:ext cx="825500" cy="53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362537" name="Picture 41"/>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533454" y="4629324"/>
              <a:ext cx="825500" cy="53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362538" name="Picture 42"/>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521297" y="3519662"/>
              <a:ext cx="825500" cy="528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grpSp>
          <p:nvGrpSpPr>
            <p:cNvPr id="5" name="Group 43"/>
            <p:cNvGrpSpPr>
              <a:grpSpLocks/>
            </p:cNvGrpSpPr>
            <p:nvPr/>
          </p:nvGrpSpPr>
          <p:grpSpPr bwMode="auto">
            <a:xfrm>
              <a:off x="4265167" y="1425748"/>
              <a:ext cx="803143" cy="617538"/>
              <a:chOff x="2949" y="196"/>
              <a:chExt cx="941" cy="598"/>
            </a:xfrm>
          </p:grpSpPr>
          <p:sp>
            <p:nvSpPr>
              <p:cNvPr id="362540" name="Oval 44"/>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41" name="Oval 45"/>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42" name="Oval 46"/>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43" name="Oval 47"/>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44" name="Oval 48"/>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45" name="Oval 49"/>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46" name="Oval 50"/>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47" name="Oval 51"/>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48" name="Freeform 5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549" name="Freeform 5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550" name="Freeform 5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grpSp>
          <p:nvGrpSpPr>
            <p:cNvPr id="6" name="Group 55"/>
            <p:cNvGrpSpPr>
              <a:grpSpLocks/>
            </p:cNvGrpSpPr>
            <p:nvPr/>
          </p:nvGrpSpPr>
          <p:grpSpPr bwMode="auto">
            <a:xfrm rot="867730">
              <a:off x="4533453" y="2411586"/>
              <a:ext cx="1205575" cy="741362"/>
              <a:chOff x="2949" y="196"/>
              <a:chExt cx="941" cy="598"/>
            </a:xfrm>
          </p:grpSpPr>
          <p:sp>
            <p:nvSpPr>
              <p:cNvPr id="362552" name="Oval 56"/>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53" name="Oval 57"/>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54" name="Oval 58"/>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55" name="Oval 59"/>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56" name="Oval 60"/>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57" name="Oval 61"/>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58" name="Oval 62"/>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59" name="Oval 63"/>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60" name="Freeform 6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561" name="Freeform 6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562" name="Freeform 6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grpSp>
          <p:nvGrpSpPr>
            <p:cNvPr id="7" name="Group 67"/>
            <p:cNvGrpSpPr>
              <a:grpSpLocks/>
            </p:cNvGrpSpPr>
            <p:nvPr/>
          </p:nvGrpSpPr>
          <p:grpSpPr bwMode="auto">
            <a:xfrm>
              <a:off x="6944601" y="2659236"/>
              <a:ext cx="804863" cy="615950"/>
              <a:chOff x="2949" y="196"/>
              <a:chExt cx="941" cy="598"/>
            </a:xfrm>
          </p:grpSpPr>
          <p:sp>
            <p:nvSpPr>
              <p:cNvPr id="362564" name="Oval 68"/>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65" name="Oval 69"/>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66" name="Oval 70"/>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67" name="Oval 71"/>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68" name="Oval 72"/>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69" name="Oval 73"/>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70" name="Oval 74"/>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71" name="Oval 75"/>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72" name="Freeform 7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573" name="Freeform 7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574" name="Freeform 7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grpSp>
          <p:nvGrpSpPr>
            <p:cNvPr id="8" name="Group 79"/>
            <p:cNvGrpSpPr>
              <a:grpSpLocks/>
            </p:cNvGrpSpPr>
            <p:nvPr/>
          </p:nvGrpSpPr>
          <p:grpSpPr bwMode="auto">
            <a:xfrm rot="-448665">
              <a:off x="5739029" y="2043287"/>
              <a:ext cx="1205573" cy="739775"/>
              <a:chOff x="2949" y="196"/>
              <a:chExt cx="941" cy="598"/>
            </a:xfrm>
          </p:grpSpPr>
          <p:sp>
            <p:nvSpPr>
              <p:cNvPr id="362576" name="Oval 80"/>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77" name="Oval 81"/>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78" name="Oval 82"/>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79" name="Oval 83"/>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80" name="Oval 84"/>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81" name="Oval 85"/>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82" name="Oval 86"/>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83" name="Oval 87"/>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84" name="Freeform 8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585" name="Freeform 8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586" name="Freeform 9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grpSp>
          <p:nvGrpSpPr>
            <p:cNvPr id="9" name="Group 91"/>
            <p:cNvGrpSpPr>
              <a:grpSpLocks/>
            </p:cNvGrpSpPr>
            <p:nvPr/>
          </p:nvGrpSpPr>
          <p:grpSpPr bwMode="auto">
            <a:xfrm>
              <a:off x="3730312" y="3149773"/>
              <a:ext cx="1337998" cy="863600"/>
              <a:chOff x="2949" y="196"/>
              <a:chExt cx="941" cy="598"/>
            </a:xfrm>
          </p:grpSpPr>
          <p:sp>
            <p:nvSpPr>
              <p:cNvPr id="362588" name="Oval 92"/>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89" name="Oval 93"/>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90" name="Oval 94"/>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91" name="Oval 95"/>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92" name="Oval 96"/>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93" name="Oval 97"/>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94" name="Oval 98"/>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95" name="Oval 99"/>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596" name="Freeform 10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597" name="Freeform 10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598" name="Freeform 10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grpSp>
          <p:nvGrpSpPr>
            <p:cNvPr id="10" name="Group 103"/>
            <p:cNvGrpSpPr>
              <a:grpSpLocks/>
            </p:cNvGrpSpPr>
            <p:nvPr/>
          </p:nvGrpSpPr>
          <p:grpSpPr bwMode="auto">
            <a:xfrm rot="-485573">
              <a:off x="5338316" y="3765724"/>
              <a:ext cx="1205575" cy="741363"/>
              <a:chOff x="2949" y="196"/>
              <a:chExt cx="941" cy="598"/>
            </a:xfrm>
          </p:grpSpPr>
          <p:sp>
            <p:nvSpPr>
              <p:cNvPr id="362600" name="Oval 104"/>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01" name="Oval 105"/>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02" name="Oval 106"/>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03" name="Oval 107"/>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04" name="Oval 108"/>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05" name="Oval 109"/>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06" name="Oval 110"/>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07" name="Oval 111"/>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08" name="Freeform 11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09" name="Freeform 11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10" name="Freeform 11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grpSp>
          <p:nvGrpSpPr>
            <p:cNvPr id="11" name="Group 115"/>
            <p:cNvGrpSpPr>
              <a:grpSpLocks/>
            </p:cNvGrpSpPr>
            <p:nvPr/>
          </p:nvGrpSpPr>
          <p:grpSpPr bwMode="auto">
            <a:xfrm rot="-2399024">
              <a:off x="6812178" y="3891136"/>
              <a:ext cx="803142" cy="615950"/>
              <a:chOff x="2949" y="196"/>
              <a:chExt cx="941" cy="598"/>
            </a:xfrm>
          </p:grpSpPr>
          <p:sp>
            <p:nvSpPr>
              <p:cNvPr id="362612" name="Oval 116"/>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13" name="Oval 117"/>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14" name="Oval 118"/>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15" name="Oval 119"/>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16" name="Oval 120"/>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17" name="Oval 121"/>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18" name="Oval 122"/>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19" name="Oval 123"/>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20" name="Freeform 12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21" name="Freeform 12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22" name="Freeform 12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grpSp>
          <p:nvGrpSpPr>
            <p:cNvPr id="12" name="Group 127"/>
            <p:cNvGrpSpPr>
              <a:grpSpLocks/>
            </p:cNvGrpSpPr>
            <p:nvPr/>
          </p:nvGrpSpPr>
          <p:grpSpPr bwMode="auto">
            <a:xfrm rot="651098">
              <a:off x="4191216" y="5188123"/>
              <a:ext cx="803142" cy="495300"/>
              <a:chOff x="2949" y="196"/>
              <a:chExt cx="941" cy="598"/>
            </a:xfrm>
          </p:grpSpPr>
          <p:sp>
            <p:nvSpPr>
              <p:cNvPr id="362624" name="Oval 128"/>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25" name="Oval 129"/>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26" name="Oval 130"/>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27" name="Oval 131"/>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28" name="Oval 132"/>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29" name="Oval 133"/>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30" name="Oval 134"/>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31" name="Oval 135"/>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32" name="Freeform 13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33" name="Freeform 13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34" name="Freeform 13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grpSp>
          <p:nvGrpSpPr>
            <p:cNvPr id="13" name="Group 139"/>
            <p:cNvGrpSpPr>
              <a:grpSpLocks/>
            </p:cNvGrpSpPr>
            <p:nvPr/>
          </p:nvGrpSpPr>
          <p:grpSpPr bwMode="auto">
            <a:xfrm rot="-564615">
              <a:off x="3192016" y="4135611"/>
              <a:ext cx="804863" cy="615950"/>
              <a:chOff x="2949" y="196"/>
              <a:chExt cx="941" cy="598"/>
            </a:xfrm>
          </p:grpSpPr>
          <p:sp>
            <p:nvSpPr>
              <p:cNvPr id="362636" name="Oval 140"/>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37" name="Oval 141"/>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38" name="Oval 142"/>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39" name="Oval 143"/>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40" name="Oval 144"/>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41" name="Oval 145"/>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42" name="Oval 146"/>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43" name="Oval 147"/>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44" name="Freeform 14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45" name="Freeform 14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46" name="Freeform 15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grpSp>
          <p:nvGrpSpPr>
            <p:cNvPr id="14" name="Group 151"/>
            <p:cNvGrpSpPr>
              <a:grpSpLocks/>
            </p:cNvGrpSpPr>
            <p:nvPr/>
          </p:nvGrpSpPr>
          <p:grpSpPr bwMode="auto">
            <a:xfrm rot="1237793">
              <a:off x="5960880" y="1097137"/>
              <a:ext cx="593329" cy="388937"/>
              <a:chOff x="2949" y="196"/>
              <a:chExt cx="941" cy="598"/>
            </a:xfrm>
          </p:grpSpPr>
          <p:sp>
            <p:nvSpPr>
              <p:cNvPr id="362648" name="Oval 152"/>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49" name="Oval 153"/>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50" name="Oval 154"/>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51" name="Oval 155"/>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52" name="Oval 156"/>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53" name="Oval 157"/>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54" name="Oval 158"/>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55" name="Oval 159"/>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56" name="Freeform 16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57" name="Freeform 16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58" name="Freeform 16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grpSp>
          <p:nvGrpSpPr>
            <p:cNvPr id="15" name="Group 163"/>
            <p:cNvGrpSpPr>
              <a:grpSpLocks/>
            </p:cNvGrpSpPr>
            <p:nvPr/>
          </p:nvGrpSpPr>
          <p:grpSpPr bwMode="auto">
            <a:xfrm rot="1582351">
              <a:off x="2789585" y="2659236"/>
              <a:ext cx="804863" cy="615950"/>
              <a:chOff x="2949" y="196"/>
              <a:chExt cx="941" cy="598"/>
            </a:xfrm>
          </p:grpSpPr>
          <p:sp>
            <p:nvSpPr>
              <p:cNvPr id="362660" name="Oval 164"/>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61" name="Oval 165"/>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62" name="Oval 166"/>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63" name="Oval 167"/>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64" name="Oval 168"/>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65" name="Oval 169"/>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66" name="Oval 170"/>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67" name="Oval 171"/>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68" name="Freeform 17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69" name="Freeform 17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70" name="Freeform 17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grpSp>
          <p:nvGrpSpPr>
            <p:cNvPr id="16" name="Group 175"/>
            <p:cNvGrpSpPr>
              <a:grpSpLocks/>
            </p:cNvGrpSpPr>
            <p:nvPr/>
          </p:nvGrpSpPr>
          <p:grpSpPr bwMode="auto">
            <a:xfrm rot="-311414">
              <a:off x="3377754" y="1416223"/>
              <a:ext cx="595048" cy="387350"/>
              <a:chOff x="2949" y="196"/>
              <a:chExt cx="941" cy="598"/>
            </a:xfrm>
          </p:grpSpPr>
          <p:sp>
            <p:nvSpPr>
              <p:cNvPr id="362672" name="Oval 176"/>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73" name="Oval 177"/>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74" name="Oval 178"/>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75" name="Oval 179"/>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76" name="Oval 180"/>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77" name="Oval 181"/>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78" name="Oval 182"/>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79" name="Oval 183"/>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80" name="Freeform 18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81" name="Freeform 18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82" name="Freeform 18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grpSp>
          <p:nvGrpSpPr>
            <p:cNvPr id="17" name="Group 187"/>
            <p:cNvGrpSpPr>
              <a:grpSpLocks/>
            </p:cNvGrpSpPr>
            <p:nvPr/>
          </p:nvGrpSpPr>
          <p:grpSpPr bwMode="auto">
            <a:xfrm rot="5241567">
              <a:off x="1752882" y="3622385"/>
              <a:ext cx="730250" cy="527977"/>
              <a:chOff x="2949" y="196"/>
              <a:chExt cx="941" cy="598"/>
            </a:xfrm>
          </p:grpSpPr>
          <p:sp>
            <p:nvSpPr>
              <p:cNvPr id="362684" name="Oval 188"/>
              <p:cNvSpPr>
                <a:spLocks noChangeArrowheads="1"/>
              </p:cNvSpPr>
              <p:nvPr/>
            </p:nvSpPr>
            <p:spPr bwMode="auto">
              <a:xfrm>
                <a:off x="3168" y="196"/>
                <a:ext cx="407" cy="162"/>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85" name="Oval 189"/>
              <p:cNvSpPr>
                <a:spLocks noChangeArrowheads="1"/>
              </p:cNvSpPr>
              <p:nvPr/>
            </p:nvSpPr>
            <p:spPr bwMode="auto">
              <a:xfrm rot="900000">
                <a:off x="3512" y="252"/>
                <a:ext cx="275" cy="131"/>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86" name="Oval 190"/>
              <p:cNvSpPr>
                <a:spLocks noChangeArrowheads="1"/>
              </p:cNvSpPr>
              <p:nvPr/>
            </p:nvSpPr>
            <p:spPr bwMode="auto">
              <a:xfrm rot="1500000">
                <a:off x="3650" y="385"/>
                <a:ext cx="240" cy="153"/>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87" name="Oval 191"/>
              <p:cNvSpPr>
                <a:spLocks noChangeArrowheads="1"/>
              </p:cNvSpPr>
              <p:nvPr/>
            </p:nvSpPr>
            <p:spPr bwMode="auto">
              <a:xfrm rot="20040000">
                <a:off x="3573" y="537"/>
                <a:ext cx="291" cy="18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88" name="Oval 192"/>
              <p:cNvSpPr>
                <a:spLocks noChangeArrowheads="1"/>
              </p:cNvSpPr>
              <p:nvPr/>
            </p:nvSpPr>
            <p:spPr bwMode="auto">
              <a:xfrm>
                <a:off x="3216" y="555"/>
                <a:ext cx="471" cy="239"/>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89" name="Oval 193"/>
              <p:cNvSpPr>
                <a:spLocks noChangeArrowheads="1"/>
              </p:cNvSpPr>
              <p:nvPr/>
            </p:nvSpPr>
            <p:spPr bwMode="auto">
              <a:xfrm rot="1080000">
                <a:off x="3023" y="555"/>
                <a:ext cx="26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90" name="Oval 194"/>
              <p:cNvSpPr>
                <a:spLocks noChangeArrowheads="1"/>
              </p:cNvSpPr>
              <p:nvPr/>
            </p:nvSpPr>
            <p:spPr bwMode="auto">
              <a:xfrm>
                <a:off x="2949" y="432"/>
                <a:ext cx="217"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91" name="Oval 195"/>
              <p:cNvSpPr>
                <a:spLocks noChangeArrowheads="1"/>
              </p:cNvSpPr>
              <p:nvPr/>
            </p:nvSpPr>
            <p:spPr bwMode="auto">
              <a:xfrm rot="19740000">
                <a:off x="2984" y="310"/>
                <a:ext cx="295" cy="156"/>
              </a:xfrm>
              <a:prstGeom prst="ellipse">
                <a:avLst/>
              </a:prstGeom>
              <a:solidFill>
                <a:srgbClr val="B2B2B2"/>
              </a:solidFill>
              <a:ln w="127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endParaRPr>
              </a:p>
            </p:txBody>
          </p:sp>
          <p:sp>
            <p:nvSpPr>
              <p:cNvPr id="362692" name="Freeform 19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93" name="Freeform 19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94" name="Freeform 19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xmlns="" w="12700" cap="rnd" cmpd="sng">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
          <p:nvSpPr>
            <p:cNvPr id="362696" name="Text Box 200"/>
            <p:cNvSpPr txBox="1">
              <a:spLocks noChangeArrowheads="1"/>
            </p:cNvSpPr>
            <p:nvPr/>
          </p:nvSpPr>
          <p:spPr bwMode="auto">
            <a:xfrm>
              <a:off x="1047436" y="1082849"/>
              <a:ext cx="1475937" cy="6010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800" dirty="0">
                  <a:solidFill>
                    <a:srgbClr val="000099"/>
                  </a:solidFill>
                  <a:ea typeface="黑体" pitchFamily="2" charset="-122"/>
                </a:rPr>
                <a:t>路由器</a:t>
              </a:r>
            </a:p>
          </p:txBody>
        </p:sp>
        <p:sp>
          <p:nvSpPr>
            <p:cNvPr id="362697" name="Line 201"/>
            <p:cNvSpPr>
              <a:spLocks noChangeShapeType="1"/>
            </p:cNvSpPr>
            <p:nvPr/>
          </p:nvSpPr>
          <p:spPr bwMode="auto">
            <a:xfrm>
              <a:off x="2254730" y="1551162"/>
              <a:ext cx="1073150" cy="4921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698" name="Text Box 202"/>
            <p:cNvSpPr txBox="1">
              <a:spLocks noChangeArrowheads="1"/>
            </p:cNvSpPr>
            <p:nvPr/>
          </p:nvSpPr>
          <p:spPr bwMode="auto">
            <a:xfrm>
              <a:off x="1236614" y="1801986"/>
              <a:ext cx="1055681" cy="6010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800">
                  <a:solidFill>
                    <a:srgbClr val="000099"/>
                  </a:solidFill>
                  <a:ea typeface="黑体" pitchFamily="2" charset="-122"/>
                </a:rPr>
                <a:t>网络</a:t>
              </a:r>
            </a:p>
          </p:txBody>
        </p:sp>
        <p:sp>
          <p:nvSpPr>
            <p:cNvPr id="362699" name="Line 203"/>
            <p:cNvSpPr>
              <a:spLocks noChangeShapeType="1"/>
            </p:cNvSpPr>
            <p:nvPr/>
          </p:nvSpPr>
          <p:spPr bwMode="auto">
            <a:xfrm>
              <a:off x="2118866" y="2289349"/>
              <a:ext cx="804863" cy="4921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701" name="Line 205"/>
            <p:cNvSpPr>
              <a:spLocks noChangeShapeType="1"/>
            </p:cNvSpPr>
            <p:nvPr/>
          </p:nvSpPr>
          <p:spPr bwMode="auto">
            <a:xfrm>
              <a:off x="5145700" y="638349"/>
              <a:ext cx="58473" cy="5429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endParaRPr>
            </a:p>
          </p:txBody>
        </p:sp>
        <p:sp>
          <p:nvSpPr>
            <p:cNvPr id="362702" name="Text Box 206"/>
            <p:cNvSpPr txBox="1">
              <a:spLocks noChangeArrowheads="1"/>
            </p:cNvSpPr>
            <p:nvPr/>
          </p:nvSpPr>
          <p:spPr bwMode="auto">
            <a:xfrm>
              <a:off x="512581" y="2792586"/>
              <a:ext cx="1055681" cy="6010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800">
                  <a:solidFill>
                    <a:srgbClr val="000099"/>
                  </a:solidFill>
                  <a:ea typeface="黑体" pitchFamily="2" charset="-122"/>
                </a:rPr>
                <a:t>主机</a:t>
              </a:r>
            </a:p>
          </p:txBody>
        </p:sp>
      </p:grpSp>
      <p:sp>
        <p:nvSpPr>
          <p:cNvPr id="2" name="矩形 1"/>
          <p:cNvSpPr/>
          <p:nvPr/>
        </p:nvSpPr>
        <p:spPr>
          <a:xfrm>
            <a:off x="2629290" y="6063680"/>
            <a:ext cx="3901496" cy="461665"/>
          </a:xfrm>
          <a:prstGeom prst="rect">
            <a:avLst/>
          </a:prstGeom>
        </p:spPr>
        <p:txBody>
          <a:bodyPr wrap="square">
            <a:spAutoFit/>
          </a:bodyPr>
          <a:lstStyle/>
          <a:p>
            <a:pPr algn="ctr"/>
            <a:r>
              <a:rPr lang="zh-CN" altLang="zh-CN" sz="2400" dirty="0">
                <a:latin typeface="+mn-lt"/>
                <a:ea typeface="黑体" pitchFamily="2" charset="-122"/>
              </a:rPr>
              <a:t>分组交换的示意图</a:t>
            </a:r>
            <a:endParaRPr lang="zh-CN" altLang="en-US" sz="2400" dirty="0">
              <a:latin typeface="+mn-lt"/>
              <a:ea typeface="黑体" pitchFamily="2" charset="-122"/>
            </a:endParaRPr>
          </a:p>
        </p:txBody>
      </p:sp>
      <p:sp>
        <p:nvSpPr>
          <p:cNvPr id="3" name="矩形 2"/>
          <p:cNvSpPr/>
          <p:nvPr/>
        </p:nvSpPr>
        <p:spPr>
          <a:xfrm>
            <a:off x="2475660" y="5637862"/>
            <a:ext cx="4519187" cy="400110"/>
          </a:xfrm>
          <a:prstGeom prst="rect">
            <a:avLst/>
          </a:prstGeom>
        </p:spPr>
        <p:txBody>
          <a:bodyPr wrap="none">
            <a:spAutoFit/>
          </a:bodyPr>
          <a:lstStyle/>
          <a:p>
            <a:pPr algn="ctr"/>
            <a:r>
              <a:rPr lang="en-US" altLang="zh-CN" sz="2000" dirty="0">
                <a:latin typeface="+mn-lt"/>
                <a:ea typeface="黑体" pitchFamily="2" charset="-122"/>
              </a:rPr>
              <a:t>(a) </a:t>
            </a:r>
            <a:r>
              <a:rPr lang="zh-CN" altLang="zh-CN" sz="2000" dirty="0">
                <a:latin typeface="+mn-lt"/>
                <a:ea typeface="黑体" pitchFamily="2" charset="-122"/>
              </a:rPr>
              <a:t>核心部分的路由器把网络互连起来</a:t>
            </a:r>
            <a:endParaRPr lang="zh-CN" altLang="en-US" sz="2000" dirty="0">
              <a:latin typeface="+mn-lt"/>
              <a:ea typeface="黑体" pitchFamily="2" charset="-122"/>
            </a:endParaRPr>
          </a:p>
        </p:txBody>
      </p:sp>
    </p:spTree>
    <p:extLst>
      <p:ext uri="{BB962C8B-B14F-4D97-AF65-F5344CB8AC3E}">
        <p14:creationId xmlns:p14="http://schemas.microsoft.com/office/powerpoint/2010/main" xmlns="" val="836298717"/>
      </p:ext>
    </p:extLst>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7539</TotalTime>
  <Words>17252</Words>
  <Application>Microsoft Office PowerPoint</Application>
  <PresentationFormat>全屏显示(4:3)</PresentationFormat>
  <Paragraphs>2995</Paragraphs>
  <Slides>228</Slides>
  <Notes>153</Notes>
  <HiddenSlides>1</HiddenSlides>
  <MMClips>0</MMClips>
  <ScaleCrop>false</ScaleCrop>
  <HeadingPairs>
    <vt:vector size="6" baseType="variant">
      <vt:variant>
        <vt:lpstr>主题</vt:lpstr>
      </vt:variant>
      <vt:variant>
        <vt:i4>1</vt:i4>
      </vt:variant>
      <vt:variant>
        <vt:lpstr>嵌入 OLE 服务器</vt:lpstr>
      </vt:variant>
      <vt:variant>
        <vt:i4>5</vt:i4>
      </vt:variant>
      <vt:variant>
        <vt:lpstr>幻灯片标题</vt:lpstr>
      </vt:variant>
      <vt:variant>
        <vt:i4>228</vt:i4>
      </vt:variant>
    </vt:vector>
  </HeadingPairs>
  <TitlesOfParts>
    <vt:vector size="234" baseType="lpstr">
      <vt:lpstr>Blends</vt:lpstr>
      <vt:lpstr>Visio</vt:lpstr>
      <vt:lpstr>VISIO</vt:lpstr>
      <vt:lpstr>Presentation</vt:lpstr>
      <vt:lpstr>Microsoft ClipArt Gallery</vt:lpstr>
      <vt:lpstr>公式</vt:lpstr>
      <vt:lpstr>计算机网络</vt:lpstr>
      <vt:lpstr>课表说明</vt:lpstr>
      <vt:lpstr>教材</vt:lpstr>
      <vt:lpstr>计算机网络教材</vt:lpstr>
      <vt:lpstr>计算机网络 参考 教材</vt:lpstr>
      <vt:lpstr>《计算机网络》的授课思路</vt:lpstr>
      <vt:lpstr>该课程的授课思路</vt:lpstr>
      <vt:lpstr>Schematic Diagram One</vt:lpstr>
      <vt:lpstr>幻灯片 9</vt:lpstr>
      <vt:lpstr>幻灯片 10</vt:lpstr>
      <vt:lpstr>幻灯片 11</vt:lpstr>
      <vt:lpstr>幻灯片 12</vt:lpstr>
      <vt:lpstr>Schematic Diagram Two  What are the data in computer Networking?</vt:lpstr>
      <vt:lpstr>Schematic Diagram Two  What are the data in computer Networking?</vt:lpstr>
      <vt:lpstr>幻灯片 15</vt:lpstr>
      <vt:lpstr>Schematic Diagram Four  Connection between a computer and a peripheral device</vt:lpstr>
      <vt:lpstr>Schematic Diagram five Service Primitives</vt:lpstr>
      <vt:lpstr>Schematic Diagram five Service Primitives</vt:lpstr>
      <vt:lpstr>第1章 概述</vt:lpstr>
      <vt:lpstr>1.1  计算机网络在信息时代中的作用</vt:lpstr>
      <vt:lpstr>1.1  计算机网络在信息时代中的作用</vt:lpstr>
      <vt:lpstr>Internet 发展</vt:lpstr>
      <vt:lpstr>Internet 中文译名</vt:lpstr>
      <vt:lpstr>互连网与互联网</vt:lpstr>
      <vt:lpstr>“网”与互联网</vt:lpstr>
      <vt:lpstr>什么是互联网？</vt:lpstr>
      <vt:lpstr>互联网应用</vt:lpstr>
      <vt:lpstr>互联网的两个重要特点</vt:lpstr>
      <vt:lpstr>互联网在生活中的地位</vt:lpstr>
      <vt:lpstr>互联网+</vt:lpstr>
      <vt:lpstr>互联网负面影响</vt:lpstr>
      <vt:lpstr>第1章 概述</vt:lpstr>
      <vt:lpstr>网络的网络</vt:lpstr>
      <vt:lpstr>网络的网络</vt:lpstr>
      <vt:lpstr>网络的网络</vt:lpstr>
      <vt:lpstr>请注意名词“结点”</vt:lpstr>
      <vt:lpstr>关于“云”</vt:lpstr>
      <vt:lpstr>基本概念要清楚</vt:lpstr>
      <vt:lpstr>第1章 概述</vt:lpstr>
      <vt:lpstr>互联网基础结构发展的三个阶段</vt:lpstr>
      <vt:lpstr>internet和Internet的区别</vt:lpstr>
      <vt:lpstr>internet 和 Internet 的区别</vt:lpstr>
      <vt:lpstr>互联网基础结构发展的三个阶段</vt:lpstr>
      <vt:lpstr>互联网基础结构发展的三个阶段</vt:lpstr>
      <vt:lpstr>用户通过 ISP 上网</vt:lpstr>
      <vt:lpstr>幻灯片 46</vt:lpstr>
      <vt:lpstr>幻灯片 47</vt:lpstr>
      <vt:lpstr>幻灯片 48</vt:lpstr>
      <vt:lpstr>幻灯片 49</vt:lpstr>
      <vt:lpstr>幻灯片 50</vt:lpstr>
      <vt:lpstr>幻灯片 51</vt:lpstr>
      <vt:lpstr>万维网 WWW 的问世</vt:lpstr>
      <vt:lpstr>互联网的发展情况概况</vt:lpstr>
      <vt:lpstr>互联网的发展情况概况</vt:lpstr>
      <vt:lpstr>第1章 概述</vt:lpstr>
      <vt:lpstr>关于互联网的标准化工作</vt:lpstr>
      <vt:lpstr>制订互联网的正式标准要经过以下的阶段 </vt:lpstr>
      <vt:lpstr>幻灯片 58</vt:lpstr>
      <vt:lpstr>各种 RFC 之间的关系 </vt:lpstr>
      <vt:lpstr>各种RFC之间的关系 </vt:lpstr>
      <vt:lpstr>Maturity levels of an RFC</vt:lpstr>
      <vt:lpstr>第1章 概述</vt:lpstr>
      <vt:lpstr>1.3  互联网的组成</vt:lpstr>
      <vt:lpstr>互联网的边缘部分与核心部分</vt:lpstr>
      <vt:lpstr>幻灯片 65</vt:lpstr>
      <vt:lpstr>幻灯片 66</vt:lpstr>
      <vt:lpstr>第1章 概述</vt:lpstr>
      <vt:lpstr>互联网的边缘部分</vt:lpstr>
      <vt:lpstr>互联网的边缘部分</vt:lpstr>
      <vt:lpstr>两种通信方式</vt:lpstr>
      <vt:lpstr>1. 客户服务器方式</vt:lpstr>
      <vt:lpstr>幻灯片 72</vt:lpstr>
      <vt:lpstr>客户软件的特点</vt:lpstr>
      <vt:lpstr>服务器软件的特点</vt:lpstr>
      <vt:lpstr>2. 对等连接方式</vt:lpstr>
      <vt:lpstr>2. 对等连接方式</vt:lpstr>
      <vt:lpstr>对等连接方式的特点</vt:lpstr>
      <vt:lpstr>第1章 概述</vt:lpstr>
      <vt:lpstr>互联网的核心部分</vt:lpstr>
      <vt:lpstr>互联网的核心部分</vt:lpstr>
      <vt:lpstr>1. 电路交换的主要特点</vt:lpstr>
      <vt:lpstr>1. 电路交换的主要特点</vt:lpstr>
      <vt:lpstr>1. 电路交换的主要特点</vt:lpstr>
      <vt:lpstr>使用交换机</vt:lpstr>
      <vt:lpstr>“交换”的含义</vt:lpstr>
      <vt:lpstr>电路交换特点</vt:lpstr>
      <vt:lpstr>电路交换举例</vt:lpstr>
      <vt:lpstr>电路交换举例</vt:lpstr>
      <vt:lpstr>电路交换举例</vt:lpstr>
      <vt:lpstr>电路交换传送计算机数据效率低</vt:lpstr>
      <vt:lpstr>2. 分组交换的主要特点 </vt:lpstr>
      <vt:lpstr>添加首部构成分组</vt:lpstr>
      <vt:lpstr>分组交换的传输单元</vt:lpstr>
      <vt:lpstr>分组首部的重要性</vt:lpstr>
      <vt:lpstr>收到分组后剥去首部</vt:lpstr>
      <vt:lpstr>最后还原成原来的报文</vt:lpstr>
      <vt:lpstr>互联网的核心部分</vt:lpstr>
      <vt:lpstr>互联网的核心部分</vt:lpstr>
      <vt:lpstr>幻灯片 99</vt:lpstr>
      <vt:lpstr>幻灯片 100</vt:lpstr>
      <vt:lpstr>分组交换网的示意图</vt:lpstr>
      <vt:lpstr>注意分组的存储转发过程</vt:lpstr>
      <vt:lpstr>路由器</vt:lpstr>
      <vt:lpstr>主机和路由器的作用不同</vt:lpstr>
      <vt:lpstr>分组交换的优点</vt:lpstr>
      <vt:lpstr>分组交换带来的问题</vt:lpstr>
      <vt:lpstr>存储转发原理并非完全新的概念</vt:lpstr>
      <vt:lpstr>三种交换的比较 </vt:lpstr>
      <vt:lpstr>三种交换的比较</vt:lpstr>
      <vt:lpstr>计算机网络的产生背景</vt:lpstr>
      <vt:lpstr>新型网络的基本特点</vt:lpstr>
      <vt:lpstr>ARPANET的成功使 计算机网络的概念发生根本变化</vt:lpstr>
      <vt:lpstr>从主机为中心到以网络为中心</vt:lpstr>
      <vt:lpstr>第1章 概述</vt:lpstr>
      <vt:lpstr>计算机网络在我国的发展</vt:lpstr>
      <vt:lpstr>1.4  计算机网络在我国的发展</vt:lpstr>
      <vt:lpstr>计算机网络在我国的发展</vt:lpstr>
      <vt:lpstr>第1章 概述</vt:lpstr>
      <vt:lpstr>计算机网络的定义</vt:lpstr>
      <vt:lpstr>计算机网络的定义</vt:lpstr>
      <vt:lpstr>早期的计算机网络的定义</vt:lpstr>
      <vt:lpstr>第1章 概述</vt:lpstr>
      <vt:lpstr>几种不同的类别的网络</vt:lpstr>
      <vt:lpstr>几种不同类别的网络</vt:lpstr>
      <vt:lpstr>1. 按照网络的作用范围进行分类</vt:lpstr>
      <vt:lpstr>2. 按照网络的使用者进行分类</vt:lpstr>
      <vt:lpstr>3. 用来把用户接入到互联网的网络</vt:lpstr>
      <vt:lpstr>3. 用来把用户接入到互联网的网络</vt:lpstr>
      <vt:lpstr>广域网、城域网、接入网以及局域网的关系 </vt:lpstr>
      <vt:lpstr>第1章 概述</vt:lpstr>
      <vt:lpstr>计算机网络的性能指标</vt:lpstr>
      <vt:lpstr>第1章 概述</vt:lpstr>
      <vt:lpstr>1. 速率</vt:lpstr>
      <vt:lpstr>1. 速率</vt:lpstr>
      <vt:lpstr>2. 带宽 </vt:lpstr>
      <vt:lpstr>常用的带宽单位</vt:lpstr>
      <vt:lpstr>数字信号流随时间的变化</vt:lpstr>
      <vt:lpstr>3. 吞吐量</vt:lpstr>
      <vt:lpstr>4. 时延 (delay 或 latency)</vt:lpstr>
      <vt:lpstr>4. 时延(delay 或 latency)</vt:lpstr>
      <vt:lpstr>时延(delay 或 latency)</vt:lpstr>
      <vt:lpstr>时延(delay 或 latency)</vt:lpstr>
      <vt:lpstr>时延(delay 或 latency)</vt:lpstr>
      <vt:lpstr>4. 时延 (delay 或 latency)</vt:lpstr>
      <vt:lpstr>四种时延所产生的地方 </vt:lpstr>
      <vt:lpstr>四种时延所产生的地方 </vt:lpstr>
      <vt:lpstr>四种时延所产生的地方 </vt:lpstr>
      <vt:lpstr>容易产生的错误概念 </vt:lpstr>
      <vt:lpstr>5. 时延带宽积</vt:lpstr>
      <vt:lpstr>5. 时延带宽积</vt:lpstr>
      <vt:lpstr>5. 时延带宽积</vt:lpstr>
      <vt:lpstr>6. 往返时间 RTT</vt:lpstr>
      <vt:lpstr>6. 往返时延 RTT</vt:lpstr>
      <vt:lpstr>7. 利用率</vt:lpstr>
      <vt:lpstr>时延与网络利用率的关系</vt:lpstr>
      <vt:lpstr>时延与网络利用率的关系</vt:lpstr>
      <vt:lpstr>第1章 概述</vt:lpstr>
      <vt:lpstr>1.6.2 计算机网络的非性能特征 </vt:lpstr>
      <vt:lpstr>第1章 概述</vt:lpstr>
      <vt:lpstr>1.7.1 计算机网络体系结构的形成</vt:lpstr>
      <vt:lpstr>1.7.1 计算机网络体系结构的形成</vt:lpstr>
      <vt:lpstr>开放系统互连参考模型OSI/RM</vt:lpstr>
      <vt:lpstr>开放系统互连参考模型 OSI/RM</vt:lpstr>
      <vt:lpstr>两种国际标准</vt:lpstr>
      <vt:lpstr>第1章 概述</vt:lpstr>
      <vt:lpstr>划分层次的必要性</vt:lpstr>
      <vt:lpstr>网络协议的组成要素 </vt:lpstr>
      <vt:lpstr>协议的两种形式</vt:lpstr>
      <vt:lpstr>层次式协议结构</vt:lpstr>
      <vt:lpstr>划分层次的概念举例 </vt:lpstr>
      <vt:lpstr>两个主机交换文件 </vt:lpstr>
      <vt:lpstr>再设计一个通信服务模块 </vt:lpstr>
      <vt:lpstr>再设计一个网络接入模块 </vt:lpstr>
      <vt:lpstr>分层的好处与缺点 </vt:lpstr>
      <vt:lpstr>层数多少要适当 </vt:lpstr>
      <vt:lpstr>各层完成的主要功能</vt:lpstr>
      <vt:lpstr>计算机网络的体系结构 </vt:lpstr>
      <vt:lpstr>第1章 概述</vt:lpstr>
      <vt:lpstr>具有五层协议的体系结构</vt:lpstr>
      <vt:lpstr>(a)开放系统互联参考模型</vt:lpstr>
      <vt:lpstr>(b) TCP/IP参考模型(1)</vt:lpstr>
      <vt:lpstr>(b) TCP/IP参考模型(Continued)</vt:lpstr>
      <vt:lpstr>具有五层协议的体系结构</vt:lpstr>
      <vt:lpstr>五层协议的体系结构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补充: 对参考模型的理解</vt:lpstr>
      <vt:lpstr>第1章 概述</vt:lpstr>
      <vt:lpstr>实体、协议、服务和服务访问点 </vt:lpstr>
      <vt:lpstr>协议和服务在概念上是不一样的</vt:lpstr>
      <vt:lpstr>服务访问点</vt:lpstr>
      <vt:lpstr>实体、协议、服务和服务访问点</vt:lpstr>
      <vt:lpstr>协议很复杂 </vt:lpstr>
      <vt:lpstr>著名的协议举例【例1-1】 </vt:lpstr>
      <vt:lpstr>幻灯片 213</vt:lpstr>
      <vt:lpstr>结论</vt:lpstr>
      <vt:lpstr>第1章 概述</vt:lpstr>
      <vt:lpstr>TCP/IP的体系结构</vt:lpstr>
      <vt:lpstr>补充: 参考模型的另一种表示</vt:lpstr>
      <vt:lpstr>TCP/IP 体系结构的另一种表示方法</vt:lpstr>
      <vt:lpstr>补充: 计算机网络实现模型</vt:lpstr>
      <vt:lpstr>补充: 计算机网络主机系统模型</vt:lpstr>
      <vt:lpstr>补充: 协议族和协议栈</vt:lpstr>
      <vt:lpstr>沙漏计时器形状的TCP/IP协议族 </vt:lpstr>
      <vt:lpstr>【例1-2】客户进程和服务器进程 使用 TCP/IP 协议栈进行通信</vt:lpstr>
      <vt:lpstr>功能较强的计算机 可同时运行多个服务器进程 </vt:lpstr>
      <vt:lpstr>补充1: 计算机网络和信息网络的区别和联系</vt:lpstr>
      <vt:lpstr>补充2: 数据传输和交换技术</vt:lpstr>
      <vt:lpstr>第1章 概述</vt:lpstr>
      <vt:lpstr>计算机网络</vt:lpstr>
    </vt:vector>
  </TitlesOfParts>
  <Company>NICE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计算机网络</dc:title>
  <dc:creator>XXR</dc:creator>
  <cp:lastModifiedBy>Think</cp:lastModifiedBy>
  <cp:revision>493</cp:revision>
  <dcterms:created xsi:type="dcterms:W3CDTF">2004-03-02T12:35:10Z</dcterms:created>
  <dcterms:modified xsi:type="dcterms:W3CDTF">2020-02-06T02:48:52Z</dcterms:modified>
</cp:coreProperties>
</file>